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65" r:id="rId8"/>
    <p:sldId id="266" r:id="rId9"/>
    <p:sldId id="267" r:id="rId10"/>
    <p:sldId id="262" r:id="rId11"/>
    <p:sldId id="276" r:id="rId12"/>
    <p:sldId id="260" r:id="rId13"/>
    <p:sldId id="268" r:id="rId14"/>
    <p:sldId id="269" r:id="rId15"/>
    <p:sldId id="271" r:id="rId16"/>
    <p:sldId id="278" r:id="rId17"/>
    <p:sldId id="279" r:id="rId18"/>
    <p:sldId id="270" r:id="rId19"/>
    <p:sldId id="258" r:id="rId20"/>
    <p:sldId id="273" r:id="rId21"/>
    <p:sldId id="272" r:id="rId22"/>
    <p:sldId id="274" r:id="rId23"/>
    <p:sldId id="275" r:id="rId24"/>
    <p:sldId id="28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85" d="100"/>
          <a:sy n="85" d="100"/>
        </p:scale>
        <p:origin x="4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5B3E-4BC8-5DC7-0CCA-E90BB2818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5BDC0F-9606-601B-7CB8-725DF19E1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C6819-EEA3-8F84-0CA3-27F2FA017575}"/>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5" name="Footer Placeholder 4">
            <a:extLst>
              <a:ext uri="{FF2B5EF4-FFF2-40B4-BE49-F238E27FC236}">
                <a16:creationId xmlns:a16="http://schemas.microsoft.com/office/drawing/2014/main" id="{4265B965-5528-98AB-694E-BB9B51413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04DED-8FBD-E609-BBA4-2183AF0310F0}"/>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177347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34C5-6AE6-897B-90F8-BF3DB74D19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023B79-6380-01A6-870F-8E10BD564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01AE7-8CEC-DE3F-870D-1188F2FA160D}"/>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5" name="Footer Placeholder 4">
            <a:extLst>
              <a:ext uri="{FF2B5EF4-FFF2-40B4-BE49-F238E27FC236}">
                <a16:creationId xmlns:a16="http://schemas.microsoft.com/office/drawing/2014/main" id="{DE782212-988C-4731-282E-5B309C411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23D21-2DAE-33AD-4BE4-0745E0BBCD8D}"/>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189621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21CB5-11D5-3D5B-DE1A-B59E0D8E8E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B9E4FB-7545-193F-43DD-1F48F0724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BA39B-559F-7DE5-5024-E804715FDC00}"/>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5" name="Footer Placeholder 4">
            <a:extLst>
              <a:ext uri="{FF2B5EF4-FFF2-40B4-BE49-F238E27FC236}">
                <a16:creationId xmlns:a16="http://schemas.microsoft.com/office/drawing/2014/main" id="{F1DD1EBA-FA8C-C569-96B0-3F4DC6DA2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901A4-3E9E-5685-3A78-9D5869650834}"/>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212527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8871-71C5-4769-80D2-25F0785A8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6C98A-4E81-3275-3ABA-5D16C745D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AC384-9965-3AF1-40F2-DE3957A16C03}"/>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5" name="Footer Placeholder 4">
            <a:extLst>
              <a:ext uri="{FF2B5EF4-FFF2-40B4-BE49-F238E27FC236}">
                <a16:creationId xmlns:a16="http://schemas.microsoft.com/office/drawing/2014/main" id="{6E92AA09-2990-5DD7-DD9B-64C39AB2F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58551-F222-E15A-ACF0-FD1AF84ADC45}"/>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271744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7BF7-D2D4-0AB9-1A6F-AE9A869BB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8701A7-A946-EB70-09E3-603B5AC50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C8854-B74D-9701-0296-4C284B64FE1C}"/>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5" name="Footer Placeholder 4">
            <a:extLst>
              <a:ext uri="{FF2B5EF4-FFF2-40B4-BE49-F238E27FC236}">
                <a16:creationId xmlns:a16="http://schemas.microsoft.com/office/drawing/2014/main" id="{87A0AF6D-C223-7EFA-2B56-C3562ADB1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FFE31-3A78-173F-400E-A7912AD74993}"/>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359904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CEB-9970-FF72-AF5F-EE6741031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E3F37-A5A1-53E8-386D-044D55525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B49DD5-9565-CA70-B67D-9C7CA22C6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69BC10-C567-FBBD-957C-BF748128E87B}"/>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6" name="Footer Placeholder 5">
            <a:extLst>
              <a:ext uri="{FF2B5EF4-FFF2-40B4-BE49-F238E27FC236}">
                <a16:creationId xmlns:a16="http://schemas.microsoft.com/office/drawing/2014/main" id="{C9F3AA99-F50E-E319-D5C7-51E629630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3772C-608F-08E4-CCE6-EB43CF86E0D2}"/>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3820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2770-869A-15D5-FBD2-DAA62366D9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48F671-8040-0E84-11F6-8BF78D13A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8DF1F-1451-6522-5B92-404EB94FC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1230CE-BCDE-EDEB-1179-BBA1FEEAB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1B0A6-94AE-5C5F-5C90-6B053F08F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75C16-5B4F-317A-EF0F-C8C7BA0AF46D}"/>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8" name="Footer Placeholder 7">
            <a:extLst>
              <a:ext uri="{FF2B5EF4-FFF2-40B4-BE49-F238E27FC236}">
                <a16:creationId xmlns:a16="http://schemas.microsoft.com/office/drawing/2014/main" id="{F1AC75B1-1951-C939-91BE-BFC5243B96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C937FD-25D4-3A2D-3387-335908E8923C}"/>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34367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9770-DF9E-09DA-2432-BB26C3575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4D485-2ADF-4079-2665-6E1B69CE08E2}"/>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4" name="Footer Placeholder 3">
            <a:extLst>
              <a:ext uri="{FF2B5EF4-FFF2-40B4-BE49-F238E27FC236}">
                <a16:creationId xmlns:a16="http://schemas.microsoft.com/office/drawing/2014/main" id="{29F3C0E1-63EF-1868-B298-D0A43BF66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01508-EFFF-5932-DE4F-F65F6CFBE8F9}"/>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18822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DB2C9-6918-3837-3274-4035F81D2908}"/>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3" name="Footer Placeholder 2">
            <a:extLst>
              <a:ext uri="{FF2B5EF4-FFF2-40B4-BE49-F238E27FC236}">
                <a16:creationId xmlns:a16="http://schemas.microsoft.com/office/drawing/2014/main" id="{65F6E147-58CD-83C9-2416-066685B7DC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49178-18EE-19AA-7A07-A036C7B934A9}"/>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393854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A0A8-DEEB-F92B-3AE1-13A032535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CFA4C-FF57-2F77-C8A6-CC175D082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19704-6695-0F4B-8029-47C1A0D17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E368B-288F-74AC-40A6-EF51D7031A66}"/>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6" name="Footer Placeholder 5">
            <a:extLst>
              <a:ext uri="{FF2B5EF4-FFF2-40B4-BE49-F238E27FC236}">
                <a16:creationId xmlns:a16="http://schemas.microsoft.com/office/drawing/2014/main" id="{34D706C9-4DCE-8B62-AE7B-74FE9BF7D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A1AA4-B38D-49A0-EF21-955447C6C597}"/>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74254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D495-44A8-A9BE-2AB0-71B98A60C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A9D28-7F9E-935B-1E9E-FA5E0838D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678118-6EEB-D1C7-C607-A7B124C01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58972-01E1-670B-DF76-73B67E0F8F98}"/>
              </a:ext>
            </a:extLst>
          </p:cNvPr>
          <p:cNvSpPr>
            <a:spLocks noGrp="1"/>
          </p:cNvSpPr>
          <p:nvPr>
            <p:ph type="dt" sz="half" idx="10"/>
          </p:nvPr>
        </p:nvSpPr>
        <p:spPr/>
        <p:txBody>
          <a:bodyPr/>
          <a:lstStyle/>
          <a:p>
            <a:fld id="{77D64014-0617-41F2-BBF8-E1B3524FC2E8}" type="datetimeFigureOut">
              <a:rPr lang="en-US" smtClean="0"/>
              <a:t>9/15/2022</a:t>
            </a:fld>
            <a:endParaRPr lang="en-US"/>
          </a:p>
        </p:txBody>
      </p:sp>
      <p:sp>
        <p:nvSpPr>
          <p:cNvPr id="6" name="Footer Placeholder 5">
            <a:extLst>
              <a:ext uri="{FF2B5EF4-FFF2-40B4-BE49-F238E27FC236}">
                <a16:creationId xmlns:a16="http://schemas.microsoft.com/office/drawing/2014/main" id="{E815A16D-4A04-63C3-F770-BA7AD9889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6E106-C29D-D3D0-5433-EACBA0C69EC6}"/>
              </a:ext>
            </a:extLst>
          </p:cNvPr>
          <p:cNvSpPr>
            <a:spLocks noGrp="1"/>
          </p:cNvSpPr>
          <p:nvPr>
            <p:ph type="sldNum" sz="quarter" idx="12"/>
          </p:nvPr>
        </p:nvSpPr>
        <p:spPr/>
        <p:txBody>
          <a:bodyPr/>
          <a:lstStyle/>
          <a:p>
            <a:fld id="{3F8DDFF8-A175-4BF2-A536-824FCB606C16}" type="slidenum">
              <a:rPr lang="en-US" smtClean="0"/>
              <a:t>‹#›</a:t>
            </a:fld>
            <a:endParaRPr lang="en-US"/>
          </a:p>
        </p:txBody>
      </p:sp>
    </p:spTree>
    <p:extLst>
      <p:ext uri="{BB962C8B-B14F-4D97-AF65-F5344CB8AC3E}">
        <p14:creationId xmlns:p14="http://schemas.microsoft.com/office/powerpoint/2010/main" val="367254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04D21-213D-A1C3-F1EB-7524C9D6E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5DD9E-7095-9E71-9D86-B69505C99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9FEBC-30CD-EBDC-41C0-EF7ADBB9A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64014-0617-41F2-BBF8-E1B3524FC2E8}" type="datetimeFigureOut">
              <a:rPr lang="en-US" smtClean="0"/>
              <a:t>9/15/2022</a:t>
            </a:fld>
            <a:endParaRPr lang="en-US"/>
          </a:p>
        </p:txBody>
      </p:sp>
      <p:sp>
        <p:nvSpPr>
          <p:cNvPr id="5" name="Footer Placeholder 4">
            <a:extLst>
              <a:ext uri="{FF2B5EF4-FFF2-40B4-BE49-F238E27FC236}">
                <a16:creationId xmlns:a16="http://schemas.microsoft.com/office/drawing/2014/main" id="{87A29597-9E2F-0749-F242-D34EA2081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209C3D-2747-2C6D-D567-DBC8462C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DDFF8-A175-4BF2-A536-824FCB606C16}" type="slidenum">
              <a:rPr lang="en-US" smtClean="0"/>
              <a:t>‹#›</a:t>
            </a:fld>
            <a:endParaRPr lang="en-US"/>
          </a:p>
        </p:txBody>
      </p:sp>
    </p:spTree>
    <p:extLst>
      <p:ext uri="{BB962C8B-B14F-4D97-AF65-F5344CB8AC3E}">
        <p14:creationId xmlns:p14="http://schemas.microsoft.com/office/powerpoint/2010/main" val="266818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C517-E1E8-6C7D-B3D1-4CF596429419}"/>
              </a:ext>
            </a:extLst>
          </p:cNvPr>
          <p:cNvSpPr>
            <a:spLocks noGrp="1"/>
          </p:cNvSpPr>
          <p:nvPr>
            <p:ph type="ctrTitle"/>
          </p:nvPr>
        </p:nvSpPr>
        <p:spPr/>
        <p:txBody>
          <a:bodyPr/>
          <a:lstStyle/>
          <a:p>
            <a:r>
              <a:rPr lang="en-US" dirty="0"/>
              <a:t>Conditionals (If statements)</a:t>
            </a:r>
          </a:p>
        </p:txBody>
      </p:sp>
      <p:sp>
        <p:nvSpPr>
          <p:cNvPr id="3" name="Subtitle 2">
            <a:extLst>
              <a:ext uri="{FF2B5EF4-FFF2-40B4-BE49-F238E27FC236}">
                <a16:creationId xmlns:a16="http://schemas.microsoft.com/office/drawing/2014/main" id="{3C36407D-74DA-0649-3951-7079021E0A73}"/>
              </a:ext>
            </a:extLst>
          </p:cNvPr>
          <p:cNvSpPr>
            <a:spLocks noGrp="1"/>
          </p:cNvSpPr>
          <p:nvPr>
            <p:ph type="subTitle" idx="1"/>
          </p:nvPr>
        </p:nvSpPr>
        <p:spPr/>
        <p:txBody>
          <a:bodyPr/>
          <a:lstStyle/>
          <a:p>
            <a:r>
              <a:rPr lang="en-US" dirty="0"/>
              <a:t>AP Computer Science</a:t>
            </a:r>
          </a:p>
          <a:p>
            <a:r>
              <a:rPr lang="en-US" dirty="0"/>
              <a:t>Sept 2022</a:t>
            </a:r>
          </a:p>
        </p:txBody>
      </p:sp>
    </p:spTree>
    <p:extLst>
      <p:ext uri="{BB962C8B-B14F-4D97-AF65-F5344CB8AC3E}">
        <p14:creationId xmlns:p14="http://schemas.microsoft.com/office/powerpoint/2010/main" val="246862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EAFE-5EED-5729-5D34-17047A21A113}"/>
              </a:ext>
            </a:extLst>
          </p:cNvPr>
          <p:cNvSpPr>
            <a:spLocks noGrp="1"/>
          </p:cNvSpPr>
          <p:nvPr>
            <p:ph type="title"/>
          </p:nvPr>
        </p:nvSpPr>
        <p:spPr/>
        <p:txBody>
          <a:bodyPr/>
          <a:lstStyle/>
          <a:p>
            <a:r>
              <a:rPr lang="en-US" dirty="0"/>
              <a:t>More complicated Boolean expressions</a:t>
            </a:r>
          </a:p>
        </p:txBody>
      </p:sp>
      <p:sp>
        <p:nvSpPr>
          <p:cNvPr id="3" name="Content Placeholder 2">
            <a:extLst>
              <a:ext uri="{FF2B5EF4-FFF2-40B4-BE49-F238E27FC236}">
                <a16:creationId xmlns:a16="http://schemas.microsoft.com/office/drawing/2014/main" id="{1DD3D140-82FF-0074-4FF2-92C77C780BDD}"/>
              </a:ext>
            </a:extLst>
          </p:cNvPr>
          <p:cNvSpPr>
            <a:spLocks noGrp="1"/>
          </p:cNvSpPr>
          <p:nvPr>
            <p:ph idx="1"/>
          </p:nvPr>
        </p:nvSpPr>
        <p:spPr>
          <a:xfrm>
            <a:off x="838200" y="1431561"/>
            <a:ext cx="10515600" cy="4745402"/>
          </a:xfrm>
        </p:spPr>
        <p:txBody>
          <a:bodyPr/>
          <a:lstStyle/>
          <a:p>
            <a:pPr marL="0" indent="0">
              <a:buNone/>
            </a:pPr>
            <a:r>
              <a:rPr lang="en-US" dirty="0"/>
              <a:t>	</a:t>
            </a:r>
            <a:r>
              <a:rPr lang="en-US" dirty="0" err="1"/>
              <a:t>boolean</a:t>
            </a:r>
            <a:r>
              <a:rPr lang="en-US" dirty="0"/>
              <a:t> a = false;</a:t>
            </a:r>
          </a:p>
          <a:p>
            <a:pPr marL="0" indent="0">
              <a:buNone/>
            </a:pPr>
            <a:r>
              <a:rPr lang="en-US" dirty="0"/>
              <a:t>	</a:t>
            </a:r>
            <a:r>
              <a:rPr lang="en-US" dirty="0" err="1"/>
              <a:t>boolean</a:t>
            </a:r>
            <a:r>
              <a:rPr lang="en-US" dirty="0"/>
              <a:t> b = true;</a:t>
            </a:r>
          </a:p>
          <a:p>
            <a:pPr marL="0" indent="0">
              <a:buNone/>
            </a:pPr>
            <a:endParaRPr lang="en-US" dirty="0"/>
          </a:p>
          <a:p>
            <a:pPr marL="0" indent="0">
              <a:buNone/>
            </a:pPr>
            <a:r>
              <a:rPr lang="en-US" dirty="0"/>
              <a:t>	(a || b) &amp;&amp; !(a &amp;&amp; b)</a:t>
            </a:r>
          </a:p>
          <a:p>
            <a:pPr marL="0" indent="0">
              <a:buNone/>
            </a:pPr>
            <a:r>
              <a:rPr lang="en-US" dirty="0"/>
              <a:t>Evaluating…</a:t>
            </a:r>
          </a:p>
          <a:p>
            <a:pPr marL="0" indent="0">
              <a:buNone/>
            </a:pPr>
            <a:r>
              <a:rPr lang="en-US" dirty="0"/>
              <a:t>	(false || true) &amp;&amp; !(false &amp;&amp; true)</a:t>
            </a:r>
          </a:p>
          <a:p>
            <a:pPr marL="0" indent="0">
              <a:buNone/>
            </a:pPr>
            <a:r>
              <a:rPr lang="en-US" dirty="0"/>
              <a:t>	(true) &amp;&amp; !(false)</a:t>
            </a:r>
          </a:p>
          <a:p>
            <a:pPr marL="0" indent="0">
              <a:buNone/>
            </a:pPr>
            <a:r>
              <a:rPr lang="en-US" dirty="0"/>
              <a:t>	(true) &amp;&amp; true</a:t>
            </a:r>
          </a:p>
          <a:p>
            <a:pPr marL="0" indent="0">
              <a:buNone/>
            </a:pPr>
            <a:r>
              <a:rPr lang="en-US" dirty="0"/>
              <a:t>	true</a:t>
            </a:r>
          </a:p>
        </p:txBody>
      </p:sp>
    </p:spTree>
    <p:extLst>
      <p:ext uri="{BB962C8B-B14F-4D97-AF65-F5344CB8AC3E}">
        <p14:creationId xmlns:p14="http://schemas.microsoft.com/office/powerpoint/2010/main" val="27617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EAFE-5EED-5729-5D34-17047A21A113}"/>
              </a:ext>
            </a:extLst>
          </p:cNvPr>
          <p:cNvSpPr>
            <a:spLocks noGrp="1"/>
          </p:cNvSpPr>
          <p:nvPr>
            <p:ph type="title"/>
          </p:nvPr>
        </p:nvSpPr>
        <p:spPr/>
        <p:txBody>
          <a:bodyPr/>
          <a:lstStyle/>
          <a:p>
            <a:r>
              <a:rPr lang="en-US" dirty="0"/>
              <a:t>More complicated Boolean expressions 2</a:t>
            </a:r>
          </a:p>
        </p:txBody>
      </p:sp>
      <p:sp>
        <p:nvSpPr>
          <p:cNvPr id="3" name="Content Placeholder 2">
            <a:extLst>
              <a:ext uri="{FF2B5EF4-FFF2-40B4-BE49-F238E27FC236}">
                <a16:creationId xmlns:a16="http://schemas.microsoft.com/office/drawing/2014/main" id="{1DD3D140-82FF-0074-4FF2-92C77C780BDD}"/>
              </a:ext>
            </a:extLst>
          </p:cNvPr>
          <p:cNvSpPr>
            <a:spLocks noGrp="1"/>
          </p:cNvSpPr>
          <p:nvPr>
            <p:ph idx="1"/>
          </p:nvPr>
        </p:nvSpPr>
        <p:spPr>
          <a:xfrm>
            <a:off x="838200" y="1431561"/>
            <a:ext cx="10515600" cy="4745402"/>
          </a:xfrm>
        </p:spPr>
        <p:txBody>
          <a:bodyPr/>
          <a:lstStyle/>
          <a:p>
            <a:pPr marL="0" indent="0">
              <a:buNone/>
            </a:pPr>
            <a:r>
              <a:rPr lang="en-US" dirty="0"/>
              <a:t>	</a:t>
            </a:r>
            <a:r>
              <a:rPr lang="en-US" dirty="0" err="1"/>
              <a:t>boolean</a:t>
            </a:r>
            <a:r>
              <a:rPr lang="en-US" dirty="0"/>
              <a:t> a = </a:t>
            </a:r>
            <a:r>
              <a:rPr lang="en-US" b="1" dirty="0"/>
              <a:t>true</a:t>
            </a:r>
            <a:r>
              <a:rPr lang="en-US" dirty="0"/>
              <a:t>;</a:t>
            </a:r>
          </a:p>
          <a:p>
            <a:pPr marL="0" indent="0">
              <a:buNone/>
            </a:pPr>
            <a:r>
              <a:rPr lang="en-US" dirty="0"/>
              <a:t>	</a:t>
            </a:r>
            <a:r>
              <a:rPr lang="en-US" dirty="0" err="1"/>
              <a:t>boolean</a:t>
            </a:r>
            <a:r>
              <a:rPr lang="en-US" dirty="0"/>
              <a:t> b = true;</a:t>
            </a:r>
          </a:p>
          <a:p>
            <a:pPr marL="0" indent="0">
              <a:buNone/>
            </a:pPr>
            <a:endParaRPr lang="en-US" dirty="0"/>
          </a:p>
          <a:p>
            <a:pPr marL="0" indent="0">
              <a:buNone/>
            </a:pPr>
            <a:r>
              <a:rPr lang="en-US" dirty="0"/>
              <a:t>	(a || b) &amp;&amp; !(a &amp;&amp; b)</a:t>
            </a:r>
          </a:p>
          <a:p>
            <a:pPr marL="0" indent="0">
              <a:buNone/>
            </a:pPr>
            <a:r>
              <a:rPr lang="en-US" dirty="0"/>
              <a:t>Evaluating…</a:t>
            </a:r>
          </a:p>
          <a:p>
            <a:pPr marL="0" indent="0">
              <a:buNone/>
            </a:pPr>
            <a:r>
              <a:rPr lang="en-US" dirty="0"/>
              <a:t>	(true || true) &amp;&amp; !(true &amp;&amp; true)</a:t>
            </a:r>
          </a:p>
          <a:p>
            <a:pPr marL="0" indent="0">
              <a:buNone/>
            </a:pPr>
            <a:r>
              <a:rPr lang="en-US" dirty="0"/>
              <a:t>	(true) &amp;&amp; !(true)</a:t>
            </a:r>
          </a:p>
          <a:p>
            <a:pPr marL="0" indent="0">
              <a:buNone/>
            </a:pPr>
            <a:r>
              <a:rPr lang="en-US" dirty="0"/>
              <a:t>	(true) &amp;&amp; false</a:t>
            </a:r>
          </a:p>
          <a:p>
            <a:pPr marL="0" indent="0">
              <a:buNone/>
            </a:pPr>
            <a:r>
              <a:rPr lang="en-US" dirty="0"/>
              <a:t>	false</a:t>
            </a:r>
          </a:p>
        </p:txBody>
      </p:sp>
    </p:spTree>
    <p:extLst>
      <p:ext uri="{BB962C8B-B14F-4D97-AF65-F5344CB8AC3E}">
        <p14:creationId xmlns:p14="http://schemas.microsoft.com/office/powerpoint/2010/main" val="153460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7BC4-66ED-3ECE-0C86-33BBB66C86EC}"/>
              </a:ext>
            </a:extLst>
          </p:cNvPr>
          <p:cNvSpPr>
            <a:spLocks noGrp="1"/>
          </p:cNvSpPr>
          <p:nvPr>
            <p:ph type="title"/>
          </p:nvPr>
        </p:nvSpPr>
        <p:spPr/>
        <p:txBody>
          <a:bodyPr/>
          <a:lstStyle/>
          <a:p>
            <a:r>
              <a:rPr lang="en-US" dirty="0"/>
              <a:t>Getting back to if statements</a:t>
            </a:r>
          </a:p>
        </p:txBody>
      </p:sp>
      <p:sp>
        <p:nvSpPr>
          <p:cNvPr id="3" name="Content Placeholder 2">
            <a:extLst>
              <a:ext uri="{FF2B5EF4-FFF2-40B4-BE49-F238E27FC236}">
                <a16:creationId xmlns:a16="http://schemas.microsoft.com/office/drawing/2014/main" id="{8B2DF95F-F02C-41EA-C80E-E5F176D4DDB4}"/>
              </a:ext>
            </a:extLst>
          </p:cNvPr>
          <p:cNvSpPr>
            <a:spLocks noGrp="1"/>
          </p:cNvSpPr>
          <p:nvPr>
            <p:ph idx="1"/>
          </p:nvPr>
        </p:nvSpPr>
        <p:spPr>
          <a:xfrm>
            <a:off x="838200" y="1825625"/>
            <a:ext cx="10515600" cy="4102985"/>
          </a:xfrm>
        </p:spPr>
        <p:txBody>
          <a:bodyPr>
            <a:normAutofit fontScale="92500" lnSpcReduction="10000"/>
          </a:bodyPr>
          <a:lstStyle/>
          <a:p>
            <a:pPr marL="0" indent="0">
              <a:buNone/>
            </a:pPr>
            <a:endParaRPr lang="en-US" dirty="0"/>
          </a:p>
          <a:p>
            <a:pPr marL="0" indent="0">
              <a:buNone/>
            </a:pPr>
            <a:r>
              <a:rPr lang="en-US" dirty="0"/>
              <a:t>	</a:t>
            </a:r>
            <a:r>
              <a:rPr lang="en-US" b="1" dirty="0"/>
              <a:t>if</a:t>
            </a:r>
            <a:r>
              <a:rPr lang="en-US" dirty="0"/>
              <a:t> </a:t>
            </a:r>
            <a:r>
              <a:rPr lang="en-US" b="1" dirty="0"/>
              <a:t>(</a:t>
            </a:r>
            <a:r>
              <a:rPr lang="en-US" dirty="0"/>
              <a:t> </a:t>
            </a:r>
            <a:r>
              <a:rPr lang="en-US" dirty="0" err="1"/>
              <a:t>boolean_expression</a:t>
            </a:r>
            <a:r>
              <a:rPr lang="en-US" dirty="0"/>
              <a:t> </a:t>
            </a:r>
            <a:r>
              <a:rPr lang="en-US" b="1" dirty="0"/>
              <a:t>)</a:t>
            </a:r>
            <a:r>
              <a:rPr lang="en-US" dirty="0"/>
              <a:t> </a:t>
            </a:r>
            <a:r>
              <a:rPr lang="en-US" b="1" dirty="0"/>
              <a:t>{</a:t>
            </a:r>
          </a:p>
          <a:p>
            <a:pPr marL="0" indent="0">
              <a:buNone/>
            </a:pPr>
            <a:r>
              <a:rPr lang="en-US" dirty="0"/>
              <a:t>		// some code in here will run only when the expression is true</a:t>
            </a:r>
          </a:p>
          <a:p>
            <a:pPr marL="0" indent="0">
              <a:buNone/>
            </a:pPr>
            <a:r>
              <a:rPr lang="en-US" dirty="0"/>
              <a:t>	</a:t>
            </a:r>
            <a:r>
              <a:rPr lang="en-US" b="1" dirty="0"/>
              <a:t>}</a:t>
            </a:r>
          </a:p>
          <a:p>
            <a:pPr marL="0" indent="0">
              <a:buNone/>
            </a:pPr>
            <a:endParaRPr lang="en-US" b="1" dirty="0"/>
          </a:p>
          <a:p>
            <a:pPr marL="0" indent="0">
              <a:buNone/>
            </a:pPr>
            <a:r>
              <a:rPr lang="en-US" dirty="0"/>
              <a:t>Optionally without the curly brackets. Best to keep the curly brackets.</a:t>
            </a:r>
          </a:p>
          <a:p>
            <a:pPr marL="0" indent="0">
              <a:buNone/>
            </a:pPr>
            <a:r>
              <a:rPr lang="en-US" b="1" dirty="0"/>
              <a:t>	if</a:t>
            </a:r>
            <a:r>
              <a:rPr lang="en-US" dirty="0"/>
              <a:t> </a:t>
            </a:r>
            <a:r>
              <a:rPr lang="en-US" b="1" dirty="0"/>
              <a:t>(</a:t>
            </a:r>
            <a:r>
              <a:rPr lang="en-US" dirty="0"/>
              <a:t> </a:t>
            </a:r>
            <a:r>
              <a:rPr lang="en-US" dirty="0" err="1"/>
              <a:t>boolean_expression</a:t>
            </a:r>
            <a:r>
              <a:rPr lang="en-US" dirty="0"/>
              <a:t> </a:t>
            </a:r>
            <a:r>
              <a:rPr lang="en-US" b="1" dirty="0"/>
              <a:t>)</a:t>
            </a:r>
            <a:r>
              <a:rPr lang="en-US" dirty="0"/>
              <a:t> </a:t>
            </a:r>
            <a:endParaRPr lang="en-US" b="1" dirty="0"/>
          </a:p>
          <a:p>
            <a:pPr marL="0" indent="0">
              <a:buNone/>
            </a:pPr>
            <a:r>
              <a:rPr lang="en-US" dirty="0"/>
              <a:t>		</a:t>
            </a:r>
            <a:r>
              <a:rPr lang="en-US" dirty="0" err="1"/>
              <a:t>runThisCode</a:t>
            </a:r>
            <a:r>
              <a:rPr lang="en-US" dirty="0"/>
              <a:t>();	// this method is called if the expr is true</a:t>
            </a:r>
          </a:p>
          <a:p>
            <a:pPr marL="0" indent="0">
              <a:buNone/>
            </a:pPr>
            <a:r>
              <a:rPr lang="en-US" dirty="0"/>
              <a:t>	</a:t>
            </a:r>
            <a:endParaRPr lang="en-US" b="1" dirty="0"/>
          </a:p>
          <a:p>
            <a:pPr marL="0" indent="0">
              <a:buNone/>
            </a:pPr>
            <a:endParaRPr lang="en-US" b="1" dirty="0"/>
          </a:p>
        </p:txBody>
      </p:sp>
    </p:spTree>
    <p:extLst>
      <p:ext uri="{BB962C8B-B14F-4D97-AF65-F5344CB8AC3E}">
        <p14:creationId xmlns:p14="http://schemas.microsoft.com/office/powerpoint/2010/main" val="357403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7BC4-66ED-3ECE-0C86-33BBB66C86EC}"/>
              </a:ext>
            </a:extLst>
          </p:cNvPr>
          <p:cNvSpPr>
            <a:spLocks noGrp="1"/>
          </p:cNvSpPr>
          <p:nvPr>
            <p:ph type="title"/>
          </p:nvPr>
        </p:nvSpPr>
        <p:spPr/>
        <p:txBody>
          <a:bodyPr/>
          <a:lstStyle/>
          <a:p>
            <a:r>
              <a:rPr lang="en-US" dirty="0"/>
              <a:t>If-else statements</a:t>
            </a:r>
          </a:p>
        </p:txBody>
      </p:sp>
      <p:sp>
        <p:nvSpPr>
          <p:cNvPr id="3" name="Content Placeholder 2">
            <a:extLst>
              <a:ext uri="{FF2B5EF4-FFF2-40B4-BE49-F238E27FC236}">
                <a16:creationId xmlns:a16="http://schemas.microsoft.com/office/drawing/2014/main" id="{8B2DF95F-F02C-41EA-C80E-E5F176D4DDB4}"/>
              </a:ext>
            </a:extLst>
          </p:cNvPr>
          <p:cNvSpPr>
            <a:spLocks noGrp="1"/>
          </p:cNvSpPr>
          <p:nvPr>
            <p:ph idx="1"/>
          </p:nvPr>
        </p:nvSpPr>
        <p:spPr>
          <a:xfrm>
            <a:off x="838200" y="1461542"/>
            <a:ext cx="10515600" cy="3949908"/>
          </a:xfrm>
        </p:spPr>
        <p:txBody>
          <a:bodyPr>
            <a:normAutofit/>
          </a:bodyPr>
          <a:lstStyle/>
          <a:p>
            <a:pPr marL="0" indent="0">
              <a:buNone/>
            </a:pPr>
            <a:endParaRPr lang="en-US" dirty="0"/>
          </a:p>
          <a:p>
            <a:pPr marL="0" indent="0">
              <a:buNone/>
            </a:pPr>
            <a:r>
              <a:rPr lang="en-US" dirty="0"/>
              <a:t>	</a:t>
            </a:r>
            <a:r>
              <a:rPr lang="en-US" sz="3200" b="1" dirty="0"/>
              <a:t>if</a:t>
            </a:r>
            <a:r>
              <a:rPr lang="en-US" sz="3200" dirty="0"/>
              <a:t> ( </a:t>
            </a:r>
            <a:r>
              <a:rPr lang="en-US" sz="3200" dirty="0" err="1"/>
              <a:t>boolean_expression</a:t>
            </a:r>
            <a:r>
              <a:rPr lang="en-US" sz="3200" dirty="0"/>
              <a:t> ) {</a:t>
            </a:r>
          </a:p>
          <a:p>
            <a:pPr marL="0" indent="0">
              <a:buNone/>
            </a:pPr>
            <a:r>
              <a:rPr lang="en-US" sz="3200" dirty="0"/>
              <a:t>	   </a:t>
            </a:r>
            <a:r>
              <a:rPr lang="en-US" sz="3200" i="1" dirty="0"/>
              <a:t>// code in here runs only when the expression is true</a:t>
            </a:r>
          </a:p>
          <a:p>
            <a:pPr marL="0" indent="0">
              <a:buNone/>
            </a:pPr>
            <a:r>
              <a:rPr lang="en-US" sz="3200" dirty="0"/>
              <a:t>	} </a:t>
            </a:r>
            <a:r>
              <a:rPr lang="en-US" sz="3200" b="1" dirty="0"/>
              <a:t>else</a:t>
            </a:r>
            <a:r>
              <a:rPr lang="en-US" sz="3200" dirty="0"/>
              <a:t> {</a:t>
            </a:r>
          </a:p>
          <a:p>
            <a:pPr marL="0" indent="0">
              <a:buNone/>
            </a:pPr>
            <a:r>
              <a:rPr lang="en-US" sz="3200" dirty="0"/>
              <a:t>	    </a:t>
            </a:r>
            <a:r>
              <a:rPr lang="en-US" sz="3200" i="1" dirty="0"/>
              <a:t>// code in here runs only when the expression is false</a:t>
            </a:r>
          </a:p>
          <a:p>
            <a:pPr marL="0" indent="0">
              <a:buNone/>
            </a:pPr>
            <a:r>
              <a:rPr lang="en-US" sz="3200" dirty="0"/>
              <a:t>	}</a:t>
            </a:r>
          </a:p>
        </p:txBody>
      </p:sp>
    </p:spTree>
    <p:extLst>
      <p:ext uri="{BB962C8B-B14F-4D97-AF65-F5344CB8AC3E}">
        <p14:creationId xmlns:p14="http://schemas.microsoft.com/office/powerpoint/2010/main" val="197381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7BC4-66ED-3ECE-0C86-33BBB66C86EC}"/>
              </a:ext>
            </a:extLst>
          </p:cNvPr>
          <p:cNvSpPr>
            <a:spLocks noGrp="1"/>
          </p:cNvSpPr>
          <p:nvPr>
            <p:ph type="title"/>
          </p:nvPr>
        </p:nvSpPr>
        <p:spPr/>
        <p:txBody>
          <a:bodyPr/>
          <a:lstStyle/>
          <a:p>
            <a:r>
              <a:rPr lang="en-US" dirty="0"/>
              <a:t>If-else </a:t>
            </a:r>
            <a:r>
              <a:rPr lang="en-US" dirty="0" err="1"/>
              <a:t>if-else</a:t>
            </a:r>
            <a:r>
              <a:rPr lang="en-US" dirty="0"/>
              <a:t> statements</a:t>
            </a:r>
          </a:p>
        </p:txBody>
      </p:sp>
      <p:sp>
        <p:nvSpPr>
          <p:cNvPr id="3" name="Content Placeholder 2">
            <a:extLst>
              <a:ext uri="{FF2B5EF4-FFF2-40B4-BE49-F238E27FC236}">
                <a16:creationId xmlns:a16="http://schemas.microsoft.com/office/drawing/2014/main" id="{8B2DF95F-F02C-41EA-C80E-E5F176D4DDB4}"/>
              </a:ext>
            </a:extLst>
          </p:cNvPr>
          <p:cNvSpPr>
            <a:spLocks noGrp="1"/>
          </p:cNvSpPr>
          <p:nvPr>
            <p:ph idx="1"/>
          </p:nvPr>
        </p:nvSpPr>
        <p:spPr>
          <a:xfrm>
            <a:off x="838200" y="1461542"/>
            <a:ext cx="10515600" cy="3949908"/>
          </a:xfrm>
        </p:spPr>
        <p:txBody>
          <a:bodyPr>
            <a:normAutofit fontScale="92500" lnSpcReduction="20000"/>
          </a:bodyPr>
          <a:lstStyle/>
          <a:p>
            <a:pPr marL="0" indent="0">
              <a:buNone/>
            </a:pPr>
            <a:endParaRPr lang="en-US" dirty="0"/>
          </a:p>
          <a:p>
            <a:pPr marL="0" indent="0">
              <a:buNone/>
            </a:pPr>
            <a:r>
              <a:rPr lang="en-US" dirty="0"/>
              <a:t>	</a:t>
            </a:r>
            <a:r>
              <a:rPr lang="en-US" sz="3200" b="1" dirty="0"/>
              <a:t>if</a:t>
            </a:r>
            <a:r>
              <a:rPr lang="en-US" sz="3200" dirty="0"/>
              <a:t> ( </a:t>
            </a:r>
            <a:r>
              <a:rPr lang="en-US" sz="3200" i="1" dirty="0" err="1"/>
              <a:t>boolean_expression</a:t>
            </a:r>
            <a:r>
              <a:rPr lang="en-US" sz="3200" i="1" dirty="0"/>
              <a:t> </a:t>
            </a:r>
            <a:r>
              <a:rPr lang="en-US" sz="3200" dirty="0"/>
              <a:t>) {</a:t>
            </a:r>
          </a:p>
          <a:p>
            <a:pPr marL="0" indent="0">
              <a:buNone/>
            </a:pPr>
            <a:r>
              <a:rPr lang="en-US" sz="3200" dirty="0"/>
              <a:t>	   </a:t>
            </a:r>
            <a:r>
              <a:rPr lang="en-US" sz="3200" i="1" dirty="0"/>
              <a:t>// code in here runs only when the expression is true</a:t>
            </a:r>
          </a:p>
          <a:p>
            <a:pPr marL="0" indent="0">
              <a:buNone/>
            </a:pPr>
            <a:r>
              <a:rPr lang="en-US" sz="3200" dirty="0"/>
              <a:t>	} </a:t>
            </a:r>
            <a:r>
              <a:rPr lang="en-US" sz="3200" b="1" dirty="0"/>
              <a:t>else if </a:t>
            </a:r>
            <a:r>
              <a:rPr lang="en-US" sz="3200" dirty="0"/>
              <a:t>(</a:t>
            </a:r>
            <a:r>
              <a:rPr lang="en-US" sz="3200" dirty="0" err="1"/>
              <a:t>another_boolean_expression</a:t>
            </a:r>
            <a:r>
              <a:rPr lang="en-US" sz="3200" dirty="0"/>
              <a:t>) {</a:t>
            </a:r>
          </a:p>
          <a:p>
            <a:pPr marL="0" indent="0">
              <a:buNone/>
            </a:pPr>
            <a:r>
              <a:rPr lang="en-US" sz="3200" dirty="0"/>
              <a:t>	    </a:t>
            </a:r>
            <a:r>
              <a:rPr lang="en-US" sz="3200" i="1" dirty="0"/>
              <a:t>// code in here runs only when the expression is false</a:t>
            </a:r>
          </a:p>
          <a:p>
            <a:pPr marL="0" indent="0">
              <a:buNone/>
            </a:pPr>
            <a:r>
              <a:rPr lang="en-US" sz="3200" dirty="0"/>
              <a:t>	} </a:t>
            </a:r>
            <a:r>
              <a:rPr lang="en-US" sz="3200" b="1" dirty="0"/>
              <a:t>else</a:t>
            </a:r>
            <a:r>
              <a:rPr lang="en-US" sz="3200" dirty="0"/>
              <a:t> {</a:t>
            </a:r>
          </a:p>
          <a:p>
            <a:pPr marL="0" indent="0">
              <a:buNone/>
            </a:pPr>
            <a:r>
              <a:rPr lang="en-US" sz="3200" dirty="0"/>
              <a:t>	   // If none of the previous Boolean expressions are true then this will run</a:t>
            </a:r>
          </a:p>
          <a:p>
            <a:pPr marL="0" indent="0">
              <a:buNone/>
            </a:pPr>
            <a:r>
              <a:rPr lang="en-US" sz="3200" dirty="0"/>
              <a:t>	}</a:t>
            </a:r>
          </a:p>
        </p:txBody>
      </p:sp>
      <p:sp>
        <p:nvSpPr>
          <p:cNvPr id="5" name="TextBox 4">
            <a:extLst>
              <a:ext uri="{FF2B5EF4-FFF2-40B4-BE49-F238E27FC236}">
                <a16:creationId xmlns:a16="http://schemas.microsoft.com/office/drawing/2014/main" id="{C79873CD-7155-DEE5-A81F-2B7BC2476FB9}"/>
              </a:ext>
            </a:extLst>
          </p:cNvPr>
          <p:cNvSpPr txBox="1"/>
          <p:nvPr/>
        </p:nvSpPr>
        <p:spPr>
          <a:xfrm>
            <a:off x="1461541" y="5763718"/>
            <a:ext cx="9241436" cy="830997"/>
          </a:xfrm>
          <a:prstGeom prst="rect">
            <a:avLst/>
          </a:prstGeom>
          <a:noFill/>
        </p:spPr>
        <p:txBody>
          <a:bodyPr wrap="square" rtlCol="0">
            <a:spAutoFit/>
          </a:bodyPr>
          <a:lstStyle/>
          <a:p>
            <a:r>
              <a:rPr lang="en-US" sz="2400" dirty="0"/>
              <a:t>When you type in an if-statement you indent the code to look like this yourself. </a:t>
            </a:r>
            <a:r>
              <a:rPr lang="en-US" sz="2400" dirty="0" err="1"/>
              <a:t>jGrasp</a:t>
            </a:r>
            <a:r>
              <a:rPr lang="en-US" sz="2400" dirty="0"/>
              <a:t> helps with formatting a little.</a:t>
            </a:r>
          </a:p>
        </p:txBody>
      </p:sp>
    </p:spTree>
    <p:extLst>
      <p:ext uri="{BB962C8B-B14F-4D97-AF65-F5344CB8AC3E}">
        <p14:creationId xmlns:p14="http://schemas.microsoft.com/office/powerpoint/2010/main" val="257770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BEC8-5193-2047-66CF-469B4FB1C4D3}"/>
              </a:ext>
            </a:extLst>
          </p:cNvPr>
          <p:cNvSpPr>
            <a:spLocks noGrp="1"/>
          </p:cNvSpPr>
          <p:nvPr>
            <p:ph type="title"/>
          </p:nvPr>
        </p:nvSpPr>
        <p:spPr/>
        <p:txBody>
          <a:bodyPr/>
          <a:lstStyle/>
          <a:p>
            <a:r>
              <a:rPr lang="en-US" dirty="0"/>
              <a:t>Nested if-statements</a:t>
            </a:r>
          </a:p>
        </p:txBody>
      </p:sp>
      <p:sp>
        <p:nvSpPr>
          <p:cNvPr id="3" name="Content Placeholder 2">
            <a:extLst>
              <a:ext uri="{FF2B5EF4-FFF2-40B4-BE49-F238E27FC236}">
                <a16:creationId xmlns:a16="http://schemas.microsoft.com/office/drawing/2014/main" id="{7B35C545-8194-C000-B65C-1DB719759F02}"/>
              </a:ext>
            </a:extLst>
          </p:cNvPr>
          <p:cNvSpPr>
            <a:spLocks noGrp="1"/>
          </p:cNvSpPr>
          <p:nvPr>
            <p:ph idx="1"/>
          </p:nvPr>
        </p:nvSpPr>
        <p:spPr/>
        <p:txBody>
          <a:bodyPr/>
          <a:lstStyle/>
          <a:p>
            <a:pPr marL="0" indent="0">
              <a:buNone/>
            </a:pPr>
            <a:r>
              <a:rPr lang="en-US" b="1" dirty="0"/>
              <a:t>	if</a:t>
            </a:r>
            <a:r>
              <a:rPr lang="en-US" dirty="0"/>
              <a:t> </a:t>
            </a:r>
            <a:r>
              <a:rPr lang="en-US" b="1" dirty="0"/>
              <a:t>(</a:t>
            </a:r>
            <a:r>
              <a:rPr lang="en-US" dirty="0"/>
              <a:t> boolean_expression1 </a:t>
            </a:r>
            <a:r>
              <a:rPr lang="en-US" b="1" dirty="0"/>
              <a:t>)</a:t>
            </a:r>
            <a:r>
              <a:rPr lang="en-US" dirty="0"/>
              <a:t> </a:t>
            </a:r>
            <a:r>
              <a:rPr lang="en-US" b="1" dirty="0"/>
              <a:t>{</a:t>
            </a:r>
          </a:p>
          <a:p>
            <a:pPr marL="0" indent="0">
              <a:buNone/>
            </a:pPr>
            <a:r>
              <a:rPr lang="en-US" dirty="0"/>
              <a:t>		if (Boolean_expression2) {</a:t>
            </a:r>
          </a:p>
          <a:p>
            <a:pPr marL="0" indent="0">
              <a:buNone/>
            </a:pPr>
            <a:r>
              <a:rPr lang="en-US" dirty="0"/>
              <a:t>			// both expressions must be true to get here</a:t>
            </a:r>
          </a:p>
          <a:p>
            <a:pPr marL="0" indent="0">
              <a:buNone/>
            </a:pPr>
            <a:r>
              <a:rPr lang="en-US" dirty="0"/>
              <a:t>		}</a:t>
            </a:r>
          </a:p>
          <a:p>
            <a:pPr marL="0" indent="0">
              <a:buNone/>
            </a:pPr>
            <a:r>
              <a:rPr lang="en-US" dirty="0"/>
              <a:t>	</a:t>
            </a:r>
            <a:r>
              <a:rPr lang="en-US" b="1" dirty="0"/>
              <a:t>}</a:t>
            </a:r>
          </a:p>
          <a:p>
            <a:endParaRPr lang="en-US" dirty="0"/>
          </a:p>
        </p:txBody>
      </p:sp>
    </p:spTree>
    <p:extLst>
      <p:ext uri="{BB962C8B-B14F-4D97-AF65-F5344CB8AC3E}">
        <p14:creationId xmlns:p14="http://schemas.microsoft.com/office/powerpoint/2010/main" val="167526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655D-B28B-9D5A-1D19-04AFE5B158DA}"/>
              </a:ext>
            </a:extLst>
          </p:cNvPr>
          <p:cNvSpPr>
            <a:spLocks noGrp="1"/>
          </p:cNvSpPr>
          <p:nvPr>
            <p:ph type="title"/>
          </p:nvPr>
        </p:nvSpPr>
        <p:spPr/>
        <p:txBody>
          <a:bodyPr/>
          <a:lstStyle/>
          <a:p>
            <a:r>
              <a:rPr lang="en-US" dirty="0"/>
              <a:t>Switch statement</a:t>
            </a:r>
          </a:p>
        </p:txBody>
      </p:sp>
      <p:sp>
        <p:nvSpPr>
          <p:cNvPr id="3" name="Content Placeholder 2">
            <a:extLst>
              <a:ext uri="{FF2B5EF4-FFF2-40B4-BE49-F238E27FC236}">
                <a16:creationId xmlns:a16="http://schemas.microsoft.com/office/drawing/2014/main" id="{A7177431-7644-134E-39DD-1E41ACC2AFFD}"/>
              </a:ext>
            </a:extLst>
          </p:cNvPr>
          <p:cNvSpPr>
            <a:spLocks noGrp="1"/>
          </p:cNvSpPr>
          <p:nvPr>
            <p:ph idx="1"/>
          </p:nvPr>
        </p:nvSpPr>
        <p:spPr/>
        <p:txBody>
          <a:bodyPr>
            <a:normAutofit fontScale="77500" lnSpcReduction="20000"/>
          </a:bodyPr>
          <a:lstStyle/>
          <a:p>
            <a:pPr marL="0" indent="0">
              <a:buNone/>
            </a:pPr>
            <a:r>
              <a:rPr lang="en-US" b="1" dirty="0"/>
              <a:t>switch</a:t>
            </a:r>
            <a:r>
              <a:rPr lang="en-US" dirty="0"/>
              <a:t> (int or </a:t>
            </a:r>
            <a:r>
              <a:rPr lang="en-US" dirty="0" err="1"/>
              <a:t>enum</a:t>
            </a:r>
            <a:r>
              <a:rPr lang="en-US" dirty="0"/>
              <a:t>)</a:t>
            </a:r>
          </a:p>
          <a:p>
            <a:pPr marL="0" indent="0">
              <a:buNone/>
            </a:pPr>
            <a:r>
              <a:rPr lang="en-US" dirty="0"/>
              <a:t>{</a:t>
            </a:r>
          </a:p>
          <a:p>
            <a:pPr marL="0" indent="0">
              <a:buNone/>
            </a:pPr>
            <a:r>
              <a:rPr lang="en-US" dirty="0"/>
              <a:t>	case Value1: </a:t>
            </a:r>
          </a:p>
          <a:p>
            <a:pPr marL="0" indent="0">
              <a:buNone/>
            </a:pPr>
            <a:r>
              <a:rPr lang="en-US" dirty="0"/>
              <a:t>		// put code here</a:t>
            </a:r>
          </a:p>
          <a:p>
            <a:pPr marL="0" indent="0">
              <a:buNone/>
            </a:pPr>
            <a:r>
              <a:rPr lang="en-US" dirty="0"/>
              <a:t>		break;</a:t>
            </a:r>
          </a:p>
          <a:p>
            <a:pPr marL="0" indent="0">
              <a:buNone/>
            </a:pPr>
            <a:r>
              <a:rPr lang="en-US" dirty="0"/>
              <a:t>	case Value2: </a:t>
            </a:r>
          </a:p>
          <a:p>
            <a:pPr marL="0" indent="0">
              <a:buNone/>
            </a:pPr>
            <a:r>
              <a:rPr lang="en-US" dirty="0"/>
              <a:t>		// put code here too</a:t>
            </a:r>
          </a:p>
          <a:p>
            <a:pPr marL="0" indent="0">
              <a:buNone/>
            </a:pPr>
            <a:r>
              <a:rPr lang="en-US" dirty="0"/>
              <a:t>		break;</a:t>
            </a:r>
          </a:p>
          <a:p>
            <a:pPr marL="0" indent="0">
              <a:buNone/>
            </a:pPr>
            <a:r>
              <a:rPr lang="en-US" dirty="0"/>
              <a:t>	default:</a:t>
            </a:r>
          </a:p>
          <a:p>
            <a:pPr marL="0" indent="0">
              <a:buNone/>
            </a:pPr>
            <a:r>
              <a:rPr lang="en-US" dirty="0"/>
              <a:t>		// put more code here too	</a:t>
            </a:r>
          </a:p>
          <a:p>
            <a:pPr marL="0" indent="0">
              <a:buNone/>
            </a:pPr>
            <a:r>
              <a:rPr lang="en-US" dirty="0"/>
              <a:t>		break;	</a:t>
            </a:r>
          </a:p>
          <a:p>
            <a:pPr marL="0" indent="0">
              <a:buNone/>
            </a:pPr>
            <a:r>
              <a:rPr lang="en-US" dirty="0"/>
              <a:t>}</a:t>
            </a:r>
          </a:p>
        </p:txBody>
      </p:sp>
    </p:spTree>
    <p:extLst>
      <p:ext uri="{BB962C8B-B14F-4D97-AF65-F5344CB8AC3E}">
        <p14:creationId xmlns:p14="http://schemas.microsoft.com/office/powerpoint/2010/main" val="53177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655D-B28B-9D5A-1D19-04AFE5B158DA}"/>
              </a:ext>
            </a:extLst>
          </p:cNvPr>
          <p:cNvSpPr>
            <a:spLocks noGrp="1"/>
          </p:cNvSpPr>
          <p:nvPr>
            <p:ph type="title"/>
          </p:nvPr>
        </p:nvSpPr>
        <p:spPr>
          <a:xfrm>
            <a:off x="7044128" y="350136"/>
            <a:ext cx="4153525" cy="946514"/>
          </a:xfrm>
        </p:spPr>
        <p:txBody>
          <a:bodyPr/>
          <a:lstStyle/>
          <a:p>
            <a:r>
              <a:rPr lang="en-US" dirty="0"/>
              <a:t>Switch statement</a:t>
            </a:r>
          </a:p>
        </p:txBody>
      </p:sp>
      <p:sp>
        <p:nvSpPr>
          <p:cNvPr id="3" name="Content Placeholder 2">
            <a:extLst>
              <a:ext uri="{FF2B5EF4-FFF2-40B4-BE49-F238E27FC236}">
                <a16:creationId xmlns:a16="http://schemas.microsoft.com/office/drawing/2014/main" id="{A7177431-7644-134E-39DD-1E41ACC2AFFD}"/>
              </a:ext>
            </a:extLst>
          </p:cNvPr>
          <p:cNvSpPr>
            <a:spLocks noGrp="1"/>
          </p:cNvSpPr>
          <p:nvPr>
            <p:ph idx="1"/>
          </p:nvPr>
        </p:nvSpPr>
        <p:spPr>
          <a:xfrm>
            <a:off x="770744" y="350136"/>
            <a:ext cx="9122764" cy="4351338"/>
          </a:xfrm>
        </p:spPr>
        <p:txBody>
          <a:bodyPr>
            <a:noAutofit/>
          </a:bodyPr>
          <a:lstStyle/>
          <a:p>
            <a:pPr marL="0" indent="0">
              <a:buNone/>
            </a:pPr>
            <a:r>
              <a:rPr lang="en-US" sz="2400" dirty="0"/>
              <a:t>int x = 3;</a:t>
            </a:r>
          </a:p>
          <a:p>
            <a:pPr marL="0" indent="0">
              <a:buNone/>
            </a:pPr>
            <a:r>
              <a:rPr lang="en-US" sz="2400" b="1" dirty="0"/>
              <a:t>switch</a:t>
            </a:r>
            <a:r>
              <a:rPr lang="en-US" sz="2400" dirty="0"/>
              <a:t> (x) {</a:t>
            </a:r>
          </a:p>
          <a:p>
            <a:pPr marL="0" indent="0">
              <a:buNone/>
            </a:pPr>
            <a:r>
              <a:rPr lang="en-US" sz="2400" dirty="0"/>
              <a:t>	case 0:</a:t>
            </a:r>
          </a:p>
          <a:p>
            <a:pPr marL="0" indent="0">
              <a:buNone/>
            </a:pPr>
            <a:r>
              <a:rPr lang="en-US" sz="2400" dirty="0"/>
              <a:t>		</a:t>
            </a:r>
            <a:r>
              <a:rPr lang="en-US" sz="2400" dirty="0" err="1"/>
              <a:t>System.out.println</a:t>
            </a:r>
            <a:r>
              <a:rPr lang="en-US" sz="2400" dirty="0"/>
              <a:t>(“x is zero”);</a:t>
            </a:r>
          </a:p>
          <a:p>
            <a:pPr marL="0" indent="0">
              <a:buNone/>
            </a:pPr>
            <a:r>
              <a:rPr lang="en-US" sz="2400" dirty="0"/>
              <a:t>		break;</a:t>
            </a:r>
          </a:p>
          <a:p>
            <a:pPr marL="0" indent="0">
              <a:buNone/>
            </a:pPr>
            <a:r>
              <a:rPr lang="en-US" sz="2400" dirty="0"/>
              <a:t>	case 3:   </a:t>
            </a:r>
          </a:p>
          <a:p>
            <a:pPr marL="0" indent="0">
              <a:buNone/>
            </a:pPr>
            <a:r>
              <a:rPr lang="en-US" sz="2400" dirty="0"/>
              <a:t>		</a:t>
            </a:r>
            <a:r>
              <a:rPr lang="en-US" sz="2400" dirty="0" err="1"/>
              <a:t>System.out.println</a:t>
            </a:r>
            <a:r>
              <a:rPr lang="en-US" sz="2400" dirty="0"/>
              <a:t>(“X is three”);</a:t>
            </a:r>
          </a:p>
          <a:p>
            <a:pPr marL="0" indent="0">
              <a:buNone/>
            </a:pPr>
            <a:r>
              <a:rPr lang="en-US" sz="2400" dirty="0"/>
              <a:t>		break;</a:t>
            </a:r>
          </a:p>
          <a:p>
            <a:pPr marL="0" indent="0">
              <a:buNone/>
            </a:pPr>
            <a:r>
              <a:rPr lang="en-US" sz="2400" dirty="0"/>
              <a:t>	default:	</a:t>
            </a:r>
          </a:p>
          <a:p>
            <a:pPr marL="0" indent="0">
              <a:buNone/>
            </a:pPr>
            <a:r>
              <a:rPr lang="en-US" sz="2400" dirty="0"/>
              <a:t>		</a:t>
            </a:r>
            <a:r>
              <a:rPr lang="en-US" sz="2400" dirty="0" err="1"/>
              <a:t>System.out.println</a:t>
            </a:r>
            <a:r>
              <a:rPr lang="en-US" sz="2400" dirty="0"/>
              <a:t>(“X is neither 0 nor 3”);</a:t>
            </a:r>
          </a:p>
          <a:p>
            <a:pPr marL="0" indent="0">
              <a:buNone/>
            </a:pPr>
            <a:r>
              <a:rPr lang="en-US" sz="2400" dirty="0"/>
              <a:t>		break;	</a:t>
            </a:r>
          </a:p>
          <a:p>
            <a:pPr marL="0" indent="0">
              <a:buNone/>
            </a:pPr>
            <a:r>
              <a:rPr lang="en-US" sz="2400" dirty="0"/>
              <a:t>}</a:t>
            </a:r>
          </a:p>
        </p:txBody>
      </p:sp>
      <p:sp>
        <p:nvSpPr>
          <p:cNvPr id="4" name="TextBox 3">
            <a:extLst>
              <a:ext uri="{FF2B5EF4-FFF2-40B4-BE49-F238E27FC236}">
                <a16:creationId xmlns:a16="http://schemas.microsoft.com/office/drawing/2014/main" id="{7B40CC5C-8163-7E67-EAAF-5EF47DC7EFB2}"/>
              </a:ext>
            </a:extLst>
          </p:cNvPr>
          <p:cNvSpPr txBox="1"/>
          <p:nvPr/>
        </p:nvSpPr>
        <p:spPr>
          <a:xfrm>
            <a:off x="1294150" y="5804284"/>
            <a:ext cx="10098374" cy="461665"/>
          </a:xfrm>
          <a:prstGeom prst="rect">
            <a:avLst/>
          </a:prstGeom>
          <a:noFill/>
        </p:spPr>
        <p:txBody>
          <a:bodyPr wrap="square" rtlCol="0">
            <a:spAutoFit/>
          </a:bodyPr>
          <a:lstStyle/>
          <a:p>
            <a:r>
              <a:rPr lang="en-US" sz="2400" dirty="0"/>
              <a:t>The break statements are a necessary part of the switch statement</a:t>
            </a:r>
            <a:r>
              <a:rPr lang="en-US" dirty="0"/>
              <a:t>.</a:t>
            </a:r>
          </a:p>
        </p:txBody>
      </p:sp>
    </p:spTree>
    <p:extLst>
      <p:ext uri="{BB962C8B-B14F-4D97-AF65-F5344CB8AC3E}">
        <p14:creationId xmlns:p14="http://schemas.microsoft.com/office/powerpoint/2010/main" val="244135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F484-B493-DAA9-00C3-E223D289EF8D}"/>
              </a:ext>
            </a:extLst>
          </p:cNvPr>
          <p:cNvSpPr>
            <a:spLocks noGrp="1"/>
          </p:cNvSpPr>
          <p:nvPr>
            <p:ph type="title"/>
          </p:nvPr>
        </p:nvSpPr>
        <p:spPr/>
        <p:txBody>
          <a:bodyPr/>
          <a:lstStyle/>
          <a:p>
            <a:r>
              <a:rPr lang="en-US" dirty="0"/>
              <a:t>Formatting</a:t>
            </a:r>
          </a:p>
        </p:txBody>
      </p:sp>
      <p:sp>
        <p:nvSpPr>
          <p:cNvPr id="4" name="Content Placeholder 3">
            <a:extLst>
              <a:ext uri="{FF2B5EF4-FFF2-40B4-BE49-F238E27FC236}">
                <a16:creationId xmlns:a16="http://schemas.microsoft.com/office/drawing/2014/main" id="{04D5EFDB-27BB-016A-8BB8-B1DB33071BFC}"/>
              </a:ext>
            </a:extLst>
          </p:cNvPr>
          <p:cNvSpPr txBox="1">
            <a:spLocks noGrp="1"/>
          </p:cNvSpPr>
          <p:nvPr>
            <p:ph idx="1"/>
          </p:nvPr>
        </p:nvSpPr>
        <p:spPr>
          <a:xfrm>
            <a:off x="838200" y="1825625"/>
            <a:ext cx="10515600" cy="5031121"/>
          </a:xfrm>
          <a:prstGeom prst="rect">
            <a:avLst/>
          </a:prstGeom>
          <a:noFill/>
        </p:spPr>
        <p:txBody>
          <a:bodyPr wrap="square" rtlCol="0">
            <a:spAutoFit/>
          </a:bodyPr>
          <a:lstStyle/>
          <a:p>
            <a:r>
              <a:rPr lang="en-US" sz="2400" dirty="0"/>
              <a:t>When you type in an if-statement you indent the code yourself.</a:t>
            </a:r>
          </a:p>
          <a:p>
            <a:r>
              <a:rPr lang="en-US" sz="2400" dirty="0"/>
              <a:t> </a:t>
            </a:r>
            <a:r>
              <a:rPr lang="en-US" sz="2400" dirty="0" err="1"/>
              <a:t>jGrasp</a:t>
            </a:r>
            <a:r>
              <a:rPr lang="en-US" sz="2400" dirty="0"/>
              <a:t> helps with formatting a little.</a:t>
            </a:r>
          </a:p>
          <a:p>
            <a:endParaRPr lang="en-US" sz="2400" dirty="0"/>
          </a:p>
          <a:p>
            <a:pPr marL="0" indent="0">
              <a:buNone/>
            </a:pPr>
            <a:r>
              <a:rPr lang="en-US" sz="2400" b="1" dirty="0"/>
              <a:t>	if</a:t>
            </a:r>
            <a:r>
              <a:rPr lang="en-US" sz="2400" dirty="0"/>
              <a:t> </a:t>
            </a:r>
            <a:r>
              <a:rPr lang="en-US" sz="2400" b="1" dirty="0"/>
              <a:t>(</a:t>
            </a:r>
            <a:r>
              <a:rPr lang="en-US" sz="2400" dirty="0"/>
              <a:t> boolean_expression1 </a:t>
            </a:r>
            <a:r>
              <a:rPr lang="en-US" sz="2400" b="1" dirty="0"/>
              <a:t>)</a:t>
            </a:r>
            <a:r>
              <a:rPr lang="en-US" sz="2400" dirty="0"/>
              <a:t> </a:t>
            </a:r>
            <a:r>
              <a:rPr lang="en-US" sz="2400" b="1" dirty="0"/>
              <a:t>{</a:t>
            </a:r>
          </a:p>
          <a:p>
            <a:pPr marL="0" indent="0">
              <a:buNone/>
            </a:pPr>
            <a:r>
              <a:rPr lang="en-US" sz="2400" dirty="0"/>
              <a:t>		if (Boolean_expression2) {</a:t>
            </a:r>
          </a:p>
          <a:p>
            <a:pPr marL="0" indent="0">
              <a:buNone/>
            </a:pPr>
            <a:r>
              <a:rPr lang="en-US" sz="2400" dirty="0"/>
              <a:t>			// both expressions must be true to get here</a:t>
            </a:r>
          </a:p>
          <a:p>
            <a:pPr marL="0" indent="0">
              <a:buNone/>
            </a:pPr>
            <a:r>
              <a:rPr lang="en-US" sz="2400" dirty="0"/>
              <a:t>		}</a:t>
            </a:r>
          </a:p>
          <a:p>
            <a:pPr marL="0" indent="0">
              <a:buNone/>
            </a:pPr>
            <a:r>
              <a:rPr lang="en-US" sz="2400" dirty="0"/>
              <a:t>	</a:t>
            </a:r>
            <a:r>
              <a:rPr lang="en-US" sz="2400" b="1" dirty="0"/>
              <a:t>}</a:t>
            </a:r>
          </a:p>
          <a:p>
            <a:pPr marL="0" indent="0">
              <a:buNone/>
            </a:pPr>
            <a:endParaRPr lang="en-US" sz="2400" b="1" dirty="0"/>
          </a:p>
          <a:p>
            <a:pPr marL="0" indent="0">
              <a:buNone/>
            </a:pPr>
            <a:r>
              <a:rPr lang="en-US" sz="2400" b="1" dirty="0"/>
              <a:t>Every nested set of curly braces means you indent with one more tab.</a:t>
            </a:r>
          </a:p>
          <a:p>
            <a:pPr marL="0" indent="0">
              <a:buNone/>
            </a:pPr>
            <a:endParaRPr lang="en-US" sz="2400" dirty="0"/>
          </a:p>
        </p:txBody>
      </p:sp>
    </p:spTree>
    <p:extLst>
      <p:ext uri="{BB962C8B-B14F-4D97-AF65-F5344CB8AC3E}">
        <p14:creationId xmlns:p14="http://schemas.microsoft.com/office/powerpoint/2010/main" val="1542194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8E9D-5AAB-8B4F-6B63-D19A902734EE}"/>
              </a:ext>
            </a:extLst>
          </p:cNvPr>
          <p:cNvSpPr>
            <a:spLocks noGrp="1"/>
          </p:cNvSpPr>
          <p:nvPr>
            <p:ph type="title"/>
          </p:nvPr>
        </p:nvSpPr>
        <p:spPr/>
        <p:txBody>
          <a:bodyPr/>
          <a:lstStyle/>
          <a:p>
            <a:r>
              <a:rPr lang="en-US" dirty="0"/>
              <a:t>Example : Indian Matchmaking</a:t>
            </a:r>
          </a:p>
        </p:txBody>
      </p:sp>
      <p:sp>
        <p:nvSpPr>
          <p:cNvPr id="3" name="Content Placeholder 2">
            <a:extLst>
              <a:ext uri="{FF2B5EF4-FFF2-40B4-BE49-F238E27FC236}">
                <a16:creationId xmlns:a16="http://schemas.microsoft.com/office/drawing/2014/main" id="{397C24D6-B35C-E572-FC38-E70DE52E465A}"/>
              </a:ext>
            </a:extLst>
          </p:cNvPr>
          <p:cNvSpPr>
            <a:spLocks noGrp="1"/>
          </p:cNvSpPr>
          <p:nvPr>
            <p:ph idx="1"/>
          </p:nvPr>
        </p:nvSpPr>
        <p:spPr>
          <a:xfrm>
            <a:off x="838200" y="1825625"/>
            <a:ext cx="10515600" cy="3675765"/>
          </a:xfrm>
        </p:spPr>
        <p:txBody>
          <a:bodyPr/>
          <a:lstStyle/>
          <a:p>
            <a:pPr marL="0" indent="0">
              <a:buNone/>
            </a:pPr>
            <a:r>
              <a:rPr lang="en-US" dirty="0"/>
              <a:t>public static </a:t>
            </a:r>
            <a:r>
              <a:rPr lang="en-US" dirty="0" err="1"/>
              <a:t>boolean</a:t>
            </a:r>
            <a:r>
              <a:rPr lang="en-US" dirty="0"/>
              <a:t> </a:t>
            </a:r>
            <a:r>
              <a:rPr lang="en-US" dirty="0" err="1"/>
              <a:t>IsManAMatch</a:t>
            </a:r>
            <a:r>
              <a:rPr lang="en-US" dirty="0"/>
              <a:t>(float height, int age) {</a:t>
            </a:r>
          </a:p>
          <a:p>
            <a:pPr marL="0" indent="0">
              <a:buNone/>
            </a:pPr>
            <a:endParaRPr lang="en-US" dirty="0"/>
          </a:p>
          <a:p>
            <a:pPr marL="0" indent="0">
              <a:buNone/>
            </a:pPr>
            <a:r>
              <a:rPr lang="en-US" dirty="0"/>
              <a:t>	if (height &gt; 6.0 &amp;&amp; (age &gt;= 25 &amp;&amp; age &lt;= 39)) {</a:t>
            </a:r>
          </a:p>
          <a:p>
            <a:pPr marL="0" indent="0">
              <a:buNone/>
            </a:pPr>
            <a:r>
              <a:rPr lang="en-US" dirty="0"/>
              <a:t>		return true;</a:t>
            </a:r>
          </a:p>
          <a:p>
            <a:pPr marL="0" indent="0">
              <a:buNone/>
            </a:pPr>
            <a:r>
              <a:rPr lang="en-US" dirty="0"/>
              <a:t>	else</a:t>
            </a:r>
          </a:p>
          <a:p>
            <a:pPr marL="0" indent="0">
              <a:buNone/>
            </a:pPr>
            <a:r>
              <a:rPr lang="en-US" dirty="0"/>
              <a:t>		return false;</a:t>
            </a:r>
          </a:p>
          <a:p>
            <a:pPr marL="0" indent="0">
              <a:buNone/>
            </a:pPr>
            <a:r>
              <a:rPr lang="en-US" dirty="0"/>
              <a:t>}</a:t>
            </a:r>
          </a:p>
        </p:txBody>
      </p:sp>
      <p:sp>
        <p:nvSpPr>
          <p:cNvPr id="4" name="TextBox 3">
            <a:extLst>
              <a:ext uri="{FF2B5EF4-FFF2-40B4-BE49-F238E27FC236}">
                <a16:creationId xmlns:a16="http://schemas.microsoft.com/office/drawing/2014/main" id="{AD5C0E91-93C9-4E52-B6AD-026C4F4090C0}"/>
              </a:ext>
            </a:extLst>
          </p:cNvPr>
          <p:cNvSpPr txBox="1"/>
          <p:nvPr/>
        </p:nvSpPr>
        <p:spPr>
          <a:xfrm>
            <a:off x="1236688" y="5451661"/>
            <a:ext cx="8619344" cy="830997"/>
          </a:xfrm>
          <a:prstGeom prst="rect">
            <a:avLst/>
          </a:prstGeom>
          <a:noFill/>
        </p:spPr>
        <p:txBody>
          <a:bodyPr wrap="square" rtlCol="0">
            <a:spAutoFit/>
          </a:bodyPr>
          <a:lstStyle/>
          <a:p>
            <a:r>
              <a:rPr lang="en-US" sz="2400" dirty="0"/>
              <a:t>“My match must be taller than six feet and between the ages of 25 and 39”.</a:t>
            </a:r>
          </a:p>
        </p:txBody>
      </p:sp>
    </p:spTree>
    <p:extLst>
      <p:ext uri="{BB962C8B-B14F-4D97-AF65-F5344CB8AC3E}">
        <p14:creationId xmlns:p14="http://schemas.microsoft.com/office/powerpoint/2010/main" val="401810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A090-0148-9312-B413-7E6A9F90A555}"/>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E88AFB27-4853-86A8-A1DB-A4E3445E6406}"/>
              </a:ext>
            </a:extLst>
          </p:cNvPr>
          <p:cNvSpPr>
            <a:spLocks noGrp="1"/>
          </p:cNvSpPr>
          <p:nvPr>
            <p:ph idx="1"/>
          </p:nvPr>
        </p:nvSpPr>
        <p:spPr/>
        <p:txBody>
          <a:bodyPr>
            <a:normAutofit fontScale="92500" lnSpcReduction="10000"/>
          </a:bodyPr>
          <a:lstStyle/>
          <a:p>
            <a:r>
              <a:rPr lang="en-US" dirty="0"/>
              <a:t>Code executes from the top of your program to the bottom, one statement at a time.</a:t>
            </a:r>
          </a:p>
          <a:p>
            <a:r>
              <a:rPr lang="en-US" dirty="0"/>
              <a:t>If you want some code to get executed and other code to be skipped then you need an “if” statement.</a:t>
            </a:r>
          </a:p>
          <a:p>
            <a:r>
              <a:rPr lang="en-US" dirty="0"/>
              <a:t>This also introduces Boolean expressions</a:t>
            </a:r>
          </a:p>
          <a:p>
            <a:r>
              <a:rPr lang="en-US" dirty="0"/>
              <a:t>General if-statement…</a:t>
            </a:r>
          </a:p>
          <a:p>
            <a:endParaRPr lang="en-US" dirty="0"/>
          </a:p>
          <a:p>
            <a:pPr marL="0" indent="0">
              <a:buNone/>
            </a:pPr>
            <a:r>
              <a:rPr lang="en-US" dirty="0"/>
              <a:t>	</a:t>
            </a:r>
            <a:r>
              <a:rPr lang="en-US" b="1" dirty="0"/>
              <a:t>if</a:t>
            </a:r>
            <a:r>
              <a:rPr lang="en-US" dirty="0"/>
              <a:t> ( </a:t>
            </a:r>
            <a:r>
              <a:rPr lang="en-US" i="1" dirty="0" err="1"/>
              <a:t>this_expression_is_true</a:t>
            </a:r>
            <a:r>
              <a:rPr lang="en-US" i="1" dirty="0"/>
              <a:t> </a:t>
            </a:r>
            <a:r>
              <a:rPr lang="en-US" dirty="0"/>
              <a:t>) </a:t>
            </a:r>
            <a:r>
              <a:rPr lang="en-US" b="1" dirty="0"/>
              <a:t>{</a:t>
            </a:r>
          </a:p>
          <a:p>
            <a:pPr marL="0" indent="0">
              <a:buNone/>
            </a:pPr>
            <a:r>
              <a:rPr lang="en-US" dirty="0"/>
              <a:t>		// then the code in these braces will be run</a:t>
            </a:r>
          </a:p>
          <a:p>
            <a:pPr marL="0" indent="0">
              <a:buNone/>
            </a:pPr>
            <a:r>
              <a:rPr lang="en-US" dirty="0"/>
              <a:t>	</a:t>
            </a:r>
            <a:r>
              <a:rPr lang="en-US" b="1" dirty="0"/>
              <a:t>}</a:t>
            </a:r>
          </a:p>
        </p:txBody>
      </p:sp>
    </p:spTree>
    <p:extLst>
      <p:ext uri="{BB962C8B-B14F-4D97-AF65-F5344CB8AC3E}">
        <p14:creationId xmlns:p14="http://schemas.microsoft.com/office/powerpoint/2010/main" val="251125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9C5C-32FD-52DE-C8E4-808F2ABF20FC}"/>
              </a:ext>
            </a:extLst>
          </p:cNvPr>
          <p:cNvSpPr>
            <a:spLocks noGrp="1"/>
          </p:cNvSpPr>
          <p:nvPr>
            <p:ph type="title"/>
          </p:nvPr>
        </p:nvSpPr>
        <p:spPr/>
        <p:txBody>
          <a:bodyPr/>
          <a:lstStyle/>
          <a:p>
            <a:r>
              <a:rPr lang="en-US" dirty="0"/>
              <a:t>Ternary Operator </a:t>
            </a:r>
          </a:p>
        </p:txBody>
      </p:sp>
      <p:sp>
        <p:nvSpPr>
          <p:cNvPr id="3" name="Content Placeholder 2">
            <a:extLst>
              <a:ext uri="{FF2B5EF4-FFF2-40B4-BE49-F238E27FC236}">
                <a16:creationId xmlns:a16="http://schemas.microsoft.com/office/drawing/2014/main" id="{0B82C885-3336-AC52-A055-12EE90256778}"/>
              </a:ext>
            </a:extLst>
          </p:cNvPr>
          <p:cNvSpPr>
            <a:spLocks noGrp="1"/>
          </p:cNvSpPr>
          <p:nvPr>
            <p:ph idx="1"/>
          </p:nvPr>
        </p:nvSpPr>
        <p:spPr/>
        <p:txBody>
          <a:bodyPr/>
          <a:lstStyle/>
          <a:p>
            <a:pPr marL="0" indent="0">
              <a:buNone/>
            </a:pPr>
            <a:r>
              <a:rPr lang="en-US" dirty="0"/>
              <a:t>If statements are statements. They don’t evaluate to a value.</a:t>
            </a:r>
          </a:p>
          <a:p>
            <a:pPr marL="0" indent="0">
              <a:buNone/>
            </a:pPr>
            <a:r>
              <a:rPr lang="en-US" dirty="0"/>
              <a:t>Java has an </a:t>
            </a:r>
            <a:r>
              <a:rPr lang="en-US" i="1" dirty="0"/>
              <a:t>operator</a:t>
            </a:r>
            <a:r>
              <a:rPr lang="en-US" dirty="0"/>
              <a:t> that does the same thing as an if </a:t>
            </a:r>
            <a:r>
              <a:rPr lang="en-US" i="1" dirty="0"/>
              <a:t>statement</a:t>
            </a:r>
            <a:r>
              <a:rPr lang="en-US" dirty="0"/>
              <a:t> but returns a value.</a:t>
            </a:r>
          </a:p>
          <a:p>
            <a:pPr marL="0" indent="0">
              <a:buNone/>
            </a:pPr>
            <a:endParaRPr lang="en-US" dirty="0"/>
          </a:p>
          <a:p>
            <a:pPr marL="0" indent="0">
              <a:buNone/>
            </a:pPr>
            <a:r>
              <a:rPr lang="en-US" dirty="0"/>
              <a:t>	</a:t>
            </a:r>
          </a:p>
        </p:txBody>
      </p:sp>
      <p:sp>
        <p:nvSpPr>
          <p:cNvPr id="5" name="TextBox 4">
            <a:extLst>
              <a:ext uri="{FF2B5EF4-FFF2-40B4-BE49-F238E27FC236}">
                <a16:creationId xmlns:a16="http://schemas.microsoft.com/office/drawing/2014/main" id="{2491D75F-CD41-EB09-BC65-B7C9A2687467}"/>
              </a:ext>
            </a:extLst>
          </p:cNvPr>
          <p:cNvSpPr txBox="1"/>
          <p:nvPr/>
        </p:nvSpPr>
        <p:spPr>
          <a:xfrm>
            <a:off x="838200" y="3513692"/>
            <a:ext cx="4384622" cy="461665"/>
          </a:xfrm>
          <a:prstGeom prst="rect">
            <a:avLst/>
          </a:prstGeom>
          <a:noFill/>
        </p:spPr>
        <p:txBody>
          <a:bodyPr wrap="square" rtlCol="0">
            <a:spAutoFit/>
          </a:bodyPr>
          <a:lstStyle/>
          <a:p>
            <a:r>
              <a:rPr lang="en-US" sz="2400" dirty="0"/>
              <a:t>If the </a:t>
            </a:r>
            <a:r>
              <a:rPr lang="en-US" sz="2400" dirty="0" err="1"/>
              <a:t>Boolean_expression</a:t>
            </a:r>
            <a:r>
              <a:rPr lang="en-US" sz="2400" dirty="0"/>
              <a:t> is true</a:t>
            </a:r>
          </a:p>
        </p:txBody>
      </p:sp>
      <p:sp>
        <p:nvSpPr>
          <p:cNvPr id="6" name="TextBox 5">
            <a:extLst>
              <a:ext uri="{FF2B5EF4-FFF2-40B4-BE49-F238E27FC236}">
                <a16:creationId xmlns:a16="http://schemas.microsoft.com/office/drawing/2014/main" id="{5D06F2B3-03FD-BB90-3527-995DFBF82B9F}"/>
              </a:ext>
            </a:extLst>
          </p:cNvPr>
          <p:cNvSpPr txBox="1"/>
          <p:nvPr/>
        </p:nvSpPr>
        <p:spPr>
          <a:xfrm>
            <a:off x="1783830" y="4001294"/>
            <a:ext cx="7300210" cy="523220"/>
          </a:xfrm>
          <a:prstGeom prst="rect">
            <a:avLst/>
          </a:prstGeom>
          <a:noFill/>
        </p:spPr>
        <p:txBody>
          <a:bodyPr wrap="square" rtlCol="0">
            <a:spAutoFit/>
          </a:bodyPr>
          <a:lstStyle/>
          <a:p>
            <a:r>
              <a:rPr lang="en-US" sz="2800" b="1" dirty="0"/>
              <a:t>(</a:t>
            </a:r>
            <a:r>
              <a:rPr lang="en-US" sz="2800" dirty="0"/>
              <a:t> </a:t>
            </a:r>
            <a:r>
              <a:rPr lang="en-US" sz="2800" dirty="0" err="1"/>
              <a:t>Boolean_expression</a:t>
            </a:r>
            <a:r>
              <a:rPr lang="en-US" sz="2800" b="1" dirty="0"/>
              <a:t>)</a:t>
            </a:r>
            <a:r>
              <a:rPr lang="en-US" sz="2800" dirty="0"/>
              <a:t> </a:t>
            </a:r>
            <a:r>
              <a:rPr lang="en-US" sz="2800" b="1" dirty="0"/>
              <a:t>?</a:t>
            </a:r>
            <a:r>
              <a:rPr lang="en-US" sz="2800" dirty="0"/>
              <a:t>       </a:t>
            </a:r>
            <a:r>
              <a:rPr lang="en-US" sz="2800" dirty="0">
                <a:solidFill>
                  <a:srgbClr val="00B050"/>
                </a:solidFill>
              </a:rPr>
              <a:t>Expr1     </a:t>
            </a:r>
            <a:r>
              <a:rPr lang="en-US" sz="2800" b="1" dirty="0"/>
              <a:t>:</a:t>
            </a:r>
            <a:r>
              <a:rPr lang="en-US" sz="2800" dirty="0"/>
              <a:t>      </a:t>
            </a:r>
            <a:r>
              <a:rPr lang="en-US" sz="2800" dirty="0">
                <a:solidFill>
                  <a:schemeClr val="accent1">
                    <a:lumMod val="60000"/>
                    <a:lumOff val="40000"/>
                  </a:schemeClr>
                </a:solidFill>
              </a:rPr>
              <a:t>expr2</a:t>
            </a:r>
          </a:p>
        </p:txBody>
      </p:sp>
      <p:sp>
        <p:nvSpPr>
          <p:cNvPr id="7" name="TextBox 6">
            <a:extLst>
              <a:ext uri="{FF2B5EF4-FFF2-40B4-BE49-F238E27FC236}">
                <a16:creationId xmlns:a16="http://schemas.microsoft.com/office/drawing/2014/main" id="{E33120F1-154E-0B89-BA75-5F2515607B4C}"/>
              </a:ext>
            </a:extLst>
          </p:cNvPr>
          <p:cNvSpPr txBox="1"/>
          <p:nvPr/>
        </p:nvSpPr>
        <p:spPr>
          <a:xfrm>
            <a:off x="5279037" y="3513693"/>
            <a:ext cx="2148590" cy="461665"/>
          </a:xfrm>
          <a:prstGeom prst="rect">
            <a:avLst/>
          </a:prstGeom>
          <a:noFill/>
        </p:spPr>
        <p:txBody>
          <a:bodyPr wrap="square" rtlCol="0">
            <a:spAutoFit/>
          </a:bodyPr>
          <a:lstStyle/>
          <a:p>
            <a:r>
              <a:rPr lang="en-US" sz="2400" dirty="0">
                <a:solidFill>
                  <a:srgbClr val="00B050"/>
                </a:solidFill>
              </a:rPr>
              <a:t>    Use expr1</a:t>
            </a:r>
          </a:p>
        </p:txBody>
      </p:sp>
      <p:sp>
        <p:nvSpPr>
          <p:cNvPr id="8" name="TextBox 7">
            <a:extLst>
              <a:ext uri="{FF2B5EF4-FFF2-40B4-BE49-F238E27FC236}">
                <a16:creationId xmlns:a16="http://schemas.microsoft.com/office/drawing/2014/main" id="{409BCB4C-50AC-3B7F-5A35-DF12184736F2}"/>
              </a:ext>
            </a:extLst>
          </p:cNvPr>
          <p:cNvSpPr txBox="1"/>
          <p:nvPr/>
        </p:nvSpPr>
        <p:spPr>
          <a:xfrm>
            <a:off x="7217764" y="3523137"/>
            <a:ext cx="3327816" cy="461665"/>
          </a:xfrm>
          <a:prstGeom prst="rect">
            <a:avLst/>
          </a:prstGeom>
          <a:noFill/>
        </p:spPr>
        <p:txBody>
          <a:bodyPr wrap="square" rtlCol="0">
            <a:spAutoFit/>
          </a:bodyPr>
          <a:lstStyle/>
          <a:p>
            <a:r>
              <a:rPr lang="en-US" sz="2400" dirty="0">
                <a:solidFill>
                  <a:schemeClr val="accent1">
                    <a:lumMod val="60000"/>
                    <a:lumOff val="40000"/>
                  </a:schemeClr>
                </a:solidFill>
              </a:rPr>
              <a:t>Otherwise use expr2</a:t>
            </a:r>
          </a:p>
        </p:txBody>
      </p:sp>
    </p:spTree>
    <p:extLst>
      <p:ext uri="{BB962C8B-B14F-4D97-AF65-F5344CB8AC3E}">
        <p14:creationId xmlns:p14="http://schemas.microsoft.com/office/powerpoint/2010/main" val="207618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9C5C-32FD-52DE-C8E4-808F2ABF20FC}"/>
              </a:ext>
            </a:extLst>
          </p:cNvPr>
          <p:cNvSpPr>
            <a:spLocks noGrp="1"/>
          </p:cNvSpPr>
          <p:nvPr>
            <p:ph type="title"/>
          </p:nvPr>
        </p:nvSpPr>
        <p:spPr/>
        <p:txBody>
          <a:bodyPr/>
          <a:lstStyle/>
          <a:p>
            <a:r>
              <a:rPr lang="en-US" dirty="0"/>
              <a:t>Ternary Operator </a:t>
            </a:r>
          </a:p>
        </p:txBody>
      </p:sp>
      <p:sp>
        <p:nvSpPr>
          <p:cNvPr id="3" name="Content Placeholder 2">
            <a:extLst>
              <a:ext uri="{FF2B5EF4-FFF2-40B4-BE49-F238E27FC236}">
                <a16:creationId xmlns:a16="http://schemas.microsoft.com/office/drawing/2014/main" id="{0B82C885-3336-AC52-A055-12EE90256778}"/>
              </a:ext>
            </a:extLst>
          </p:cNvPr>
          <p:cNvSpPr>
            <a:spLocks noGrp="1"/>
          </p:cNvSpPr>
          <p:nvPr>
            <p:ph idx="1"/>
          </p:nvPr>
        </p:nvSpPr>
        <p:spPr>
          <a:xfrm>
            <a:off x="838200" y="1304144"/>
            <a:ext cx="10515600" cy="4872819"/>
          </a:xfrm>
        </p:spPr>
        <p:txBody>
          <a:bodyPr>
            <a:normAutofit fontScale="85000" lnSpcReduction="20000"/>
          </a:bodyPr>
          <a:lstStyle/>
          <a:p>
            <a:pPr marL="0" indent="0">
              <a:buNone/>
            </a:pPr>
            <a:endParaRPr lang="en-US" dirty="0"/>
          </a:p>
          <a:p>
            <a:pPr marL="0" indent="0">
              <a:buNone/>
            </a:pPr>
            <a:r>
              <a:rPr lang="en-US" dirty="0"/>
              <a:t>	int a = 5;</a:t>
            </a:r>
          </a:p>
          <a:p>
            <a:pPr marL="0" indent="0">
              <a:buNone/>
            </a:pPr>
            <a:r>
              <a:rPr lang="en-US" dirty="0"/>
              <a:t>	int b = 7;</a:t>
            </a:r>
          </a:p>
          <a:p>
            <a:pPr marL="0" indent="0">
              <a:buNone/>
            </a:pPr>
            <a:r>
              <a:rPr lang="en-US" dirty="0"/>
              <a:t>	int minimum = ((a &lt; b) ? a : b);</a:t>
            </a:r>
          </a:p>
          <a:p>
            <a:pPr marL="0" indent="0">
              <a:buNone/>
            </a:pPr>
            <a:r>
              <a:rPr lang="en-US" dirty="0"/>
              <a:t>	int maximum = ((a &lt; b) ? a : b);</a:t>
            </a:r>
          </a:p>
          <a:p>
            <a:pPr marL="0" indent="0">
              <a:buNone/>
            </a:pPr>
            <a:endParaRPr lang="en-US" dirty="0"/>
          </a:p>
          <a:p>
            <a:pPr marL="0" indent="0">
              <a:buNone/>
            </a:pPr>
            <a:r>
              <a:rPr lang="en-US" dirty="0"/>
              <a:t>	// Here is the equivalent if-statement for minimum. It is much longer.</a:t>
            </a:r>
          </a:p>
          <a:p>
            <a:pPr marL="0" indent="0">
              <a:buNone/>
            </a:pPr>
            <a:r>
              <a:rPr lang="en-US" dirty="0"/>
              <a:t>	if (a &lt; b) {</a:t>
            </a:r>
          </a:p>
          <a:p>
            <a:pPr marL="0" indent="0">
              <a:buNone/>
            </a:pPr>
            <a:r>
              <a:rPr lang="en-US" dirty="0"/>
              <a:t>		minimum = a;</a:t>
            </a:r>
          </a:p>
          <a:p>
            <a:pPr marL="0" indent="0">
              <a:buNone/>
            </a:pPr>
            <a:r>
              <a:rPr lang="en-US" dirty="0"/>
              <a:t>	} else {</a:t>
            </a:r>
          </a:p>
          <a:p>
            <a:pPr marL="0" indent="0">
              <a:buNone/>
            </a:pPr>
            <a:r>
              <a:rPr lang="en-US" dirty="0"/>
              <a:t>		minimum = b;</a:t>
            </a:r>
          </a:p>
          <a:p>
            <a:pPr marL="0" indent="0">
              <a:buNone/>
            </a:pPr>
            <a:r>
              <a:rPr lang="en-US" dirty="0"/>
              <a:t>	}</a:t>
            </a:r>
          </a:p>
        </p:txBody>
      </p:sp>
    </p:spTree>
    <p:extLst>
      <p:ext uri="{BB962C8B-B14F-4D97-AF65-F5344CB8AC3E}">
        <p14:creationId xmlns:p14="http://schemas.microsoft.com/office/powerpoint/2010/main" val="267509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17CE-8A1F-3FEF-DC02-35933AFBDE2F}"/>
              </a:ext>
            </a:extLst>
          </p:cNvPr>
          <p:cNvSpPr>
            <a:spLocks noGrp="1"/>
          </p:cNvSpPr>
          <p:nvPr>
            <p:ph type="title"/>
          </p:nvPr>
        </p:nvSpPr>
        <p:spPr/>
        <p:txBody>
          <a:bodyPr/>
          <a:lstStyle/>
          <a:p>
            <a:r>
              <a:rPr lang="en-US" dirty="0"/>
              <a:t>Ternary Operator : don’t nest them</a:t>
            </a:r>
          </a:p>
        </p:txBody>
      </p:sp>
      <p:sp>
        <p:nvSpPr>
          <p:cNvPr id="3" name="Content Placeholder 2">
            <a:extLst>
              <a:ext uri="{FF2B5EF4-FFF2-40B4-BE49-F238E27FC236}">
                <a16:creationId xmlns:a16="http://schemas.microsoft.com/office/drawing/2014/main" id="{8201BF4F-804C-9C41-04B9-0F83A83BAF8D}"/>
              </a:ext>
            </a:extLst>
          </p:cNvPr>
          <p:cNvSpPr>
            <a:spLocks noGrp="1"/>
          </p:cNvSpPr>
          <p:nvPr>
            <p:ph idx="1"/>
          </p:nvPr>
        </p:nvSpPr>
        <p:spPr/>
        <p:txBody>
          <a:bodyPr>
            <a:normAutofit lnSpcReduction="10000"/>
          </a:bodyPr>
          <a:lstStyle/>
          <a:p>
            <a:r>
              <a:rPr lang="en-US" dirty="0"/>
              <a:t>Ternary operators are compact but nesting them makes an unreadable mess and is considered bad practice.</a:t>
            </a:r>
          </a:p>
          <a:p>
            <a:pPr marL="0" indent="0">
              <a:buNone/>
            </a:pPr>
            <a:endParaRPr lang="en-US" dirty="0"/>
          </a:p>
          <a:p>
            <a:pPr marL="0" indent="0">
              <a:buNone/>
            </a:pPr>
            <a:r>
              <a:rPr lang="en-US" dirty="0"/>
              <a:t>	int a = 5;</a:t>
            </a:r>
          </a:p>
          <a:p>
            <a:pPr marL="0" indent="0">
              <a:buNone/>
            </a:pPr>
            <a:r>
              <a:rPr lang="en-US" dirty="0"/>
              <a:t>	int b = 7;</a:t>
            </a:r>
          </a:p>
          <a:p>
            <a:pPr marL="0" indent="0">
              <a:buNone/>
            </a:pPr>
            <a:r>
              <a:rPr lang="en-US" dirty="0"/>
              <a:t>	int c = 12;</a:t>
            </a:r>
          </a:p>
          <a:p>
            <a:pPr marL="0" indent="0">
              <a:buNone/>
            </a:pPr>
            <a:r>
              <a:rPr lang="en-US" dirty="0"/>
              <a:t>	int v = </a:t>
            </a:r>
            <a:r>
              <a:rPr lang="en-US" dirty="0">
                <a:solidFill>
                  <a:srgbClr val="FF0000"/>
                </a:solidFill>
              </a:rPr>
              <a:t>(a &lt; b) ? ((b &lt; c) ?  3 : a + 4) : ((a &lt; c) ? 3 : 12);</a:t>
            </a:r>
          </a:p>
          <a:p>
            <a:pPr marL="0" indent="0">
              <a:buNone/>
            </a:pPr>
            <a:endParaRPr lang="en-US" dirty="0"/>
          </a:p>
          <a:p>
            <a:pPr marL="0" indent="0">
              <a:buNone/>
            </a:pPr>
            <a:r>
              <a:rPr lang="en-US" dirty="0"/>
              <a:t>Use full if statements instead. </a:t>
            </a:r>
          </a:p>
        </p:txBody>
      </p:sp>
    </p:spTree>
    <p:extLst>
      <p:ext uri="{BB962C8B-B14F-4D97-AF65-F5344CB8AC3E}">
        <p14:creationId xmlns:p14="http://schemas.microsoft.com/office/powerpoint/2010/main" val="1955494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78EA-CF58-A25B-CCCB-0CF8CF243A65}"/>
              </a:ext>
            </a:extLst>
          </p:cNvPr>
          <p:cNvSpPr>
            <a:spLocks noGrp="1"/>
          </p:cNvSpPr>
          <p:nvPr>
            <p:ph type="title"/>
          </p:nvPr>
        </p:nvSpPr>
        <p:spPr/>
        <p:txBody>
          <a:bodyPr/>
          <a:lstStyle/>
          <a:p>
            <a:r>
              <a:rPr lang="en-US" dirty="0"/>
              <a:t>Take a step back.</a:t>
            </a:r>
          </a:p>
        </p:txBody>
      </p:sp>
      <p:sp>
        <p:nvSpPr>
          <p:cNvPr id="3" name="Content Placeholder 2">
            <a:extLst>
              <a:ext uri="{FF2B5EF4-FFF2-40B4-BE49-F238E27FC236}">
                <a16:creationId xmlns:a16="http://schemas.microsoft.com/office/drawing/2014/main" id="{91B1BDCE-94B1-20F0-B1EE-2054E0A52E72}"/>
              </a:ext>
            </a:extLst>
          </p:cNvPr>
          <p:cNvSpPr>
            <a:spLocks noGrp="1"/>
          </p:cNvSpPr>
          <p:nvPr>
            <p:ph idx="1"/>
          </p:nvPr>
        </p:nvSpPr>
        <p:spPr/>
        <p:txBody>
          <a:bodyPr/>
          <a:lstStyle/>
          <a:p>
            <a:r>
              <a:rPr lang="en-US" dirty="0"/>
              <a:t>In Madden Football, all the rules for Professional and College football were coded into if-statements. </a:t>
            </a:r>
          </a:p>
          <a:p>
            <a:r>
              <a:rPr lang="en-US" dirty="0"/>
              <a:t>For onside kicks…</a:t>
            </a:r>
          </a:p>
          <a:p>
            <a:pPr lvl="1"/>
            <a:r>
              <a:rPr lang="en-US" dirty="0"/>
              <a:t>If (the ball goes over 10 yards) &amp;&amp; (is not touched by the kicking team) then it can be recovered by the kicking team.</a:t>
            </a:r>
          </a:p>
          <a:p>
            <a:pPr lvl="1"/>
            <a:endParaRPr lang="en-US" dirty="0"/>
          </a:p>
          <a:p>
            <a:r>
              <a:rPr lang="en-US" dirty="0"/>
              <a:t>A valid catch in Pro football</a:t>
            </a:r>
          </a:p>
          <a:p>
            <a:pPr marL="0" indent="0">
              <a:buNone/>
            </a:pPr>
            <a:r>
              <a:rPr lang="en-US" dirty="0" err="1"/>
              <a:t>boolean</a:t>
            </a:r>
            <a:r>
              <a:rPr lang="en-US" dirty="0"/>
              <a:t> </a:t>
            </a:r>
            <a:r>
              <a:rPr lang="en-US" dirty="0" err="1"/>
              <a:t>validCatch</a:t>
            </a:r>
            <a:r>
              <a:rPr lang="en-US" dirty="0"/>
              <a:t> = (the player holds the ball) &amp;&amp; (both the player’s feet are in bounds) &amp;&amp; (the player maintains possession) &amp;&amp; (the ground does not aid in the catch); </a:t>
            </a:r>
          </a:p>
        </p:txBody>
      </p:sp>
    </p:spTree>
    <p:extLst>
      <p:ext uri="{BB962C8B-B14F-4D97-AF65-F5344CB8AC3E}">
        <p14:creationId xmlns:p14="http://schemas.microsoft.com/office/powerpoint/2010/main" val="261218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DEF4-8AA8-E3DF-07DB-DB2B1D4C129E}"/>
              </a:ext>
            </a:extLst>
          </p:cNvPr>
          <p:cNvSpPr>
            <a:spLocks noGrp="1"/>
          </p:cNvSpPr>
          <p:nvPr>
            <p:ph type="title"/>
          </p:nvPr>
        </p:nvSpPr>
        <p:spPr/>
        <p:txBody>
          <a:bodyPr/>
          <a:lstStyle/>
          <a:p>
            <a:r>
              <a:rPr lang="en-US" dirty="0"/>
              <a:t>Also, Java is in English</a:t>
            </a:r>
          </a:p>
        </p:txBody>
      </p:sp>
      <p:sp>
        <p:nvSpPr>
          <p:cNvPr id="3" name="Content Placeholder 2">
            <a:extLst>
              <a:ext uri="{FF2B5EF4-FFF2-40B4-BE49-F238E27FC236}">
                <a16:creationId xmlns:a16="http://schemas.microsoft.com/office/drawing/2014/main" id="{1868D8C4-CAC5-3A88-CC0F-0B230AEA7F22}"/>
              </a:ext>
            </a:extLst>
          </p:cNvPr>
          <p:cNvSpPr>
            <a:spLocks noGrp="1"/>
          </p:cNvSpPr>
          <p:nvPr>
            <p:ph idx="1"/>
          </p:nvPr>
        </p:nvSpPr>
        <p:spPr/>
        <p:txBody>
          <a:bodyPr/>
          <a:lstStyle/>
          <a:p>
            <a:pPr marL="0" indent="0">
              <a:buNone/>
            </a:pPr>
            <a:r>
              <a:rPr lang="en-US" dirty="0"/>
              <a:t>The rest of the world doesn’t particularly like that computer languages are in English. If Java had been created in China, you would have to learn the equivalent keywords in Chinese. I don’t know how to say “if”, “and”, “or”, or “equals” in Chinese.</a:t>
            </a:r>
          </a:p>
          <a:p>
            <a:pPr marL="0" indent="0">
              <a:buNone/>
            </a:pPr>
            <a:r>
              <a:rPr lang="en-US" dirty="0"/>
              <a:t>We are fortunate. </a:t>
            </a:r>
          </a:p>
        </p:txBody>
      </p:sp>
    </p:spTree>
    <p:extLst>
      <p:ext uri="{BB962C8B-B14F-4D97-AF65-F5344CB8AC3E}">
        <p14:creationId xmlns:p14="http://schemas.microsoft.com/office/powerpoint/2010/main" val="100910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D409-EE16-16D3-A5DC-DA1EF5DE3011}"/>
              </a:ext>
            </a:extLst>
          </p:cNvPr>
          <p:cNvSpPr>
            <a:spLocks noGrp="1"/>
          </p:cNvSpPr>
          <p:nvPr>
            <p:ph type="title"/>
          </p:nvPr>
        </p:nvSpPr>
        <p:spPr/>
        <p:txBody>
          <a:bodyPr/>
          <a:lstStyle/>
          <a:p>
            <a:r>
              <a:rPr lang="en-US" dirty="0" err="1"/>
              <a:t>jGrasp</a:t>
            </a:r>
            <a:endParaRPr lang="en-US" dirty="0"/>
          </a:p>
        </p:txBody>
      </p:sp>
      <p:sp>
        <p:nvSpPr>
          <p:cNvPr id="3" name="Content Placeholder 2">
            <a:extLst>
              <a:ext uri="{FF2B5EF4-FFF2-40B4-BE49-F238E27FC236}">
                <a16:creationId xmlns:a16="http://schemas.microsoft.com/office/drawing/2014/main" id="{E97149BB-3024-BE41-FE25-377DC29859B2}"/>
              </a:ext>
            </a:extLst>
          </p:cNvPr>
          <p:cNvSpPr>
            <a:spLocks noGrp="1"/>
          </p:cNvSpPr>
          <p:nvPr>
            <p:ph idx="1"/>
          </p:nvPr>
        </p:nvSpPr>
        <p:spPr/>
        <p:txBody>
          <a:bodyPr/>
          <a:lstStyle/>
          <a:p>
            <a:r>
              <a:rPr lang="en-US" dirty="0"/>
              <a:t>Going into </a:t>
            </a:r>
            <a:r>
              <a:rPr lang="en-US" dirty="0" err="1"/>
              <a:t>jGrasp</a:t>
            </a:r>
            <a:r>
              <a:rPr lang="en-US" dirty="0"/>
              <a:t> to see if statements outside of slides and in the context of an editor.</a:t>
            </a:r>
          </a:p>
          <a:p>
            <a:pPr marL="0" indent="0">
              <a:buNone/>
            </a:pPr>
            <a:endParaRPr lang="en-US" dirty="0"/>
          </a:p>
        </p:txBody>
      </p:sp>
    </p:spTree>
    <p:extLst>
      <p:ext uri="{BB962C8B-B14F-4D97-AF65-F5344CB8AC3E}">
        <p14:creationId xmlns:p14="http://schemas.microsoft.com/office/powerpoint/2010/main" val="120730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486A-4EAD-AA05-9CEE-1BA587296AE3}"/>
              </a:ext>
            </a:extLst>
          </p:cNvPr>
          <p:cNvSpPr>
            <a:spLocks noGrp="1"/>
          </p:cNvSpPr>
          <p:nvPr>
            <p:ph type="title"/>
          </p:nvPr>
        </p:nvSpPr>
        <p:spPr/>
        <p:txBody>
          <a:bodyPr/>
          <a:lstStyle/>
          <a:p>
            <a:r>
              <a:rPr lang="en-US" dirty="0"/>
              <a:t>Boolean expressions</a:t>
            </a:r>
          </a:p>
        </p:txBody>
      </p:sp>
      <p:sp>
        <p:nvSpPr>
          <p:cNvPr id="3" name="Content Placeholder 2">
            <a:extLst>
              <a:ext uri="{FF2B5EF4-FFF2-40B4-BE49-F238E27FC236}">
                <a16:creationId xmlns:a16="http://schemas.microsoft.com/office/drawing/2014/main" id="{84A12D48-7783-6A5B-5005-266C1DD76993}"/>
              </a:ext>
            </a:extLst>
          </p:cNvPr>
          <p:cNvSpPr>
            <a:spLocks noGrp="1"/>
          </p:cNvSpPr>
          <p:nvPr>
            <p:ph idx="1"/>
          </p:nvPr>
        </p:nvSpPr>
        <p:spPr/>
        <p:txBody>
          <a:bodyPr>
            <a:normAutofit lnSpcReduction="10000"/>
          </a:bodyPr>
          <a:lstStyle/>
          <a:p>
            <a:r>
              <a:rPr lang="en-US" dirty="0"/>
              <a:t>A Boolean variable is either “true” or “false”</a:t>
            </a:r>
          </a:p>
          <a:p>
            <a:pPr marL="0" indent="0">
              <a:buNone/>
            </a:pPr>
            <a:r>
              <a:rPr lang="en-US" dirty="0"/>
              <a:t>	</a:t>
            </a:r>
            <a:r>
              <a:rPr lang="en-US" dirty="0" err="1"/>
              <a:t>boolean</a:t>
            </a:r>
            <a:r>
              <a:rPr lang="en-US" dirty="0"/>
              <a:t> a = true;</a:t>
            </a:r>
          </a:p>
          <a:p>
            <a:pPr marL="0" indent="0">
              <a:buNone/>
            </a:pPr>
            <a:r>
              <a:rPr lang="en-US" dirty="0"/>
              <a:t>	</a:t>
            </a:r>
            <a:r>
              <a:rPr lang="en-US" dirty="0" err="1"/>
              <a:t>boolean</a:t>
            </a:r>
            <a:r>
              <a:rPr lang="en-US" dirty="0"/>
              <a:t> b = false;</a:t>
            </a:r>
          </a:p>
          <a:p>
            <a:r>
              <a:rPr lang="en-US" dirty="0"/>
              <a:t>Boolean operators act on Booleans</a:t>
            </a:r>
          </a:p>
          <a:p>
            <a:pPr marL="457200" lvl="1" indent="0">
              <a:buNone/>
            </a:pPr>
            <a:r>
              <a:rPr lang="en-US" dirty="0"/>
              <a:t>&amp;&amp; : means “and”.  </a:t>
            </a:r>
          </a:p>
          <a:p>
            <a:pPr marL="457200" lvl="1" indent="0">
              <a:buNone/>
            </a:pPr>
            <a:r>
              <a:rPr lang="en-US" dirty="0"/>
              <a:t>	</a:t>
            </a:r>
            <a:r>
              <a:rPr lang="en-US" dirty="0" err="1"/>
              <a:t>boolean</a:t>
            </a:r>
            <a:r>
              <a:rPr lang="en-US" dirty="0"/>
              <a:t> c = a &amp;&amp; b;	// a and b have to be true for c to be true</a:t>
            </a:r>
          </a:p>
          <a:p>
            <a:pPr marL="457200" lvl="1" indent="0">
              <a:buNone/>
            </a:pPr>
            <a:r>
              <a:rPr lang="en-US" dirty="0"/>
              <a:t>|| : means “or”.</a:t>
            </a:r>
          </a:p>
          <a:p>
            <a:pPr marL="457200" lvl="1" indent="0">
              <a:buNone/>
            </a:pPr>
            <a:r>
              <a:rPr lang="en-US" dirty="0"/>
              <a:t>	</a:t>
            </a:r>
            <a:r>
              <a:rPr lang="en-US" dirty="0" err="1"/>
              <a:t>boolean</a:t>
            </a:r>
            <a:r>
              <a:rPr lang="en-US" dirty="0"/>
              <a:t> c = a || b; 	// a or b have to be true for c to be true</a:t>
            </a:r>
          </a:p>
          <a:p>
            <a:pPr marL="457200" lvl="1" indent="0">
              <a:buNone/>
            </a:pPr>
            <a:r>
              <a:rPr lang="en-US" dirty="0"/>
              <a:t>==  : compares two Booleans and is true if they are equal</a:t>
            </a:r>
          </a:p>
          <a:p>
            <a:pPr marL="457200" lvl="1" indent="0">
              <a:buNone/>
            </a:pPr>
            <a:r>
              <a:rPr lang="en-US" dirty="0"/>
              <a:t>!     : means “not”. If a is false then !a is true. If a is true then !a is false.</a:t>
            </a:r>
          </a:p>
          <a:p>
            <a:pPr marL="457200" lvl="1" indent="0">
              <a:buNone/>
            </a:pPr>
            <a:r>
              <a:rPr lang="en-US" dirty="0"/>
              <a:t>!=   : compares two Booleans is true if they are NOT equal</a:t>
            </a:r>
          </a:p>
        </p:txBody>
      </p:sp>
    </p:spTree>
    <p:extLst>
      <p:ext uri="{BB962C8B-B14F-4D97-AF65-F5344CB8AC3E}">
        <p14:creationId xmlns:p14="http://schemas.microsoft.com/office/powerpoint/2010/main" val="409023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31D74-A6C9-4A6E-0F2D-F2D7898AA472}"/>
              </a:ext>
            </a:extLst>
          </p:cNvPr>
          <p:cNvSpPr>
            <a:spLocks noGrp="1"/>
          </p:cNvSpPr>
          <p:nvPr>
            <p:ph idx="1"/>
          </p:nvPr>
        </p:nvSpPr>
        <p:spPr>
          <a:xfrm>
            <a:off x="838200" y="344774"/>
            <a:ext cx="10515600" cy="5832189"/>
          </a:xfrm>
        </p:spPr>
        <p:txBody>
          <a:bodyPr>
            <a:normAutofit/>
          </a:bodyPr>
          <a:lstStyle/>
          <a:p>
            <a:pPr marL="0" indent="0">
              <a:buNone/>
            </a:pPr>
            <a:r>
              <a:rPr lang="en-US" dirty="0"/>
              <a:t>public void </a:t>
            </a:r>
            <a:r>
              <a:rPr lang="en-US" dirty="0" err="1"/>
              <a:t>SomeFunc</a:t>
            </a:r>
            <a:r>
              <a:rPr lang="en-US" dirty="0"/>
              <a:t>() {</a:t>
            </a:r>
          </a:p>
          <a:p>
            <a:pPr marL="0" indent="0">
              <a:buNone/>
            </a:pPr>
            <a:r>
              <a:rPr lang="en-US" dirty="0"/>
              <a:t>	</a:t>
            </a:r>
            <a:r>
              <a:rPr lang="en-US" dirty="0" err="1"/>
              <a:t>boolean</a:t>
            </a:r>
            <a:r>
              <a:rPr lang="en-US" dirty="0"/>
              <a:t> a = true;</a:t>
            </a:r>
          </a:p>
          <a:p>
            <a:pPr marL="0" indent="0">
              <a:buNone/>
            </a:pPr>
            <a:r>
              <a:rPr lang="en-US" dirty="0"/>
              <a:t>	</a:t>
            </a:r>
            <a:r>
              <a:rPr lang="en-US" dirty="0" err="1"/>
              <a:t>boolean</a:t>
            </a:r>
            <a:r>
              <a:rPr lang="en-US" dirty="0"/>
              <a:t> b = false;</a:t>
            </a:r>
          </a:p>
          <a:p>
            <a:pPr marL="0" indent="0">
              <a:buNone/>
            </a:pPr>
            <a:r>
              <a:rPr lang="en-US" dirty="0"/>
              <a:t>	</a:t>
            </a:r>
          </a:p>
          <a:p>
            <a:pPr marL="0" indent="0">
              <a:buNone/>
            </a:pPr>
            <a:r>
              <a:rPr lang="en-US" dirty="0"/>
              <a:t>	// c is false since a AND b must be true for c to be true</a:t>
            </a:r>
          </a:p>
          <a:p>
            <a:pPr marL="0" indent="0">
              <a:buNone/>
            </a:pPr>
            <a:r>
              <a:rPr lang="en-US" dirty="0"/>
              <a:t>	</a:t>
            </a:r>
            <a:r>
              <a:rPr lang="en-US" dirty="0" err="1"/>
              <a:t>boolean</a:t>
            </a:r>
            <a:r>
              <a:rPr lang="en-US" dirty="0"/>
              <a:t> c = a &amp;&amp; b; </a:t>
            </a:r>
          </a:p>
          <a:p>
            <a:pPr marL="0" indent="0">
              <a:buNone/>
            </a:pPr>
            <a:r>
              <a:rPr lang="en-US" dirty="0"/>
              <a:t>	// d is true since a OR b must be true for c to be true</a:t>
            </a:r>
          </a:p>
          <a:p>
            <a:pPr marL="0" indent="0">
              <a:buNone/>
            </a:pPr>
            <a:r>
              <a:rPr lang="en-US" dirty="0"/>
              <a:t>	</a:t>
            </a:r>
            <a:r>
              <a:rPr lang="en-US" dirty="0" err="1"/>
              <a:t>boolean</a:t>
            </a:r>
            <a:r>
              <a:rPr lang="en-US" dirty="0"/>
              <a:t> d = a || b;</a:t>
            </a:r>
          </a:p>
          <a:p>
            <a:pPr marL="0" indent="0">
              <a:buNone/>
            </a:pPr>
            <a:r>
              <a:rPr lang="en-US" dirty="0"/>
              <a:t>	// e is the opposite value of a. So e is false here.	 </a:t>
            </a:r>
          </a:p>
          <a:p>
            <a:pPr marL="0" indent="0">
              <a:buNone/>
            </a:pPr>
            <a:r>
              <a:rPr lang="en-US" dirty="0"/>
              <a:t>	Boolean e = !a;</a:t>
            </a:r>
          </a:p>
          <a:p>
            <a:pPr marL="0" indent="0">
              <a:buNone/>
            </a:pPr>
            <a:r>
              <a:rPr lang="en-US" dirty="0"/>
              <a:t>}</a:t>
            </a:r>
          </a:p>
        </p:txBody>
      </p:sp>
    </p:spTree>
    <p:extLst>
      <p:ext uri="{BB962C8B-B14F-4D97-AF65-F5344CB8AC3E}">
        <p14:creationId xmlns:p14="http://schemas.microsoft.com/office/powerpoint/2010/main" val="179668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2B04-DECE-FF37-3A97-E956155B7DAB}"/>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BB79A23F-88B3-D5D7-E1C7-95FDAEB3C732}"/>
              </a:ext>
            </a:extLst>
          </p:cNvPr>
          <p:cNvSpPr>
            <a:spLocks noGrp="1"/>
          </p:cNvSpPr>
          <p:nvPr>
            <p:ph idx="1"/>
          </p:nvPr>
        </p:nvSpPr>
        <p:spPr/>
        <p:txBody>
          <a:bodyPr/>
          <a:lstStyle/>
          <a:p>
            <a:r>
              <a:rPr lang="en-US" dirty="0"/>
              <a:t>The comparison operators compare numbers and result in a Boolean</a:t>
            </a:r>
          </a:p>
          <a:p>
            <a:pPr marL="0" indent="0">
              <a:buNone/>
            </a:pPr>
            <a:r>
              <a:rPr lang="en-US" dirty="0"/>
              <a:t>	float height = 6.2;</a:t>
            </a:r>
          </a:p>
          <a:p>
            <a:pPr marL="0" indent="0">
              <a:buNone/>
            </a:pPr>
            <a:r>
              <a:rPr lang="en-US" dirty="0"/>
              <a:t>	</a:t>
            </a:r>
            <a:r>
              <a:rPr lang="en-US" dirty="0" err="1"/>
              <a:t>boolean</a:t>
            </a:r>
            <a:r>
              <a:rPr lang="en-US" dirty="0"/>
              <a:t> </a:t>
            </a:r>
            <a:r>
              <a:rPr lang="en-US" dirty="0" err="1"/>
              <a:t>tallerThanSix</a:t>
            </a:r>
            <a:r>
              <a:rPr lang="en-US" dirty="0"/>
              <a:t> = (height &gt; 6.0);</a:t>
            </a:r>
          </a:p>
          <a:p>
            <a:pPr marL="0" indent="0">
              <a:buNone/>
            </a:pPr>
            <a:r>
              <a:rPr lang="en-US" dirty="0"/>
              <a:t>	</a:t>
            </a:r>
            <a:r>
              <a:rPr lang="en-US" dirty="0" err="1"/>
              <a:t>boolean</a:t>
            </a:r>
            <a:r>
              <a:rPr lang="en-US" dirty="0"/>
              <a:t> </a:t>
            </a:r>
            <a:r>
              <a:rPr lang="en-US" dirty="0" err="1"/>
              <a:t>shorterThanOrEqualToSix</a:t>
            </a:r>
            <a:r>
              <a:rPr lang="en-US" dirty="0"/>
              <a:t> = (height &lt;= 6.0);</a:t>
            </a:r>
          </a:p>
          <a:p>
            <a:pPr marL="0" indent="0">
              <a:buNone/>
            </a:pPr>
            <a:endParaRPr lang="en-US" dirty="0"/>
          </a:p>
          <a:p>
            <a:pPr marL="0" indent="0">
              <a:buNone/>
            </a:pPr>
            <a:endParaRPr lang="en-US" dirty="0"/>
          </a:p>
          <a:p>
            <a:pPr marL="0" indent="0">
              <a:buNone/>
            </a:pPr>
            <a:r>
              <a:rPr lang="en-US" dirty="0"/>
              <a:t>	(height &gt; 6.0) is a Boolean expression that</a:t>
            </a:r>
          </a:p>
          <a:p>
            <a:pPr marL="0" indent="0">
              <a:buNone/>
            </a:pPr>
            <a:r>
              <a:rPr lang="en-US" dirty="0"/>
              <a:t>	evaluates to false in this case</a:t>
            </a:r>
          </a:p>
        </p:txBody>
      </p:sp>
    </p:spTree>
    <p:extLst>
      <p:ext uri="{BB962C8B-B14F-4D97-AF65-F5344CB8AC3E}">
        <p14:creationId xmlns:p14="http://schemas.microsoft.com/office/powerpoint/2010/main" val="227076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223C-5718-0C56-E490-219F0A7373B2}"/>
              </a:ext>
            </a:extLst>
          </p:cNvPr>
          <p:cNvSpPr>
            <a:spLocks noGrp="1"/>
          </p:cNvSpPr>
          <p:nvPr>
            <p:ph type="title"/>
          </p:nvPr>
        </p:nvSpPr>
        <p:spPr/>
        <p:txBody>
          <a:bodyPr/>
          <a:lstStyle/>
          <a:p>
            <a:r>
              <a:rPr lang="en-US" dirty="0"/>
              <a:t>Comparison Operators</a:t>
            </a:r>
          </a:p>
        </p:txBody>
      </p:sp>
      <p:graphicFrame>
        <p:nvGraphicFramePr>
          <p:cNvPr id="4" name="Table 4">
            <a:extLst>
              <a:ext uri="{FF2B5EF4-FFF2-40B4-BE49-F238E27FC236}">
                <a16:creationId xmlns:a16="http://schemas.microsoft.com/office/drawing/2014/main" id="{4AEA44EE-8CFE-32F3-EE80-BF5C0F33ADE1}"/>
              </a:ext>
            </a:extLst>
          </p:cNvPr>
          <p:cNvGraphicFramePr>
            <a:graphicFrameLocks noGrp="1"/>
          </p:cNvGraphicFramePr>
          <p:nvPr>
            <p:ph idx="1"/>
            <p:extLst>
              <p:ext uri="{D42A27DB-BD31-4B8C-83A1-F6EECF244321}">
                <p14:modId xmlns:p14="http://schemas.microsoft.com/office/powerpoint/2010/main" val="2515800567"/>
              </p:ext>
            </p:extLst>
          </p:nvPr>
        </p:nvGraphicFramePr>
        <p:xfrm>
          <a:off x="682055" y="1690688"/>
          <a:ext cx="10671745" cy="2974951"/>
        </p:xfrm>
        <a:graphic>
          <a:graphicData uri="http://schemas.openxmlformats.org/drawingml/2006/table">
            <a:tbl>
              <a:tblPr firstRow="1" bandRow="1">
                <a:tableStyleId>{5C22544A-7EE6-4342-B048-85BDC9FD1C3A}</a:tableStyleId>
              </a:tblPr>
              <a:tblGrid>
                <a:gridCol w="3557248">
                  <a:extLst>
                    <a:ext uri="{9D8B030D-6E8A-4147-A177-3AD203B41FA5}">
                      <a16:colId xmlns:a16="http://schemas.microsoft.com/office/drawing/2014/main" val="3223332726"/>
                    </a:ext>
                  </a:extLst>
                </a:gridCol>
                <a:gridCol w="2635611">
                  <a:extLst>
                    <a:ext uri="{9D8B030D-6E8A-4147-A177-3AD203B41FA5}">
                      <a16:colId xmlns:a16="http://schemas.microsoft.com/office/drawing/2014/main" val="1728815239"/>
                    </a:ext>
                  </a:extLst>
                </a:gridCol>
                <a:gridCol w="4478886">
                  <a:extLst>
                    <a:ext uri="{9D8B030D-6E8A-4147-A177-3AD203B41FA5}">
                      <a16:colId xmlns:a16="http://schemas.microsoft.com/office/drawing/2014/main" val="851332570"/>
                    </a:ext>
                  </a:extLst>
                </a:gridCol>
              </a:tblGrid>
              <a:tr h="424993">
                <a:tc>
                  <a:txBody>
                    <a:bodyPr/>
                    <a:lstStyle/>
                    <a:p>
                      <a:r>
                        <a:rPr lang="en-US" dirty="0"/>
                        <a:t>Operator</a:t>
                      </a:r>
                    </a:p>
                  </a:txBody>
                  <a:tcPr/>
                </a:tc>
                <a:tc>
                  <a:txBody>
                    <a:bodyPr/>
                    <a:lstStyle/>
                    <a:p>
                      <a:r>
                        <a:rPr lang="en-US" dirty="0"/>
                        <a:t>Operator Name</a:t>
                      </a:r>
                    </a:p>
                  </a:txBody>
                  <a:tcPr/>
                </a:tc>
                <a:tc>
                  <a:txBody>
                    <a:bodyPr/>
                    <a:lstStyle/>
                    <a:p>
                      <a:r>
                        <a:rPr lang="en-US" dirty="0"/>
                        <a:t>Example</a:t>
                      </a:r>
                    </a:p>
                  </a:txBody>
                  <a:tcPr/>
                </a:tc>
                <a:extLst>
                  <a:ext uri="{0D108BD9-81ED-4DB2-BD59-A6C34878D82A}">
                    <a16:rowId xmlns:a16="http://schemas.microsoft.com/office/drawing/2014/main" val="100845708"/>
                  </a:ext>
                </a:extLst>
              </a:tr>
              <a:tr h="424993">
                <a:tc>
                  <a:txBody>
                    <a:bodyPr/>
                    <a:lstStyle/>
                    <a:p>
                      <a:r>
                        <a:rPr lang="en-US" dirty="0"/>
                        <a:t>==</a:t>
                      </a:r>
                    </a:p>
                  </a:txBody>
                  <a:tcPr/>
                </a:tc>
                <a:tc>
                  <a:txBody>
                    <a:bodyPr/>
                    <a:lstStyle/>
                    <a:p>
                      <a:r>
                        <a:rPr lang="en-US" dirty="0"/>
                        <a:t>Equals</a:t>
                      </a:r>
                    </a:p>
                  </a:txBody>
                  <a:tcPr/>
                </a:tc>
                <a:tc>
                  <a:txBody>
                    <a:bodyPr/>
                    <a:lstStyle/>
                    <a:p>
                      <a:r>
                        <a:rPr lang="en-US" dirty="0"/>
                        <a:t>a == b</a:t>
                      </a:r>
                    </a:p>
                  </a:txBody>
                  <a:tcPr/>
                </a:tc>
                <a:extLst>
                  <a:ext uri="{0D108BD9-81ED-4DB2-BD59-A6C34878D82A}">
                    <a16:rowId xmlns:a16="http://schemas.microsoft.com/office/drawing/2014/main" val="983923380"/>
                  </a:ext>
                </a:extLst>
              </a:tr>
              <a:tr h="424993">
                <a:tc>
                  <a:txBody>
                    <a:bodyPr/>
                    <a:lstStyle/>
                    <a:p>
                      <a:r>
                        <a:rPr lang="en-US" dirty="0"/>
                        <a:t>!=</a:t>
                      </a:r>
                    </a:p>
                  </a:txBody>
                  <a:tcPr/>
                </a:tc>
                <a:tc>
                  <a:txBody>
                    <a:bodyPr/>
                    <a:lstStyle/>
                    <a:p>
                      <a:r>
                        <a:rPr lang="en-US" dirty="0"/>
                        <a:t>Not Equals</a:t>
                      </a:r>
                    </a:p>
                  </a:txBody>
                  <a:tcPr/>
                </a:tc>
                <a:tc>
                  <a:txBody>
                    <a:bodyPr/>
                    <a:lstStyle/>
                    <a:p>
                      <a:r>
                        <a:rPr lang="en-US" dirty="0"/>
                        <a:t>a != b</a:t>
                      </a:r>
                    </a:p>
                  </a:txBody>
                  <a:tcPr/>
                </a:tc>
                <a:extLst>
                  <a:ext uri="{0D108BD9-81ED-4DB2-BD59-A6C34878D82A}">
                    <a16:rowId xmlns:a16="http://schemas.microsoft.com/office/drawing/2014/main" val="1552624682"/>
                  </a:ext>
                </a:extLst>
              </a:tr>
              <a:tr h="424993">
                <a:tc>
                  <a:txBody>
                    <a:bodyPr/>
                    <a:lstStyle/>
                    <a:p>
                      <a:r>
                        <a:rPr lang="en-US" dirty="0"/>
                        <a:t>&lt;</a:t>
                      </a:r>
                    </a:p>
                  </a:txBody>
                  <a:tcPr/>
                </a:tc>
                <a:tc>
                  <a:txBody>
                    <a:bodyPr/>
                    <a:lstStyle/>
                    <a:p>
                      <a:r>
                        <a:rPr lang="en-US" dirty="0"/>
                        <a:t>Less Than</a:t>
                      </a:r>
                    </a:p>
                  </a:txBody>
                  <a:tcPr/>
                </a:tc>
                <a:tc>
                  <a:txBody>
                    <a:bodyPr/>
                    <a:lstStyle/>
                    <a:p>
                      <a:r>
                        <a:rPr lang="en-US" dirty="0"/>
                        <a:t>a &lt; b</a:t>
                      </a:r>
                    </a:p>
                  </a:txBody>
                  <a:tcPr/>
                </a:tc>
                <a:extLst>
                  <a:ext uri="{0D108BD9-81ED-4DB2-BD59-A6C34878D82A}">
                    <a16:rowId xmlns:a16="http://schemas.microsoft.com/office/drawing/2014/main" val="2238595056"/>
                  </a:ext>
                </a:extLst>
              </a:tr>
              <a:tr h="424993">
                <a:tc>
                  <a:txBody>
                    <a:bodyPr/>
                    <a:lstStyle/>
                    <a:p>
                      <a:r>
                        <a:rPr lang="en-US" dirty="0"/>
                        <a:t>&gt;</a:t>
                      </a:r>
                    </a:p>
                  </a:txBody>
                  <a:tcPr/>
                </a:tc>
                <a:tc>
                  <a:txBody>
                    <a:bodyPr/>
                    <a:lstStyle/>
                    <a:p>
                      <a:r>
                        <a:rPr lang="en-US" dirty="0"/>
                        <a:t>Greater Than</a:t>
                      </a:r>
                    </a:p>
                  </a:txBody>
                  <a:tcPr/>
                </a:tc>
                <a:tc>
                  <a:txBody>
                    <a:bodyPr/>
                    <a:lstStyle/>
                    <a:p>
                      <a:r>
                        <a:rPr lang="en-US" dirty="0"/>
                        <a:t>a &gt; b</a:t>
                      </a:r>
                    </a:p>
                  </a:txBody>
                  <a:tcPr/>
                </a:tc>
                <a:extLst>
                  <a:ext uri="{0D108BD9-81ED-4DB2-BD59-A6C34878D82A}">
                    <a16:rowId xmlns:a16="http://schemas.microsoft.com/office/drawing/2014/main" val="136414279"/>
                  </a:ext>
                </a:extLst>
              </a:tr>
              <a:tr h="424993">
                <a:tc>
                  <a:txBody>
                    <a:bodyPr/>
                    <a:lstStyle/>
                    <a:p>
                      <a:r>
                        <a:rPr lang="en-US" dirty="0"/>
                        <a:t>&lt;=</a:t>
                      </a:r>
                    </a:p>
                  </a:txBody>
                  <a:tcPr/>
                </a:tc>
                <a:tc>
                  <a:txBody>
                    <a:bodyPr/>
                    <a:lstStyle/>
                    <a:p>
                      <a:r>
                        <a:rPr lang="en-US" dirty="0"/>
                        <a:t>Less Than or Equal </a:t>
                      </a:r>
                    </a:p>
                  </a:txBody>
                  <a:tcPr/>
                </a:tc>
                <a:tc>
                  <a:txBody>
                    <a:bodyPr/>
                    <a:lstStyle/>
                    <a:p>
                      <a:r>
                        <a:rPr lang="en-US" dirty="0"/>
                        <a:t>a &lt;= b</a:t>
                      </a:r>
                    </a:p>
                  </a:txBody>
                  <a:tcPr/>
                </a:tc>
                <a:extLst>
                  <a:ext uri="{0D108BD9-81ED-4DB2-BD59-A6C34878D82A}">
                    <a16:rowId xmlns:a16="http://schemas.microsoft.com/office/drawing/2014/main" val="2049905176"/>
                  </a:ext>
                </a:extLst>
              </a:tr>
              <a:tr h="424993">
                <a:tc>
                  <a:txBody>
                    <a:bodyPr/>
                    <a:lstStyle/>
                    <a:p>
                      <a:r>
                        <a:rPr lang="en-US" dirty="0"/>
                        <a:t>&gt;=</a:t>
                      </a:r>
                    </a:p>
                  </a:txBody>
                  <a:tcPr/>
                </a:tc>
                <a:tc>
                  <a:txBody>
                    <a:bodyPr/>
                    <a:lstStyle/>
                    <a:p>
                      <a:r>
                        <a:rPr lang="en-US" dirty="0"/>
                        <a:t>Greater Than or Equal</a:t>
                      </a:r>
                    </a:p>
                  </a:txBody>
                  <a:tcPr/>
                </a:tc>
                <a:tc>
                  <a:txBody>
                    <a:bodyPr/>
                    <a:lstStyle/>
                    <a:p>
                      <a:r>
                        <a:rPr lang="en-US" dirty="0"/>
                        <a:t>a &gt;= b</a:t>
                      </a:r>
                    </a:p>
                  </a:txBody>
                  <a:tcPr/>
                </a:tc>
                <a:extLst>
                  <a:ext uri="{0D108BD9-81ED-4DB2-BD59-A6C34878D82A}">
                    <a16:rowId xmlns:a16="http://schemas.microsoft.com/office/drawing/2014/main" val="1416724296"/>
                  </a:ext>
                </a:extLst>
              </a:tr>
            </a:tbl>
          </a:graphicData>
        </a:graphic>
      </p:graphicFrame>
      <p:sp>
        <p:nvSpPr>
          <p:cNvPr id="5" name="TextBox 4">
            <a:extLst>
              <a:ext uri="{FF2B5EF4-FFF2-40B4-BE49-F238E27FC236}">
                <a16:creationId xmlns:a16="http://schemas.microsoft.com/office/drawing/2014/main" id="{8D03F3A3-C2D7-7E47-859C-D5169E9A1886}"/>
              </a:ext>
            </a:extLst>
          </p:cNvPr>
          <p:cNvSpPr txBox="1"/>
          <p:nvPr/>
        </p:nvSpPr>
        <p:spPr>
          <a:xfrm>
            <a:off x="929390" y="4991725"/>
            <a:ext cx="9653666" cy="1200329"/>
          </a:xfrm>
          <a:prstGeom prst="rect">
            <a:avLst/>
          </a:prstGeom>
          <a:noFill/>
        </p:spPr>
        <p:txBody>
          <a:bodyPr wrap="square" rtlCol="0">
            <a:spAutoFit/>
          </a:bodyPr>
          <a:lstStyle/>
          <a:p>
            <a:r>
              <a:rPr lang="en-US" sz="2400" dirty="0"/>
              <a:t>Note that in mathematics, you can write (5 &lt; x &lt; 10) to say that x is between 5 and 10. You can’t write that in Java. To write that you would have to write ((x &gt; 5) &amp;&amp; (x &lt; 10)).</a:t>
            </a:r>
          </a:p>
        </p:txBody>
      </p:sp>
    </p:spTree>
    <p:extLst>
      <p:ext uri="{BB962C8B-B14F-4D97-AF65-F5344CB8AC3E}">
        <p14:creationId xmlns:p14="http://schemas.microsoft.com/office/powerpoint/2010/main" val="64981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544B-1AB9-6DDA-859F-161A09084696}"/>
              </a:ext>
            </a:extLst>
          </p:cNvPr>
          <p:cNvSpPr>
            <a:spLocks noGrp="1"/>
          </p:cNvSpPr>
          <p:nvPr>
            <p:ph type="title"/>
          </p:nvPr>
        </p:nvSpPr>
        <p:spPr/>
        <p:txBody>
          <a:bodyPr/>
          <a:lstStyle/>
          <a:p>
            <a:r>
              <a:rPr lang="en-US" dirty="0"/>
              <a:t>Trying out the comparisons</a:t>
            </a:r>
          </a:p>
        </p:txBody>
      </p:sp>
      <p:sp>
        <p:nvSpPr>
          <p:cNvPr id="3" name="Content Placeholder 2">
            <a:extLst>
              <a:ext uri="{FF2B5EF4-FFF2-40B4-BE49-F238E27FC236}">
                <a16:creationId xmlns:a16="http://schemas.microsoft.com/office/drawing/2014/main" id="{8D379CDC-1867-DE3A-BFBC-D98C59E125B7}"/>
              </a:ext>
            </a:extLst>
          </p:cNvPr>
          <p:cNvSpPr>
            <a:spLocks noGrp="1"/>
          </p:cNvSpPr>
          <p:nvPr>
            <p:ph idx="1"/>
          </p:nvPr>
        </p:nvSpPr>
        <p:spPr>
          <a:xfrm>
            <a:off x="838200" y="1409075"/>
            <a:ext cx="10515600" cy="4767888"/>
          </a:xfrm>
        </p:spPr>
        <p:txBody>
          <a:bodyPr/>
          <a:lstStyle/>
          <a:p>
            <a:pPr marL="0" indent="0">
              <a:buNone/>
            </a:pPr>
            <a:r>
              <a:rPr lang="en-US" dirty="0"/>
              <a:t>	int x = 10;</a:t>
            </a:r>
          </a:p>
          <a:p>
            <a:pPr marL="0" indent="0">
              <a:buNone/>
            </a:pPr>
            <a:r>
              <a:rPr lang="en-US" dirty="0"/>
              <a:t>	int y = 15;</a:t>
            </a:r>
          </a:p>
          <a:p>
            <a:pPr marL="0" indent="0">
              <a:buNone/>
            </a:pPr>
            <a:endParaRPr lang="en-US" dirty="0"/>
          </a:p>
          <a:p>
            <a:pPr marL="0" indent="0">
              <a:buNone/>
            </a:pPr>
            <a:r>
              <a:rPr lang="en-US" dirty="0"/>
              <a:t>	(x &gt; y) evaluates to false since 10 is not greater than 15.</a:t>
            </a:r>
          </a:p>
          <a:p>
            <a:pPr marL="0" indent="0">
              <a:buNone/>
            </a:pPr>
            <a:r>
              <a:rPr lang="en-US" dirty="0"/>
              <a:t>	(x &lt;= y) evaluates to true since 10 is less than or equal to 15.</a:t>
            </a:r>
          </a:p>
          <a:p>
            <a:pPr marL="0" indent="0">
              <a:buNone/>
            </a:pPr>
            <a:r>
              <a:rPr lang="en-US" dirty="0"/>
              <a:t>	(x == y) evaluates to false since 10 is not equal to 15.</a:t>
            </a:r>
          </a:p>
        </p:txBody>
      </p:sp>
    </p:spTree>
    <p:extLst>
      <p:ext uri="{BB962C8B-B14F-4D97-AF65-F5344CB8AC3E}">
        <p14:creationId xmlns:p14="http://schemas.microsoft.com/office/powerpoint/2010/main" val="177770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E955-B485-4FCC-A3BF-B75009083E78}"/>
              </a:ext>
            </a:extLst>
          </p:cNvPr>
          <p:cNvSpPr>
            <a:spLocks noGrp="1"/>
          </p:cNvSpPr>
          <p:nvPr>
            <p:ph type="title"/>
          </p:nvPr>
        </p:nvSpPr>
        <p:spPr/>
        <p:txBody>
          <a:bodyPr/>
          <a:lstStyle/>
          <a:p>
            <a:r>
              <a:rPr lang="en-US" dirty="0"/>
              <a:t>Why use ‘==‘ for comparison?</a:t>
            </a:r>
          </a:p>
        </p:txBody>
      </p:sp>
      <p:sp>
        <p:nvSpPr>
          <p:cNvPr id="3" name="Content Placeholder 2">
            <a:extLst>
              <a:ext uri="{FF2B5EF4-FFF2-40B4-BE49-F238E27FC236}">
                <a16:creationId xmlns:a16="http://schemas.microsoft.com/office/drawing/2014/main" id="{A67956BB-DA2F-8267-40D3-5BD4C1B18A2A}"/>
              </a:ext>
            </a:extLst>
          </p:cNvPr>
          <p:cNvSpPr>
            <a:spLocks noGrp="1"/>
          </p:cNvSpPr>
          <p:nvPr>
            <p:ph idx="1"/>
          </p:nvPr>
        </p:nvSpPr>
        <p:spPr/>
        <p:txBody>
          <a:bodyPr>
            <a:normAutofit/>
          </a:bodyPr>
          <a:lstStyle/>
          <a:p>
            <a:pPr marL="0" indent="0">
              <a:buNone/>
            </a:pPr>
            <a:r>
              <a:rPr lang="en-US" dirty="0"/>
              <a:t>In math you use ‘=‘ for assignment and comparison.</a:t>
            </a:r>
          </a:p>
          <a:p>
            <a:pPr marL="0" indent="0">
              <a:buNone/>
            </a:pPr>
            <a:endParaRPr lang="en-US" dirty="0"/>
          </a:p>
          <a:p>
            <a:pPr marL="0" indent="0">
              <a:buNone/>
            </a:pPr>
            <a:r>
              <a:rPr lang="en-US" dirty="0"/>
              <a:t>In Math, x = y, sets x equal to y. If x = y looks the same in Math.</a:t>
            </a:r>
          </a:p>
          <a:p>
            <a:pPr marL="0" indent="0">
              <a:buNone/>
            </a:pPr>
            <a:r>
              <a:rPr lang="en-US" dirty="0"/>
              <a:t>In Java, x = y is assignment. It assigns the value of x to be y (and evaluates to the value assigned).</a:t>
            </a:r>
          </a:p>
          <a:p>
            <a:pPr marL="0" indent="0">
              <a:buNone/>
            </a:pPr>
            <a:r>
              <a:rPr lang="en-US" dirty="0"/>
              <a:t>In Java (x == y) is a comparison that results in a </a:t>
            </a:r>
            <a:r>
              <a:rPr lang="en-US" dirty="0" err="1"/>
              <a:t>boolean</a:t>
            </a:r>
            <a:r>
              <a:rPr lang="en-US" dirty="0"/>
              <a:t> value and does not change the value of x or y.</a:t>
            </a:r>
          </a:p>
          <a:p>
            <a:pPr marL="0" indent="0">
              <a:buNone/>
            </a:pPr>
            <a:endParaRPr lang="en-US" dirty="0"/>
          </a:p>
        </p:txBody>
      </p:sp>
    </p:spTree>
    <p:extLst>
      <p:ext uri="{BB962C8B-B14F-4D97-AF65-F5344CB8AC3E}">
        <p14:creationId xmlns:p14="http://schemas.microsoft.com/office/powerpoint/2010/main" val="49728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A3AE1-6B56-6125-6A53-D71674DDA2F4}"/>
              </a:ext>
            </a:extLst>
          </p:cNvPr>
          <p:cNvSpPr>
            <a:spLocks noGrp="1"/>
          </p:cNvSpPr>
          <p:nvPr>
            <p:ph idx="1"/>
          </p:nvPr>
        </p:nvSpPr>
        <p:spPr>
          <a:xfrm>
            <a:off x="838200" y="104931"/>
            <a:ext cx="10515600" cy="6072032"/>
          </a:xfrm>
        </p:spPr>
        <p:txBody>
          <a:bodyPr>
            <a:normAutofit fontScale="92500" lnSpcReduction="20000"/>
          </a:bodyPr>
          <a:lstStyle/>
          <a:p>
            <a:endParaRPr lang="en-US" dirty="0"/>
          </a:p>
          <a:p>
            <a:pPr marL="0" indent="0">
              <a:buNone/>
            </a:pPr>
            <a:r>
              <a:rPr lang="en-US" dirty="0"/>
              <a:t>When you start out, you will type “=“ when you mean “==“. You will do it. </a:t>
            </a:r>
          </a:p>
          <a:p>
            <a:pPr marL="0" indent="0">
              <a:buNone/>
            </a:pPr>
            <a:r>
              <a:rPr lang="en-US" dirty="0"/>
              <a:t>	int a = 3;</a:t>
            </a:r>
          </a:p>
          <a:p>
            <a:pPr marL="0" indent="0">
              <a:buNone/>
            </a:pPr>
            <a:r>
              <a:rPr lang="en-US" dirty="0"/>
              <a:t>	int b = 4;</a:t>
            </a:r>
          </a:p>
          <a:p>
            <a:pPr marL="0" indent="0">
              <a:buNone/>
            </a:pPr>
            <a:endParaRPr lang="en-US" dirty="0"/>
          </a:p>
          <a:p>
            <a:pPr marL="0" indent="0">
              <a:buNone/>
            </a:pPr>
            <a:r>
              <a:rPr lang="en-US" dirty="0"/>
              <a:t>	if (a = b) {	// You meant (a==b) here so you get an error</a:t>
            </a:r>
          </a:p>
          <a:p>
            <a:pPr marL="0" indent="0">
              <a:buNone/>
            </a:pPr>
            <a:r>
              <a:rPr lang="en-US" dirty="0"/>
              <a:t>		</a:t>
            </a:r>
            <a:r>
              <a:rPr lang="en-US" dirty="0" err="1"/>
              <a:t>System.out.println</a:t>
            </a:r>
            <a:r>
              <a:rPr lang="en-US" dirty="0"/>
              <a:t>(“a and b are the same”);</a:t>
            </a:r>
          </a:p>
          <a:p>
            <a:pPr marL="0" indent="0">
              <a:buNone/>
            </a:pPr>
            <a:r>
              <a:rPr lang="en-US" dirty="0"/>
              <a:t>	}</a:t>
            </a:r>
          </a:p>
          <a:p>
            <a:pPr marL="0" indent="0">
              <a:buNone/>
            </a:pPr>
            <a:endParaRPr lang="en-US" sz="1800" dirty="0">
              <a:solidFill>
                <a:srgbClr val="00A000"/>
              </a:solidFill>
              <a:latin typeface="Courier New" panose="02070309020205020404" pitchFamily="49" charset="0"/>
            </a:endParaRPr>
          </a:p>
          <a:p>
            <a:pPr marL="0" indent="0">
              <a:buNone/>
            </a:pPr>
            <a:r>
              <a:rPr lang="en-US" sz="1800" dirty="0">
                <a:solidFill>
                  <a:srgbClr val="00A000"/>
                </a:solidFill>
                <a:latin typeface="Courier New" panose="02070309020205020404" pitchFamily="49" charset="0"/>
              </a:rPr>
              <a:t>Compilation Error: </a:t>
            </a:r>
          </a:p>
          <a:p>
            <a:pPr marL="0" indent="0">
              <a:buNone/>
            </a:pPr>
            <a:r>
              <a:rPr lang="en-US" sz="2400" dirty="0">
                <a:solidFill>
                  <a:srgbClr val="00A000"/>
                </a:solidFill>
                <a:latin typeface="Courier New" panose="02070309020205020404" pitchFamily="49" charset="0"/>
              </a:rPr>
              <a:t>error: incompatible types: int cannot be converted to </a:t>
            </a:r>
            <a:r>
              <a:rPr lang="en-US" sz="2400" dirty="0" err="1">
                <a:solidFill>
                  <a:srgbClr val="00A000"/>
                </a:solidFill>
                <a:latin typeface="Courier New" panose="02070309020205020404" pitchFamily="49" charset="0"/>
              </a:rPr>
              <a:t>boolean</a:t>
            </a:r>
            <a:br>
              <a:rPr lang="en-US" sz="2400" dirty="0">
                <a:solidFill>
                  <a:srgbClr val="00A000"/>
                </a:solidFill>
                <a:latin typeface="Courier New" panose="02070309020205020404" pitchFamily="49" charset="0"/>
              </a:rPr>
            </a:br>
            <a:r>
              <a:rPr lang="en-US" sz="2400" dirty="0">
                <a:solidFill>
                  <a:srgbClr val="0000FF"/>
                </a:solidFill>
                <a:latin typeface="CSD16" panose="05000101010101010101" pitchFamily="1" charset="2"/>
              </a:rPr>
              <a:t>ÏÏÏ</a:t>
            </a:r>
            <a:r>
              <a:rPr lang="en-US" sz="2400" dirty="0">
                <a:solidFill>
                  <a:srgbClr val="000000"/>
                </a:solidFill>
                <a:latin typeface="Courier New" panose="02070309020205020404" pitchFamily="49" charset="0"/>
              </a:rPr>
              <a:t>      if (a = b)</a:t>
            </a:r>
          </a:p>
          <a:p>
            <a:pPr marL="0" indent="0">
              <a:buNone/>
            </a:pPr>
            <a:br>
              <a:rPr lang="en-US" sz="2400" dirty="0">
                <a:solidFill>
                  <a:srgbClr val="000000"/>
                </a:solidFill>
                <a:latin typeface="Courier New" panose="02070309020205020404" pitchFamily="49" charset="0"/>
              </a:rPr>
            </a:br>
            <a:r>
              <a:rPr lang="en-US" sz="2400" dirty="0">
                <a:solidFill>
                  <a:srgbClr val="000000"/>
                </a:solidFill>
                <a:latin typeface="Courier New" panose="02070309020205020404" pitchFamily="49" charset="0"/>
              </a:rPr>
              <a:t>Assignment in Java evaluates to a value</a:t>
            </a:r>
          </a:p>
          <a:p>
            <a:pPr marL="0" indent="0">
              <a:buNone/>
            </a:pPr>
            <a:r>
              <a:rPr lang="en-US" sz="2400" dirty="0">
                <a:solidFill>
                  <a:srgbClr val="000000"/>
                </a:solidFill>
                <a:latin typeface="Courier New" panose="02070309020205020404" pitchFamily="49" charset="0"/>
              </a:rPr>
              <a:t>	(a = b) results in the value 4 since b is ‘4’ and 4 is not a Boolean.</a:t>
            </a:r>
            <a:endParaRPr lang="en-US" sz="2400" dirty="0"/>
          </a:p>
        </p:txBody>
      </p:sp>
    </p:spTree>
    <p:extLst>
      <p:ext uri="{BB962C8B-B14F-4D97-AF65-F5344CB8AC3E}">
        <p14:creationId xmlns:p14="http://schemas.microsoft.com/office/powerpoint/2010/main" val="374024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1788</Words>
  <Application>Microsoft Office PowerPoint</Application>
  <PresentationFormat>Widescreen</PresentationFormat>
  <Paragraphs>236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CSD16</vt:lpstr>
      <vt:lpstr>Office Theme</vt:lpstr>
      <vt:lpstr>Conditionals (If statements)</vt:lpstr>
      <vt:lpstr>If statements</vt:lpstr>
      <vt:lpstr>Boolean expressions</vt:lpstr>
      <vt:lpstr>PowerPoint Presentation</vt:lpstr>
      <vt:lpstr>Comparison operators</vt:lpstr>
      <vt:lpstr>Comparison Operators</vt:lpstr>
      <vt:lpstr>Trying out the comparisons</vt:lpstr>
      <vt:lpstr>Why use ‘==‘ for comparison?</vt:lpstr>
      <vt:lpstr>PowerPoint Presentation</vt:lpstr>
      <vt:lpstr>More complicated Boolean expressions</vt:lpstr>
      <vt:lpstr>More complicated Boolean expressions 2</vt:lpstr>
      <vt:lpstr>Getting back to if statements</vt:lpstr>
      <vt:lpstr>If-else statements</vt:lpstr>
      <vt:lpstr>If-else if-else statements</vt:lpstr>
      <vt:lpstr>Nested if-statements</vt:lpstr>
      <vt:lpstr>Switch statement</vt:lpstr>
      <vt:lpstr>Switch statement</vt:lpstr>
      <vt:lpstr>Formatting</vt:lpstr>
      <vt:lpstr>Example : Indian Matchmaking</vt:lpstr>
      <vt:lpstr>Ternary Operator </vt:lpstr>
      <vt:lpstr>Ternary Operator </vt:lpstr>
      <vt:lpstr>Ternary Operator : don’t nest them</vt:lpstr>
      <vt:lpstr>Take a step back.</vt:lpstr>
      <vt:lpstr>Also, Java is in English</vt:lpstr>
      <vt:lpstr>jGrasp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 (If statements)</dc:title>
  <dc:creator>Scott Johnson</dc:creator>
  <cp:lastModifiedBy>Scott Johnson</cp:lastModifiedBy>
  <cp:revision>32</cp:revision>
  <dcterms:created xsi:type="dcterms:W3CDTF">2022-09-15T11:53:11Z</dcterms:created>
  <dcterms:modified xsi:type="dcterms:W3CDTF">2022-09-15T15:25:02Z</dcterms:modified>
</cp:coreProperties>
</file>