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62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D88F-9F2F-4F77-9CC2-6DB89EE52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121DD-B27C-40C6-8D52-44C42DA4B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2E1B6-E09C-40D6-8F8A-0EF7524B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4BE-6609-47AC-A448-D73682A68A8F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F041-30A3-4A2D-BBD0-2440091E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E6E87-0374-4364-A7D6-6B337B56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5CF8-A26D-4DEC-8431-B988E00A1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48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C341-0C97-4962-9BA6-F48DC226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61554-E3EF-4A57-88DB-5C798D467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3EA18-4AED-4215-9077-CB3FE084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4BE-6609-47AC-A448-D73682A68A8F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307E6-3422-4F91-8A12-47B557FD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E9CF7-C10A-402B-A1D2-E57BDC2E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5CF8-A26D-4DEC-8431-B988E00A1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947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871A1-C884-4CA2-8557-BDC95A56C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F8503-B2F3-4ACF-8D4E-DEBAFDA5B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734F4-9FD1-4EE3-979B-F1BE970E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4BE-6609-47AC-A448-D73682A68A8F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43A66-DFD3-4ED8-B3A1-D7D8601C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75E0F-F0ED-43CB-94E0-F57D9012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5CF8-A26D-4DEC-8431-B988E00A1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9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B6E4-AA7D-4533-8040-678A998F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A1E5-9F39-4374-9D80-E34F82DD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2889-55E1-4767-A228-8A3397CE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4BE-6609-47AC-A448-D73682A68A8F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AA3E-D645-4F15-BC2A-5DA40BF7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2F36-124B-40BB-A203-23601789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5CF8-A26D-4DEC-8431-B988E00A1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927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25AD-7A67-42A4-8CD4-9535D2E7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9320D-C91E-4D38-9372-1B72A90A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B4F7-E352-466C-ADFC-CE8F6482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4BE-6609-47AC-A448-D73682A68A8F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5B71-88FC-465C-82C7-7CFFD9C3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2A5E-DF12-4C06-86ED-53216EA1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5CF8-A26D-4DEC-8431-B988E00A1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89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8405-EC41-46A1-B332-A680F752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FC53-E2BD-4845-A095-068D9467E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21254-776F-4048-8C0F-985E8C78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28D1B-7322-4A2F-84F3-6020CBF2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4BE-6609-47AC-A448-D73682A68A8F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58C66-15E3-4492-A2D4-5D34E976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A1232-D79A-4DE4-827B-37217376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5CF8-A26D-4DEC-8431-B988E00A1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004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C8DF-B86D-4FF5-8F69-C4E16215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5EA61-4F67-40BA-A582-C302CF6E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33E8-1FA8-4F13-A317-6679E7F75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FBA63-D9C2-4347-8CEA-626F2FBD4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31124-2A3C-41CC-B3DA-269E9DB2B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48F85-2C21-4B1E-ADE3-E56FF767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4BE-6609-47AC-A448-D73682A68A8F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4A1D5-F94E-4B6C-BAF3-D786EEA7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A8F93-5CDC-4D8E-8FF1-C0B3B48B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5CF8-A26D-4DEC-8431-B988E00A1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458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F99A-FE4A-41B1-9450-9F17D5BA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387B7-8379-4912-ADE3-8832EA21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4BE-6609-47AC-A448-D73682A68A8F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E3449-33EF-45A9-B5D4-979A518C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7DD6D-4141-484C-8245-5685A212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5CF8-A26D-4DEC-8431-B988E00A1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210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E9E42-7C18-437A-8BB4-E59DC12F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4BE-6609-47AC-A448-D73682A68A8F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A5268-76C0-4D33-BA53-BE8FB595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0AD7-B23A-4D69-8387-3381ED0A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5CF8-A26D-4DEC-8431-B988E00A1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123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3C9C-0AC0-4577-8CD0-0A848B44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866DB-6F4E-4995-8B49-9F6EBAC25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45C66-FE0A-4A68-9A32-347BC07A7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73317-B247-4771-87E5-2024F592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4BE-6609-47AC-A448-D73682A68A8F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2A145-E52A-45F8-A9C1-1E979646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4E84E-B21F-4556-8345-A01F673C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5CF8-A26D-4DEC-8431-B988E00A1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975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56BA-B4D6-4C7E-BFE8-953061D4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963DB-3A9A-4D7D-94C6-66FC0C638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F955D-98C7-495D-9179-89EF8A36F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EAD68-0780-49BB-B066-BD58928A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4BE-6609-47AC-A448-D73682A68A8F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67439-DE89-4D00-8871-F6A873BE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3FA07-A671-4756-8D98-E1C35B1D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5CF8-A26D-4DEC-8431-B988E00A1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96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F43C1-4609-4F0A-AC90-842C1945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1DB51-E9D0-4E08-A5F1-AABFAC1A2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D77BC-D93B-4664-80C2-8381923BA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E4BE-6609-47AC-A448-D73682A68A8F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CF3E2-6192-4245-B2CB-BB1DD0435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0B6F-B27A-4DB4-ACD9-51D969C14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65CF8-A26D-4DEC-8431-B988E00A1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724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F872-9F23-44FA-92F4-81A42947D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3541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Calibri" panose="020F0502020204030204" pitchFamily="34" charset="0"/>
                <a:cs typeface="Calibri" panose="020F0502020204030204" pitchFamily="34" charset="0"/>
              </a:rPr>
              <a:t>FYP Demonstration:</a:t>
            </a:r>
            <a:br>
              <a:rPr lang="en-US" altLang="zh-CN" sz="5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5400" dirty="0">
                <a:latin typeface="Calibri" panose="020F0502020204030204" pitchFamily="34" charset="0"/>
                <a:cs typeface="Calibri" panose="020F0502020204030204" pitchFamily="34" charset="0"/>
              </a:rPr>
              <a:t>Universal Adversarial Attacks on Graphs</a:t>
            </a:r>
            <a:endParaRPr lang="en-SG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0AB2F-11E4-4983-ADEE-5CDDD42EA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5904"/>
            <a:ext cx="9144000" cy="691896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SG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16/04/2021</a:t>
            </a:r>
          </a:p>
          <a:p>
            <a:pPr>
              <a:spcBef>
                <a:spcPct val="0"/>
              </a:spcBef>
            </a:pPr>
            <a:r>
              <a:rPr lang="en-SG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Liao Chang</a:t>
            </a:r>
          </a:p>
        </p:txBody>
      </p:sp>
    </p:spTree>
    <p:extLst>
      <p:ext uri="{BB962C8B-B14F-4D97-AF65-F5344CB8AC3E}">
        <p14:creationId xmlns:p14="http://schemas.microsoft.com/office/powerpoint/2010/main" val="228772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095C-6560-4C03-B076-C1E5AB4A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FAF09-76F3-4AF6-9A56-7771DF61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Introduction</a:t>
            </a:r>
          </a:p>
          <a:p>
            <a:pPr lvl="1"/>
            <a:r>
              <a:rPr lang="en-US" dirty="0"/>
              <a:t>Problem trying to solve</a:t>
            </a:r>
          </a:p>
          <a:p>
            <a:pPr lvl="1"/>
            <a:r>
              <a:rPr lang="en-US" dirty="0"/>
              <a:t>Taxonomy</a:t>
            </a:r>
          </a:p>
          <a:p>
            <a:pPr lvl="1"/>
            <a:r>
              <a:rPr lang="en-US" dirty="0"/>
              <a:t>Proposed approach</a:t>
            </a:r>
          </a:p>
          <a:p>
            <a:r>
              <a:rPr lang="en-US" dirty="0"/>
              <a:t>What I’ve done</a:t>
            </a:r>
          </a:p>
          <a:p>
            <a:r>
              <a:rPr lang="en-US" dirty="0"/>
              <a:t>Learning takeaways</a:t>
            </a:r>
          </a:p>
          <a:p>
            <a:r>
              <a:rPr lang="en-US" dirty="0"/>
              <a:t>Achievement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789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4EB0-E6E1-4A13-8625-F96D3877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5EE6-DA56-42EA-A5A9-7600779DD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Taxonomy of graph adversarial attacks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Evasion</a:t>
            </a:r>
            <a:r>
              <a:rPr lang="en-US" dirty="0"/>
              <a:t> / Poisoning</a:t>
            </a:r>
          </a:p>
          <a:p>
            <a:pPr lvl="1"/>
            <a:r>
              <a:rPr lang="en-US" dirty="0"/>
              <a:t>Targeted / </a:t>
            </a:r>
            <a:r>
              <a:rPr lang="en-US" dirty="0">
                <a:highlight>
                  <a:srgbClr val="FFFF00"/>
                </a:highlight>
              </a:rPr>
              <a:t>Untargeted</a:t>
            </a:r>
          </a:p>
          <a:p>
            <a:pPr lvl="1"/>
            <a:r>
              <a:rPr lang="en-US" dirty="0"/>
              <a:t>Topology / </a:t>
            </a:r>
            <a:r>
              <a:rPr lang="en-US" dirty="0">
                <a:highlight>
                  <a:srgbClr val="FFFF00"/>
                </a:highlight>
              </a:rPr>
              <a:t>Node feature</a:t>
            </a:r>
          </a:p>
          <a:p>
            <a:pPr lvl="1"/>
            <a:r>
              <a:rPr lang="en-SG" dirty="0">
                <a:highlight>
                  <a:srgbClr val="FFFF00"/>
                </a:highlight>
              </a:rPr>
              <a:t>Universal</a:t>
            </a:r>
          </a:p>
          <a:p>
            <a:pPr lvl="1"/>
            <a:r>
              <a:rPr lang="en-SG" dirty="0"/>
              <a:t>White-box / </a:t>
            </a:r>
            <a:r>
              <a:rPr lang="en-SG" dirty="0">
                <a:highlight>
                  <a:srgbClr val="FFFF00"/>
                </a:highlight>
              </a:rPr>
              <a:t>Gray-box</a:t>
            </a:r>
            <a:r>
              <a:rPr lang="en-SG" dirty="0"/>
              <a:t> / Black-box</a:t>
            </a:r>
          </a:p>
          <a:p>
            <a:pPr lvl="1"/>
            <a:endParaRPr lang="en-SG" dirty="0"/>
          </a:p>
          <a:p>
            <a:r>
              <a:rPr lang="en-SG" dirty="0"/>
              <a:t>Problem trying to solve:</a:t>
            </a:r>
          </a:p>
          <a:p>
            <a:pPr lvl="1"/>
            <a:r>
              <a:rPr lang="en-US" altLang="zh-CN" dirty="0"/>
              <a:t>Widely used GNNs</a:t>
            </a:r>
          </a:p>
          <a:p>
            <a:pPr lvl="1"/>
            <a:r>
              <a:rPr lang="en-US" dirty="0"/>
              <a:t>Vulnerable to adversarial attacks</a:t>
            </a:r>
          </a:p>
          <a:p>
            <a:pPr lvl="1"/>
            <a:r>
              <a:rPr lang="en-US" dirty="0"/>
              <a:t>Robustness under certain scenarios unknown</a:t>
            </a:r>
          </a:p>
        </p:txBody>
      </p:sp>
    </p:spTree>
    <p:extLst>
      <p:ext uri="{BB962C8B-B14F-4D97-AF65-F5344CB8AC3E}">
        <p14:creationId xmlns:p14="http://schemas.microsoft.com/office/powerpoint/2010/main" val="163182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373C-7C80-4885-AC01-DD549D97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E5DC-04FB-43C8-B389-F732DA85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approach</a:t>
            </a:r>
          </a:p>
          <a:p>
            <a:pPr lvl="1"/>
            <a:r>
              <a:rPr lang="en-US" dirty="0"/>
              <a:t>For gray-box scenario (actual training data unknown):</a:t>
            </a:r>
          </a:p>
          <a:p>
            <a:pPr lvl="2"/>
            <a:r>
              <a:rPr lang="en-US" dirty="0"/>
              <a:t>Propose a surrogate data generation algorithm</a:t>
            </a:r>
          </a:p>
          <a:p>
            <a:pPr lvl="2"/>
            <a:r>
              <a:rPr lang="en-US" dirty="0"/>
              <a:t>Inspired by feature visualization methods in CV</a:t>
            </a:r>
          </a:p>
          <a:p>
            <a:pPr lvl="2"/>
            <a:r>
              <a:rPr lang="en-US" dirty="0"/>
              <a:t>Following adversarial attacks all performed on this set of surrogate data</a:t>
            </a:r>
          </a:p>
          <a:p>
            <a:pPr lvl="1"/>
            <a:r>
              <a:rPr lang="en-US" dirty="0"/>
              <a:t>For universal adversarial attack:</a:t>
            </a:r>
          </a:p>
          <a:p>
            <a:pPr lvl="2"/>
            <a:r>
              <a:rPr lang="en-US" dirty="0"/>
              <a:t>Adapt a universal adversarial attack algorithm in NLP</a:t>
            </a:r>
          </a:p>
          <a:p>
            <a:pPr lvl="2"/>
            <a:r>
              <a:rPr lang="en-US" dirty="0"/>
              <a:t>Modify it with some help from graph theory to </a:t>
            </a:r>
            <a:r>
              <a:rPr lang="en-US"/>
              <a:t>select anchor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4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D808-94C9-4638-A912-305C8A2F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41D1D-9D73-4FD4-BEA4-E7B7723CB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During 1</a:t>
                </a:r>
                <a:r>
                  <a:rPr lang="en-US" baseline="30000" dirty="0"/>
                  <a:t>st</a:t>
                </a:r>
                <a:r>
                  <a:rPr lang="en-US" dirty="0"/>
                  <a:t> semester:</a:t>
                </a:r>
              </a:p>
              <a:p>
                <a:pPr lvl="1"/>
                <a:r>
                  <a:rPr lang="en-US" dirty="0"/>
                  <a:t>Trying out possible feature visualization methods</a:t>
                </a:r>
              </a:p>
              <a:p>
                <a:pPr lvl="2"/>
                <a:r>
                  <a:rPr lang="en-US" dirty="0"/>
                  <a:t>Directly on predicted logits: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SG" dirty="0"/>
              </a:p>
              <a:p>
                <a:pPr lvl="2"/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norm as penalty term: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SG" dirty="0"/>
              </a:p>
              <a:p>
                <a:pPr lvl="2"/>
                <a:r>
                  <a:rPr lang="en-SG" dirty="0"/>
                  <a:t>Use several transformations: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SG" dirty="0"/>
              </a:p>
              <a:p>
                <a:pPr lvl="2"/>
                <a:r>
                  <a:rPr lang="en-SG" dirty="0"/>
                  <a:t>Tried models on several different dataset (MNIST, </a:t>
                </a:r>
                <a:r>
                  <a:rPr lang="en-SG" dirty="0" err="1"/>
                  <a:t>cifar</a:t>
                </a:r>
                <a:r>
                  <a:rPr lang="en-SG" dirty="0"/>
                  <a:t>, ImageNet) to evaluate the outcomes</a:t>
                </a:r>
              </a:p>
              <a:p>
                <a:pPr lvl="1"/>
                <a:r>
                  <a:rPr lang="en-SG" dirty="0"/>
                  <a:t>Write several utility functions</a:t>
                </a:r>
              </a:p>
              <a:p>
                <a:pPr lvl="2"/>
                <a:r>
                  <a:rPr lang="en-SG" dirty="0"/>
                  <a:t>Edge index to adjacency matrix &amp; its reverse function</a:t>
                </a:r>
              </a:p>
              <a:p>
                <a:pPr lvl="2"/>
                <a:r>
                  <a:rPr lang="en-US" dirty="0"/>
                  <a:t>Anchor points selection algorithm</a:t>
                </a:r>
              </a:p>
              <a:p>
                <a:pPr lvl="2"/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41D1D-9D73-4FD4-BEA4-E7B7723CB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3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D808-94C9-4638-A912-305C8A2F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1D1D-9D73-4FD4-BEA4-E7B7723C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2</a:t>
            </a:r>
            <a:r>
              <a:rPr lang="en-US" baseline="30000" dirty="0"/>
              <a:t>nd</a:t>
            </a:r>
            <a:r>
              <a:rPr lang="en-US" dirty="0"/>
              <a:t> semester:</a:t>
            </a:r>
          </a:p>
          <a:p>
            <a:pPr lvl="1"/>
            <a:r>
              <a:rPr lang="en-US" dirty="0"/>
              <a:t>Migrate surrogate data generation on images to graphs</a:t>
            </a:r>
          </a:p>
          <a:p>
            <a:pPr lvl="2"/>
            <a:r>
              <a:rPr lang="en-SG" dirty="0"/>
              <a:t>Randomly initialized adjacency matrix then update node features?</a:t>
            </a:r>
          </a:p>
          <a:p>
            <a:pPr lvl="2"/>
            <a:r>
              <a:rPr lang="en-SG" dirty="0"/>
              <a:t>Weighted graphs then update edge attributes?</a:t>
            </a:r>
          </a:p>
          <a:p>
            <a:pPr lvl="1"/>
            <a:r>
              <a:rPr lang="en-SG" dirty="0"/>
              <a:t>Migrate universal adversarial attack on texts to graphs</a:t>
            </a:r>
          </a:p>
          <a:p>
            <a:pPr lvl="2"/>
            <a:r>
              <a:rPr lang="en-SG" dirty="0"/>
              <a:t>Node embedding via difference of graph embeddings?</a:t>
            </a:r>
          </a:p>
          <a:p>
            <a:pPr lvl="2"/>
            <a:r>
              <a:rPr lang="en-SG" dirty="0"/>
              <a:t>Node feature as node embedding?</a:t>
            </a:r>
          </a:p>
          <a:p>
            <a:pPr lvl="2"/>
            <a:r>
              <a:rPr lang="en-SG" dirty="0"/>
              <a:t>Highest degree as anchor point?</a:t>
            </a:r>
          </a:p>
          <a:p>
            <a:pPr lvl="2"/>
            <a:r>
              <a:rPr lang="en-SG" dirty="0"/>
              <a:t>Lowest degree as anchor point?</a:t>
            </a:r>
          </a:p>
          <a:p>
            <a:pPr lvl="2"/>
            <a:r>
              <a:rPr lang="en-SG" dirty="0"/>
              <a:t>Other measurements except node degree?</a:t>
            </a:r>
          </a:p>
        </p:txBody>
      </p:sp>
    </p:spTree>
    <p:extLst>
      <p:ext uri="{BB962C8B-B14F-4D97-AF65-F5344CB8AC3E}">
        <p14:creationId xmlns:p14="http://schemas.microsoft.com/office/powerpoint/2010/main" val="28203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86D0-897D-4044-BB1B-7920AB18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takeaways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1501-39B9-4CDE-BCB4-A4956362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Research-wise:</a:t>
            </a:r>
          </a:p>
          <a:p>
            <a:pPr lvl="1"/>
            <a:r>
              <a:rPr lang="en-US" dirty="0"/>
              <a:t>the methodology &amp; implementation of above-mentioned algorithms</a:t>
            </a:r>
          </a:p>
          <a:p>
            <a:pPr lvl="1"/>
            <a:r>
              <a:rPr lang="en-US" dirty="0"/>
              <a:t>Read lots of papers related to adversarial machine learning</a:t>
            </a:r>
          </a:p>
          <a:p>
            <a:pPr lvl="1"/>
            <a:r>
              <a:rPr lang="en-SG" dirty="0"/>
              <a:t>GCNs, adversarial attacks, node centrality measures</a:t>
            </a:r>
          </a:p>
          <a:p>
            <a:r>
              <a:rPr lang="en-SG" dirty="0"/>
              <a:t>Engineering-wise:</a:t>
            </a:r>
          </a:p>
          <a:p>
            <a:pPr lvl="1"/>
            <a:r>
              <a:rPr lang="en-SG" dirty="0"/>
              <a:t>Use of </a:t>
            </a:r>
            <a:r>
              <a:rPr lang="en-SG" dirty="0" err="1"/>
              <a:t>pytorch</a:t>
            </a:r>
            <a:r>
              <a:rPr lang="en-SG" dirty="0"/>
              <a:t>, torch-geometric, network X</a:t>
            </a:r>
          </a:p>
          <a:p>
            <a:pPr lvl="1"/>
            <a:r>
              <a:rPr lang="en-SG" dirty="0"/>
              <a:t>Hands on several </a:t>
            </a:r>
            <a:r>
              <a:rPr lang="en-SG" dirty="0" err="1"/>
              <a:t>sota</a:t>
            </a:r>
            <a:r>
              <a:rPr lang="en-SG" dirty="0"/>
              <a:t> models (as our victim model)</a:t>
            </a:r>
          </a:p>
        </p:txBody>
      </p:sp>
    </p:spTree>
    <p:extLst>
      <p:ext uri="{BB962C8B-B14F-4D97-AF65-F5344CB8AC3E}">
        <p14:creationId xmlns:p14="http://schemas.microsoft.com/office/powerpoint/2010/main" val="298807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38A8-9DFD-48B0-9DD1-C2ED9914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E92D-B204-4BC8-A6B1-65297436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 </a:t>
            </a:r>
            <a:r>
              <a:rPr lang="en-US" dirty="0"/>
              <a:t>graph-level GUAA algorithm</a:t>
            </a:r>
          </a:p>
          <a:p>
            <a:r>
              <a:rPr lang="en-US" altLang="zh-CN" dirty="0"/>
              <a:t>First </a:t>
            </a:r>
            <a:r>
              <a:rPr lang="en-SG" dirty="0" err="1"/>
              <a:t>gray</a:t>
            </a:r>
            <a:r>
              <a:rPr lang="en-SG" dirty="0"/>
              <a:t>-box GUAA algorithm with graph feature </a:t>
            </a:r>
            <a:r>
              <a:rPr lang="en-SG"/>
              <a:t>visualization method</a:t>
            </a:r>
            <a:endParaRPr lang="en-SG" dirty="0"/>
          </a:p>
          <a:p>
            <a:r>
              <a:rPr lang="en-SG" dirty="0"/>
              <a:t>Lower down the performance of a </a:t>
            </a:r>
            <a:r>
              <a:rPr lang="en-SG" dirty="0" err="1"/>
              <a:t>sota</a:t>
            </a:r>
            <a:r>
              <a:rPr lang="en-SG" dirty="0"/>
              <a:t>-model to a random-guessing level</a:t>
            </a:r>
          </a:p>
        </p:txBody>
      </p:sp>
    </p:spTree>
    <p:extLst>
      <p:ext uri="{BB962C8B-B14F-4D97-AF65-F5344CB8AC3E}">
        <p14:creationId xmlns:p14="http://schemas.microsoft.com/office/powerpoint/2010/main" val="32484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0F6A-F71E-492E-BD24-F57FCF3C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1D5FC-66C4-458C-B46A-79192BF65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364" y="1943607"/>
            <a:ext cx="6249272" cy="4115374"/>
          </a:xfrm>
        </p:spPr>
      </p:pic>
    </p:spTree>
    <p:extLst>
      <p:ext uri="{BB962C8B-B14F-4D97-AF65-F5344CB8AC3E}">
        <p14:creationId xmlns:p14="http://schemas.microsoft.com/office/powerpoint/2010/main" val="340718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B5A230B81B9B4596D62FECE4E615D1" ma:contentTypeVersion="7" ma:contentTypeDescription="Create a new document." ma:contentTypeScope="" ma:versionID="c286cc952103c499486dd440d305b8ab">
  <xsd:schema xmlns:xsd="http://www.w3.org/2001/XMLSchema" xmlns:xs="http://www.w3.org/2001/XMLSchema" xmlns:p="http://schemas.microsoft.com/office/2006/metadata/properties" xmlns:ns3="f0b64b54-fa33-4836-a7ec-a474a680cc35" xmlns:ns4="63b9b1d5-0bb2-414b-850a-c6ddbb8ec722" targetNamespace="http://schemas.microsoft.com/office/2006/metadata/properties" ma:root="true" ma:fieldsID="799306062483bfd4e9578d631b66650e" ns3:_="" ns4:_="">
    <xsd:import namespace="f0b64b54-fa33-4836-a7ec-a474a680cc35"/>
    <xsd:import namespace="63b9b1d5-0bb2-414b-850a-c6ddbb8ec7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64b54-fa33-4836-a7ec-a474a680cc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b9b1d5-0bb2-414b-850a-c6ddbb8ec7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F1D19B-4831-4702-82D6-EC9E003C52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27683-8590-4A8C-B65C-695EE8161D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b64b54-fa33-4836-a7ec-a474a680cc35"/>
    <ds:schemaRef ds:uri="63b9b1d5-0bb2-414b-850a-c6ddbb8ec7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5B3206-B575-42D2-962D-B4B13F35869F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63b9b1d5-0bb2-414b-850a-c6ddbb8ec722"/>
    <ds:schemaRef ds:uri="http://schemas.openxmlformats.org/package/2006/metadata/core-properties"/>
    <ds:schemaRef ds:uri="f0b64b54-fa33-4836-a7ec-a474a680cc35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343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FYP Demonstration: Universal Adversarial Attacks on Graphs</vt:lpstr>
      <vt:lpstr>Agenda</vt:lpstr>
      <vt:lpstr>Brief Introduction</vt:lpstr>
      <vt:lpstr>Brief Introduction</vt:lpstr>
      <vt:lpstr>What I’ve done</vt:lpstr>
      <vt:lpstr>What I’ve done</vt:lpstr>
      <vt:lpstr>Learning takeaways</vt:lpstr>
      <vt:lpstr>Achievements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Demonstration</dc:title>
  <dc:creator>昶 廖</dc:creator>
  <cp:lastModifiedBy>昶 廖</cp:lastModifiedBy>
  <cp:revision>12</cp:revision>
  <dcterms:created xsi:type="dcterms:W3CDTF">2021-04-14T01:39:26Z</dcterms:created>
  <dcterms:modified xsi:type="dcterms:W3CDTF">2021-04-16T08:03:15Z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0x010100C2B5A230B81B9B4596D62FECE4E615D1</vt:lpwstr>
  </property>
</Properties>
</file>