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4"/>
  </p:sldMasterIdLst>
  <p:notesMasterIdLst>
    <p:notesMasterId r:id="rId26"/>
  </p:notesMasterIdLst>
  <p:sldIdLst>
    <p:sldId id="256" r:id="rId5"/>
    <p:sldId id="257" r:id="rId6"/>
    <p:sldId id="260" r:id="rId7"/>
    <p:sldId id="258" r:id="rId8"/>
    <p:sldId id="266" r:id="rId9"/>
    <p:sldId id="259" r:id="rId10"/>
    <p:sldId id="261" r:id="rId11"/>
    <p:sldId id="265" r:id="rId12"/>
    <p:sldId id="263" r:id="rId13"/>
    <p:sldId id="262" r:id="rId14"/>
    <p:sldId id="273" r:id="rId15"/>
    <p:sldId id="264" r:id="rId16"/>
    <p:sldId id="270" r:id="rId17"/>
    <p:sldId id="267" r:id="rId18"/>
    <p:sldId id="268" r:id="rId19"/>
    <p:sldId id="271" r:id="rId20"/>
    <p:sldId id="269" r:id="rId21"/>
    <p:sldId id="274" r:id="rId22"/>
    <p:sldId id="275" r:id="rId23"/>
    <p:sldId id="276" r:id="rId24"/>
    <p:sldId id="2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29FAF2-D8DF-413E-9BF2-08E8DD12C204}" v="840" dt="2021-05-10T08:40:59.9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81" d="100"/>
          <a:sy n="81" d="100"/>
        </p:scale>
        <p:origin x="7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entuedu-my.sharepoint.com/personal/cliao002_e_ntu_edu_sg/Documents/OverallResul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3"/>
          <c:order val="0"/>
          <c:tx>
            <c:strRef>
              <c:f>OverallResult!$A$2</c:f>
              <c:strCache>
                <c:ptCount val="1"/>
                <c:pt idx="0">
                  <c:v>Benign</c:v>
                </c:pt>
              </c:strCache>
            </c:strRef>
          </c:tx>
          <c:spPr>
            <a:ln w="28575" cap="rnd">
              <a:solidFill>
                <a:schemeClr val="accent4"/>
              </a:solidFill>
              <a:prstDash val="sysDot"/>
              <a:round/>
            </a:ln>
            <a:effectLst/>
          </c:spPr>
          <c:marker>
            <c:symbol val="circle"/>
            <c:size val="5"/>
            <c:spPr>
              <a:solidFill>
                <a:schemeClr val="accent4"/>
              </a:solidFill>
              <a:ln w="9525">
                <a:solidFill>
                  <a:schemeClr val="accent4"/>
                </a:solidFill>
                <a:prstDash val="sysDot"/>
              </a:ln>
              <a:effectLst/>
            </c:spPr>
          </c:marker>
          <c:val>
            <c:numRef>
              <c:f>(OverallResult!$E$2,OverallResult!$E$2,OverallResult!$E$2,OverallResult!$E$2)</c:f>
              <c:numCache>
                <c:formatCode>0.00%</c:formatCode>
                <c:ptCount val="4"/>
                <c:pt idx="0">
                  <c:v>0.80130000000000001</c:v>
                </c:pt>
                <c:pt idx="1">
                  <c:v>0.80130000000000001</c:v>
                </c:pt>
                <c:pt idx="2">
                  <c:v>0.80130000000000001</c:v>
                </c:pt>
                <c:pt idx="3">
                  <c:v>0.80130000000000001</c:v>
                </c:pt>
              </c:numCache>
            </c:numRef>
          </c:val>
          <c:smooth val="0"/>
          <c:extLst>
            <c:ext xmlns:c16="http://schemas.microsoft.com/office/drawing/2014/chart" uri="{C3380CC4-5D6E-409C-BE32-E72D297353CC}">
              <c16:uniqueId val="{00000000-4C2C-4BF9-9449-B689D268BE54}"/>
            </c:ext>
          </c:extLst>
        </c:ser>
        <c:ser>
          <c:idx val="0"/>
          <c:order val="1"/>
          <c:tx>
            <c:strRef>
              <c:f>OverallResult!$A$3</c:f>
              <c:strCache>
                <c:ptCount val="1"/>
                <c:pt idx="0">
                  <c:v>Graph Embedding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OverallResult!$C$3:$C$6</c:f>
              <c:strCache>
                <c:ptCount val="4"/>
                <c:pt idx="0">
                  <c:v>Degree Centrality</c:v>
                </c:pt>
                <c:pt idx="1">
                  <c:v>Degree Centrality (minimum)</c:v>
                </c:pt>
                <c:pt idx="2">
                  <c:v>Betweenness Centrality</c:v>
                </c:pt>
                <c:pt idx="3">
                  <c:v>Eigenvector Centrality</c:v>
                </c:pt>
              </c:strCache>
            </c:strRef>
          </c:cat>
          <c:val>
            <c:numRef>
              <c:f>OverallResult!$E$3:$E$6</c:f>
              <c:numCache>
                <c:formatCode>0.00%</c:formatCode>
                <c:ptCount val="4"/>
                <c:pt idx="0">
                  <c:v>0.625</c:v>
                </c:pt>
                <c:pt idx="1">
                  <c:v>0.66964285714285698</c:v>
                </c:pt>
                <c:pt idx="2">
                  <c:v>0.63392857142857095</c:v>
                </c:pt>
                <c:pt idx="3">
                  <c:v>0.69642857142857095</c:v>
                </c:pt>
              </c:numCache>
            </c:numRef>
          </c:val>
          <c:smooth val="0"/>
          <c:extLst>
            <c:ext xmlns:c16="http://schemas.microsoft.com/office/drawing/2014/chart" uri="{C3380CC4-5D6E-409C-BE32-E72D297353CC}">
              <c16:uniqueId val="{00000001-4C2C-4BF9-9449-B689D268BE54}"/>
            </c:ext>
          </c:extLst>
        </c:ser>
        <c:ser>
          <c:idx val="1"/>
          <c:order val="2"/>
          <c:tx>
            <c:strRef>
              <c:f>OverallResult!$A$7</c:f>
              <c:strCache>
                <c:ptCount val="1"/>
                <c:pt idx="0">
                  <c:v>Node feature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OverallResult!$E$7:$E$10</c:f>
              <c:numCache>
                <c:formatCode>0.00%</c:formatCode>
                <c:ptCount val="4"/>
                <c:pt idx="0">
                  <c:v>0.625</c:v>
                </c:pt>
                <c:pt idx="1">
                  <c:v>0.66964285714285698</c:v>
                </c:pt>
                <c:pt idx="2">
                  <c:v>0.61607142857142805</c:v>
                </c:pt>
                <c:pt idx="3">
                  <c:v>0.65178571428571397</c:v>
                </c:pt>
              </c:numCache>
            </c:numRef>
          </c:val>
          <c:smooth val="0"/>
          <c:extLst>
            <c:ext xmlns:c16="http://schemas.microsoft.com/office/drawing/2014/chart" uri="{C3380CC4-5D6E-409C-BE32-E72D297353CC}">
              <c16:uniqueId val="{00000002-4C2C-4BF9-9449-B689D268BE54}"/>
            </c:ext>
          </c:extLst>
        </c:ser>
        <c:ser>
          <c:idx val="2"/>
          <c:order val="3"/>
          <c:tx>
            <c:strRef>
              <c:f>OverallResult!$A$19</c:f>
              <c:strCache>
                <c:ptCount val="1"/>
                <c:pt idx="0">
                  <c:v>Node feature + class impression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OverallResult!$E$19:$E$22</c:f>
              <c:numCache>
                <c:formatCode>0.00%</c:formatCode>
                <c:ptCount val="4"/>
                <c:pt idx="0">
                  <c:v>0.63392857142857095</c:v>
                </c:pt>
                <c:pt idx="1">
                  <c:v>0.58928571428571397</c:v>
                </c:pt>
                <c:pt idx="2">
                  <c:v>0.59821428571428503</c:v>
                </c:pt>
                <c:pt idx="3">
                  <c:v>0.60714285714285698</c:v>
                </c:pt>
              </c:numCache>
            </c:numRef>
          </c:val>
          <c:smooth val="0"/>
          <c:extLst>
            <c:ext xmlns:c16="http://schemas.microsoft.com/office/drawing/2014/chart" uri="{C3380CC4-5D6E-409C-BE32-E72D297353CC}">
              <c16:uniqueId val="{00000003-4C2C-4BF9-9449-B689D268BE54}"/>
            </c:ext>
          </c:extLst>
        </c:ser>
        <c:ser>
          <c:idx val="4"/>
          <c:order val="4"/>
          <c:tx>
            <c:v>Random Selection Attack</c:v>
          </c:tx>
          <c:spPr>
            <a:ln w="28575" cap="rnd">
              <a:solidFill>
                <a:schemeClr val="accent5"/>
              </a:solidFill>
              <a:round/>
            </a:ln>
            <a:effectLst/>
          </c:spPr>
          <c:marker>
            <c:symbol val="circle"/>
            <c:size val="5"/>
            <c:spPr>
              <a:solidFill>
                <a:schemeClr val="accent5"/>
              </a:solidFill>
              <a:ln w="9525">
                <a:solidFill>
                  <a:schemeClr val="accent5"/>
                </a:solidFill>
              </a:ln>
              <a:effectLst/>
            </c:spPr>
          </c:marker>
          <c:val>
            <c:numRef>
              <c:f>OverallResult!$J$7:$J$10</c:f>
              <c:numCache>
                <c:formatCode>0.00%</c:formatCode>
                <c:ptCount val="4"/>
                <c:pt idx="0">
                  <c:v>0.741071429</c:v>
                </c:pt>
                <c:pt idx="1">
                  <c:v>0.76785714299999996</c:v>
                </c:pt>
                <c:pt idx="2">
                  <c:v>0.735714286</c:v>
                </c:pt>
                <c:pt idx="3">
                  <c:v>0.76964285700000001</c:v>
                </c:pt>
              </c:numCache>
            </c:numRef>
          </c:val>
          <c:smooth val="0"/>
          <c:extLst>
            <c:ext xmlns:c16="http://schemas.microsoft.com/office/drawing/2014/chart" uri="{C3380CC4-5D6E-409C-BE32-E72D297353CC}">
              <c16:uniqueId val="{00000004-4C2C-4BF9-9449-B689D268BE54}"/>
            </c:ext>
          </c:extLst>
        </c:ser>
        <c:dLbls>
          <c:showLegendKey val="0"/>
          <c:showVal val="0"/>
          <c:showCatName val="0"/>
          <c:showSerName val="0"/>
          <c:showPercent val="0"/>
          <c:showBubbleSize val="0"/>
        </c:dLbls>
        <c:marker val="1"/>
        <c:smooth val="0"/>
        <c:axId val="1395487055"/>
        <c:axId val="1395483727"/>
      </c:lineChart>
      <c:catAx>
        <c:axId val="13954870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SG"/>
                  <a:t>Centrality Measures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5483727"/>
        <c:crosses val="autoZero"/>
        <c:auto val="1"/>
        <c:lblAlgn val="ctr"/>
        <c:lblOffset val="100"/>
        <c:noMultiLvlLbl val="0"/>
      </c:catAx>
      <c:valAx>
        <c:axId val="13954837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Classification</a:t>
                </a:r>
                <a:r>
                  <a:rPr lang="en-US" altLang="zh-CN" baseline="0"/>
                  <a:t> Accuracy</a:t>
                </a:r>
                <a:endParaRPr lang="en-SG"/>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54870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10ECC-DC3E-40E7-81FC-6B96B60AB3C3}" type="datetimeFigureOut">
              <a:rPr lang="en-SG" smtClean="0"/>
              <a:t>11/5/2021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D487C-D0AF-46F3-A76D-607869DD1122}" type="slidenum">
              <a:rPr lang="en-SG" smtClean="0"/>
              <a:t>‹#›</a:t>
            </a:fld>
            <a:endParaRPr lang="en-SG"/>
          </a:p>
        </p:txBody>
      </p:sp>
    </p:spTree>
    <p:extLst>
      <p:ext uri="{BB962C8B-B14F-4D97-AF65-F5344CB8AC3E}">
        <p14:creationId xmlns:p14="http://schemas.microsoft.com/office/powerpoint/2010/main" val="2043482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Good morning Prof Tay and Prof Chen. I am Liao Chang. I am excited to be here sharing my Final Year Project, Universal adversarial attacks on graph neural networks to you.</a:t>
            </a:r>
            <a:endParaRPr lang="en-SG" dirty="0"/>
          </a:p>
        </p:txBody>
      </p:sp>
      <p:sp>
        <p:nvSpPr>
          <p:cNvPr id="4" name="Slide Number Placeholder 3"/>
          <p:cNvSpPr>
            <a:spLocks noGrp="1"/>
          </p:cNvSpPr>
          <p:nvPr>
            <p:ph type="sldNum" sz="quarter" idx="5"/>
          </p:nvPr>
        </p:nvSpPr>
        <p:spPr/>
        <p:txBody>
          <a:bodyPr/>
          <a:lstStyle/>
          <a:p>
            <a:fld id="{1B9D487C-D0AF-46F3-A76D-607869DD1122}" type="slidenum">
              <a:rPr lang="en-SG" smtClean="0"/>
              <a:t>1</a:t>
            </a:fld>
            <a:endParaRPr lang="en-SG"/>
          </a:p>
        </p:txBody>
      </p:sp>
    </p:spTree>
    <p:extLst>
      <p:ext uri="{BB962C8B-B14F-4D97-AF65-F5344CB8AC3E}">
        <p14:creationId xmlns:p14="http://schemas.microsoft.com/office/powerpoint/2010/main" val="3807198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is the agenda for my presentation today. I’ll brief go thru my project first, then introduce previous algos that inspired this research. Followed by settings and algos in this project. Finally, I’ll end this presentation with results, discussions and conclusion.</a:t>
            </a:r>
          </a:p>
        </p:txBody>
      </p:sp>
      <p:sp>
        <p:nvSpPr>
          <p:cNvPr id="4" name="Slide Number Placeholder 3"/>
          <p:cNvSpPr>
            <a:spLocks noGrp="1"/>
          </p:cNvSpPr>
          <p:nvPr>
            <p:ph type="sldNum" sz="quarter" idx="5"/>
          </p:nvPr>
        </p:nvSpPr>
        <p:spPr/>
        <p:txBody>
          <a:bodyPr/>
          <a:lstStyle/>
          <a:p>
            <a:fld id="{1B9D487C-D0AF-46F3-A76D-607869DD1122}" type="slidenum">
              <a:rPr lang="en-SG" smtClean="0"/>
              <a:t>2</a:t>
            </a:fld>
            <a:endParaRPr lang="en-SG"/>
          </a:p>
        </p:txBody>
      </p:sp>
    </p:spTree>
    <p:extLst>
      <p:ext uri="{BB962C8B-B14F-4D97-AF65-F5344CB8AC3E}">
        <p14:creationId xmlns:p14="http://schemas.microsoft.com/office/powerpoint/2010/main" val="2627861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First of all, why do we conduct this research? The research gap we trying to fill is that GNNs are widely used but shown to be very vulnerable under adversarial attacks. To study and improve the robustness of GNNs, adversarial attack algorithms are needed to act as opponents, however, there’s no data-free graph-level universal attack algorithms yet. Out project is proposed in this circumstances aiming to propose such algorithm for further defence studies.</a:t>
            </a:r>
          </a:p>
        </p:txBody>
      </p:sp>
      <p:sp>
        <p:nvSpPr>
          <p:cNvPr id="4" name="Slide Number Placeholder 3"/>
          <p:cNvSpPr>
            <a:spLocks noGrp="1"/>
          </p:cNvSpPr>
          <p:nvPr>
            <p:ph type="sldNum" sz="quarter" idx="5"/>
          </p:nvPr>
        </p:nvSpPr>
        <p:spPr/>
        <p:txBody>
          <a:bodyPr/>
          <a:lstStyle/>
          <a:p>
            <a:fld id="{1B9D487C-D0AF-46F3-A76D-607869DD1122}" type="slidenum">
              <a:rPr lang="en-SG" smtClean="0"/>
              <a:t>3</a:t>
            </a:fld>
            <a:endParaRPr lang="en-SG"/>
          </a:p>
        </p:txBody>
      </p:sp>
    </p:spTree>
    <p:extLst>
      <p:ext uri="{BB962C8B-B14F-4D97-AF65-F5344CB8AC3E}">
        <p14:creationId xmlns:p14="http://schemas.microsoft.com/office/powerpoint/2010/main" val="897485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B9D487C-D0AF-46F3-A76D-607869DD1122}" type="slidenum">
              <a:rPr lang="en-SG" smtClean="0"/>
              <a:t>4</a:t>
            </a:fld>
            <a:endParaRPr lang="en-SG"/>
          </a:p>
        </p:txBody>
      </p:sp>
    </p:spTree>
    <p:extLst>
      <p:ext uri="{BB962C8B-B14F-4D97-AF65-F5344CB8AC3E}">
        <p14:creationId xmlns:p14="http://schemas.microsoft.com/office/powerpoint/2010/main" val="1768023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C309-30B9-4DBA-8642-21EDB5C977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B2681CE-8B9C-4BC2-8AF1-098E26FBD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3A5B9D1-2F80-4BAE-A96A-AE6CC039DE4F}"/>
              </a:ext>
            </a:extLst>
          </p:cNvPr>
          <p:cNvSpPr>
            <a:spLocks noGrp="1"/>
          </p:cNvSpPr>
          <p:nvPr>
            <p:ph type="dt" sz="half" idx="10"/>
          </p:nvPr>
        </p:nvSpPr>
        <p:spPr/>
        <p:txBody>
          <a:bodyPr/>
          <a:lstStyle/>
          <a:p>
            <a:fld id="{A5F4A2F6-4E00-4337-91AD-D1BBCC67D6B3}" type="datetimeFigureOut">
              <a:rPr lang="en-SG" smtClean="0"/>
              <a:t>11/5/2021</a:t>
            </a:fld>
            <a:endParaRPr lang="en-SG"/>
          </a:p>
        </p:txBody>
      </p:sp>
      <p:sp>
        <p:nvSpPr>
          <p:cNvPr id="5" name="Footer Placeholder 4">
            <a:extLst>
              <a:ext uri="{FF2B5EF4-FFF2-40B4-BE49-F238E27FC236}">
                <a16:creationId xmlns:a16="http://schemas.microsoft.com/office/drawing/2014/main" id="{BD42B83A-39B5-40B6-8A06-BDBEFE61883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C53AE06-BA1E-482B-A269-AB8620DCF70F}"/>
              </a:ext>
            </a:extLst>
          </p:cNvPr>
          <p:cNvSpPr>
            <a:spLocks noGrp="1"/>
          </p:cNvSpPr>
          <p:nvPr>
            <p:ph type="sldNum" sz="quarter" idx="12"/>
          </p:nvPr>
        </p:nvSpPr>
        <p:spPr/>
        <p:txBody>
          <a:bodyPr/>
          <a:lstStyle/>
          <a:p>
            <a:fld id="{66D94C6E-ABC6-440A-9215-918187A25F63}" type="slidenum">
              <a:rPr lang="en-SG" smtClean="0"/>
              <a:t>‹#›</a:t>
            </a:fld>
            <a:endParaRPr lang="en-SG"/>
          </a:p>
        </p:txBody>
      </p:sp>
    </p:spTree>
    <p:extLst>
      <p:ext uri="{BB962C8B-B14F-4D97-AF65-F5344CB8AC3E}">
        <p14:creationId xmlns:p14="http://schemas.microsoft.com/office/powerpoint/2010/main" val="3224415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8977-37A8-4BAB-9AB5-5BC4B1BA5C5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E7E7990-148B-4A90-8F1E-8970341DD5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EE3477F-9E05-46B9-8662-16B3E25BB0CC}"/>
              </a:ext>
            </a:extLst>
          </p:cNvPr>
          <p:cNvSpPr>
            <a:spLocks noGrp="1"/>
          </p:cNvSpPr>
          <p:nvPr>
            <p:ph type="dt" sz="half" idx="10"/>
          </p:nvPr>
        </p:nvSpPr>
        <p:spPr/>
        <p:txBody>
          <a:bodyPr/>
          <a:lstStyle/>
          <a:p>
            <a:fld id="{A5F4A2F6-4E00-4337-91AD-D1BBCC67D6B3}" type="datetimeFigureOut">
              <a:rPr lang="en-SG" smtClean="0"/>
              <a:t>11/5/2021</a:t>
            </a:fld>
            <a:endParaRPr lang="en-SG"/>
          </a:p>
        </p:txBody>
      </p:sp>
      <p:sp>
        <p:nvSpPr>
          <p:cNvPr id="5" name="Footer Placeholder 4">
            <a:extLst>
              <a:ext uri="{FF2B5EF4-FFF2-40B4-BE49-F238E27FC236}">
                <a16:creationId xmlns:a16="http://schemas.microsoft.com/office/drawing/2014/main" id="{84BC1ABA-4E20-4EE0-8902-49BCAC7A08C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D90C699-0F97-4F29-AACC-D94BAFF1D888}"/>
              </a:ext>
            </a:extLst>
          </p:cNvPr>
          <p:cNvSpPr>
            <a:spLocks noGrp="1"/>
          </p:cNvSpPr>
          <p:nvPr>
            <p:ph type="sldNum" sz="quarter" idx="12"/>
          </p:nvPr>
        </p:nvSpPr>
        <p:spPr/>
        <p:txBody>
          <a:bodyPr/>
          <a:lstStyle/>
          <a:p>
            <a:fld id="{66D94C6E-ABC6-440A-9215-918187A25F63}" type="slidenum">
              <a:rPr lang="en-SG" smtClean="0"/>
              <a:t>‹#›</a:t>
            </a:fld>
            <a:endParaRPr lang="en-SG"/>
          </a:p>
        </p:txBody>
      </p:sp>
    </p:spTree>
    <p:extLst>
      <p:ext uri="{BB962C8B-B14F-4D97-AF65-F5344CB8AC3E}">
        <p14:creationId xmlns:p14="http://schemas.microsoft.com/office/powerpoint/2010/main" val="1980621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8F970E-7E0D-47D4-B908-2DBC43F70E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E7C7CF6-EA01-43C2-BBD6-FB0A143468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1C0E05E-1B4A-4DED-B27B-DC45A2200E33}"/>
              </a:ext>
            </a:extLst>
          </p:cNvPr>
          <p:cNvSpPr>
            <a:spLocks noGrp="1"/>
          </p:cNvSpPr>
          <p:nvPr>
            <p:ph type="dt" sz="half" idx="10"/>
          </p:nvPr>
        </p:nvSpPr>
        <p:spPr/>
        <p:txBody>
          <a:bodyPr/>
          <a:lstStyle/>
          <a:p>
            <a:fld id="{A5F4A2F6-4E00-4337-91AD-D1BBCC67D6B3}" type="datetimeFigureOut">
              <a:rPr lang="en-SG" smtClean="0"/>
              <a:t>11/5/2021</a:t>
            </a:fld>
            <a:endParaRPr lang="en-SG"/>
          </a:p>
        </p:txBody>
      </p:sp>
      <p:sp>
        <p:nvSpPr>
          <p:cNvPr id="5" name="Footer Placeholder 4">
            <a:extLst>
              <a:ext uri="{FF2B5EF4-FFF2-40B4-BE49-F238E27FC236}">
                <a16:creationId xmlns:a16="http://schemas.microsoft.com/office/drawing/2014/main" id="{A0C0B683-6F73-4369-9C52-DDF73AD3617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659F199-2B4D-4D98-AA8B-152CE54EE37C}"/>
              </a:ext>
            </a:extLst>
          </p:cNvPr>
          <p:cNvSpPr>
            <a:spLocks noGrp="1"/>
          </p:cNvSpPr>
          <p:nvPr>
            <p:ph type="sldNum" sz="quarter" idx="12"/>
          </p:nvPr>
        </p:nvSpPr>
        <p:spPr/>
        <p:txBody>
          <a:bodyPr/>
          <a:lstStyle/>
          <a:p>
            <a:fld id="{66D94C6E-ABC6-440A-9215-918187A25F63}" type="slidenum">
              <a:rPr lang="en-SG" smtClean="0"/>
              <a:t>‹#›</a:t>
            </a:fld>
            <a:endParaRPr lang="en-SG"/>
          </a:p>
        </p:txBody>
      </p:sp>
    </p:spTree>
    <p:extLst>
      <p:ext uri="{BB962C8B-B14F-4D97-AF65-F5344CB8AC3E}">
        <p14:creationId xmlns:p14="http://schemas.microsoft.com/office/powerpoint/2010/main" val="2977290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A3F5F-7CA8-421F-BCED-446188941CB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EFD4BBC-2F30-4F00-9255-2CD0D55E8F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4B927C1-CF88-4F95-9B3C-A6CA12D48CD4}"/>
              </a:ext>
            </a:extLst>
          </p:cNvPr>
          <p:cNvSpPr>
            <a:spLocks noGrp="1"/>
          </p:cNvSpPr>
          <p:nvPr>
            <p:ph type="dt" sz="half" idx="10"/>
          </p:nvPr>
        </p:nvSpPr>
        <p:spPr/>
        <p:txBody>
          <a:bodyPr/>
          <a:lstStyle/>
          <a:p>
            <a:fld id="{A5F4A2F6-4E00-4337-91AD-D1BBCC67D6B3}" type="datetimeFigureOut">
              <a:rPr lang="en-SG" smtClean="0"/>
              <a:t>11/5/2021</a:t>
            </a:fld>
            <a:endParaRPr lang="en-SG"/>
          </a:p>
        </p:txBody>
      </p:sp>
      <p:sp>
        <p:nvSpPr>
          <p:cNvPr id="5" name="Footer Placeholder 4">
            <a:extLst>
              <a:ext uri="{FF2B5EF4-FFF2-40B4-BE49-F238E27FC236}">
                <a16:creationId xmlns:a16="http://schemas.microsoft.com/office/drawing/2014/main" id="{D47E6496-2FE5-4933-B3E3-F34EE426BBF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E8DB28C-F362-47AC-A134-F19C22E9E6CE}"/>
              </a:ext>
            </a:extLst>
          </p:cNvPr>
          <p:cNvSpPr>
            <a:spLocks noGrp="1"/>
          </p:cNvSpPr>
          <p:nvPr>
            <p:ph type="sldNum" sz="quarter" idx="12"/>
          </p:nvPr>
        </p:nvSpPr>
        <p:spPr/>
        <p:txBody>
          <a:bodyPr/>
          <a:lstStyle/>
          <a:p>
            <a:fld id="{66D94C6E-ABC6-440A-9215-918187A25F63}" type="slidenum">
              <a:rPr lang="en-SG" smtClean="0"/>
              <a:t>‹#›</a:t>
            </a:fld>
            <a:endParaRPr lang="en-SG"/>
          </a:p>
        </p:txBody>
      </p:sp>
    </p:spTree>
    <p:extLst>
      <p:ext uri="{BB962C8B-B14F-4D97-AF65-F5344CB8AC3E}">
        <p14:creationId xmlns:p14="http://schemas.microsoft.com/office/powerpoint/2010/main" val="994224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067B-C62A-4F54-B3A9-E372370457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3E3BF364-4AC9-43CD-A41D-468D30D3EF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D5158-4378-4308-BEEA-3B3BE935E556}"/>
              </a:ext>
            </a:extLst>
          </p:cNvPr>
          <p:cNvSpPr>
            <a:spLocks noGrp="1"/>
          </p:cNvSpPr>
          <p:nvPr>
            <p:ph type="dt" sz="half" idx="10"/>
          </p:nvPr>
        </p:nvSpPr>
        <p:spPr/>
        <p:txBody>
          <a:bodyPr/>
          <a:lstStyle/>
          <a:p>
            <a:fld id="{A5F4A2F6-4E00-4337-91AD-D1BBCC67D6B3}" type="datetimeFigureOut">
              <a:rPr lang="en-SG" smtClean="0"/>
              <a:t>11/5/2021</a:t>
            </a:fld>
            <a:endParaRPr lang="en-SG"/>
          </a:p>
        </p:txBody>
      </p:sp>
      <p:sp>
        <p:nvSpPr>
          <p:cNvPr id="5" name="Footer Placeholder 4">
            <a:extLst>
              <a:ext uri="{FF2B5EF4-FFF2-40B4-BE49-F238E27FC236}">
                <a16:creationId xmlns:a16="http://schemas.microsoft.com/office/drawing/2014/main" id="{D087E41B-EA24-455C-B76B-A678FDD120A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8DA5666-E5DE-42A1-8445-68CD32849D8B}"/>
              </a:ext>
            </a:extLst>
          </p:cNvPr>
          <p:cNvSpPr>
            <a:spLocks noGrp="1"/>
          </p:cNvSpPr>
          <p:nvPr>
            <p:ph type="sldNum" sz="quarter" idx="12"/>
          </p:nvPr>
        </p:nvSpPr>
        <p:spPr/>
        <p:txBody>
          <a:bodyPr/>
          <a:lstStyle/>
          <a:p>
            <a:fld id="{66D94C6E-ABC6-440A-9215-918187A25F63}" type="slidenum">
              <a:rPr lang="en-SG" smtClean="0"/>
              <a:t>‹#›</a:t>
            </a:fld>
            <a:endParaRPr lang="en-SG"/>
          </a:p>
        </p:txBody>
      </p:sp>
    </p:spTree>
    <p:extLst>
      <p:ext uri="{BB962C8B-B14F-4D97-AF65-F5344CB8AC3E}">
        <p14:creationId xmlns:p14="http://schemas.microsoft.com/office/powerpoint/2010/main" val="3682098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2EB1-8DFB-48A9-BF61-8504533967B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6D59A3E-1166-4AE1-B3C5-DCE60E0F92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2D7625E-ECB5-409B-A0A6-8EB1F9A017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D7CD4D0C-2645-4CA5-8D2C-15D029BF468C}"/>
              </a:ext>
            </a:extLst>
          </p:cNvPr>
          <p:cNvSpPr>
            <a:spLocks noGrp="1"/>
          </p:cNvSpPr>
          <p:nvPr>
            <p:ph type="dt" sz="half" idx="10"/>
          </p:nvPr>
        </p:nvSpPr>
        <p:spPr/>
        <p:txBody>
          <a:bodyPr/>
          <a:lstStyle/>
          <a:p>
            <a:fld id="{A5F4A2F6-4E00-4337-91AD-D1BBCC67D6B3}" type="datetimeFigureOut">
              <a:rPr lang="en-SG" smtClean="0"/>
              <a:t>11/5/2021</a:t>
            </a:fld>
            <a:endParaRPr lang="en-SG"/>
          </a:p>
        </p:txBody>
      </p:sp>
      <p:sp>
        <p:nvSpPr>
          <p:cNvPr id="6" name="Footer Placeholder 5">
            <a:extLst>
              <a:ext uri="{FF2B5EF4-FFF2-40B4-BE49-F238E27FC236}">
                <a16:creationId xmlns:a16="http://schemas.microsoft.com/office/drawing/2014/main" id="{A0B54F7F-FD62-4536-A67E-69656A92F0C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9347332-433E-481B-BD62-215C216C9AE3}"/>
              </a:ext>
            </a:extLst>
          </p:cNvPr>
          <p:cNvSpPr>
            <a:spLocks noGrp="1"/>
          </p:cNvSpPr>
          <p:nvPr>
            <p:ph type="sldNum" sz="quarter" idx="12"/>
          </p:nvPr>
        </p:nvSpPr>
        <p:spPr/>
        <p:txBody>
          <a:bodyPr/>
          <a:lstStyle/>
          <a:p>
            <a:fld id="{66D94C6E-ABC6-440A-9215-918187A25F63}" type="slidenum">
              <a:rPr lang="en-SG" smtClean="0"/>
              <a:t>‹#›</a:t>
            </a:fld>
            <a:endParaRPr lang="en-SG"/>
          </a:p>
        </p:txBody>
      </p:sp>
    </p:spTree>
    <p:extLst>
      <p:ext uri="{BB962C8B-B14F-4D97-AF65-F5344CB8AC3E}">
        <p14:creationId xmlns:p14="http://schemas.microsoft.com/office/powerpoint/2010/main" val="76126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971F-1D52-4F5A-BA27-ED5D90F85AEE}"/>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2745642-3E40-4EE3-B94F-D39F9D9909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51835A-716C-4385-BE39-083BE268C7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2163620-0FF6-4E96-A054-449DD92598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72F67E-0181-4619-8EF7-84FC98B42E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419983E8-C930-493E-AA4D-F4914617B817}"/>
              </a:ext>
            </a:extLst>
          </p:cNvPr>
          <p:cNvSpPr>
            <a:spLocks noGrp="1"/>
          </p:cNvSpPr>
          <p:nvPr>
            <p:ph type="dt" sz="half" idx="10"/>
          </p:nvPr>
        </p:nvSpPr>
        <p:spPr/>
        <p:txBody>
          <a:bodyPr/>
          <a:lstStyle/>
          <a:p>
            <a:fld id="{A5F4A2F6-4E00-4337-91AD-D1BBCC67D6B3}" type="datetimeFigureOut">
              <a:rPr lang="en-SG" smtClean="0"/>
              <a:t>11/5/2021</a:t>
            </a:fld>
            <a:endParaRPr lang="en-SG"/>
          </a:p>
        </p:txBody>
      </p:sp>
      <p:sp>
        <p:nvSpPr>
          <p:cNvPr id="8" name="Footer Placeholder 7">
            <a:extLst>
              <a:ext uri="{FF2B5EF4-FFF2-40B4-BE49-F238E27FC236}">
                <a16:creationId xmlns:a16="http://schemas.microsoft.com/office/drawing/2014/main" id="{35087446-6FE5-47A9-A88D-17043566CA24}"/>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C8603DB-8DDB-4C45-94F7-D19ECC9FE07F}"/>
              </a:ext>
            </a:extLst>
          </p:cNvPr>
          <p:cNvSpPr>
            <a:spLocks noGrp="1"/>
          </p:cNvSpPr>
          <p:nvPr>
            <p:ph type="sldNum" sz="quarter" idx="12"/>
          </p:nvPr>
        </p:nvSpPr>
        <p:spPr/>
        <p:txBody>
          <a:bodyPr/>
          <a:lstStyle/>
          <a:p>
            <a:fld id="{66D94C6E-ABC6-440A-9215-918187A25F63}" type="slidenum">
              <a:rPr lang="en-SG" smtClean="0"/>
              <a:t>‹#›</a:t>
            </a:fld>
            <a:endParaRPr lang="en-SG"/>
          </a:p>
        </p:txBody>
      </p:sp>
    </p:spTree>
    <p:extLst>
      <p:ext uri="{BB962C8B-B14F-4D97-AF65-F5344CB8AC3E}">
        <p14:creationId xmlns:p14="http://schemas.microsoft.com/office/powerpoint/2010/main" val="14094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B81A-8A32-4F77-9A73-A82696320B2D}"/>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9BDCCF8-4728-43E3-ACE4-264E299EAF71}"/>
              </a:ext>
            </a:extLst>
          </p:cNvPr>
          <p:cNvSpPr>
            <a:spLocks noGrp="1"/>
          </p:cNvSpPr>
          <p:nvPr>
            <p:ph type="dt" sz="half" idx="10"/>
          </p:nvPr>
        </p:nvSpPr>
        <p:spPr/>
        <p:txBody>
          <a:bodyPr/>
          <a:lstStyle/>
          <a:p>
            <a:fld id="{A5F4A2F6-4E00-4337-91AD-D1BBCC67D6B3}" type="datetimeFigureOut">
              <a:rPr lang="en-SG" smtClean="0"/>
              <a:t>11/5/2021</a:t>
            </a:fld>
            <a:endParaRPr lang="en-SG"/>
          </a:p>
        </p:txBody>
      </p:sp>
      <p:sp>
        <p:nvSpPr>
          <p:cNvPr id="4" name="Footer Placeholder 3">
            <a:extLst>
              <a:ext uri="{FF2B5EF4-FFF2-40B4-BE49-F238E27FC236}">
                <a16:creationId xmlns:a16="http://schemas.microsoft.com/office/drawing/2014/main" id="{CA732E5B-1314-44C9-B79C-B75A0239B16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868A2B9-114E-4E24-9B45-64B708610F21}"/>
              </a:ext>
            </a:extLst>
          </p:cNvPr>
          <p:cNvSpPr>
            <a:spLocks noGrp="1"/>
          </p:cNvSpPr>
          <p:nvPr>
            <p:ph type="sldNum" sz="quarter" idx="12"/>
          </p:nvPr>
        </p:nvSpPr>
        <p:spPr/>
        <p:txBody>
          <a:bodyPr/>
          <a:lstStyle/>
          <a:p>
            <a:fld id="{66D94C6E-ABC6-440A-9215-918187A25F63}" type="slidenum">
              <a:rPr lang="en-SG" smtClean="0"/>
              <a:t>‹#›</a:t>
            </a:fld>
            <a:endParaRPr lang="en-SG"/>
          </a:p>
        </p:txBody>
      </p:sp>
    </p:spTree>
    <p:extLst>
      <p:ext uri="{BB962C8B-B14F-4D97-AF65-F5344CB8AC3E}">
        <p14:creationId xmlns:p14="http://schemas.microsoft.com/office/powerpoint/2010/main" val="274630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E6BE0C-8518-4880-8B41-313B65E593FC}"/>
              </a:ext>
            </a:extLst>
          </p:cNvPr>
          <p:cNvSpPr>
            <a:spLocks noGrp="1"/>
          </p:cNvSpPr>
          <p:nvPr>
            <p:ph type="dt" sz="half" idx="10"/>
          </p:nvPr>
        </p:nvSpPr>
        <p:spPr/>
        <p:txBody>
          <a:bodyPr/>
          <a:lstStyle/>
          <a:p>
            <a:fld id="{A5F4A2F6-4E00-4337-91AD-D1BBCC67D6B3}" type="datetimeFigureOut">
              <a:rPr lang="en-SG" smtClean="0"/>
              <a:t>11/5/2021</a:t>
            </a:fld>
            <a:endParaRPr lang="en-SG"/>
          </a:p>
        </p:txBody>
      </p:sp>
      <p:sp>
        <p:nvSpPr>
          <p:cNvPr id="3" name="Footer Placeholder 2">
            <a:extLst>
              <a:ext uri="{FF2B5EF4-FFF2-40B4-BE49-F238E27FC236}">
                <a16:creationId xmlns:a16="http://schemas.microsoft.com/office/drawing/2014/main" id="{BF2A3FD0-47E3-4E1A-853F-02759391182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09F158CD-D561-44BB-9048-AB0F9331974E}"/>
              </a:ext>
            </a:extLst>
          </p:cNvPr>
          <p:cNvSpPr>
            <a:spLocks noGrp="1"/>
          </p:cNvSpPr>
          <p:nvPr>
            <p:ph type="sldNum" sz="quarter" idx="12"/>
          </p:nvPr>
        </p:nvSpPr>
        <p:spPr/>
        <p:txBody>
          <a:bodyPr/>
          <a:lstStyle/>
          <a:p>
            <a:fld id="{66D94C6E-ABC6-440A-9215-918187A25F63}" type="slidenum">
              <a:rPr lang="en-SG" smtClean="0"/>
              <a:t>‹#›</a:t>
            </a:fld>
            <a:endParaRPr lang="en-SG"/>
          </a:p>
        </p:txBody>
      </p:sp>
    </p:spTree>
    <p:extLst>
      <p:ext uri="{BB962C8B-B14F-4D97-AF65-F5344CB8AC3E}">
        <p14:creationId xmlns:p14="http://schemas.microsoft.com/office/powerpoint/2010/main" val="332521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8C74-F8B0-4388-AE97-92E1ED9F74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E9B7B738-55F6-4C9B-85BE-8876AF3603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EB46F45F-2E5A-4CB2-9792-6E860A079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080045-F275-484E-8728-6D882BB7E64A}"/>
              </a:ext>
            </a:extLst>
          </p:cNvPr>
          <p:cNvSpPr>
            <a:spLocks noGrp="1"/>
          </p:cNvSpPr>
          <p:nvPr>
            <p:ph type="dt" sz="half" idx="10"/>
          </p:nvPr>
        </p:nvSpPr>
        <p:spPr/>
        <p:txBody>
          <a:bodyPr/>
          <a:lstStyle/>
          <a:p>
            <a:fld id="{A5F4A2F6-4E00-4337-91AD-D1BBCC67D6B3}" type="datetimeFigureOut">
              <a:rPr lang="en-SG" smtClean="0"/>
              <a:t>11/5/2021</a:t>
            </a:fld>
            <a:endParaRPr lang="en-SG"/>
          </a:p>
        </p:txBody>
      </p:sp>
      <p:sp>
        <p:nvSpPr>
          <p:cNvPr id="6" name="Footer Placeholder 5">
            <a:extLst>
              <a:ext uri="{FF2B5EF4-FFF2-40B4-BE49-F238E27FC236}">
                <a16:creationId xmlns:a16="http://schemas.microsoft.com/office/drawing/2014/main" id="{E5239118-1014-45A5-A3B7-447C2CF54C6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BCD05A4-1EBF-4E67-9B24-EF4564648652}"/>
              </a:ext>
            </a:extLst>
          </p:cNvPr>
          <p:cNvSpPr>
            <a:spLocks noGrp="1"/>
          </p:cNvSpPr>
          <p:nvPr>
            <p:ph type="sldNum" sz="quarter" idx="12"/>
          </p:nvPr>
        </p:nvSpPr>
        <p:spPr/>
        <p:txBody>
          <a:bodyPr/>
          <a:lstStyle/>
          <a:p>
            <a:fld id="{66D94C6E-ABC6-440A-9215-918187A25F63}" type="slidenum">
              <a:rPr lang="en-SG" smtClean="0"/>
              <a:t>‹#›</a:t>
            </a:fld>
            <a:endParaRPr lang="en-SG"/>
          </a:p>
        </p:txBody>
      </p:sp>
    </p:spTree>
    <p:extLst>
      <p:ext uri="{BB962C8B-B14F-4D97-AF65-F5344CB8AC3E}">
        <p14:creationId xmlns:p14="http://schemas.microsoft.com/office/powerpoint/2010/main" val="3119765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1622-A801-4671-91E9-B5054008F5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3A18D76-46A8-48DF-8E55-B611F9B10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E26FD93-F0CD-4BB8-91B4-170552D69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A90E99-ADCA-4804-9C2D-3AE7EC225E35}"/>
              </a:ext>
            </a:extLst>
          </p:cNvPr>
          <p:cNvSpPr>
            <a:spLocks noGrp="1"/>
          </p:cNvSpPr>
          <p:nvPr>
            <p:ph type="dt" sz="half" idx="10"/>
          </p:nvPr>
        </p:nvSpPr>
        <p:spPr/>
        <p:txBody>
          <a:bodyPr/>
          <a:lstStyle/>
          <a:p>
            <a:fld id="{A5F4A2F6-4E00-4337-91AD-D1BBCC67D6B3}" type="datetimeFigureOut">
              <a:rPr lang="en-SG" smtClean="0"/>
              <a:t>11/5/2021</a:t>
            </a:fld>
            <a:endParaRPr lang="en-SG"/>
          </a:p>
        </p:txBody>
      </p:sp>
      <p:sp>
        <p:nvSpPr>
          <p:cNvPr id="6" name="Footer Placeholder 5">
            <a:extLst>
              <a:ext uri="{FF2B5EF4-FFF2-40B4-BE49-F238E27FC236}">
                <a16:creationId xmlns:a16="http://schemas.microsoft.com/office/drawing/2014/main" id="{E1CDFEBA-8F9A-4D68-83F8-67CFA992BAA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5C951D6-C04D-418F-849A-BF33FEEF6FB2}"/>
              </a:ext>
            </a:extLst>
          </p:cNvPr>
          <p:cNvSpPr>
            <a:spLocks noGrp="1"/>
          </p:cNvSpPr>
          <p:nvPr>
            <p:ph type="sldNum" sz="quarter" idx="12"/>
          </p:nvPr>
        </p:nvSpPr>
        <p:spPr/>
        <p:txBody>
          <a:bodyPr/>
          <a:lstStyle/>
          <a:p>
            <a:fld id="{66D94C6E-ABC6-440A-9215-918187A25F63}" type="slidenum">
              <a:rPr lang="en-SG" smtClean="0"/>
              <a:t>‹#›</a:t>
            </a:fld>
            <a:endParaRPr lang="en-SG"/>
          </a:p>
        </p:txBody>
      </p:sp>
    </p:spTree>
    <p:extLst>
      <p:ext uri="{BB962C8B-B14F-4D97-AF65-F5344CB8AC3E}">
        <p14:creationId xmlns:p14="http://schemas.microsoft.com/office/powerpoint/2010/main" val="2378395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1C1220-3946-4996-BFD6-492FCAF44A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6B02A9E-4241-4A07-B3D0-26BA13706A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BAFED5E-EA4D-44DB-A1D5-4A287A078C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4A2F6-4E00-4337-91AD-D1BBCC67D6B3}" type="datetimeFigureOut">
              <a:rPr lang="en-SG" smtClean="0"/>
              <a:t>11/5/2021</a:t>
            </a:fld>
            <a:endParaRPr lang="en-SG"/>
          </a:p>
        </p:txBody>
      </p:sp>
      <p:sp>
        <p:nvSpPr>
          <p:cNvPr id="5" name="Footer Placeholder 4">
            <a:extLst>
              <a:ext uri="{FF2B5EF4-FFF2-40B4-BE49-F238E27FC236}">
                <a16:creationId xmlns:a16="http://schemas.microsoft.com/office/drawing/2014/main" id="{C8803D58-56CB-48F6-8208-00B0A0234B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F0E036A-DE57-4003-8B71-072A8A9F36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94C6E-ABC6-440A-9215-918187A25F63}" type="slidenum">
              <a:rPr lang="en-SG" smtClean="0"/>
              <a:t>‹#›</a:t>
            </a:fld>
            <a:endParaRPr lang="en-SG"/>
          </a:p>
        </p:txBody>
      </p:sp>
    </p:spTree>
    <p:extLst>
      <p:ext uri="{BB962C8B-B14F-4D97-AF65-F5344CB8AC3E}">
        <p14:creationId xmlns:p14="http://schemas.microsoft.com/office/powerpoint/2010/main" val="214542381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0B87D-E38C-4254-8F24-2937C162E121}"/>
              </a:ext>
            </a:extLst>
          </p:cNvPr>
          <p:cNvSpPr>
            <a:spLocks noGrp="1"/>
          </p:cNvSpPr>
          <p:nvPr>
            <p:ph type="ctrTitle"/>
          </p:nvPr>
        </p:nvSpPr>
        <p:spPr/>
        <p:txBody>
          <a:bodyPr>
            <a:normAutofit fontScale="90000"/>
          </a:bodyPr>
          <a:lstStyle/>
          <a:p>
            <a:r>
              <a:rPr lang="en-SG" altLang="zh-CN" dirty="0"/>
              <a:t>Universal Adversarial Attacks on Graph Neural Networks</a:t>
            </a:r>
          </a:p>
        </p:txBody>
      </p:sp>
      <p:sp>
        <p:nvSpPr>
          <p:cNvPr id="3" name="Subtitle 2">
            <a:extLst>
              <a:ext uri="{FF2B5EF4-FFF2-40B4-BE49-F238E27FC236}">
                <a16:creationId xmlns:a16="http://schemas.microsoft.com/office/drawing/2014/main" id="{C0107002-3C1E-4FBD-AFFD-55868F94E12E}"/>
              </a:ext>
            </a:extLst>
          </p:cNvPr>
          <p:cNvSpPr>
            <a:spLocks noGrp="1"/>
          </p:cNvSpPr>
          <p:nvPr>
            <p:ph type="subTitle" idx="1"/>
          </p:nvPr>
        </p:nvSpPr>
        <p:spPr/>
        <p:txBody>
          <a:bodyPr/>
          <a:lstStyle/>
          <a:p>
            <a:r>
              <a:rPr lang="en-US" dirty="0"/>
              <a:t>Liao Chang</a:t>
            </a:r>
          </a:p>
          <a:p>
            <a:r>
              <a:rPr lang="en-US" dirty="0"/>
              <a:t>11/05/2021</a:t>
            </a:r>
            <a:endParaRPr lang="en-SG" dirty="0"/>
          </a:p>
        </p:txBody>
      </p:sp>
    </p:spTree>
    <p:extLst>
      <p:ext uri="{BB962C8B-B14F-4D97-AF65-F5344CB8AC3E}">
        <p14:creationId xmlns:p14="http://schemas.microsoft.com/office/powerpoint/2010/main" val="180292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FE02-1D0E-4230-9730-C54F32370F6B}"/>
              </a:ext>
            </a:extLst>
          </p:cNvPr>
          <p:cNvSpPr>
            <a:spLocks noGrp="1"/>
          </p:cNvSpPr>
          <p:nvPr>
            <p:ph type="title"/>
          </p:nvPr>
        </p:nvSpPr>
        <p:spPr/>
        <p:txBody>
          <a:bodyPr/>
          <a:lstStyle/>
          <a:p>
            <a:r>
              <a:rPr lang="en-US" dirty="0"/>
              <a:t>Our Approach: Surrogate Data Generation</a:t>
            </a:r>
            <a:endParaRPr lang="en-SG" dirty="0"/>
          </a:p>
        </p:txBody>
      </p:sp>
      <p:sp>
        <p:nvSpPr>
          <p:cNvPr id="3" name="Content Placeholder 2">
            <a:extLst>
              <a:ext uri="{FF2B5EF4-FFF2-40B4-BE49-F238E27FC236}">
                <a16:creationId xmlns:a16="http://schemas.microsoft.com/office/drawing/2014/main" id="{6EDAD502-E3BB-469C-A287-A9D225F73B10}"/>
              </a:ext>
            </a:extLst>
          </p:cNvPr>
          <p:cNvSpPr>
            <a:spLocks noGrp="1"/>
          </p:cNvSpPr>
          <p:nvPr>
            <p:ph idx="1"/>
          </p:nvPr>
        </p:nvSpPr>
        <p:spPr/>
        <p:txBody>
          <a:bodyPr/>
          <a:lstStyle/>
          <a:p>
            <a:r>
              <a:rPr lang="en-US" dirty="0"/>
              <a:t>Difference between images &amp; graphs: topological structure</a:t>
            </a:r>
          </a:p>
          <a:p>
            <a:r>
              <a:rPr lang="en-SG" dirty="0"/>
              <a:t>Plan A:</a:t>
            </a:r>
          </a:p>
          <a:p>
            <a:pPr lvl="1"/>
            <a:r>
              <a:rPr lang="en-SG" dirty="0"/>
              <a:t>Randomise adjacency matrix, optimizing node features</a:t>
            </a:r>
          </a:p>
          <a:p>
            <a:pPr lvl="1"/>
            <a:r>
              <a:rPr lang="en-SG" dirty="0"/>
              <a:t>Creating unseen nodes, which might be infeasible</a:t>
            </a:r>
          </a:p>
          <a:p>
            <a:r>
              <a:rPr lang="en-SG" dirty="0"/>
              <a:t>Plan B:</a:t>
            </a:r>
          </a:p>
          <a:p>
            <a:pPr lvl="1"/>
            <a:r>
              <a:rPr lang="en-SG" dirty="0"/>
              <a:t>Assuming nodes known to the adversary</a:t>
            </a:r>
          </a:p>
          <a:p>
            <a:pPr lvl="1"/>
            <a:r>
              <a:rPr lang="en-SG" dirty="0"/>
              <a:t>For a graph convolutional network, updating &amp; binarizing edge weights= updating edges!</a:t>
            </a:r>
          </a:p>
          <a:p>
            <a:pPr lvl="1"/>
            <a:r>
              <a:rPr lang="en-SG" dirty="0"/>
              <a:t>Creating a large, fully connected weighted graph, update the edge weight </a:t>
            </a:r>
          </a:p>
        </p:txBody>
      </p:sp>
    </p:spTree>
    <p:extLst>
      <p:ext uri="{BB962C8B-B14F-4D97-AF65-F5344CB8AC3E}">
        <p14:creationId xmlns:p14="http://schemas.microsoft.com/office/powerpoint/2010/main" val="258214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5602D-474E-4508-A623-D9F73BACD9A3}"/>
              </a:ext>
            </a:extLst>
          </p:cNvPr>
          <p:cNvSpPr>
            <a:spLocks noGrp="1"/>
          </p:cNvSpPr>
          <p:nvPr>
            <p:ph type="title"/>
          </p:nvPr>
        </p:nvSpPr>
        <p:spPr/>
        <p:txBody>
          <a:bodyPr/>
          <a:lstStyle/>
          <a:p>
            <a:r>
              <a:rPr lang="en-US" dirty="0"/>
              <a:t>Proof</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1BB226-1B4B-459F-8DF7-4530C89D097F}"/>
                  </a:ext>
                </a:extLst>
              </p:cNvPr>
              <p:cNvSpPr>
                <a:spLocks noGrp="1"/>
              </p:cNvSpPr>
              <p:nvPr>
                <p:ph idx="1"/>
              </p:nvPr>
            </p:nvSpPr>
            <p:spPr/>
            <p:txBody>
              <a:bodyPr/>
              <a:lstStyle/>
              <a:p>
                <a:pPr lvl="1"/>
                <a:r>
                  <a:rPr lang="en-SG" dirty="0">
                    <a:effectLst/>
                    <a:ea typeface="宋体" panose="02010600030101010101" pitchFamily="2" charset="-122"/>
                  </a:rPr>
                  <a:t>Update node </a:t>
                </a:r>
                <a14:m>
                  <m:oMath xmlns:m="http://schemas.openxmlformats.org/officeDocument/2006/math">
                    <m:sSubSup>
                      <m:sSubSupPr>
                        <m:ctrlPr>
                          <a:rPr lang="en-SG" i="1">
                            <a:latin typeface="Cambria Math" panose="02040503050406030204" pitchFamily="18" charset="0"/>
                            <a:ea typeface="宋体" panose="02010600030101010101" pitchFamily="2" charset="-122"/>
                          </a:rPr>
                        </m:ctrlPr>
                      </m:sSubSupPr>
                      <m:e>
                        <m:r>
                          <a:rPr lang="en-US" i="1">
                            <a:latin typeface="Cambria Math" panose="02040503050406030204" pitchFamily="18" charset="0"/>
                            <a:ea typeface="宋体" panose="02010600030101010101" pitchFamily="2" charset="-122"/>
                          </a:rPr>
                          <m:t>𝑥</m:t>
                        </m:r>
                      </m:e>
                      <m:sub>
                        <m:r>
                          <a:rPr lang="en-US" i="1">
                            <a:latin typeface="Cambria Math" panose="02040503050406030204" pitchFamily="18" charset="0"/>
                            <a:ea typeface="宋体" panose="02010600030101010101" pitchFamily="2" charset="-122"/>
                          </a:rPr>
                          <m:t>𝑖</m:t>
                        </m:r>
                      </m:sub>
                      <m:sup>
                        <m:r>
                          <a:rPr lang="en-US" i="1">
                            <a:latin typeface="Cambria Math" panose="02040503050406030204" pitchFamily="18" charset="0"/>
                            <a:ea typeface="宋体" panose="02010600030101010101" pitchFamily="2" charset="-122"/>
                          </a:rPr>
                          <m:t>′</m:t>
                        </m:r>
                      </m:sup>
                    </m:sSubSup>
                    <m:r>
                      <a:rPr lang="en-US" i="1">
                        <a:latin typeface="Cambria Math" panose="02040503050406030204" pitchFamily="18" charset="0"/>
                        <a:ea typeface="宋体" panose="02010600030101010101" pitchFamily="2" charset="-122"/>
                      </a:rPr>
                      <m:t>=</m:t>
                    </m:r>
                    <m:r>
                      <m:rPr>
                        <m:sty m:val="p"/>
                      </m:rPr>
                      <a:rPr lang="en-US" i="1">
                        <a:latin typeface="Cambria Math" panose="02040503050406030204" pitchFamily="18" charset="0"/>
                        <a:ea typeface="宋体" panose="02010600030101010101" pitchFamily="2" charset="-122"/>
                      </a:rPr>
                      <m:t>Θ</m:t>
                    </m:r>
                    <m:nary>
                      <m:naryPr>
                        <m:chr m:val="∑"/>
                        <m:supHide m:val="on"/>
                        <m:ctrlPr>
                          <a:rPr lang="en-SG" i="1" smtClean="0">
                            <a:latin typeface="Cambria Math" panose="02040503050406030204" pitchFamily="18" charset="0"/>
                            <a:ea typeface="宋体" panose="02010600030101010101" pitchFamily="2" charset="-122"/>
                          </a:rPr>
                        </m:ctrlPr>
                      </m:naryPr>
                      <m:sub>
                        <m:r>
                          <a:rPr lang="en-US" i="1">
                            <a:latin typeface="Cambria Math" panose="02040503050406030204" pitchFamily="18" charset="0"/>
                            <a:ea typeface="宋体" panose="02010600030101010101" pitchFamily="2" charset="-122"/>
                          </a:rPr>
                          <m:t>𝑗</m:t>
                        </m:r>
                        <m:r>
                          <a:rPr lang="en-US" i="1">
                            <a:latin typeface="Cambria Math" panose="02040503050406030204" pitchFamily="18" charset="0"/>
                            <a:ea typeface="宋体" panose="02010600030101010101" pitchFamily="2" charset="-122"/>
                          </a:rPr>
                          <m:t>∈</m:t>
                        </m:r>
                        <m:r>
                          <a:rPr lang="en-US" i="1">
                            <a:latin typeface="Cambria Math" panose="02040503050406030204" pitchFamily="18" charset="0"/>
                            <a:ea typeface="宋体" panose="02010600030101010101" pitchFamily="2" charset="-122"/>
                          </a:rPr>
                          <m:t>𝒩</m:t>
                        </m:r>
                        <m:d>
                          <m:dPr>
                            <m:ctrlPr>
                              <a:rPr lang="en-SG" i="1">
                                <a:latin typeface="Cambria Math" panose="02040503050406030204" pitchFamily="18" charset="0"/>
                                <a:ea typeface="宋体" panose="02010600030101010101" pitchFamily="2" charset="-122"/>
                              </a:rPr>
                            </m:ctrlPr>
                          </m:dPr>
                          <m:e>
                            <m:r>
                              <a:rPr lang="en-US" i="1">
                                <a:latin typeface="Cambria Math" panose="02040503050406030204" pitchFamily="18" charset="0"/>
                                <a:ea typeface="宋体" panose="02010600030101010101" pitchFamily="2" charset="-122"/>
                              </a:rPr>
                              <m:t>𝑣</m:t>
                            </m:r>
                          </m:e>
                        </m:d>
                        <m:r>
                          <a:rPr lang="en-US" i="1">
                            <a:latin typeface="Cambria Math" panose="02040503050406030204" pitchFamily="18" charset="0"/>
                            <a:ea typeface="宋体" panose="02010600030101010101" pitchFamily="2" charset="-122"/>
                          </a:rPr>
                          <m:t>∪</m:t>
                        </m:r>
                        <m:d>
                          <m:dPr>
                            <m:begChr m:val="{"/>
                            <m:endChr m:val="}"/>
                            <m:ctrlPr>
                              <a:rPr lang="en-SG" i="1">
                                <a:latin typeface="Cambria Math" panose="02040503050406030204" pitchFamily="18" charset="0"/>
                                <a:ea typeface="宋体" panose="02010600030101010101" pitchFamily="2" charset="-122"/>
                              </a:rPr>
                            </m:ctrlPr>
                          </m:dPr>
                          <m:e>
                            <m:r>
                              <a:rPr lang="en-US" i="1">
                                <a:latin typeface="Cambria Math" panose="02040503050406030204" pitchFamily="18" charset="0"/>
                                <a:ea typeface="宋体" panose="02010600030101010101" pitchFamily="2" charset="-122"/>
                              </a:rPr>
                              <m:t>𝑖</m:t>
                            </m:r>
                          </m:e>
                        </m:d>
                      </m:sub>
                      <m:sup/>
                      <m:e>
                        <m:f>
                          <m:fPr>
                            <m:ctrlPr>
                              <a:rPr lang="en-SG" i="1">
                                <a:latin typeface="Cambria Math" panose="02040503050406030204" pitchFamily="18" charset="0"/>
                                <a:ea typeface="宋体" panose="02010600030101010101" pitchFamily="2" charset="-122"/>
                              </a:rPr>
                            </m:ctrlPr>
                          </m:fPr>
                          <m:num>
                            <m:sSub>
                              <m:sSubPr>
                                <m:ctrlPr>
                                  <a:rPr lang="en-SG" i="1">
                                    <a:latin typeface="Cambria Math" panose="02040503050406030204" pitchFamily="18" charset="0"/>
                                    <a:ea typeface="宋体" panose="02010600030101010101" pitchFamily="2" charset="-122"/>
                                  </a:rPr>
                                </m:ctrlPr>
                              </m:sSubPr>
                              <m:e>
                                <m:r>
                                  <a:rPr lang="en-US" i="1">
                                    <a:latin typeface="Cambria Math" panose="02040503050406030204" pitchFamily="18" charset="0"/>
                                    <a:ea typeface="宋体" panose="02010600030101010101" pitchFamily="2" charset="-122"/>
                                  </a:rPr>
                                  <m:t>𝑒</m:t>
                                </m:r>
                              </m:e>
                              <m:sub>
                                <m:r>
                                  <a:rPr lang="en-US" i="1">
                                    <a:latin typeface="Cambria Math" panose="02040503050406030204" pitchFamily="18" charset="0"/>
                                    <a:ea typeface="宋体" panose="02010600030101010101" pitchFamily="2" charset="-122"/>
                                  </a:rPr>
                                  <m:t>𝑗</m:t>
                                </m:r>
                                <m:r>
                                  <a:rPr lang="en-US" i="1">
                                    <a:latin typeface="Cambria Math" panose="02040503050406030204" pitchFamily="18" charset="0"/>
                                    <a:ea typeface="宋体" panose="02010600030101010101" pitchFamily="2" charset="-122"/>
                                  </a:rPr>
                                  <m:t>,</m:t>
                                </m:r>
                                <m:r>
                                  <a:rPr lang="en-US" i="1">
                                    <a:latin typeface="Cambria Math" panose="02040503050406030204" pitchFamily="18" charset="0"/>
                                    <a:ea typeface="宋体" panose="02010600030101010101" pitchFamily="2" charset="-122"/>
                                  </a:rPr>
                                  <m:t>𝑖</m:t>
                                </m:r>
                              </m:sub>
                            </m:sSub>
                          </m:num>
                          <m:den>
                            <m:rad>
                              <m:radPr>
                                <m:degHide m:val="on"/>
                                <m:ctrlPr>
                                  <a:rPr lang="en-SG" i="1">
                                    <a:latin typeface="Cambria Math" panose="02040503050406030204" pitchFamily="18" charset="0"/>
                                    <a:ea typeface="宋体" panose="02010600030101010101" pitchFamily="2" charset="-122"/>
                                  </a:rPr>
                                </m:ctrlPr>
                              </m:radPr>
                              <m:deg/>
                              <m:e>
                                <m:acc>
                                  <m:accPr>
                                    <m:chr m:val="̂"/>
                                    <m:ctrlPr>
                                      <a:rPr lang="en-SG" i="1">
                                        <a:latin typeface="Cambria Math" panose="02040503050406030204" pitchFamily="18" charset="0"/>
                                        <a:ea typeface="宋体" panose="02010600030101010101" pitchFamily="2" charset="-122"/>
                                      </a:rPr>
                                    </m:ctrlPr>
                                  </m:accPr>
                                  <m:e>
                                    <m:sSub>
                                      <m:sSubPr>
                                        <m:ctrlPr>
                                          <a:rPr lang="en-SG" i="1">
                                            <a:latin typeface="Cambria Math" panose="02040503050406030204" pitchFamily="18" charset="0"/>
                                            <a:ea typeface="宋体" panose="02010600030101010101" pitchFamily="2" charset="-122"/>
                                          </a:rPr>
                                        </m:ctrlPr>
                                      </m:sSubPr>
                                      <m:e>
                                        <m:r>
                                          <a:rPr lang="en-US" i="1">
                                            <a:latin typeface="Cambria Math" panose="02040503050406030204" pitchFamily="18" charset="0"/>
                                            <a:ea typeface="宋体" panose="02010600030101010101" pitchFamily="2" charset="-122"/>
                                          </a:rPr>
                                          <m:t>𝑑</m:t>
                                        </m:r>
                                      </m:e>
                                      <m:sub>
                                        <m:r>
                                          <a:rPr lang="en-US" i="1">
                                            <a:latin typeface="Cambria Math" panose="02040503050406030204" pitchFamily="18" charset="0"/>
                                            <a:ea typeface="宋体" panose="02010600030101010101" pitchFamily="2" charset="-122"/>
                                          </a:rPr>
                                          <m:t>𝑗</m:t>
                                        </m:r>
                                      </m:sub>
                                    </m:sSub>
                                  </m:e>
                                </m:acc>
                                <m:acc>
                                  <m:accPr>
                                    <m:chr m:val="̂"/>
                                    <m:ctrlPr>
                                      <a:rPr lang="en-SG" i="1">
                                        <a:latin typeface="Cambria Math" panose="02040503050406030204" pitchFamily="18" charset="0"/>
                                        <a:ea typeface="宋体" panose="02010600030101010101" pitchFamily="2" charset="-122"/>
                                      </a:rPr>
                                    </m:ctrlPr>
                                  </m:accPr>
                                  <m:e>
                                    <m:sSub>
                                      <m:sSubPr>
                                        <m:ctrlPr>
                                          <a:rPr lang="en-SG" i="1">
                                            <a:latin typeface="Cambria Math" panose="02040503050406030204" pitchFamily="18" charset="0"/>
                                            <a:ea typeface="宋体" panose="02010600030101010101" pitchFamily="2" charset="-122"/>
                                          </a:rPr>
                                        </m:ctrlPr>
                                      </m:sSubPr>
                                      <m:e>
                                        <m:r>
                                          <a:rPr lang="en-US" i="1">
                                            <a:latin typeface="Cambria Math" panose="02040503050406030204" pitchFamily="18" charset="0"/>
                                            <a:ea typeface="宋体" panose="02010600030101010101" pitchFamily="2" charset="-122"/>
                                          </a:rPr>
                                          <m:t>𝑑</m:t>
                                        </m:r>
                                      </m:e>
                                      <m:sub>
                                        <m:r>
                                          <a:rPr lang="en-US" i="1">
                                            <a:latin typeface="Cambria Math" panose="02040503050406030204" pitchFamily="18" charset="0"/>
                                            <a:ea typeface="宋体" panose="02010600030101010101" pitchFamily="2" charset="-122"/>
                                          </a:rPr>
                                          <m:t>𝑖</m:t>
                                        </m:r>
                                      </m:sub>
                                    </m:sSub>
                                  </m:e>
                                </m:acc>
                              </m:e>
                            </m:rad>
                          </m:den>
                        </m:f>
                        <m:sSub>
                          <m:sSubPr>
                            <m:ctrlPr>
                              <a:rPr lang="en-SG" i="1">
                                <a:latin typeface="Cambria Math" panose="02040503050406030204" pitchFamily="18" charset="0"/>
                                <a:ea typeface="宋体" panose="02010600030101010101" pitchFamily="2" charset="-122"/>
                              </a:rPr>
                            </m:ctrlPr>
                          </m:sSubPr>
                          <m:e>
                            <m:r>
                              <a:rPr lang="en-US" i="1">
                                <a:latin typeface="Cambria Math" panose="02040503050406030204" pitchFamily="18" charset="0"/>
                                <a:ea typeface="宋体" panose="02010600030101010101" pitchFamily="2" charset="-122"/>
                              </a:rPr>
                              <m:t>𝑥</m:t>
                            </m:r>
                          </m:e>
                          <m:sub>
                            <m:r>
                              <a:rPr lang="en-US" i="1">
                                <a:latin typeface="Cambria Math" panose="02040503050406030204" pitchFamily="18" charset="0"/>
                                <a:ea typeface="宋体" panose="02010600030101010101" pitchFamily="2" charset="-122"/>
                              </a:rPr>
                              <m:t>𝑗</m:t>
                            </m:r>
                          </m:sub>
                        </m:sSub>
                      </m:e>
                    </m:nary>
                    <m:r>
                      <a:rPr lang="en-US" i="1">
                        <a:latin typeface="Cambria Math" panose="02040503050406030204" pitchFamily="18" charset="0"/>
                        <a:ea typeface="宋体" panose="02010600030101010101" pitchFamily="2" charset="-122"/>
                      </a:rPr>
                      <m:t>,</m:t>
                    </m:r>
                    <m:acc>
                      <m:accPr>
                        <m:chr m:val="̂"/>
                        <m:ctrlPr>
                          <a:rPr lang="en-SG" i="1">
                            <a:latin typeface="Cambria Math" panose="02040503050406030204" pitchFamily="18" charset="0"/>
                            <a:ea typeface="宋体" panose="02010600030101010101" pitchFamily="2" charset="-122"/>
                          </a:rPr>
                        </m:ctrlPr>
                      </m:accPr>
                      <m:e>
                        <m:sSub>
                          <m:sSubPr>
                            <m:ctrlPr>
                              <a:rPr lang="en-SG" i="1">
                                <a:latin typeface="Cambria Math" panose="02040503050406030204" pitchFamily="18" charset="0"/>
                                <a:ea typeface="宋体" panose="02010600030101010101" pitchFamily="2" charset="-122"/>
                              </a:rPr>
                            </m:ctrlPr>
                          </m:sSubPr>
                          <m:e>
                            <m:r>
                              <a:rPr lang="en-US" i="1">
                                <a:latin typeface="Cambria Math" panose="02040503050406030204" pitchFamily="18" charset="0"/>
                                <a:ea typeface="宋体" panose="02010600030101010101" pitchFamily="2" charset="-122"/>
                              </a:rPr>
                              <m:t>𝑑</m:t>
                            </m:r>
                          </m:e>
                          <m:sub>
                            <m:r>
                              <a:rPr lang="en-US" i="1">
                                <a:latin typeface="Cambria Math" panose="02040503050406030204" pitchFamily="18" charset="0"/>
                                <a:ea typeface="宋体" panose="02010600030101010101" pitchFamily="2" charset="-122"/>
                              </a:rPr>
                              <m:t>𝑖</m:t>
                            </m:r>
                          </m:sub>
                        </m:sSub>
                      </m:e>
                    </m:acc>
                    <m:r>
                      <a:rPr lang="en-US" i="1">
                        <a:latin typeface="Cambria Math" panose="02040503050406030204" pitchFamily="18" charset="0"/>
                        <a:ea typeface="宋体" panose="02010600030101010101" pitchFamily="2" charset="-122"/>
                      </a:rPr>
                      <m:t>=1+</m:t>
                    </m:r>
                    <m:nary>
                      <m:naryPr>
                        <m:chr m:val="∑"/>
                        <m:supHide m:val="on"/>
                        <m:ctrlPr>
                          <a:rPr lang="en-SG" i="1">
                            <a:latin typeface="Cambria Math" panose="02040503050406030204" pitchFamily="18" charset="0"/>
                            <a:ea typeface="宋体" panose="02010600030101010101" pitchFamily="2" charset="-122"/>
                          </a:rPr>
                        </m:ctrlPr>
                      </m:naryPr>
                      <m:sub>
                        <m:r>
                          <a:rPr lang="en-US" i="1">
                            <a:latin typeface="Cambria Math" panose="02040503050406030204" pitchFamily="18" charset="0"/>
                            <a:ea typeface="宋体" panose="02010600030101010101" pitchFamily="2" charset="-122"/>
                          </a:rPr>
                          <m:t>𝑗</m:t>
                        </m:r>
                        <m:r>
                          <a:rPr lang="en-US" i="1">
                            <a:latin typeface="Cambria Math" panose="02040503050406030204" pitchFamily="18" charset="0"/>
                            <a:ea typeface="宋体" panose="02010600030101010101" pitchFamily="2" charset="-122"/>
                          </a:rPr>
                          <m:t>∈</m:t>
                        </m:r>
                        <m:r>
                          <a:rPr lang="en-US" i="1">
                            <a:latin typeface="Cambria Math" panose="02040503050406030204" pitchFamily="18" charset="0"/>
                            <a:ea typeface="宋体" panose="02010600030101010101" pitchFamily="2" charset="-122"/>
                          </a:rPr>
                          <m:t>𝒩</m:t>
                        </m:r>
                        <m:d>
                          <m:dPr>
                            <m:ctrlPr>
                              <a:rPr lang="en-SG" i="1">
                                <a:latin typeface="Cambria Math" panose="02040503050406030204" pitchFamily="18" charset="0"/>
                                <a:ea typeface="宋体" panose="02010600030101010101" pitchFamily="2" charset="-122"/>
                              </a:rPr>
                            </m:ctrlPr>
                          </m:dPr>
                          <m:e>
                            <m:r>
                              <a:rPr lang="en-US" i="1">
                                <a:latin typeface="Cambria Math" panose="02040503050406030204" pitchFamily="18" charset="0"/>
                                <a:ea typeface="宋体" panose="02010600030101010101" pitchFamily="2" charset="-122"/>
                              </a:rPr>
                              <m:t>𝑖</m:t>
                            </m:r>
                          </m:e>
                        </m:d>
                      </m:sub>
                      <m:sup/>
                      <m:e>
                        <m:sSub>
                          <m:sSubPr>
                            <m:ctrlPr>
                              <a:rPr lang="en-SG" i="1">
                                <a:latin typeface="Cambria Math" panose="02040503050406030204" pitchFamily="18" charset="0"/>
                                <a:ea typeface="宋体" panose="02010600030101010101" pitchFamily="2" charset="-122"/>
                              </a:rPr>
                            </m:ctrlPr>
                          </m:sSubPr>
                          <m:e>
                            <m:r>
                              <a:rPr lang="en-US" i="1">
                                <a:latin typeface="Cambria Math" panose="02040503050406030204" pitchFamily="18" charset="0"/>
                                <a:ea typeface="宋体" panose="02010600030101010101" pitchFamily="2" charset="-122"/>
                              </a:rPr>
                              <m:t>𝑒</m:t>
                            </m:r>
                          </m:e>
                          <m:sub>
                            <m:r>
                              <a:rPr lang="en-US" i="1">
                                <a:latin typeface="Cambria Math" panose="02040503050406030204" pitchFamily="18" charset="0"/>
                                <a:ea typeface="宋体" panose="02010600030101010101" pitchFamily="2" charset="-122"/>
                              </a:rPr>
                              <m:t>𝑗</m:t>
                            </m:r>
                            <m:r>
                              <a:rPr lang="en-US" i="1">
                                <a:latin typeface="Cambria Math" panose="02040503050406030204" pitchFamily="18" charset="0"/>
                                <a:ea typeface="宋体" panose="02010600030101010101" pitchFamily="2" charset="-122"/>
                              </a:rPr>
                              <m:t>,</m:t>
                            </m:r>
                            <m:r>
                              <a:rPr lang="en-US" i="1">
                                <a:latin typeface="Cambria Math" panose="02040503050406030204" pitchFamily="18" charset="0"/>
                                <a:ea typeface="宋体" panose="02010600030101010101" pitchFamily="2" charset="-122"/>
                              </a:rPr>
                              <m:t>𝑖</m:t>
                            </m:r>
                          </m:sub>
                        </m:sSub>
                      </m:e>
                    </m:nary>
                  </m:oMath>
                </a14:m>
                <a:endParaRPr lang="en-SG" i="1" dirty="0">
                  <a:latin typeface="Cambria Math" panose="02040503050406030204" pitchFamily="18" charset="0"/>
                  <a:ea typeface="宋体" panose="02010600030101010101" pitchFamily="2" charset="-122"/>
                </a:endParaRPr>
              </a:p>
              <a:p>
                <a:pPr lvl="1"/>
                <a:r>
                  <a:rPr lang="en-SG" dirty="0">
                    <a:effectLst/>
                    <a:latin typeface="Times New Roman" panose="02020603050405020304" pitchFamily="18" charset="0"/>
                    <a:ea typeface="宋体" panose="02010600030101010101" pitchFamily="2" charset="-122"/>
                  </a:rPr>
                  <a:t>When </a:t>
                </a:r>
                <a14:m>
                  <m:oMath xmlns:m="http://schemas.openxmlformats.org/officeDocument/2006/math">
                    <m:sSub>
                      <m:sSubPr>
                        <m:ctrlPr>
                          <a:rPr lang="en-SG" b="0" i="1" smtClean="0">
                            <a:effectLst/>
                            <a:latin typeface="Cambria Math" panose="02040503050406030204" pitchFamily="18" charset="0"/>
                            <a:ea typeface="宋体" panose="02010600030101010101" pitchFamily="2" charset="-122"/>
                          </a:rPr>
                        </m:ctrlPr>
                      </m:sSubPr>
                      <m:e>
                        <m:r>
                          <a:rPr lang="en-SG" b="0" i="1" smtClean="0">
                            <a:effectLst/>
                            <a:latin typeface="Cambria Math" panose="02040503050406030204" pitchFamily="18" charset="0"/>
                            <a:ea typeface="宋体" panose="02010600030101010101" pitchFamily="2" charset="-122"/>
                          </a:rPr>
                          <m:t>𝑒</m:t>
                        </m:r>
                      </m:e>
                      <m:sub>
                        <m:r>
                          <a:rPr lang="en-SG" b="0" i="1" smtClean="0">
                            <a:effectLst/>
                            <a:latin typeface="Cambria Math" panose="02040503050406030204" pitchFamily="18" charset="0"/>
                            <a:ea typeface="宋体" panose="02010600030101010101" pitchFamily="2" charset="-122"/>
                          </a:rPr>
                          <m:t>𝑗</m:t>
                        </m:r>
                        <m:r>
                          <a:rPr lang="en-SG" b="0" i="1" smtClean="0">
                            <a:effectLst/>
                            <a:latin typeface="Cambria Math" panose="02040503050406030204" pitchFamily="18" charset="0"/>
                            <a:ea typeface="宋体" panose="02010600030101010101" pitchFamily="2" charset="-122"/>
                          </a:rPr>
                          <m:t>,</m:t>
                        </m:r>
                        <m:r>
                          <a:rPr lang="en-SG" b="0" i="1" smtClean="0">
                            <a:effectLst/>
                            <a:latin typeface="Cambria Math" panose="02040503050406030204" pitchFamily="18" charset="0"/>
                            <a:ea typeface="宋体" panose="02010600030101010101" pitchFamily="2" charset="-122"/>
                          </a:rPr>
                          <m:t>𝑖</m:t>
                        </m:r>
                      </m:sub>
                    </m:sSub>
                    <m:r>
                      <a:rPr lang="en-SG" b="0" i="1" smtClean="0">
                        <a:effectLst/>
                        <a:latin typeface="Cambria Math" panose="02040503050406030204" pitchFamily="18" charset="0"/>
                        <a:ea typeface="宋体" panose="02010600030101010101" pitchFamily="2" charset="-122"/>
                      </a:rPr>
                      <m:t>=0</m:t>
                    </m:r>
                  </m:oMath>
                </a14:m>
                <a:r>
                  <a:rPr lang="en-SG" dirty="0">
                    <a:effectLst/>
                    <a:latin typeface="Times New Roman" panose="02020603050405020304" pitchFamily="18" charset="0"/>
                    <a:ea typeface="宋体" panose="02010600030101010101" pitchFamily="2" charset="-122"/>
                  </a:rPr>
                  <a:t>, there’s no connection between node </a:t>
                </a:r>
                <a14:m>
                  <m:oMath xmlns:m="http://schemas.openxmlformats.org/officeDocument/2006/math">
                    <m:r>
                      <a:rPr lang="en-SG" b="0" i="1" smtClean="0">
                        <a:effectLst/>
                        <a:latin typeface="Cambria Math" panose="02040503050406030204" pitchFamily="18" charset="0"/>
                        <a:ea typeface="宋体" panose="02010600030101010101" pitchFamily="2" charset="-122"/>
                      </a:rPr>
                      <m:t>𝑖</m:t>
                    </m:r>
                  </m:oMath>
                </a14:m>
                <a:r>
                  <a:rPr lang="en-SG" dirty="0">
                    <a:effectLst/>
                    <a:latin typeface="Times New Roman" panose="02020603050405020304" pitchFamily="18" charset="0"/>
                    <a:ea typeface="宋体" panose="02010600030101010101" pitchFamily="2" charset="-122"/>
                  </a:rPr>
                  <a:t> and node </a:t>
                </a:r>
                <a14:m>
                  <m:oMath xmlns:m="http://schemas.openxmlformats.org/officeDocument/2006/math">
                    <m:r>
                      <a:rPr lang="en-SG" b="0" i="1" smtClean="0">
                        <a:effectLst/>
                        <a:latin typeface="Cambria Math" panose="02040503050406030204" pitchFamily="18" charset="0"/>
                        <a:ea typeface="宋体" panose="02010600030101010101" pitchFamily="2" charset="-122"/>
                      </a:rPr>
                      <m:t>𝑗</m:t>
                    </m:r>
                  </m:oMath>
                </a14:m>
                <a:endParaRPr lang="en-SG" dirty="0">
                  <a:effectLst/>
                  <a:latin typeface="Times New Roman" panose="02020603050405020304" pitchFamily="18" charset="0"/>
                  <a:ea typeface="宋体" panose="02010600030101010101" pitchFamily="2" charset="-122"/>
                </a:endParaRPr>
              </a:p>
              <a:p>
                <a:pPr lvl="1"/>
                <a:r>
                  <a:rPr lang="en-SG" dirty="0">
                    <a:latin typeface="Times New Roman" panose="02020603050405020304" pitchFamily="18" charset="0"/>
                    <a:ea typeface="宋体" panose="02010600030101010101" pitchFamily="2" charset="-122"/>
                  </a:rPr>
                  <a:t>When </a:t>
                </a:r>
                <a14:m>
                  <m:oMath xmlns:m="http://schemas.openxmlformats.org/officeDocument/2006/math">
                    <m:sSub>
                      <m:sSubPr>
                        <m:ctrlPr>
                          <a:rPr lang="en-SG" b="0" i="1" smtClean="0">
                            <a:latin typeface="Cambria Math" panose="02040503050406030204" pitchFamily="18" charset="0"/>
                            <a:ea typeface="宋体" panose="02010600030101010101" pitchFamily="2" charset="-122"/>
                          </a:rPr>
                        </m:ctrlPr>
                      </m:sSubPr>
                      <m:e>
                        <m:r>
                          <a:rPr lang="en-SG" b="0" i="1" smtClean="0">
                            <a:latin typeface="Cambria Math" panose="02040503050406030204" pitchFamily="18" charset="0"/>
                            <a:ea typeface="宋体" panose="02010600030101010101" pitchFamily="2" charset="-122"/>
                          </a:rPr>
                          <m:t>𝑒</m:t>
                        </m:r>
                      </m:e>
                      <m:sub>
                        <m:r>
                          <a:rPr lang="en-SG" b="0" i="1" smtClean="0">
                            <a:latin typeface="Cambria Math" panose="02040503050406030204" pitchFamily="18" charset="0"/>
                            <a:ea typeface="宋体" panose="02010600030101010101" pitchFamily="2" charset="-122"/>
                          </a:rPr>
                          <m:t>𝑗</m:t>
                        </m:r>
                        <m:r>
                          <a:rPr lang="en-SG" b="0" i="1" smtClean="0">
                            <a:latin typeface="Cambria Math" panose="02040503050406030204" pitchFamily="18" charset="0"/>
                            <a:ea typeface="宋体" panose="02010600030101010101" pitchFamily="2" charset="-122"/>
                          </a:rPr>
                          <m:t>,</m:t>
                        </m:r>
                        <m:r>
                          <a:rPr lang="en-SG" b="0" i="1" smtClean="0">
                            <a:latin typeface="Cambria Math" panose="02040503050406030204" pitchFamily="18" charset="0"/>
                            <a:ea typeface="宋体" panose="02010600030101010101" pitchFamily="2" charset="-122"/>
                          </a:rPr>
                          <m:t>𝑖</m:t>
                        </m:r>
                      </m:sub>
                    </m:sSub>
                    <m:r>
                      <a:rPr lang="en-SG" b="0" i="1" smtClean="0">
                        <a:latin typeface="Cambria Math" panose="02040503050406030204" pitchFamily="18" charset="0"/>
                        <a:ea typeface="宋体" panose="02010600030101010101" pitchFamily="2" charset="-122"/>
                      </a:rPr>
                      <m:t>=1</m:t>
                    </m:r>
                  </m:oMath>
                </a14:m>
                <a:r>
                  <a:rPr lang="en-SG" dirty="0">
                    <a:effectLst/>
                    <a:latin typeface="Times New Roman" panose="02020603050405020304" pitchFamily="18" charset="0"/>
                    <a:ea typeface="宋体" panose="02010600030101010101" pitchFamily="2" charset="-122"/>
                  </a:rPr>
                  <a:t>, node </a:t>
                </a:r>
                <a14:m>
                  <m:oMath xmlns:m="http://schemas.openxmlformats.org/officeDocument/2006/math">
                    <m:r>
                      <a:rPr lang="en-SG" b="0" i="1" smtClean="0">
                        <a:effectLst/>
                        <a:latin typeface="Cambria Math" panose="02040503050406030204" pitchFamily="18" charset="0"/>
                        <a:ea typeface="宋体" panose="02010600030101010101" pitchFamily="2" charset="-122"/>
                      </a:rPr>
                      <m:t>𝑖</m:t>
                    </m:r>
                  </m:oMath>
                </a14:m>
                <a:r>
                  <a:rPr lang="en-SG" dirty="0">
                    <a:effectLst/>
                    <a:latin typeface="Times New Roman" panose="02020603050405020304" pitchFamily="18" charset="0"/>
                    <a:ea typeface="宋体" panose="02010600030101010101" pitchFamily="2" charset="-122"/>
                  </a:rPr>
                  <a:t> and node </a:t>
                </a:r>
                <a14:m>
                  <m:oMath xmlns:m="http://schemas.openxmlformats.org/officeDocument/2006/math">
                    <m:r>
                      <a:rPr lang="en-SG" b="0" i="1" smtClean="0">
                        <a:effectLst/>
                        <a:latin typeface="Cambria Math" panose="02040503050406030204" pitchFamily="18" charset="0"/>
                        <a:ea typeface="宋体" panose="02010600030101010101" pitchFamily="2" charset="-122"/>
                      </a:rPr>
                      <m:t>𝑗</m:t>
                    </m:r>
                  </m:oMath>
                </a14:m>
                <a:r>
                  <a:rPr lang="en-SG" dirty="0">
                    <a:effectLst/>
                    <a:latin typeface="Times New Roman" panose="02020603050405020304" pitchFamily="18" charset="0"/>
                    <a:ea typeface="宋体" panose="02010600030101010101" pitchFamily="2" charset="-122"/>
                  </a:rPr>
                  <a:t> are connected</a:t>
                </a:r>
              </a:p>
              <a:p>
                <a:pPr lvl="1"/>
                <a:r>
                  <a:rPr lang="en-SG" dirty="0">
                    <a:latin typeface="Times New Roman" panose="02020603050405020304" pitchFamily="18" charset="0"/>
                    <a:ea typeface="宋体" panose="02010600030101010101" pitchFamily="2" charset="-122"/>
                  </a:rPr>
                  <a:t>Hence, updating edge weights = updating topological connection</a:t>
                </a:r>
                <a:endParaRPr lang="en-SG" dirty="0">
                  <a:effectLst/>
                  <a:latin typeface="Times New Roman" panose="02020603050405020304" pitchFamily="18" charset="0"/>
                  <a:ea typeface="宋体" panose="02010600030101010101" pitchFamily="2" charset="-122"/>
                </a:endParaRPr>
              </a:p>
              <a:p>
                <a:endParaRPr lang="en-SG" dirty="0"/>
              </a:p>
            </p:txBody>
          </p:sp>
        </mc:Choice>
        <mc:Fallback xmlns="">
          <p:sp>
            <p:nvSpPr>
              <p:cNvPr id="3" name="Content Placeholder 2">
                <a:extLst>
                  <a:ext uri="{FF2B5EF4-FFF2-40B4-BE49-F238E27FC236}">
                    <a16:creationId xmlns:a16="http://schemas.microsoft.com/office/drawing/2014/main" id="{441BB226-1B4B-459F-8DF7-4530C89D097F}"/>
                  </a:ext>
                </a:extLst>
              </p:cNvPr>
              <p:cNvSpPr>
                <a:spLocks noGrp="1" noRot="1" noChangeAspect="1" noMove="1" noResize="1" noEditPoints="1" noAdjustHandles="1" noChangeArrowheads="1" noChangeShapeType="1" noTextEdit="1"/>
              </p:cNvSpPr>
              <p:nvPr>
                <p:ph idx="1"/>
              </p:nvPr>
            </p:nvSpPr>
            <p:spPr>
              <a:blipFill>
                <a:blip r:embed="rId2"/>
                <a:stretch>
                  <a:fillRect t="-980"/>
                </a:stretch>
              </a:blipFill>
            </p:spPr>
            <p:txBody>
              <a:bodyPr/>
              <a:lstStyle/>
              <a:p>
                <a:r>
                  <a:rPr lang="en-SG">
                    <a:noFill/>
                  </a:rPr>
                  <a:t> </a:t>
                </a:r>
              </a:p>
            </p:txBody>
          </p:sp>
        </mc:Fallback>
      </mc:AlternateContent>
    </p:spTree>
    <p:extLst>
      <p:ext uri="{BB962C8B-B14F-4D97-AF65-F5344CB8AC3E}">
        <p14:creationId xmlns:p14="http://schemas.microsoft.com/office/powerpoint/2010/main" val="413473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A901D-0413-45C6-97AD-F1AD6B4F21C3}"/>
              </a:ext>
            </a:extLst>
          </p:cNvPr>
          <p:cNvSpPr>
            <a:spLocks noGrp="1"/>
          </p:cNvSpPr>
          <p:nvPr>
            <p:ph type="title"/>
          </p:nvPr>
        </p:nvSpPr>
        <p:spPr/>
        <p:txBody>
          <a:bodyPr/>
          <a:lstStyle/>
          <a:p>
            <a:r>
              <a:rPr lang="en-US" dirty="0"/>
              <a:t>Our Approach: Universal Adversarial Attack</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921884-5596-4FC6-BB28-DB9DF602AC70}"/>
                  </a:ext>
                </a:extLst>
              </p:cNvPr>
              <p:cNvSpPr>
                <a:spLocks noGrp="1"/>
              </p:cNvSpPr>
              <p:nvPr>
                <p:ph idx="1"/>
              </p:nvPr>
            </p:nvSpPr>
            <p:spPr/>
            <p:txBody>
              <a:bodyPr>
                <a:normAutofit/>
              </a:bodyPr>
              <a:lstStyle/>
              <a:p>
                <a:r>
                  <a:rPr lang="en-SG" dirty="0"/>
                  <a:t>Previous assumption on known node distribution</a:t>
                </a:r>
              </a:p>
              <a:p>
                <a:r>
                  <a:rPr lang="en-SG" dirty="0"/>
                  <a:t>NLP problem searches on discrete distribution of elements</a:t>
                </a:r>
              </a:p>
              <a:p>
                <a:pPr lvl="1"/>
                <a:r>
                  <a:rPr lang="en-SG" dirty="0"/>
                  <a:t>Randomly initialize an adversarial graph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𝑎𝑑𝑣</m:t>
                            </m:r>
                          </m:sub>
                        </m:sSub>
                        <m:r>
                          <a:rPr lang="en-US" b="0" i="1" smtClean="0">
                            <a:latin typeface="Cambria Math" panose="02040503050406030204" pitchFamily="18" charset="0"/>
                          </a:rPr>
                          <m:t>,  </m:t>
                        </m:r>
                        <m:r>
                          <a:rPr lang="en-US" b="0" i="1" smtClean="0">
                            <a:latin typeface="Cambria Math" panose="02040503050406030204" pitchFamily="18" charset="0"/>
                          </a:rPr>
                          <m:t>𝑉</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oMath>
                </a14:m>
                <a:endParaRPr lang="en-SG" dirty="0"/>
              </a:p>
              <a:p>
                <a:pPr lvl="1"/>
                <a:r>
                  <a:rPr lang="en-SG" dirty="0"/>
                  <a:t>Utilize NLP UAA algorithm to update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𝑎𝑑𝑣</m:t>
                        </m:r>
                      </m:sub>
                    </m:sSub>
                  </m:oMath>
                </a14:m>
                <a:endParaRPr lang="en-SG" dirty="0"/>
              </a:p>
              <a:p>
                <a:pPr lvl="1"/>
                <a:r>
                  <a:rPr lang="en-SG" dirty="0"/>
                  <a:t>Append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𝑎𝑑𝑣</m:t>
                        </m:r>
                      </m:sub>
                    </m:sSub>
                  </m:oMath>
                </a14:m>
                <a:r>
                  <a:rPr lang="en-SG" dirty="0"/>
                  <a:t> to benign graph based on centrality measures</a:t>
                </a:r>
              </a:p>
              <a:p>
                <a:r>
                  <a:rPr lang="en-SG" dirty="0"/>
                  <a:t>However, gradient-guided search in NLP utilized token embedding, while node embedding is unsure</a:t>
                </a:r>
              </a:p>
            </p:txBody>
          </p:sp>
        </mc:Choice>
        <mc:Fallback xmlns="">
          <p:sp>
            <p:nvSpPr>
              <p:cNvPr id="3" name="Content Placeholder 2">
                <a:extLst>
                  <a:ext uri="{FF2B5EF4-FFF2-40B4-BE49-F238E27FC236}">
                    <a16:creationId xmlns:a16="http://schemas.microsoft.com/office/drawing/2014/main" id="{55921884-5596-4FC6-BB28-DB9DF602AC7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SG">
                    <a:noFill/>
                  </a:rPr>
                  <a:t> </a:t>
                </a:r>
              </a:p>
            </p:txBody>
          </p:sp>
        </mc:Fallback>
      </mc:AlternateContent>
    </p:spTree>
    <p:extLst>
      <p:ext uri="{BB962C8B-B14F-4D97-AF65-F5344CB8AC3E}">
        <p14:creationId xmlns:p14="http://schemas.microsoft.com/office/powerpoint/2010/main" val="424311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85FC-DF9C-47B0-98B5-F5781C05B790}"/>
              </a:ext>
            </a:extLst>
          </p:cNvPr>
          <p:cNvSpPr>
            <a:spLocks noGrp="1"/>
          </p:cNvSpPr>
          <p:nvPr>
            <p:ph type="title"/>
          </p:nvPr>
        </p:nvSpPr>
        <p:spPr/>
        <p:txBody>
          <a:bodyPr/>
          <a:lstStyle/>
          <a:p>
            <a:r>
              <a:rPr lang="en-US" dirty="0"/>
              <a:t>Our Approach: Universal Adversarial Attack</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D49D8C-B864-40A3-9E46-F668038A0DEE}"/>
                  </a:ext>
                </a:extLst>
              </p:cNvPr>
              <p:cNvSpPr>
                <a:spLocks noGrp="1"/>
              </p:cNvSpPr>
              <p:nvPr>
                <p:ph idx="1"/>
              </p:nvPr>
            </p:nvSpPr>
            <p:spPr/>
            <p:txBody>
              <a:bodyPr/>
              <a:lstStyle/>
              <a:p>
                <a:r>
                  <a:rPr lang="en-SG" dirty="0"/>
                  <a:t>Node embedding approach:</a:t>
                </a:r>
              </a:p>
              <a:p>
                <a:pPr lvl="1"/>
                <a:r>
                  <a:rPr lang="en-SG" strike="sngStrike" dirty="0"/>
                  <a:t>Add another embedding layer (not practical)</a:t>
                </a:r>
              </a:p>
              <a:p>
                <a:pPr lvl="1"/>
                <a:r>
                  <a:rPr lang="en-SG" dirty="0"/>
                  <a:t>Difference of graph embeddings</a:t>
                </a:r>
              </a:p>
              <a:p>
                <a:pPr lvl="2"/>
                <a:r>
                  <a:rPr lang="en-SG" dirty="0"/>
                  <a:t>Limit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𝑉</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oMath>
                </a14:m>
                <a:r>
                  <a:rPr lang="en-SG" dirty="0"/>
                  <a:t> to 1</a:t>
                </a:r>
              </a:p>
              <a:p>
                <a:pPr lvl="2"/>
                <a:r>
                  <a:rPr lang="en-SG" dirty="0"/>
                  <a:t>Computationally expensive</a:t>
                </a:r>
              </a:p>
              <a:p>
                <a:pPr lvl="1"/>
                <a:r>
                  <a:rPr lang="en-SG" dirty="0"/>
                  <a:t>Node feature as embedding</a:t>
                </a:r>
              </a:p>
              <a:p>
                <a:endParaRPr lang="en-SG" dirty="0"/>
              </a:p>
            </p:txBody>
          </p:sp>
        </mc:Choice>
        <mc:Fallback xmlns="">
          <p:sp>
            <p:nvSpPr>
              <p:cNvPr id="3" name="Content Placeholder 2">
                <a:extLst>
                  <a:ext uri="{FF2B5EF4-FFF2-40B4-BE49-F238E27FC236}">
                    <a16:creationId xmlns:a16="http://schemas.microsoft.com/office/drawing/2014/main" id="{ADD49D8C-B864-40A3-9E46-F668038A0DEE}"/>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SG">
                    <a:noFill/>
                  </a:rPr>
                  <a:t> </a:t>
                </a:r>
              </a:p>
            </p:txBody>
          </p:sp>
        </mc:Fallback>
      </mc:AlternateContent>
    </p:spTree>
    <p:extLst>
      <p:ext uri="{BB962C8B-B14F-4D97-AF65-F5344CB8AC3E}">
        <p14:creationId xmlns:p14="http://schemas.microsoft.com/office/powerpoint/2010/main" val="105396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9FCB-6AEA-4E68-B585-A6EC37B3AB6F}"/>
              </a:ext>
            </a:extLst>
          </p:cNvPr>
          <p:cNvSpPr>
            <a:spLocks noGrp="1"/>
          </p:cNvSpPr>
          <p:nvPr>
            <p:ph type="title"/>
          </p:nvPr>
        </p:nvSpPr>
        <p:spPr/>
        <p:txBody>
          <a:bodyPr/>
          <a:lstStyle/>
          <a:p>
            <a:r>
              <a:rPr lang="en-US"/>
              <a:t>Result Comparison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73D054-00D5-4C2D-B559-397D68BF909D}"/>
                  </a:ext>
                </a:extLst>
              </p:cNvPr>
              <p:cNvSpPr>
                <a:spLocks noGrp="1"/>
              </p:cNvSpPr>
              <p:nvPr>
                <p:ph idx="1"/>
              </p:nvPr>
            </p:nvSpPr>
            <p:spPr/>
            <p:txBody>
              <a:bodyPr/>
              <a:lstStyle/>
              <a:p>
                <a:r>
                  <a:rPr lang="en-US" dirty="0"/>
                  <a:t>Node embedding methods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𝒱</m:t>
                            </m:r>
                          </m:e>
                          <m:sub>
                            <m:r>
                              <a:rPr lang="en-US" b="0" i="1" smtClean="0">
                                <a:latin typeface="Cambria Math" panose="02040503050406030204" pitchFamily="18" charset="0"/>
                              </a:rPr>
                              <m:t>𝑎𝑑𝑣</m:t>
                            </m:r>
                          </m:sub>
                        </m:sSub>
                      </m:e>
                    </m:d>
                    <m:r>
                      <a:rPr lang="en-US" b="0" i="1" smtClean="0">
                        <a:latin typeface="Cambria Math" panose="02040503050406030204" pitchFamily="18" charset="0"/>
                      </a:rPr>
                      <m:t>=1</m:t>
                    </m:r>
                  </m:oMath>
                </a14:m>
                <a:r>
                  <a:rPr lang="en-US" dirty="0"/>
                  <a:t>:</a:t>
                </a:r>
              </a:p>
              <a:p>
                <a:endParaRPr lang="en-SG" dirty="0"/>
              </a:p>
            </p:txBody>
          </p:sp>
        </mc:Choice>
        <mc:Fallback xmlns="">
          <p:sp>
            <p:nvSpPr>
              <p:cNvPr id="3" name="Content Placeholder 2">
                <a:extLst>
                  <a:ext uri="{FF2B5EF4-FFF2-40B4-BE49-F238E27FC236}">
                    <a16:creationId xmlns:a16="http://schemas.microsoft.com/office/drawing/2014/main" id="{3473D054-00D5-4C2D-B559-397D68BF909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SG">
                    <a:noFill/>
                  </a:rPr>
                  <a:t> </a:t>
                </a:r>
              </a:p>
            </p:txBody>
          </p:sp>
        </mc:Fallback>
      </mc:AlternateContent>
      <p:graphicFrame>
        <p:nvGraphicFramePr>
          <p:cNvPr id="4" name="Chart 3">
            <a:extLst>
              <a:ext uri="{FF2B5EF4-FFF2-40B4-BE49-F238E27FC236}">
                <a16:creationId xmlns:a16="http://schemas.microsoft.com/office/drawing/2014/main" id="{39BF425E-E729-4640-B815-DA9F51181C0A}"/>
              </a:ext>
            </a:extLst>
          </p:cNvPr>
          <p:cNvGraphicFramePr>
            <a:graphicFrameLocks/>
          </p:cNvGraphicFramePr>
          <p:nvPr>
            <p:extLst>
              <p:ext uri="{D42A27DB-BD31-4B8C-83A1-F6EECF244321}">
                <p14:modId xmlns:p14="http://schemas.microsoft.com/office/powerpoint/2010/main" val="2897896755"/>
              </p:ext>
            </p:extLst>
          </p:nvPr>
        </p:nvGraphicFramePr>
        <p:xfrm>
          <a:off x="2496000" y="2532875"/>
          <a:ext cx="7200000" cy="396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98679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ACEA8-D237-4657-A06E-3F293E9C9E2C}"/>
              </a:ext>
            </a:extLst>
          </p:cNvPr>
          <p:cNvSpPr>
            <a:spLocks noGrp="1"/>
          </p:cNvSpPr>
          <p:nvPr>
            <p:ph type="title"/>
          </p:nvPr>
        </p:nvSpPr>
        <p:spPr>
          <a:xfrm>
            <a:off x="838200" y="556995"/>
            <a:ext cx="10515600" cy="1133693"/>
          </a:xfrm>
        </p:spPr>
        <p:txBody>
          <a:bodyPr>
            <a:normAutofit/>
          </a:bodyPr>
          <a:lstStyle/>
          <a:p>
            <a:r>
              <a:rPr lang="en-US" sz="5200"/>
              <a:t>Result Comparison</a:t>
            </a:r>
            <a:endParaRPr lang="en-SG" sz="5200"/>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1D8C00FE-03BF-46DD-BCB1-64C3DA1CC511}"/>
                  </a:ext>
                </a:extLst>
              </p:cNvPr>
              <p:cNvGraphicFramePr>
                <a:graphicFrameLocks noGrp="1"/>
              </p:cNvGraphicFramePr>
              <p:nvPr>
                <p:ph idx="1"/>
                <p:extLst>
                  <p:ext uri="{D42A27DB-BD31-4B8C-83A1-F6EECF244321}">
                    <p14:modId xmlns:p14="http://schemas.microsoft.com/office/powerpoint/2010/main" val="3346492603"/>
                  </p:ext>
                </p:extLst>
              </p:nvPr>
            </p:nvGraphicFramePr>
            <p:xfrm>
              <a:off x="1589072" y="1825625"/>
              <a:ext cx="9013858" cy="4351340"/>
            </p:xfrm>
            <a:graphic>
              <a:graphicData uri="http://schemas.openxmlformats.org/drawingml/2006/table">
                <a:tbl>
                  <a:tblPr firstRow="1" firstCol="1" bandRow="1">
                    <a:tableStyleId>{5C22544A-7EE6-4342-B048-85BDC9FD1C3A}</a:tableStyleId>
                  </a:tblPr>
                  <a:tblGrid>
                    <a:gridCol w="3682006">
                      <a:extLst>
                        <a:ext uri="{9D8B030D-6E8A-4147-A177-3AD203B41FA5}">
                          <a16:colId xmlns:a16="http://schemas.microsoft.com/office/drawing/2014/main" val="504930192"/>
                        </a:ext>
                      </a:extLst>
                    </a:gridCol>
                    <a:gridCol w="1777284">
                      <a:extLst>
                        <a:ext uri="{9D8B030D-6E8A-4147-A177-3AD203B41FA5}">
                          <a16:colId xmlns:a16="http://schemas.microsoft.com/office/drawing/2014/main" val="4266210333"/>
                        </a:ext>
                      </a:extLst>
                    </a:gridCol>
                    <a:gridCol w="1777284">
                      <a:extLst>
                        <a:ext uri="{9D8B030D-6E8A-4147-A177-3AD203B41FA5}">
                          <a16:colId xmlns:a16="http://schemas.microsoft.com/office/drawing/2014/main" val="3904269101"/>
                        </a:ext>
                      </a:extLst>
                    </a:gridCol>
                    <a:gridCol w="1777284">
                      <a:extLst>
                        <a:ext uri="{9D8B030D-6E8A-4147-A177-3AD203B41FA5}">
                          <a16:colId xmlns:a16="http://schemas.microsoft.com/office/drawing/2014/main" val="234297630"/>
                        </a:ext>
                      </a:extLst>
                    </a:gridCol>
                  </a:tblGrid>
                  <a:tr h="1746368">
                    <a:tc>
                      <a:txBody>
                        <a:bodyPr/>
                        <a:lstStyle/>
                        <a:p>
                          <a:pPr algn="ctr">
                            <a:spcAft>
                              <a:spcPts val="1200"/>
                            </a:spcAft>
                          </a:pPr>
                          <a14:m>
                            <m:oMath xmlns:m="http://schemas.openxmlformats.org/officeDocument/2006/math">
                              <m:d>
                                <m:dPr>
                                  <m:begChr m:val="|"/>
                                  <m:endChr m:val="|"/>
                                  <m:ctrlPr>
                                    <a:rPr lang="en-SG" sz="2200" i="1" kern="100" smtClean="0">
                                      <a:effectLst/>
                                      <a:latin typeface="Cambria Math" panose="02040503050406030204" pitchFamily="18" charset="0"/>
                                    </a:rPr>
                                  </m:ctrlPr>
                                </m:dPr>
                                <m:e>
                                  <m:sSub>
                                    <m:sSubPr>
                                      <m:ctrlPr>
                                        <a:rPr lang="en-SG" sz="2200" i="1" kern="100">
                                          <a:effectLst/>
                                          <a:latin typeface="Cambria Math" panose="02040503050406030204" pitchFamily="18" charset="0"/>
                                        </a:rPr>
                                      </m:ctrlPr>
                                    </m:sSubPr>
                                    <m:e>
                                      <m:r>
                                        <a:rPr lang="en-US" sz="2200" kern="100">
                                          <a:effectLst/>
                                          <a:latin typeface="Cambria Math" panose="02040503050406030204" pitchFamily="18" charset="0"/>
                                        </a:rPr>
                                        <m:t>𝒱</m:t>
                                      </m:r>
                                    </m:e>
                                    <m:sub>
                                      <m:r>
                                        <a:rPr lang="en-US" sz="2200" kern="100">
                                          <a:effectLst/>
                                          <a:latin typeface="Cambria Math" panose="02040503050406030204" pitchFamily="18" charset="0"/>
                                        </a:rPr>
                                        <m:t>𝑎𝑑𝑣</m:t>
                                      </m:r>
                                    </m:sub>
                                  </m:sSub>
                                </m:e>
                              </m:d>
                            </m:oMath>
                          </a14:m>
                          <a:r>
                            <a:rPr lang="en-US" sz="2200" kern="100" dirty="0">
                              <a:effectLst/>
                            </a:rPr>
                            <a:t> </a:t>
                          </a:r>
                          <a:endParaRPr lang="en-SG" sz="2200" kern="100" dirty="0">
                            <a:effectLst/>
                          </a:endParaRPr>
                        </a:p>
                        <a:p>
                          <a:pPr algn="ctr">
                            <a:spcAft>
                              <a:spcPts val="1200"/>
                            </a:spcAft>
                          </a:pPr>
                          <a:endParaRPr lang="en-US" sz="2200" kern="100" dirty="0">
                            <a:effectLst/>
                          </a:endParaRPr>
                        </a:p>
                        <a:p>
                          <a:pPr algn="ctr">
                            <a:spcAft>
                              <a:spcPts val="1200"/>
                            </a:spcAft>
                          </a:pPr>
                          <a:r>
                            <a:rPr lang="en-US" sz="2200" kern="100" dirty="0">
                              <a:effectLst/>
                            </a:rPr>
                            <a:t>Centrality Measure</a:t>
                          </a:r>
                          <a:endParaRPr lang="en-SG" sz="2200" kern="100" dirty="0">
                            <a:effectLst/>
                            <a:latin typeface="Times New Roman" panose="02020603050405020304" pitchFamily="18" charset="0"/>
                            <a:ea typeface="宋体" panose="02010600030101010101" pitchFamily="2" charset="-122"/>
                          </a:endParaRPr>
                        </a:p>
                      </a:txBody>
                      <a:tcPr marL="145801" marR="145801" marT="0" marB="0" anchor="ctr">
                        <a:lnTlToBr w="12700" cap="flat" cmpd="sng" algn="ctr">
                          <a:solidFill>
                            <a:schemeClr val="tx1"/>
                          </a:solidFill>
                          <a:prstDash val="solid"/>
                          <a:round/>
                          <a:headEnd type="none" w="med" len="med"/>
                          <a:tailEnd type="none" w="med" len="med"/>
                        </a:lnTlToBr>
                      </a:tcPr>
                    </a:tc>
                    <a:tc>
                      <a:txBody>
                        <a:bodyPr/>
                        <a:lstStyle/>
                        <a:p>
                          <a:pPr algn="ctr">
                            <a:spcAft>
                              <a:spcPts val="1200"/>
                            </a:spcAft>
                          </a:pPr>
                          <a14:m>
                            <m:oMathPara xmlns:m="http://schemas.openxmlformats.org/officeDocument/2006/math">
                              <m:oMathParaPr>
                                <m:jc m:val="centerGroup"/>
                              </m:oMathParaPr>
                              <m:oMath xmlns:m="http://schemas.openxmlformats.org/officeDocument/2006/math">
                                <m:d>
                                  <m:dPr>
                                    <m:begChr m:val="|"/>
                                    <m:endChr m:val="|"/>
                                    <m:ctrlPr>
                                      <a:rPr lang="en-SG" sz="2200" i="1" kern="100" smtClean="0">
                                        <a:effectLst/>
                                        <a:latin typeface="Cambria Math" panose="02040503050406030204" pitchFamily="18" charset="0"/>
                                      </a:rPr>
                                    </m:ctrlPr>
                                  </m:dPr>
                                  <m:e>
                                    <m:sSub>
                                      <m:sSubPr>
                                        <m:ctrlPr>
                                          <a:rPr lang="en-SG" sz="2200" i="1" kern="100">
                                            <a:effectLst/>
                                            <a:latin typeface="Cambria Math" panose="02040503050406030204" pitchFamily="18" charset="0"/>
                                          </a:rPr>
                                        </m:ctrlPr>
                                      </m:sSubPr>
                                      <m:e>
                                        <m:r>
                                          <a:rPr lang="en-US" sz="2200" kern="100">
                                            <a:effectLst/>
                                            <a:latin typeface="Cambria Math" panose="02040503050406030204" pitchFamily="18" charset="0"/>
                                          </a:rPr>
                                          <m:t>𝒱</m:t>
                                        </m:r>
                                      </m:e>
                                      <m:sub>
                                        <m:r>
                                          <a:rPr lang="en-US" sz="2200" kern="100">
                                            <a:effectLst/>
                                            <a:latin typeface="Cambria Math" panose="02040503050406030204" pitchFamily="18" charset="0"/>
                                          </a:rPr>
                                          <m:t>𝑎𝑑𝑣</m:t>
                                        </m:r>
                                      </m:sub>
                                    </m:sSub>
                                  </m:e>
                                </m:d>
                                <m:r>
                                  <a:rPr lang="en-US" sz="2200" kern="100">
                                    <a:effectLst/>
                                    <a:latin typeface="Cambria Math" panose="02040503050406030204" pitchFamily="18" charset="0"/>
                                  </a:rPr>
                                  <m:t>=1</m:t>
                                </m:r>
                              </m:oMath>
                            </m:oMathPara>
                          </a14:m>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14:m>
                            <m:oMathPara xmlns:m="http://schemas.openxmlformats.org/officeDocument/2006/math">
                              <m:oMathParaPr>
                                <m:jc m:val="centerGroup"/>
                              </m:oMathParaPr>
                              <m:oMath xmlns:m="http://schemas.openxmlformats.org/officeDocument/2006/math">
                                <m:d>
                                  <m:dPr>
                                    <m:begChr m:val="|"/>
                                    <m:endChr m:val="|"/>
                                    <m:ctrlPr>
                                      <a:rPr lang="en-SG" sz="2200" i="1" kern="100" smtClean="0">
                                        <a:effectLst/>
                                        <a:latin typeface="Cambria Math" panose="02040503050406030204" pitchFamily="18" charset="0"/>
                                      </a:rPr>
                                    </m:ctrlPr>
                                  </m:dPr>
                                  <m:e>
                                    <m:sSub>
                                      <m:sSubPr>
                                        <m:ctrlPr>
                                          <a:rPr lang="en-SG" sz="2200" i="1" kern="100">
                                            <a:effectLst/>
                                            <a:latin typeface="Cambria Math" panose="02040503050406030204" pitchFamily="18" charset="0"/>
                                          </a:rPr>
                                        </m:ctrlPr>
                                      </m:sSubPr>
                                      <m:e>
                                        <m:r>
                                          <a:rPr lang="en-US" sz="2200" kern="100">
                                            <a:effectLst/>
                                            <a:latin typeface="Cambria Math" panose="02040503050406030204" pitchFamily="18" charset="0"/>
                                          </a:rPr>
                                          <m:t>𝒱</m:t>
                                        </m:r>
                                      </m:e>
                                      <m:sub>
                                        <m:r>
                                          <a:rPr lang="en-US" sz="2200" kern="100">
                                            <a:effectLst/>
                                            <a:latin typeface="Cambria Math" panose="02040503050406030204" pitchFamily="18" charset="0"/>
                                          </a:rPr>
                                          <m:t>𝑎𝑑𝑣</m:t>
                                        </m:r>
                                      </m:sub>
                                    </m:sSub>
                                  </m:e>
                                </m:d>
                                <m:r>
                                  <a:rPr lang="en-US" sz="2200" kern="100">
                                    <a:effectLst/>
                                    <a:latin typeface="Cambria Math" panose="02040503050406030204" pitchFamily="18" charset="0"/>
                                  </a:rPr>
                                  <m:t>=2</m:t>
                                </m:r>
                              </m:oMath>
                            </m:oMathPara>
                          </a14:m>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14:m>
                            <m:oMathPara xmlns:m="http://schemas.openxmlformats.org/officeDocument/2006/math">
                              <m:oMathParaPr>
                                <m:jc m:val="centerGroup"/>
                              </m:oMathParaPr>
                              <m:oMath xmlns:m="http://schemas.openxmlformats.org/officeDocument/2006/math">
                                <m:d>
                                  <m:dPr>
                                    <m:begChr m:val="|"/>
                                    <m:endChr m:val="|"/>
                                    <m:ctrlPr>
                                      <a:rPr lang="en-SG" sz="2200" i="1" kern="100" smtClean="0">
                                        <a:effectLst/>
                                        <a:latin typeface="Cambria Math" panose="02040503050406030204" pitchFamily="18" charset="0"/>
                                      </a:rPr>
                                    </m:ctrlPr>
                                  </m:dPr>
                                  <m:e>
                                    <m:sSub>
                                      <m:sSubPr>
                                        <m:ctrlPr>
                                          <a:rPr lang="en-SG" sz="2200" i="1" kern="100">
                                            <a:effectLst/>
                                            <a:latin typeface="Cambria Math" panose="02040503050406030204" pitchFamily="18" charset="0"/>
                                          </a:rPr>
                                        </m:ctrlPr>
                                      </m:sSubPr>
                                      <m:e>
                                        <m:r>
                                          <a:rPr lang="en-US" sz="2200" kern="100">
                                            <a:effectLst/>
                                            <a:latin typeface="Cambria Math" panose="02040503050406030204" pitchFamily="18" charset="0"/>
                                          </a:rPr>
                                          <m:t>𝒱</m:t>
                                        </m:r>
                                      </m:e>
                                      <m:sub>
                                        <m:r>
                                          <a:rPr lang="en-US" sz="2200" kern="100">
                                            <a:effectLst/>
                                            <a:latin typeface="Cambria Math" panose="02040503050406030204" pitchFamily="18" charset="0"/>
                                          </a:rPr>
                                          <m:t>𝑎𝑑𝑣</m:t>
                                        </m:r>
                                      </m:sub>
                                    </m:sSub>
                                  </m:e>
                                </m:d>
                                <m:r>
                                  <a:rPr lang="en-US" sz="2200" kern="100">
                                    <a:effectLst/>
                                    <a:latin typeface="Cambria Math" panose="02040503050406030204" pitchFamily="18" charset="0"/>
                                  </a:rPr>
                                  <m:t>=3</m:t>
                                </m:r>
                              </m:oMath>
                            </m:oMathPara>
                          </a14:m>
                          <a:endParaRPr lang="en-SG" sz="2200" kern="100">
                            <a:effectLst/>
                            <a:latin typeface="Times New Roman" panose="02020603050405020304" pitchFamily="18" charset="0"/>
                            <a:ea typeface="宋体" panose="02010600030101010101" pitchFamily="2" charset="-122"/>
                          </a:endParaRPr>
                        </a:p>
                      </a:txBody>
                      <a:tcPr marL="145801" marR="145801" marT="0" marB="0" anchor="ctr"/>
                    </a:tc>
                    <a:extLst>
                      <a:ext uri="{0D108BD9-81ED-4DB2-BD59-A6C34878D82A}">
                        <a16:rowId xmlns:a16="http://schemas.microsoft.com/office/drawing/2014/main" val="2300287013"/>
                      </a:ext>
                    </a:extLst>
                  </a:tr>
                  <a:tr h="434162">
                    <a:tc>
                      <a:txBody>
                        <a:bodyPr/>
                        <a:lstStyle/>
                        <a:p>
                          <a:pPr algn="ctr">
                            <a:spcAft>
                              <a:spcPts val="1200"/>
                            </a:spcAft>
                          </a:pPr>
                          <a:r>
                            <a:rPr lang="en-US" sz="2200" kern="100">
                              <a:effectLst/>
                            </a:rPr>
                            <a:t>Benign</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gridSpan="3">
                      <a:txBody>
                        <a:bodyPr/>
                        <a:lstStyle/>
                        <a:p>
                          <a:pPr algn="ctr">
                            <a:spcAft>
                              <a:spcPts val="1200"/>
                            </a:spcAft>
                          </a:pPr>
                          <a:r>
                            <a:rPr lang="en-US" sz="2300" kern="100">
                              <a:effectLst/>
                            </a:rPr>
                            <a:t>80.13%</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326870540"/>
                      </a:ext>
                    </a:extLst>
                  </a:tr>
                  <a:tr h="434162">
                    <a:tc>
                      <a:txBody>
                        <a:bodyPr/>
                        <a:lstStyle/>
                        <a:p>
                          <a:pPr algn="ctr">
                            <a:spcAft>
                              <a:spcPts val="1200"/>
                            </a:spcAft>
                          </a:pPr>
                          <a:r>
                            <a:rPr lang="en-US" sz="2200" kern="100">
                              <a:effectLst/>
                            </a:rPr>
                            <a:t>Random Selection Attack</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a:effectLst/>
                            </a:rPr>
                            <a:t>75.36%</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a:effectLst/>
                            </a:rPr>
                            <a:t>74.15%</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a:effectLst/>
                            </a:rPr>
                            <a:t>73.97%</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extLst>
                      <a:ext uri="{0D108BD9-81ED-4DB2-BD59-A6C34878D82A}">
                        <a16:rowId xmlns:a16="http://schemas.microsoft.com/office/drawing/2014/main" val="1508390855"/>
                      </a:ext>
                    </a:extLst>
                  </a:tr>
                  <a:tr h="434162">
                    <a:tc>
                      <a:txBody>
                        <a:bodyPr/>
                        <a:lstStyle/>
                        <a:p>
                          <a:pPr algn="ctr">
                            <a:spcAft>
                              <a:spcPts val="1200"/>
                            </a:spcAft>
                          </a:pPr>
                          <a:r>
                            <a:rPr lang="en-US" sz="2200" kern="100">
                              <a:effectLst/>
                            </a:rPr>
                            <a:t>Degree Centrality</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a:effectLst/>
                            </a:rPr>
                            <a:t>62.80%</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a:effectLst/>
                            </a:rPr>
                            <a:t>58.93%</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a:effectLst/>
                            </a:rPr>
                            <a:t>69.64%</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extLst>
                      <a:ext uri="{0D108BD9-81ED-4DB2-BD59-A6C34878D82A}">
                        <a16:rowId xmlns:a16="http://schemas.microsoft.com/office/drawing/2014/main" val="801646007"/>
                      </a:ext>
                    </a:extLst>
                  </a:tr>
                  <a:tr h="434162">
                    <a:tc>
                      <a:txBody>
                        <a:bodyPr/>
                        <a:lstStyle/>
                        <a:p>
                          <a:pPr algn="ctr">
                            <a:spcAft>
                              <a:spcPts val="1200"/>
                            </a:spcAft>
                          </a:pPr>
                          <a:r>
                            <a:rPr lang="en-US" sz="2200" kern="100">
                              <a:effectLst/>
                            </a:rPr>
                            <a:t>Degree Centrality(min)</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a:effectLst/>
                            </a:rPr>
                            <a:t>64.29%</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a:effectLst/>
                            </a:rPr>
                            <a:t>65.18%</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a:effectLst/>
                            </a:rPr>
                            <a:t>68.75%</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extLst>
                      <a:ext uri="{0D108BD9-81ED-4DB2-BD59-A6C34878D82A}">
                        <a16:rowId xmlns:a16="http://schemas.microsoft.com/office/drawing/2014/main" val="3710330907"/>
                      </a:ext>
                    </a:extLst>
                  </a:tr>
                  <a:tr h="434162">
                    <a:tc>
                      <a:txBody>
                        <a:bodyPr/>
                        <a:lstStyle/>
                        <a:p>
                          <a:pPr algn="ctr">
                            <a:spcAft>
                              <a:spcPts val="1200"/>
                            </a:spcAft>
                          </a:pPr>
                          <a:r>
                            <a:rPr lang="en-US" sz="2200" kern="100">
                              <a:effectLst/>
                            </a:rPr>
                            <a:t>Betweenness Centrality</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b="1" kern="100" dirty="0">
                              <a:effectLst/>
                            </a:rPr>
                            <a:t>61.61%</a:t>
                          </a:r>
                          <a:endParaRPr lang="en-SG" sz="2200" b="1" kern="100" dirty="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b="1" kern="100" dirty="0">
                              <a:effectLst/>
                            </a:rPr>
                            <a:t>57.59%</a:t>
                          </a:r>
                          <a:endParaRPr lang="en-SG" sz="2200" b="1" kern="100" dirty="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b="1" kern="100" dirty="0">
                              <a:effectLst/>
                            </a:rPr>
                            <a:t>55.80%</a:t>
                          </a:r>
                          <a:endParaRPr lang="en-SG" sz="2200" b="1" kern="100" dirty="0">
                            <a:effectLst/>
                            <a:latin typeface="Times New Roman" panose="02020603050405020304" pitchFamily="18" charset="0"/>
                            <a:ea typeface="宋体" panose="02010600030101010101" pitchFamily="2" charset="-122"/>
                          </a:endParaRPr>
                        </a:p>
                      </a:txBody>
                      <a:tcPr marL="145801" marR="145801" marT="0" marB="0" anchor="ctr"/>
                    </a:tc>
                    <a:extLst>
                      <a:ext uri="{0D108BD9-81ED-4DB2-BD59-A6C34878D82A}">
                        <a16:rowId xmlns:a16="http://schemas.microsoft.com/office/drawing/2014/main" val="3690916074"/>
                      </a:ext>
                    </a:extLst>
                  </a:tr>
                  <a:tr h="434162">
                    <a:tc>
                      <a:txBody>
                        <a:bodyPr/>
                        <a:lstStyle/>
                        <a:p>
                          <a:pPr algn="ctr">
                            <a:spcAft>
                              <a:spcPts val="1200"/>
                            </a:spcAft>
                          </a:pPr>
                          <a:r>
                            <a:rPr lang="en-US" sz="2200" kern="100">
                              <a:effectLst/>
                            </a:rPr>
                            <a:t>Eigenvector Centrality</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a:effectLst/>
                            </a:rPr>
                            <a:t>65.18%</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a:effectLst/>
                            </a:rPr>
                            <a:t>60.27%</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dirty="0">
                              <a:effectLst/>
                            </a:rPr>
                            <a:t>66.52%</a:t>
                          </a:r>
                          <a:endParaRPr lang="en-SG" sz="2200" kern="100" dirty="0">
                            <a:effectLst/>
                            <a:latin typeface="Times New Roman" panose="02020603050405020304" pitchFamily="18" charset="0"/>
                            <a:ea typeface="宋体" panose="02010600030101010101" pitchFamily="2" charset="-122"/>
                          </a:endParaRPr>
                        </a:p>
                      </a:txBody>
                      <a:tcPr marL="145801" marR="145801" marT="0" marB="0" anchor="ctr"/>
                    </a:tc>
                    <a:extLst>
                      <a:ext uri="{0D108BD9-81ED-4DB2-BD59-A6C34878D82A}">
                        <a16:rowId xmlns:a16="http://schemas.microsoft.com/office/drawing/2014/main" val="2093447293"/>
                      </a:ext>
                    </a:extLst>
                  </a:tr>
                </a:tbl>
              </a:graphicData>
            </a:graphic>
          </p:graphicFrame>
        </mc:Choice>
        <mc:Fallback xmlns="">
          <p:graphicFrame>
            <p:nvGraphicFramePr>
              <p:cNvPr id="4" name="Content Placeholder 3">
                <a:extLst>
                  <a:ext uri="{FF2B5EF4-FFF2-40B4-BE49-F238E27FC236}">
                    <a16:creationId xmlns:a16="http://schemas.microsoft.com/office/drawing/2014/main" id="{1D8C00FE-03BF-46DD-BCB1-64C3DA1CC511}"/>
                  </a:ext>
                </a:extLst>
              </p:cNvPr>
              <p:cNvGraphicFramePr>
                <a:graphicFrameLocks noGrp="1"/>
              </p:cNvGraphicFramePr>
              <p:nvPr>
                <p:ph idx="1"/>
                <p:extLst>
                  <p:ext uri="{D42A27DB-BD31-4B8C-83A1-F6EECF244321}">
                    <p14:modId xmlns:p14="http://schemas.microsoft.com/office/powerpoint/2010/main" val="3346492603"/>
                  </p:ext>
                </p:extLst>
              </p:nvPr>
            </p:nvGraphicFramePr>
            <p:xfrm>
              <a:off x="1589072" y="1825625"/>
              <a:ext cx="9013858" cy="4351340"/>
            </p:xfrm>
            <a:graphic>
              <a:graphicData uri="http://schemas.openxmlformats.org/drawingml/2006/table">
                <a:tbl>
                  <a:tblPr firstRow="1" firstCol="1" bandRow="1">
                    <a:tableStyleId>{5C22544A-7EE6-4342-B048-85BDC9FD1C3A}</a:tableStyleId>
                  </a:tblPr>
                  <a:tblGrid>
                    <a:gridCol w="3682006">
                      <a:extLst>
                        <a:ext uri="{9D8B030D-6E8A-4147-A177-3AD203B41FA5}">
                          <a16:colId xmlns:a16="http://schemas.microsoft.com/office/drawing/2014/main" val="504930192"/>
                        </a:ext>
                      </a:extLst>
                    </a:gridCol>
                    <a:gridCol w="1777284">
                      <a:extLst>
                        <a:ext uri="{9D8B030D-6E8A-4147-A177-3AD203B41FA5}">
                          <a16:colId xmlns:a16="http://schemas.microsoft.com/office/drawing/2014/main" val="4266210333"/>
                        </a:ext>
                      </a:extLst>
                    </a:gridCol>
                    <a:gridCol w="1777284">
                      <a:extLst>
                        <a:ext uri="{9D8B030D-6E8A-4147-A177-3AD203B41FA5}">
                          <a16:colId xmlns:a16="http://schemas.microsoft.com/office/drawing/2014/main" val="3904269101"/>
                        </a:ext>
                      </a:extLst>
                    </a:gridCol>
                    <a:gridCol w="1777284">
                      <a:extLst>
                        <a:ext uri="{9D8B030D-6E8A-4147-A177-3AD203B41FA5}">
                          <a16:colId xmlns:a16="http://schemas.microsoft.com/office/drawing/2014/main" val="234297630"/>
                        </a:ext>
                      </a:extLst>
                    </a:gridCol>
                  </a:tblGrid>
                  <a:tr h="1746368">
                    <a:tc>
                      <a:txBody>
                        <a:bodyPr/>
                        <a:lstStyle/>
                        <a:p>
                          <a:endParaRPr lang="en-US"/>
                        </a:p>
                      </a:txBody>
                      <a:tcPr marL="145801" marR="145801" marT="0" marB="0" anchor="ctr">
                        <a:lnTlToBr w="12700" cap="flat" cmpd="sng" algn="ctr">
                          <a:solidFill>
                            <a:schemeClr val="tx1"/>
                          </a:solidFill>
                          <a:prstDash val="solid"/>
                          <a:round/>
                          <a:headEnd type="none" w="med" len="med"/>
                          <a:tailEnd type="none" w="med" len="med"/>
                        </a:lnTlToBr>
                        <a:blipFill>
                          <a:blip r:embed="rId2"/>
                          <a:stretch>
                            <a:fillRect l="-165" t="-348" r="-145289" b="-156794"/>
                          </a:stretch>
                        </a:blipFill>
                      </a:tcPr>
                    </a:tc>
                    <a:tc>
                      <a:txBody>
                        <a:bodyPr/>
                        <a:lstStyle/>
                        <a:p>
                          <a:endParaRPr lang="en-US"/>
                        </a:p>
                      </a:txBody>
                      <a:tcPr marL="145801" marR="145801" marT="0" marB="0" anchor="ctr">
                        <a:blipFill>
                          <a:blip r:embed="rId2"/>
                          <a:stretch>
                            <a:fillRect l="-208247" t="-348" r="-202062" b="-156794"/>
                          </a:stretch>
                        </a:blipFill>
                      </a:tcPr>
                    </a:tc>
                    <a:tc>
                      <a:txBody>
                        <a:bodyPr/>
                        <a:lstStyle/>
                        <a:p>
                          <a:endParaRPr lang="en-US"/>
                        </a:p>
                      </a:txBody>
                      <a:tcPr marL="145801" marR="145801" marT="0" marB="0" anchor="ctr">
                        <a:blipFill>
                          <a:blip r:embed="rId2"/>
                          <a:stretch>
                            <a:fillRect l="-307192" t="-348" r="-101370" b="-156794"/>
                          </a:stretch>
                        </a:blipFill>
                      </a:tcPr>
                    </a:tc>
                    <a:tc>
                      <a:txBody>
                        <a:bodyPr/>
                        <a:lstStyle/>
                        <a:p>
                          <a:endParaRPr lang="en-US"/>
                        </a:p>
                      </a:txBody>
                      <a:tcPr marL="145801" marR="145801" marT="0" marB="0" anchor="ctr">
                        <a:blipFill>
                          <a:blip r:embed="rId2"/>
                          <a:stretch>
                            <a:fillRect l="-407192" t="-348" r="-1370" b="-156794"/>
                          </a:stretch>
                        </a:blipFill>
                      </a:tcPr>
                    </a:tc>
                    <a:extLst>
                      <a:ext uri="{0D108BD9-81ED-4DB2-BD59-A6C34878D82A}">
                        <a16:rowId xmlns:a16="http://schemas.microsoft.com/office/drawing/2014/main" val="2300287013"/>
                      </a:ext>
                    </a:extLst>
                  </a:tr>
                  <a:tr h="434162">
                    <a:tc>
                      <a:txBody>
                        <a:bodyPr/>
                        <a:lstStyle/>
                        <a:p>
                          <a:pPr algn="ctr">
                            <a:spcAft>
                              <a:spcPts val="1200"/>
                            </a:spcAft>
                          </a:pPr>
                          <a:r>
                            <a:rPr lang="en-US" sz="2200" kern="100">
                              <a:effectLst/>
                            </a:rPr>
                            <a:t>Benign</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gridSpan="3">
                      <a:txBody>
                        <a:bodyPr/>
                        <a:lstStyle/>
                        <a:p>
                          <a:pPr algn="ctr">
                            <a:spcAft>
                              <a:spcPts val="1200"/>
                            </a:spcAft>
                          </a:pPr>
                          <a:r>
                            <a:rPr lang="en-US" sz="2300" kern="100">
                              <a:effectLst/>
                            </a:rPr>
                            <a:t>80.13%</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326870540"/>
                      </a:ext>
                    </a:extLst>
                  </a:tr>
                  <a:tr h="434162">
                    <a:tc>
                      <a:txBody>
                        <a:bodyPr/>
                        <a:lstStyle/>
                        <a:p>
                          <a:pPr algn="ctr">
                            <a:spcAft>
                              <a:spcPts val="1200"/>
                            </a:spcAft>
                          </a:pPr>
                          <a:r>
                            <a:rPr lang="en-US" sz="2200" kern="100">
                              <a:effectLst/>
                            </a:rPr>
                            <a:t>Random Selection Attack</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a:effectLst/>
                            </a:rPr>
                            <a:t>75.36%</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a:effectLst/>
                            </a:rPr>
                            <a:t>74.15%</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a:effectLst/>
                            </a:rPr>
                            <a:t>73.97%</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extLst>
                      <a:ext uri="{0D108BD9-81ED-4DB2-BD59-A6C34878D82A}">
                        <a16:rowId xmlns:a16="http://schemas.microsoft.com/office/drawing/2014/main" val="1508390855"/>
                      </a:ext>
                    </a:extLst>
                  </a:tr>
                  <a:tr h="434162">
                    <a:tc>
                      <a:txBody>
                        <a:bodyPr/>
                        <a:lstStyle/>
                        <a:p>
                          <a:pPr algn="ctr">
                            <a:spcAft>
                              <a:spcPts val="1200"/>
                            </a:spcAft>
                          </a:pPr>
                          <a:r>
                            <a:rPr lang="en-US" sz="2200" kern="100">
                              <a:effectLst/>
                            </a:rPr>
                            <a:t>Degree Centrality</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a:effectLst/>
                            </a:rPr>
                            <a:t>62.80%</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a:effectLst/>
                            </a:rPr>
                            <a:t>58.93%</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a:effectLst/>
                            </a:rPr>
                            <a:t>69.64%</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extLst>
                      <a:ext uri="{0D108BD9-81ED-4DB2-BD59-A6C34878D82A}">
                        <a16:rowId xmlns:a16="http://schemas.microsoft.com/office/drawing/2014/main" val="801646007"/>
                      </a:ext>
                    </a:extLst>
                  </a:tr>
                  <a:tr h="434162">
                    <a:tc>
                      <a:txBody>
                        <a:bodyPr/>
                        <a:lstStyle/>
                        <a:p>
                          <a:pPr algn="ctr">
                            <a:spcAft>
                              <a:spcPts val="1200"/>
                            </a:spcAft>
                          </a:pPr>
                          <a:r>
                            <a:rPr lang="en-US" sz="2200" kern="100">
                              <a:effectLst/>
                            </a:rPr>
                            <a:t>Degree Centrality(min)</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a:effectLst/>
                            </a:rPr>
                            <a:t>64.29%</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a:effectLst/>
                            </a:rPr>
                            <a:t>65.18%</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a:effectLst/>
                            </a:rPr>
                            <a:t>68.75%</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extLst>
                      <a:ext uri="{0D108BD9-81ED-4DB2-BD59-A6C34878D82A}">
                        <a16:rowId xmlns:a16="http://schemas.microsoft.com/office/drawing/2014/main" val="3710330907"/>
                      </a:ext>
                    </a:extLst>
                  </a:tr>
                  <a:tr h="434162">
                    <a:tc>
                      <a:txBody>
                        <a:bodyPr/>
                        <a:lstStyle/>
                        <a:p>
                          <a:pPr algn="ctr">
                            <a:spcAft>
                              <a:spcPts val="1200"/>
                            </a:spcAft>
                          </a:pPr>
                          <a:r>
                            <a:rPr lang="en-US" sz="2200" kern="100">
                              <a:effectLst/>
                            </a:rPr>
                            <a:t>Betweenness Centrality</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b="1" kern="100" dirty="0">
                              <a:effectLst/>
                            </a:rPr>
                            <a:t>61.61%</a:t>
                          </a:r>
                          <a:endParaRPr lang="en-SG" sz="2200" b="1" kern="100" dirty="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b="1" kern="100" dirty="0">
                              <a:effectLst/>
                            </a:rPr>
                            <a:t>57.59%</a:t>
                          </a:r>
                          <a:endParaRPr lang="en-SG" sz="2200" b="1" kern="100" dirty="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b="1" kern="100" dirty="0">
                              <a:effectLst/>
                            </a:rPr>
                            <a:t>55.80%</a:t>
                          </a:r>
                          <a:endParaRPr lang="en-SG" sz="2200" b="1" kern="100" dirty="0">
                            <a:effectLst/>
                            <a:latin typeface="Times New Roman" panose="02020603050405020304" pitchFamily="18" charset="0"/>
                            <a:ea typeface="宋体" panose="02010600030101010101" pitchFamily="2" charset="-122"/>
                          </a:endParaRPr>
                        </a:p>
                      </a:txBody>
                      <a:tcPr marL="145801" marR="145801" marT="0" marB="0" anchor="ctr"/>
                    </a:tc>
                    <a:extLst>
                      <a:ext uri="{0D108BD9-81ED-4DB2-BD59-A6C34878D82A}">
                        <a16:rowId xmlns:a16="http://schemas.microsoft.com/office/drawing/2014/main" val="3690916074"/>
                      </a:ext>
                    </a:extLst>
                  </a:tr>
                  <a:tr h="434162">
                    <a:tc>
                      <a:txBody>
                        <a:bodyPr/>
                        <a:lstStyle/>
                        <a:p>
                          <a:pPr algn="ctr">
                            <a:spcAft>
                              <a:spcPts val="1200"/>
                            </a:spcAft>
                          </a:pPr>
                          <a:r>
                            <a:rPr lang="en-US" sz="2200" kern="100">
                              <a:effectLst/>
                            </a:rPr>
                            <a:t>Eigenvector Centrality</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a:effectLst/>
                            </a:rPr>
                            <a:t>65.18%</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a:effectLst/>
                            </a:rPr>
                            <a:t>60.27%</a:t>
                          </a:r>
                          <a:endParaRPr lang="en-SG" sz="2200" kern="100">
                            <a:effectLst/>
                            <a:latin typeface="Times New Roman" panose="02020603050405020304" pitchFamily="18" charset="0"/>
                            <a:ea typeface="宋体" panose="02010600030101010101" pitchFamily="2" charset="-122"/>
                          </a:endParaRPr>
                        </a:p>
                      </a:txBody>
                      <a:tcPr marL="145801" marR="145801" marT="0" marB="0" anchor="ctr"/>
                    </a:tc>
                    <a:tc>
                      <a:txBody>
                        <a:bodyPr/>
                        <a:lstStyle/>
                        <a:p>
                          <a:pPr algn="ctr">
                            <a:spcAft>
                              <a:spcPts val="1200"/>
                            </a:spcAft>
                          </a:pPr>
                          <a:r>
                            <a:rPr lang="en-US" sz="2300" kern="100" dirty="0">
                              <a:effectLst/>
                            </a:rPr>
                            <a:t>66.52%</a:t>
                          </a:r>
                          <a:endParaRPr lang="en-SG" sz="2200" kern="100" dirty="0">
                            <a:effectLst/>
                            <a:latin typeface="Times New Roman" panose="02020603050405020304" pitchFamily="18" charset="0"/>
                            <a:ea typeface="宋体" panose="02010600030101010101" pitchFamily="2" charset="-122"/>
                          </a:endParaRPr>
                        </a:p>
                      </a:txBody>
                      <a:tcPr marL="145801" marR="145801" marT="0" marB="0" anchor="ctr"/>
                    </a:tc>
                    <a:extLst>
                      <a:ext uri="{0D108BD9-81ED-4DB2-BD59-A6C34878D82A}">
                        <a16:rowId xmlns:a16="http://schemas.microsoft.com/office/drawing/2014/main" val="2093447293"/>
                      </a:ext>
                    </a:extLst>
                  </a:tr>
                </a:tbl>
              </a:graphicData>
            </a:graphic>
          </p:graphicFrame>
        </mc:Fallback>
      </mc:AlternateContent>
    </p:spTree>
    <p:extLst>
      <p:ext uri="{BB962C8B-B14F-4D97-AF65-F5344CB8AC3E}">
        <p14:creationId xmlns:p14="http://schemas.microsoft.com/office/powerpoint/2010/main" val="1490194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5B757-9345-4F25-988C-0EA0475A7CAA}"/>
              </a:ext>
            </a:extLst>
          </p:cNvPr>
          <p:cNvSpPr>
            <a:spLocks noGrp="1"/>
          </p:cNvSpPr>
          <p:nvPr>
            <p:ph type="title"/>
          </p:nvPr>
        </p:nvSpPr>
        <p:spPr/>
        <p:txBody>
          <a:bodyPr/>
          <a:lstStyle/>
          <a:p>
            <a:r>
              <a:rPr lang="en-US" dirty="0"/>
              <a:t>Findings</a:t>
            </a:r>
            <a:endParaRPr lang="en-SG" dirty="0"/>
          </a:p>
        </p:txBody>
      </p:sp>
      <p:sp>
        <p:nvSpPr>
          <p:cNvPr id="3" name="Content Placeholder 2">
            <a:extLst>
              <a:ext uri="{FF2B5EF4-FFF2-40B4-BE49-F238E27FC236}">
                <a16:creationId xmlns:a16="http://schemas.microsoft.com/office/drawing/2014/main" id="{D714892D-D66A-49A9-B676-F453171A735B}"/>
              </a:ext>
            </a:extLst>
          </p:cNvPr>
          <p:cNvSpPr>
            <a:spLocks noGrp="1"/>
          </p:cNvSpPr>
          <p:nvPr>
            <p:ph idx="1"/>
          </p:nvPr>
        </p:nvSpPr>
        <p:spPr/>
        <p:txBody>
          <a:bodyPr/>
          <a:lstStyle/>
          <a:p>
            <a:r>
              <a:rPr lang="en-SG" dirty="0"/>
              <a:t>Graph-level GNNs </a:t>
            </a:r>
            <a:r>
              <a:rPr lang="en-US" altLang="zh-CN" dirty="0"/>
              <a:t>also not robust</a:t>
            </a:r>
          </a:p>
          <a:p>
            <a:r>
              <a:rPr lang="en-SG" dirty="0"/>
              <a:t>Node features as node embedding </a:t>
            </a:r>
            <a:r>
              <a:rPr lang="en-SG"/>
              <a:t>performs better.</a:t>
            </a:r>
            <a:endParaRPr lang="en-SG" dirty="0"/>
          </a:p>
          <a:p>
            <a:r>
              <a:rPr lang="en-SG" dirty="0"/>
              <a:t>Betweenness centrality performs better.</a:t>
            </a:r>
          </a:p>
          <a:p>
            <a:endParaRPr lang="en-SG" dirty="0"/>
          </a:p>
        </p:txBody>
      </p:sp>
    </p:spTree>
    <p:extLst>
      <p:ext uri="{BB962C8B-B14F-4D97-AF65-F5344CB8AC3E}">
        <p14:creationId xmlns:p14="http://schemas.microsoft.com/office/powerpoint/2010/main" val="156294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F2A3-7670-4333-81FC-3B2FBAC71058}"/>
              </a:ext>
            </a:extLst>
          </p:cNvPr>
          <p:cNvSpPr>
            <a:spLocks noGrp="1"/>
          </p:cNvSpPr>
          <p:nvPr>
            <p:ph type="title"/>
          </p:nvPr>
        </p:nvSpPr>
        <p:spPr/>
        <p:txBody>
          <a:bodyPr/>
          <a:lstStyle/>
          <a:p>
            <a:r>
              <a:rPr lang="en-US" dirty="0"/>
              <a:t>Conclusion</a:t>
            </a:r>
            <a:endParaRPr lang="en-SG" dirty="0"/>
          </a:p>
        </p:txBody>
      </p:sp>
      <p:sp>
        <p:nvSpPr>
          <p:cNvPr id="3" name="Content Placeholder 2">
            <a:extLst>
              <a:ext uri="{FF2B5EF4-FFF2-40B4-BE49-F238E27FC236}">
                <a16:creationId xmlns:a16="http://schemas.microsoft.com/office/drawing/2014/main" id="{FBDC6C56-6A07-4D86-B19D-973139F2320D}"/>
              </a:ext>
            </a:extLst>
          </p:cNvPr>
          <p:cNvSpPr>
            <a:spLocks noGrp="1"/>
          </p:cNvSpPr>
          <p:nvPr>
            <p:ph idx="1"/>
          </p:nvPr>
        </p:nvSpPr>
        <p:spPr/>
        <p:txBody>
          <a:bodyPr/>
          <a:lstStyle/>
          <a:p>
            <a:r>
              <a:rPr lang="en-US" dirty="0"/>
              <a:t>Proposed a </a:t>
            </a:r>
            <a:r>
              <a:rPr lang="en-SG" dirty="0"/>
              <a:t>data-free universal adversarial attack algorithm on graph-level GNNs</a:t>
            </a:r>
          </a:p>
          <a:p>
            <a:r>
              <a:rPr lang="en-SG" dirty="0"/>
              <a:t>Lowers down the performance of a </a:t>
            </a:r>
            <a:r>
              <a:rPr lang="en-SG" dirty="0" err="1"/>
              <a:t>sota</a:t>
            </a:r>
            <a:r>
              <a:rPr lang="en-SG" dirty="0"/>
              <a:t> model to a random guessing level</a:t>
            </a:r>
          </a:p>
          <a:p>
            <a:r>
              <a:rPr lang="en-SG" dirty="0"/>
              <a:t>Able to migrate to node-level</a:t>
            </a:r>
          </a:p>
          <a:p>
            <a:endParaRPr lang="en-SG" dirty="0"/>
          </a:p>
        </p:txBody>
      </p:sp>
    </p:spTree>
    <p:extLst>
      <p:ext uri="{BB962C8B-B14F-4D97-AF65-F5344CB8AC3E}">
        <p14:creationId xmlns:p14="http://schemas.microsoft.com/office/powerpoint/2010/main" val="9174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BFC4-FCF0-4549-B959-4DA942759AEC}"/>
              </a:ext>
            </a:extLst>
          </p:cNvPr>
          <p:cNvSpPr>
            <a:spLocks noGrp="1"/>
          </p:cNvSpPr>
          <p:nvPr>
            <p:ph type="title"/>
          </p:nvPr>
        </p:nvSpPr>
        <p:spPr>
          <a:xfrm>
            <a:off x="838200" y="371221"/>
            <a:ext cx="10515600" cy="1325563"/>
          </a:xfrm>
        </p:spPr>
        <p:txBody>
          <a:bodyPr/>
          <a:lstStyle/>
          <a:p>
            <a:r>
              <a:rPr lang="en-US" dirty="0"/>
              <a:t>References</a:t>
            </a:r>
            <a:endParaRPr lang="en-SG" dirty="0"/>
          </a:p>
        </p:txBody>
      </p:sp>
      <p:sp>
        <p:nvSpPr>
          <p:cNvPr id="3" name="Content Placeholder 2">
            <a:extLst>
              <a:ext uri="{FF2B5EF4-FFF2-40B4-BE49-F238E27FC236}">
                <a16:creationId xmlns:a16="http://schemas.microsoft.com/office/drawing/2014/main" id="{C9E4E8CF-437E-41C7-848D-ACA63FE0541E}"/>
              </a:ext>
            </a:extLst>
          </p:cNvPr>
          <p:cNvSpPr>
            <a:spLocks noGrp="1"/>
          </p:cNvSpPr>
          <p:nvPr>
            <p:ph idx="1"/>
          </p:nvPr>
        </p:nvSpPr>
        <p:spPr/>
        <p:txBody>
          <a:bodyPr>
            <a:noAutofit/>
          </a:bodyPr>
          <a:lstStyle/>
          <a:p>
            <a:pPr marL="0" indent="0">
              <a:lnSpc>
                <a:spcPct val="100000"/>
              </a:lnSpc>
              <a:buNone/>
            </a:pPr>
            <a:r>
              <a:rPr lang="en-SG" sz="1800" dirty="0"/>
              <a:t>W. Fan et al., "Graph neural networks for social recommendation," in The World Wide Web Conference, 2019, pp. 417-426. </a:t>
            </a:r>
          </a:p>
          <a:p>
            <a:pPr marL="0" indent="0">
              <a:lnSpc>
                <a:spcPct val="100000"/>
              </a:lnSpc>
              <a:buNone/>
            </a:pPr>
            <a:r>
              <a:rPr lang="en-SG" sz="1800" dirty="0"/>
              <a:t>M. Zhang and Y. Chen, "Link prediction based on graph neural networks," </a:t>
            </a:r>
            <a:r>
              <a:rPr lang="en-SG" sz="1800" dirty="0" err="1"/>
              <a:t>arXiv</a:t>
            </a:r>
            <a:r>
              <a:rPr lang="en-SG" sz="1800" dirty="0"/>
              <a:t> preprint arXiv:1802.09691, 2018.</a:t>
            </a:r>
          </a:p>
          <a:p>
            <a:pPr marL="0" indent="0">
              <a:lnSpc>
                <a:spcPct val="100000"/>
              </a:lnSpc>
              <a:buNone/>
            </a:pPr>
            <a:r>
              <a:rPr lang="en-SG" sz="1800" dirty="0"/>
              <a:t>D. </a:t>
            </a:r>
            <a:r>
              <a:rPr lang="en-SG" sz="1800" dirty="0" err="1"/>
              <a:t>Duvenaud</a:t>
            </a:r>
            <a:r>
              <a:rPr lang="en-SG" sz="1800" dirty="0"/>
              <a:t> et al., "Convolutional networks on graphs for learning molecular fingerprints," </a:t>
            </a:r>
            <a:r>
              <a:rPr lang="en-SG" sz="1800" dirty="0" err="1"/>
              <a:t>arXiv</a:t>
            </a:r>
            <a:r>
              <a:rPr lang="en-SG" sz="1800" dirty="0"/>
              <a:t> preprint arXiv:1509.09292, 2015.</a:t>
            </a:r>
          </a:p>
          <a:p>
            <a:pPr marL="0" indent="0">
              <a:lnSpc>
                <a:spcPct val="100000"/>
              </a:lnSpc>
              <a:buNone/>
            </a:pPr>
            <a:r>
              <a:rPr lang="en-SG" sz="1800" dirty="0"/>
              <a:t>J. Gilmer, S. S. </a:t>
            </a:r>
            <a:r>
              <a:rPr lang="en-SG" sz="1800" dirty="0" err="1"/>
              <a:t>Schoenholz</a:t>
            </a:r>
            <a:r>
              <a:rPr lang="en-SG" sz="1800" dirty="0"/>
              <a:t>, P. F. Riley, O. </a:t>
            </a:r>
            <a:r>
              <a:rPr lang="en-SG" sz="1800" dirty="0" err="1"/>
              <a:t>Vinyals</a:t>
            </a:r>
            <a:r>
              <a:rPr lang="en-SG" sz="1800" dirty="0"/>
              <a:t>, and G. E. Dahl, "Neural message passing for quantum chemistry," in International Conference on Machine Learning, 2017: PMLR, pp. 1263-1272. </a:t>
            </a:r>
          </a:p>
          <a:p>
            <a:pPr marL="0" indent="0">
              <a:lnSpc>
                <a:spcPct val="100000"/>
              </a:lnSpc>
              <a:buNone/>
            </a:pPr>
            <a:r>
              <a:rPr lang="en-SG" sz="1800" dirty="0"/>
              <a:t>X. </a:t>
            </a:r>
            <a:r>
              <a:rPr lang="en-SG" sz="1800" dirty="0" err="1"/>
              <a:t>Geng</a:t>
            </a:r>
            <a:r>
              <a:rPr lang="en-SG" sz="1800" dirty="0"/>
              <a:t> et al., "Spatiotemporal multi-graph convolution network for ride-hailing demand forecasting," in Proceedings of the AAAI conference on artificial intelligence, 2019, vol. 33, no. 01, pp. 3656-3663. </a:t>
            </a:r>
          </a:p>
          <a:p>
            <a:pPr marL="0" indent="0">
              <a:lnSpc>
                <a:spcPct val="100000"/>
              </a:lnSpc>
              <a:buNone/>
            </a:pPr>
            <a:r>
              <a:rPr lang="en-SG" sz="1800" dirty="0"/>
              <a:t>S. Guo, Y. Lin, N. Feng, C. Song, and H. Wan, "Attention based spatial-temporal graph convolutional networks for traffic flow forecasting," in Proceedings of the AAAI Conference on Artificial Intelligence, 2019, vol. 33, no. 01, pp. 922-929. </a:t>
            </a:r>
          </a:p>
        </p:txBody>
      </p:sp>
    </p:spTree>
    <p:extLst>
      <p:ext uri="{BB962C8B-B14F-4D97-AF65-F5344CB8AC3E}">
        <p14:creationId xmlns:p14="http://schemas.microsoft.com/office/powerpoint/2010/main" val="2319224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BFC4-FCF0-4549-B959-4DA942759AEC}"/>
              </a:ext>
            </a:extLst>
          </p:cNvPr>
          <p:cNvSpPr>
            <a:spLocks noGrp="1"/>
          </p:cNvSpPr>
          <p:nvPr>
            <p:ph type="title"/>
          </p:nvPr>
        </p:nvSpPr>
        <p:spPr>
          <a:xfrm>
            <a:off x="838200" y="371221"/>
            <a:ext cx="10515600" cy="1325563"/>
          </a:xfrm>
        </p:spPr>
        <p:txBody>
          <a:bodyPr/>
          <a:lstStyle/>
          <a:p>
            <a:r>
              <a:rPr lang="en-US" dirty="0"/>
              <a:t>References</a:t>
            </a:r>
            <a:endParaRPr lang="en-SG" dirty="0"/>
          </a:p>
        </p:txBody>
      </p:sp>
      <p:sp>
        <p:nvSpPr>
          <p:cNvPr id="3" name="Content Placeholder 2">
            <a:extLst>
              <a:ext uri="{FF2B5EF4-FFF2-40B4-BE49-F238E27FC236}">
                <a16:creationId xmlns:a16="http://schemas.microsoft.com/office/drawing/2014/main" id="{C9E4E8CF-437E-41C7-848D-ACA63FE0541E}"/>
              </a:ext>
            </a:extLst>
          </p:cNvPr>
          <p:cNvSpPr>
            <a:spLocks noGrp="1"/>
          </p:cNvSpPr>
          <p:nvPr>
            <p:ph idx="1"/>
          </p:nvPr>
        </p:nvSpPr>
        <p:spPr/>
        <p:txBody>
          <a:bodyPr>
            <a:noAutofit/>
          </a:bodyPr>
          <a:lstStyle/>
          <a:p>
            <a:pPr marL="0" indent="0">
              <a:lnSpc>
                <a:spcPct val="100000"/>
              </a:lnSpc>
              <a:buNone/>
            </a:pPr>
            <a:r>
              <a:rPr lang="en-SG" sz="1800" dirty="0"/>
              <a:t>D. </a:t>
            </a:r>
            <a:r>
              <a:rPr lang="en-SG" sz="1800" dirty="0" err="1"/>
              <a:t>Zügner</a:t>
            </a:r>
            <a:r>
              <a:rPr lang="en-SG" sz="1800" dirty="0"/>
              <a:t> and S. </a:t>
            </a:r>
            <a:r>
              <a:rPr lang="en-SG" sz="1800" dirty="0" err="1"/>
              <a:t>Günnemann</a:t>
            </a:r>
            <a:r>
              <a:rPr lang="en-SG" sz="1800" dirty="0"/>
              <a:t>, "Adversarial attacks on graph neural networks via meta learning," </a:t>
            </a:r>
            <a:r>
              <a:rPr lang="en-SG" sz="1800" dirty="0" err="1"/>
              <a:t>arXiv</a:t>
            </a:r>
            <a:r>
              <a:rPr lang="en-SG" sz="1800" dirty="0"/>
              <a:t> preprint arXiv:1902.08412, 2019.</a:t>
            </a:r>
          </a:p>
          <a:p>
            <a:pPr marL="0" indent="0">
              <a:lnSpc>
                <a:spcPct val="100000"/>
              </a:lnSpc>
              <a:buNone/>
            </a:pPr>
            <a:r>
              <a:rPr lang="en-SG" sz="1800" dirty="0"/>
              <a:t>D. </a:t>
            </a:r>
            <a:r>
              <a:rPr lang="en-SG" sz="1800" dirty="0" err="1"/>
              <a:t>Zügner</a:t>
            </a:r>
            <a:r>
              <a:rPr lang="en-SG" sz="1800" dirty="0"/>
              <a:t>, A. </a:t>
            </a:r>
            <a:r>
              <a:rPr lang="en-SG" sz="1800" dirty="0" err="1"/>
              <a:t>Akbarnejad</a:t>
            </a:r>
            <a:r>
              <a:rPr lang="en-SG" sz="1800" dirty="0"/>
              <a:t>, and S. </a:t>
            </a:r>
            <a:r>
              <a:rPr lang="en-SG" sz="1800" dirty="0" err="1"/>
              <a:t>Günnemann</a:t>
            </a:r>
            <a:r>
              <a:rPr lang="en-SG" sz="1800" dirty="0"/>
              <a:t>, "Adversarial attacks on neural networks for graph data," in Proceedings of the 24th ACM SIGKDD International Conference on Knowledge Discovery &amp; Data Mining, 2018, pp. 2847-2856. </a:t>
            </a:r>
          </a:p>
          <a:p>
            <a:pPr marL="0" indent="0">
              <a:lnSpc>
                <a:spcPct val="100000"/>
              </a:lnSpc>
              <a:buNone/>
            </a:pPr>
            <a:r>
              <a:rPr lang="en-SG" sz="1800" dirty="0"/>
              <a:t>K. Xu et al., "Topology attack and </a:t>
            </a:r>
            <a:r>
              <a:rPr lang="en-SG" sz="1800" dirty="0" err="1"/>
              <a:t>defense</a:t>
            </a:r>
            <a:r>
              <a:rPr lang="en-SG" sz="1800" dirty="0"/>
              <a:t> for graph neural networks: An optimization perspective," </a:t>
            </a:r>
            <a:r>
              <a:rPr lang="en-SG" sz="1800" dirty="0" err="1"/>
              <a:t>arXiv</a:t>
            </a:r>
            <a:r>
              <a:rPr lang="en-SG" sz="1800" dirty="0"/>
              <a:t> preprint arXiv:1906.04214, 2019.</a:t>
            </a:r>
          </a:p>
          <a:p>
            <a:pPr marL="0" indent="0">
              <a:lnSpc>
                <a:spcPct val="100000"/>
              </a:lnSpc>
              <a:buNone/>
            </a:pPr>
            <a:r>
              <a:rPr lang="en-SG" sz="1800" dirty="0"/>
              <a:t>B. Wang and N. Z. Gong, "Attacking graph-based classification via manipulating the graph structure," in Proceedings of the 2019 ACM SIGSAC Conference on Computer and Communications Security, 2019, pp. 2023-2040. </a:t>
            </a:r>
          </a:p>
          <a:p>
            <a:pPr marL="0" indent="0">
              <a:lnSpc>
                <a:spcPct val="100000"/>
              </a:lnSpc>
              <a:buNone/>
            </a:pPr>
            <a:r>
              <a:rPr lang="en-SG" sz="1800" dirty="0"/>
              <a:t>K. R. </a:t>
            </a:r>
            <a:r>
              <a:rPr lang="en-SG" sz="1800" dirty="0" err="1"/>
              <a:t>Mopuri</a:t>
            </a:r>
            <a:r>
              <a:rPr lang="en-SG" sz="1800" dirty="0"/>
              <a:t>, U. Ojha, U. Garg, and R. V. Babu, "NAG: Network for adversary generation," in Proceedings of the IEEE Conference on Computer Vision and Pattern Recognition, 2018, pp. 742-751. </a:t>
            </a:r>
          </a:p>
          <a:p>
            <a:pPr marL="0" indent="0">
              <a:lnSpc>
                <a:spcPct val="100000"/>
              </a:lnSpc>
              <a:buNone/>
            </a:pPr>
            <a:r>
              <a:rPr lang="en-SG" sz="1800" dirty="0"/>
              <a:t>K. </a:t>
            </a:r>
            <a:r>
              <a:rPr lang="en-SG" sz="1800" dirty="0" err="1"/>
              <a:t>Simonyan</a:t>
            </a:r>
            <a:r>
              <a:rPr lang="en-SG" sz="1800" dirty="0"/>
              <a:t>, A. </a:t>
            </a:r>
            <a:r>
              <a:rPr lang="en-SG" sz="1800" dirty="0" err="1"/>
              <a:t>Vedaldi</a:t>
            </a:r>
            <a:r>
              <a:rPr lang="en-SG" sz="1800" dirty="0"/>
              <a:t>, and A. Zisserman, "Deep inside convolutional networks: Visualising image classification models and saliency maps," </a:t>
            </a:r>
            <a:r>
              <a:rPr lang="en-SG" sz="1800" dirty="0" err="1"/>
              <a:t>arXiv</a:t>
            </a:r>
            <a:r>
              <a:rPr lang="en-SG" sz="1800" dirty="0"/>
              <a:t> preprint arXiv:1312.6034, 2013.</a:t>
            </a:r>
          </a:p>
          <a:p>
            <a:pPr marL="0" indent="0">
              <a:lnSpc>
                <a:spcPct val="100000"/>
              </a:lnSpc>
              <a:buNone/>
            </a:pPr>
            <a:r>
              <a:rPr lang="en-SG" sz="1800" dirty="0"/>
              <a:t>Z. Zhang et al., "Hierarchical graph pooling with structure learning," </a:t>
            </a:r>
            <a:r>
              <a:rPr lang="en-SG" sz="1800" dirty="0" err="1"/>
              <a:t>arXiv</a:t>
            </a:r>
            <a:r>
              <a:rPr lang="en-SG" sz="1800" dirty="0"/>
              <a:t> preprint arXiv:1911.05954, 2019</a:t>
            </a:r>
          </a:p>
        </p:txBody>
      </p:sp>
    </p:spTree>
    <p:extLst>
      <p:ext uri="{BB962C8B-B14F-4D97-AF65-F5344CB8AC3E}">
        <p14:creationId xmlns:p14="http://schemas.microsoft.com/office/powerpoint/2010/main" val="299335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8217-7050-4247-8D96-BF822DECA9D7}"/>
              </a:ext>
            </a:extLst>
          </p:cNvPr>
          <p:cNvSpPr>
            <a:spLocks noGrp="1"/>
          </p:cNvSpPr>
          <p:nvPr>
            <p:ph type="title"/>
          </p:nvPr>
        </p:nvSpPr>
        <p:spPr/>
        <p:txBody>
          <a:bodyPr/>
          <a:lstStyle/>
          <a:p>
            <a:r>
              <a:rPr lang="en-US" dirty="0"/>
              <a:t>Agenda</a:t>
            </a:r>
            <a:endParaRPr lang="en-SG" dirty="0"/>
          </a:p>
        </p:txBody>
      </p:sp>
      <p:sp>
        <p:nvSpPr>
          <p:cNvPr id="3" name="Content Placeholder 2">
            <a:extLst>
              <a:ext uri="{FF2B5EF4-FFF2-40B4-BE49-F238E27FC236}">
                <a16:creationId xmlns:a16="http://schemas.microsoft.com/office/drawing/2014/main" id="{8FFF1BA7-0F4A-4773-8AB1-EB9AB54E88C4}"/>
              </a:ext>
            </a:extLst>
          </p:cNvPr>
          <p:cNvSpPr>
            <a:spLocks noGrp="1"/>
          </p:cNvSpPr>
          <p:nvPr>
            <p:ph idx="1"/>
          </p:nvPr>
        </p:nvSpPr>
        <p:spPr/>
        <p:txBody>
          <a:bodyPr/>
          <a:lstStyle/>
          <a:p>
            <a:r>
              <a:rPr lang="en-US" dirty="0"/>
              <a:t>Project Overview</a:t>
            </a:r>
          </a:p>
          <a:p>
            <a:r>
              <a:rPr lang="en-SG" dirty="0"/>
              <a:t>Previous Approaches</a:t>
            </a:r>
          </a:p>
          <a:p>
            <a:r>
              <a:rPr lang="en-SG" dirty="0"/>
              <a:t>Project Settings</a:t>
            </a:r>
          </a:p>
          <a:p>
            <a:r>
              <a:rPr lang="en-SG" dirty="0"/>
              <a:t>Proposed Algorithms</a:t>
            </a:r>
          </a:p>
          <a:p>
            <a:r>
              <a:rPr lang="en-SG" dirty="0"/>
              <a:t>Results and Discussion</a:t>
            </a:r>
          </a:p>
          <a:p>
            <a:r>
              <a:rPr lang="en-SG" dirty="0"/>
              <a:t>Conclusion</a:t>
            </a:r>
          </a:p>
          <a:p>
            <a:endParaRPr lang="en-SG" dirty="0"/>
          </a:p>
          <a:p>
            <a:endParaRPr lang="en-SG" dirty="0"/>
          </a:p>
        </p:txBody>
      </p:sp>
    </p:spTree>
    <p:extLst>
      <p:ext uri="{BB962C8B-B14F-4D97-AF65-F5344CB8AC3E}">
        <p14:creationId xmlns:p14="http://schemas.microsoft.com/office/powerpoint/2010/main" val="647569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BFC4-FCF0-4549-B959-4DA942759AEC}"/>
              </a:ext>
            </a:extLst>
          </p:cNvPr>
          <p:cNvSpPr>
            <a:spLocks noGrp="1"/>
          </p:cNvSpPr>
          <p:nvPr>
            <p:ph type="title"/>
          </p:nvPr>
        </p:nvSpPr>
        <p:spPr>
          <a:xfrm>
            <a:off x="838200" y="371221"/>
            <a:ext cx="10515600" cy="1325563"/>
          </a:xfrm>
        </p:spPr>
        <p:txBody>
          <a:bodyPr/>
          <a:lstStyle/>
          <a:p>
            <a:r>
              <a:rPr lang="en-US" dirty="0"/>
              <a:t>References</a:t>
            </a:r>
            <a:endParaRPr lang="en-SG" dirty="0"/>
          </a:p>
        </p:txBody>
      </p:sp>
      <p:sp>
        <p:nvSpPr>
          <p:cNvPr id="3" name="Content Placeholder 2">
            <a:extLst>
              <a:ext uri="{FF2B5EF4-FFF2-40B4-BE49-F238E27FC236}">
                <a16:creationId xmlns:a16="http://schemas.microsoft.com/office/drawing/2014/main" id="{C9E4E8CF-437E-41C7-848D-ACA63FE0541E}"/>
              </a:ext>
            </a:extLst>
          </p:cNvPr>
          <p:cNvSpPr>
            <a:spLocks noGrp="1"/>
          </p:cNvSpPr>
          <p:nvPr>
            <p:ph idx="1"/>
          </p:nvPr>
        </p:nvSpPr>
        <p:spPr/>
        <p:txBody>
          <a:bodyPr>
            <a:noAutofit/>
          </a:bodyPr>
          <a:lstStyle/>
          <a:p>
            <a:pPr marL="0" indent="0">
              <a:lnSpc>
                <a:spcPct val="100000"/>
              </a:lnSpc>
              <a:buNone/>
            </a:pPr>
            <a:r>
              <a:rPr lang="en-SG" sz="1800" dirty="0"/>
              <a:t>E. Wallace, S. Feng, N. </a:t>
            </a:r>
            <a:r>
              <a:rPr lang="en-SG" sz="1800" dirty="0" err="1"/>
              <a:t>Kandpal</a:t>
            </a:r>
            <a:r>
              <a:rPr lang="en-SG" sz="1800" dirty="0"/>
              <a:t>, M. Gardner, and S. Singh, "Universal adversarial triggers for attacking and </a:t>
            </a:r>
            <a:r>
              <a:rPr lang="en-SG" sz="1800" dirty="0" err="1"/>
              <a:t>analyzing</a:t>
            </a:r>
            <a:r>
              <a:rPr lang="en-SG" sz="1800" dirty="0"/>
              <a:t> NLP," </a:t>
            </a:r>
            <a:r>
              <a:rPr lang="en-SG" sz="1800" dirty="0" err="1"/>
              <a:t>arXiv</a:t>
            </a:r>
            <a:r>
              <a:rPr lang="en-SG" sz="1800" dirty="0"/>
              <a:t> preprint arXiv:1908.07125, 2019.</a:t>
            </a:r>
          </a:p>
          <a:p>
            <a:pPr marL="0" indent="0">
              <a:lnSpc>
                <a:spcPct val="100000"/>
              </a:lnSpc>
              <a:buNone/>
            </a:pPr>
            <a:r>
              <a:rPr lang="en-SG" sz="1800" dirty="0"/>
              <a:t>K. R. </a:t>
            </a:r>
            <a:r>
              <a:rPr lang="en-SG" sz="1800" dirty="0" err="1"/>
              <a:t>Mopuri</a:t>
            </a:r>
            <a:r>
              <a:rPr lang="en-SG" sz="1800" dirty="0"/>
              <a:t>, P. K. </a:t>
            </a:r>
            <a:r>
              <a:rPr lang="en-SG" sz="1800" dirty="0" err="1"/>
              <a:t>Uppala</a:t>
            </a:r>
            <a:r>
              <a:rPr lang="en-SG" sz="1800" dirty="0"/>
              <a:t>, and R. V. Babu, "Ask, acquire, and attack: Data-free </a:t>
            </a:r>
            <a:r>
              <a:rPr lang="en-SG" sz="1800" dirty="0" err="1"/>
              <a:t>uap</a:t>
            </a:r>
            <a:r>
              <a:rPr lang="en-SG" sz="1800" dirty="0"/>
              <a:t> generation using class impressions," in Proceedings of the European Conference on Computer Vision (ECCV), 2018, pp. 19-34. </a:t>
            </a:r>
          </a:p>
          <a:p>
            <a:pPr marL="0" indent="0">
              <a:lnSpc>
                <a:spcPct val="100000"/>
              </a:lnSpc>
              <a:buNone/>
            </a:pPr>
            <a:r>
              <a:rPr lang="en-SG" sz="1800" dirty="0"/>
              <a:t>J. Hayes and G. </a:t>
            </a:r>
            <a:r>
              <a:rPr lang="en-SG" sz="1800" dirty="0" err="1"/>
              <a:t>Danezis</a:t>
            </a:r>
            <a:r>
              <a:rPr lang="en-SG" sz="1800" dirty="0"/>
              <a:t>, "Learning universal adversarial perturbations with generative models," in 2018 IEEE Security and Privacy Workshops (SPW), 2018: IEEE, pp. 43-49. </a:t>
            </a:r>
          </a:p>
          <a:p>
            <a:pPr marL="0" indent="0">
              <a:lnSpc>
                <a:spcPct val="100000"/>
              </a:lnSpc>
              <a:buNone/>
            </a:pPr>
            <a:r>
              <a:rPr lang="en-SG" sz="1800" dirty="0"/>
              <a:t>X. Zang, Y. </a:t>
            </a:r>
            <a:r>
              <a:rPr lang="en-SG" sz="1800" dirty="0" err="1"/>
              <a:t>Xie</a:t>
            </a:r>
            <a:r>
              <a:rPr lang="en-SG" sz="1800" dirty="0"/>
              <a:t>, J. Chen, and B. Yuan, "Graph universal adversarial attacks: A few bad actors ruin graph learning models," </a:t>
            </a:r>
            <a:r>
              <a:rPr lang="en-SG" sz="1800" dirty="0" err="1"/>
              <a:t>arXiv</a:t>
            </a:r>
            <a:r>
              <a:rPr lang="en-SG" sz="1800" dirty="0"/>
              <a:t> preprint arXiv:2002.04784, 2020.</a:t>
            </a:r>
          </a:p>
          <a:p>
            <a:pPr marL="0" indent="0">
              <a:lnSpc>
                <a:spcPct val="100000"/>
              </a:lnSpc>
              <a:buNone/>
            </a:pPr>
            <a:r>
              <a:rPr lang="en-SG" sz="1800" dirty="0"/>
              <a:t>L. </a:t>
            </a:r>
            <a:r>
              <a:rPr lang="en-SG" sz="1800" dirty="0" err="1"/>
              <a:t>Solá</a:t>
            </a:r>
            <a:r>
              <a:rPr lang="en-SG" sz="1800" dirty="0"/>
              <a:t>, M. Romance, R. </a:t>
            </a:r>
            <a:r>
              <a:rPr lang="en-SG" sz="1800" dirty="0" err="1"/>
              <a:t>Criado</a:t>
            </a:r>
            <a:r>
              <a:rPr lang="en-SG" sz="1800" dirty="0"/>
              <a:t>, J. Flores, A. García del Amo, and S. </a:t>
            </a:r>
            <a:r>
              <a:rPr lang="en-SG" sz="1800" dirty="0" err="1"/>
              <a:t>Boccaletti</a:t>
            </a:r>
            <a:r>
              <a:rPr lang="en-SG" sz="1800" dirty="0"/>
              <a:t>, "Eigenvector centrality of nodes in multiplex networks," Chaos: An Interdisciplinary Journal of Nonlinear Science, vol. 23, no. 3, p. 033131, 2013.</a:t>
            </a:r>
          </a:p>
          <a:p>
            <a:pPr marL="0" indent="0">
              <a:lnSpc>
                <a:spcPct val="100000"/>
              </a:lnSpc>
              <a:buNone/>
            </a:pPr>
            <a:r>
              <a:rPr lang="en-SG" sz="1800" dirty="0"/>
              <a:t>J. Bruna, W. Zaremba, A. </a:t>
            </a:r>
            <a:r>
              <a:rPr lang="en-SG" sz="1800" dirty="0" err="1"/>
              <a:t>Szlam</a:t>
            </a:r>
            <a:r>
              <a:rPr lang="en-SG" sz="1800" dirty="0"/>
              <a:t>, and Y. </a:t>
            </a:r>
            <a:r>
              <a:rPr lang="en-SG" sz="1800" dirty="0" err="1"/>
              <a:t>LeCun</a:t>
            </a:r>
            <a:r>
              <a:rPr lang="en-SG" sz="1800" dirty="0"/>
              <a:t>, "Spectral networks and locally connected networks on graphs," </a:t>
            </a:r>
            <a:r>
              <a:rPr lang="en-SG" sz="1800" dirty="0" err="1"/>
              <a:t>arXiv</a:t>
            </a:r>
            <a:r>
              <a:rPr lang="en-SG" sz="1800" dirty="0"/>
              <a:t> preprint arXiv:1312.6203, 2013.</a:t>
            </a:r>
          </a:p>
          <a:p>
            <a:pPr marL="0" indent="0">
              <a:lnSpc>
                <a:spcPct val="100000"/>
              </a:lnSpc>
              <a:buNone/>
            </a:pPr>
            <a:r>
              <a:rPr lang="en-SG" sz="1800" dirty="0"/>
              <a:t>A. </a:t>
            </a:r>
            <a:r>
              <a:rPr lang="en-SG" sz="1800" dirty="0" err="1"/>
              <a:t>Micheli</a:t>
            </a:r>
            <a:r>
              <a:rPr lang="en-SG" sz="1800" dirty="0"/>
              <a:t>, "Neural network for graphs: A contextual constructive approach," IEEE Transactions on Neural Networks, vol. 20, no. 3, pp. 498-511, 2009.</a:t>
            </a:r>
          </a:p>
        </p:txBody>
      </p:sp>
    </p:spTree>
    <p:extLst>
      <p:ext uri="{BB962C8B-B14F-4D97-AF65-F5344CB8AC3E}">
        <p14:creationId xmlns:p14="http://schemas.microsoft.com/office/powerpoint/2010/main" val="3082554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EEEBF-E3D3-4234-B37D-EBCEEA030EAA}"/>
              </a:ext>
            </a:extLst>
          </p:cNvPr>
          <p:cNvSpPr>
            <a:spLocks noGrp="1"/>
          </p:cNvSpPr>
          <p:nvPr>
            <p:ph type="title"/>
          </p:nvPr>
        </p:nvSpPr>
        <p:spPr/>
        <p:txBody>
          <a:bodyPr/>
          <a:lstStyle/>
          <a:p>
            <a:r>
              <a:rPr lang="en-US" altLang="zh-CN" dirty="0"/>
              <a:t>Thanks for your attention!</a:t>
            </a:r>
            <a:endParaRPr lang="en-SG" dirty="0"/>
          </a:p>
        </p:txBody>
      </p:sp>
    </p:spTree>
    <p:extLst>
      <p:ext uri="{BB962C8B-B14F-4D97-AF65-F5344CB8AC3E}">
        <p14:creationId xmlns:p14="http://schemas.microsoft.com/office/powerpoint/2010/main" val="289077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46A7-C783-4BC3-A11A-3EABD17895CB}"/>
              </a:ext>
            </a:extLst>
          </p:cNvPr>
          <p:cNvSpPr>
            <a:spLocks noGrp="1"/>
          </p:cNvSpPr>
          <p:nvPr>
            <p:ph type="title"/>
          </p:nvPr>
        </p:nvSpPr>
        <p:spPr/>
        <p:txBody>
          <a:bodyPr/>
          <a:lstStyle/>
          <a:p>
            <a:r>
              <a:rPr lang="en-US" dirty="0"/>
              <a:t>Project Overview</a:t>
            </a:r>
            <a:endParaRPr lang="en-SG" dirty="0"/>
          </a:p>
        </p:txBody>
      </p:sp>
      <p:sp>
        <p:nvSpPr>
          <p:cNvPr id="3" name="Content Placeholder 2">
            <a:extLst>
              <a:ext uri="{FF2B5EF4-FFF2-40B4-BE49-F238E27FC236}">
                <a16:creationId xmlns:a16="http://schemas.microsoft.com/office/drawing/2014/main" id="{37B1FE4E-A723-465B-AE35-7489299AE4BE}"/>
              </a:ext>
            </a:extLst>
          </p:cNvPr>
          <p:cNvSpPr>
            <a:spLocks noGrp="1"/>
          </p:cNvSpPr>
          <p:nvPr>
            <p:ph idx="1"/>
          </p:nvPr>
        </p:nvSpPr>
        <p:spPr/>
        <p:txBody>
          <a:bodyPr/>
          <a:lstStyle/>
          <a:p>
            <a:r>
              <a:rPr lang="en-US" dirty="0"/>
              <a:t>Research Gap &amp; Background:</a:t>
            </a:r>
          </a:p>
          <a:p>
            <a:pPr lvl="1"/>
            <a:r>
              <a:rPr lang="en-US" dirty="0"/>
              <a:t>Widely used but vulnerable GNNs</a:t>
            </a:r>
          </a:p>
          <a:p>
            <a:pPr lvl="1"/>
            <a:r>
              <a:rPr lang="en-SG" dirty="0"/>
              <a:t>No opponent to study &amp; improve robustness</a:t>
            </a:r>
          </a:p>
          <a:p>
            <a:pPr lvl="2"/>
            <a:r>
              <a:rPr lang="en-SG" dirty="0"/>
              <a:t>Data-free</a:t>
            </a:r>
          </a:p>
          <a:p>
            <a:pPr lvl="2"/>
            <a:r>
              <a:rPr lang="en-SG" dirty="0"/>
              <a:t>Graph-level</a:t>
            </a:r>
          </a:p>
          <a:p>
            <a:pPr lvl="2"/>
            <a:r>
              <a:rPr lang="en-SG" dirty="0"/>
              <a:t>Universal</a:t>
            </a:r>
          </a:p>
        </p:txBody>
      </p:sp>
    </p:spTree>
    <p:extLst>
      <p:ext uri="{BB962C8B-B14F-4D97-AF65-F5344CB8AC3E}">
        <p14:creationId xmlns:p14="http://schemas.microsoft.com/office/powerpoint/2010/main" val="344632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0A21-8F82-4ADA-8393-AC3442F176AF}"/>
              </a:ext>
            </a:extLst>
          </p:cNvPr>
          <p:cNvSpPr>
            <a:spLocks noGrp="1"/>
          </p:cNvSpPr>
          <p:nvPr>
            <p:ph type="title"/>
          </p:nvPr>
        </p:nvSpPr>
        <p:spPr>
          <a:xfrm>
            <a:off x="838200" y="365125"/>
            <a:ext cx="10515600" cy="1306443"/>
          </a:xfrm>
        </p:spPr>
        <p:txBody>
          <a:bodyPr>
            <a:normAutofit/>
          </a:bodyPr>
          <a:lstStyle/>
          <a:p>
            <a:r>
              <a:rPr lang="en-US" sz="4000" dirty="0"/>
              <a:t>Project Overview</a:t>
            </a:r>
            <a:endParaRPr lang="en-SG" sz="4000" dirty="0"/>
          </a:p>
        </p:txBody>
      </p:sp>
      <p:sp>
        <p:nvSpPr>
          <p:cNvPr id="3" name="Content Placeholder 2">
            <a:extLst>
              <a:ext uri="{FF2B5EF4-FFF2-40B4-BE49-F238E27FC236}">
                <a16:creationId xmlns:a16="http://schemas.microsoft.com/office/drawing/2014/main" id="{37E7CF1F-014C-4D49-869D-49AD0AF95E29}"/>
              </a:ext>
            </a:extLst>
          </p:cNvPr>
          <p:cNvSpPr>
            <a:spLocks noGrp="1"/>
          </p:cNvSpPr>
          <p:nvPr>
            <p:ph idx="1"/>
          </p:nvPr>
        </p:nvSpPr>
        <p:spPr>
          <a:xfrm>
            <a:off x="838200" y="1825625"/>
            <a:ext cx="3570656" cy="4303464"/>
          </a:xfrm>
        </p:spPr>
        <p:txBody>
          <a:bodyPr>
            <a:normAutofit/>
          </a:bodyPr>
          <a:lstStyle/>
          <a:p>
            <a:r>
              <a:rPr lang="en-SG" sz="2000" dirty="0"/>
              <a:t>Project Breakdown:</a:t>
            </a:r>
          </a:p>
          <a:p>
            <a:pPr lvl="1"/>
            <a:r>
              <a:rPr lang="en-SG" sz="2000" dirty="0"/>
              <a:t>Surrogate data generation algorithm</a:t>
            </a:r>
          </a:p>
          <a:p>
            <a:pPr lvl="1"/>
            <a:r>
              <a:rPr lang="en-SG" sz="2000" dirty="0"/>
              <a:t>Graph-level universal adversarial attack algorithm</a:t>
            </a:r>
          </a:p>
          <a:p>
            <a:r>
              <a:rPr lang="en-SG" sz="2000" dirty="0"/>
              <a:t>Attack Pipeline</a:t>
            </a:r>
          </a:p>
        </p:txBody>
      </p:sp>
      <p:sp>
        <p:nvSpPr>
          <p:cNvPr id="5" name="Rectangle: Rounded Corners 4">
            <a:extLst>
              <a:ext uri="{FF2B5EF4-FFF2-40B4-BE49-F238E27FC236}">
                <a16:creationId xmlns:a16="http://schemas.microsoft.com/office/drawing/2014/main" id="{3F89755D-C6F8-44FC-925F-6CC0E361BB80}"/>
              </a:ext>
            </a:extLst>
          </p:cNvPr>
          <p:cNvSpPr/>
          <p:nvPr/>
        </p:nvSpPr>
        <p:spPr>
          <a:xfrm>
            <a:off x="4789136" y="3097632"/>
            <a:ext cx="1530096" cy="469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Victim model</a:t>
            </a:r>
          </a:p>
        </p:txBody>
      </p:sp>
      <p:sp>
        <p:nvSpPr>
          <p:cNvPr id="6" name="Rectangle: Rounded Corners 5">
            <a:extLst>
              <a:ext uri="{FF2B5EF4-FFF2-40B4-BE49-F238E27FC236}">
                <a16:creationId xmlns:a16="http://schemas.microsoft.com/office/drawing/2014/main" id="{017AF5C1-3B8A-4F8B-900A-17AAAEA75B11}"/>
              </a:ext>
            </a:extLst>
          </p:cNvPr>
          <p:cNvSpPr/>
          <p:nvPr/>
        </p:nvSpPr>
        <p:spPr>
          <a:xfrm>
            <a:off x="4789136" y="2198332"/>
            <a:ext cx="1530096" cy="469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Random Data</a:t>
            </a:r>
          </a:p>
        </p:txBody>
      </p:sp>
      <p:sp>
        <p:nvSpPr>
          <p:cNvPr id="8" name="Rectangle: Rounded Corners 7">
            <a:extLst>
              <a:ext uri="{FF2B5EF4-FFF2-40B4-BE49-F238E27FC236}">
                <a16:creationId xmlns:a16="http://schemas.microsoft.com/office/drawing/2014/main" id="{BBE1ED55-A301-48D7-8699-D9074F3FDBF4}"/>
              </a:ext>
            </a:extLst>
          </p:cNvPr>
          <p:cNvSpPr/>
          <p:nvPr/>
        </p:nvSpPr>
        <p:spPr>
          <a:xfrm>
            <a:off x="4789136" y="4086440"/>
            <a:ext cx="1530096" cy="469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Predicted Logits</a:t>
            </a:r>
          </a:p>
        </p:txBody>
      </p:sp>
      <p:cxnSp>
        <p:nvCxnSpPr>
          <p:cNvPr id="9" name="Straight Arrow Connector 8">
            <a:extLst>
              <a:ext uri="{FF2B5EF4-FFF2-40B4-BE49-F238E27FC236}">
                <a16:creationId xmlns:a16="http://schemas.microsoft.com/office/drawing/2014/main" id="{E9A0D13D-E2E9-41B5-ADF1-192ADA946F9B}"/>
              </a:ext>
            </a:extLst>
          </p:cNvPr>
          <p:cNvCxnSpPr>
            <a:cxnSpLocks/>
            <a:stCxn id="6" idx="2"/>
            <a:endCxn id="5" idx="0"/>
          </p:cNvCxnSpPr>
          <p:nvPr/>
        </p:nvCxnSpPr>
        <p:spPr>
          <a:xfrm>
            <a:off x="5554184" y="2667724"/>
            <a:ext cx="0" cy="429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723702-F22C-47E0-B426-CEB077D81A52}"/>
              </a:ext>
            </a:extLst>
          </p:cNvPr>
          <p:cNvCxnSpPr>
            <a:cxnSpLocks/>
            <a:stCxn id="5" idx="2"/>
          </p:cNvCxnSpPr>
          <p:nvPr/>
        </p:nvCxnSpPr>
        <p:spPr>
          <a:xfrm>
            <a:off x="5554184" y="3567024"/>
            <a:ext cx="0" cy="519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6C296A-C740-4728-AE1B-542715B46429}"/>
              </a:ext>
            </a:extLst>
          </p:cNvPr>
          <p:cNvCxnSpPr>
            <a:cxnSpLocks/>
            <a:stCxn id="8" idx="3"/>
          </p:cNvCxnSpPr>
          <p:nvPr/>
        </p:nvCxnSpPr>
        <p:spPr>
          <a:xfrm flipV="1">
            <a:off x="6319232" y="4321136"/>
            <a:ext cx="99176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5E19751-FD93-4838-9C9C-1A72EA9DFF4D}"/>
              </a:ext>
            </a:extLst>
          </p:cNvPr>
          <p:cNvCxnSpPr>
            <a:cxnSpLocks/>
            <a:endCxn id="6" idx="3"/>
          </p:cNvCxnSpPr>
          <p:nvPr/>
        </p:nvCxnSpPr>
        <p:spPr>
          <a:xfrm flipH="1">
            <a:off x="6319232" y="2433028"/>
            <a:ext cx="991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205C5B4-A185-4482-861D-19ADF17124B9}"/>
              </a:ext>
            </a:extLst>
          </p:cNvPr>
          <p:cNvSpPr txBox="1"/>
          <p:nvPr/>
        </p:nvSpPr>
        <p:spPr>
          <a:xfrm>
            <a:off x="6768450" y="2168979"/>
            <a:ext cx="1085084" cy="369332"/>
          </a:xfrm>
          <a:prstGeom prst="rect">
            <a:avLst/>
          </a:prstGeom>
          <a:noFill/>
        </p:spPr>
        <p:txBody>
          <a:bodyPr wrap="square" rtlCol="0">
            <a:spAutoFit/>
          </a:bodyPr>
          <a:lstStyle/>
          <a:p>
            <a:r>
              <a:rPr lang="en-SG" dirty="0"/>
              <a:t>Update</a:t>
            </a:r>
          </a:p>
        </p:txBody>
      </p:sp>
      <p:sp>
        <p:nvSpPr>
          <p:cNvPr id="14" name="TextBox 13">
            <a:extLst>
              <a:ext uri="{FF2B5EF4-FFF2-40B4-BE49-F238E27FC236}">
                <a16:creationId xmlns:a16="http://schemas.microsoft.com/office/drawing/2014/main" id="{7CDE9ECF-5A6D-4D04-9697-9FD743D3A871}"/>
              </a:ext>
            </a:extLst>
          </p:cNvPr>
          <p:cNvSpPr txBox="1"/>
          <p:nvPr/>
        </p:nvSpPr>
        <p:spPr>
          <a:xfrm>
            <a:off x="5464636" y="2717753"/>
            <a:ext cx="1085084" cy="369332"/>
          </a:xfrm>
          <a:prstGeom prst="rect">
            <a:avLst/>
          </a:prstGeom>
          <a:noFill/>
        </p:spPr>
        <p:txBody>
          <a:bodyPr wrap="square" rtlCol="0">
            <a:spAutoFit/>
          </a:bodyPr>
          <a:lstStyle/>
          <a:p>
            <a:r>
              <a:rPr lang="en-SG" dirty="0"/>
              <a:t>Feed into</a:t>
            </a:r>
          </a:p>
        </p:txBody>
      </p:sp>
      <p:sp>
        <p:nvSpPr>
          <p:cNvPr id="15" name="TextBox 14">
            <a:extLst>
              <a:ext uri="{FF2B5EF4-FFF2-40B4-BE49-F238E27FC236}">
                <a16:creationId xmlns:a16="http://schemas.microsoft.com/office/drawing/2014/main" id="{FDA8B8A7-4EF1-4882-B369-A41E7E3357FE}"/>
              </a:ext>
            </a:extLst>
          </p:cNvPr>
          <p:cNvSpPr txBox="1"/>
          <p:nvPr/>
        </p:nvSpPr>
        <p:spPr>
          <a:xfrm>
            <a:off x="5507523" y="3663161"/>
            <a:ext cx="1085084" cy="369332"/>
          </a:xfrm>
          <a:prstGeom prst="rect">
            <a:avLst/>
          </a:prstGeom>
          <a:noFill/>
        </p:spPr>
        <p:txBody>
          <a:bodyPr wrap="square" rtlCol="0">
            <a:spAutoFit/>
          </a:bodyPr>
          <a:lstStyle/>
          <a:p>
            <a:r>
              <a:rPr lang="en-SG" dirty="0"/>
              <a:t>Produce</a:t>
            </a:r>
          </a:p>
        </p:txBody>
      </p:sp>
      <p:sp>
        <p:nvSpPr>
          <p:cNvPr id="16" name="Rectangle: Rounded Corners 15">
            <a:extLst>
              <a:ext uri="{FF2B5EF4-FFF2-40B4-BE49-F238E27FC236}">
                <a16:creationId xmlns:a16="http://schemas.microsoft.com/office/drawing/2014/main" id="{79FD90DD-B974-40F1-A3FB-AC3318EBBA7C}"/>
              </a:ext>
            </a:extLst>
          </p:cNvPr>
          <p:cNvSpPr/>
          <p:nvPr/>
        </p:nvSpPr>
        <p:spPr>
          <a:xfrm>
            <a:off x="6545944" y="3137113"/>
            <a:ext cx="1530096" cy="469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Optimization</a:t>
            </a:r>
          </a:p>
        </p:txBody>
      </p:sp>
      <p:cxnSp>
        <p:nvCxnSpPr>
          <p:cNvPr id="17" name="Straight Arrow Connector 16">
            <a:extLst>
              <a:ext uri="{FF2B5EF4-FFF2-40B4-BE49-F238E27FC236}">
                <a16:creationId xmlns:a16="http://schemas.microsoft.com/office/drawing/2014/main" id="{747965E2-BF95-43F2-B0A0-218B19B42884}"/>
              </a:ext>
            </a:extLst>
          </p:cNvPr>
          <p:cNvCxnSpPr>
            <a:cxnSpLocks/>
            <a:endCxn id="16" idx="2"/>
          </p:cNvCxnSpPr>
          <p:nvPr/>
        </p:nvCxnSpPr>
        <p:spPr>
          <a:xfrm flipV="1">
            <a:off x="7310992" y="3606505"/>
            <a:ext cx="0" cy="70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627DFBE1-C4FE-4007-9E8A-3581CE37FAE7}"/>
              </a:ext>
            </a:extLst>
          </p:cNvPr>
          <p:cNvSpPr/>
          <p:nvPr/>
        </p:nvSpPr>
        <p:spPr>
          <a:xfrm>
            <a:off x="6545944" y="4743688"/>
            <a:ext cx="1530096" cy="469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Target Class</a:t>
            </a:r>
          </a:p>
        </p:txBody>
      </p:sp>
      <p:cxnSp>
        <p:nvCxnSpPr>
          <p:cNvPr id="19" name="Straight Arrow Connector 18">
            <a:extLst>
              <a:ext uri="{FF2B5EF4-FFF2-40B4-BE49-F238E27FC236}">
                <a16:creationId xmlns:a16="http://schemas.microsoft.com/office/drawing/2014/main" id="{D96949BA-104C-4C57-95EE-705ECCDDB9C2}"/>
              </a:ext>
            </a:extLst>
          </p:cNvPr>
          <p:cNvCxnSpPr>
            <a:cxnSpLocks/>
            <a:stCxn id="18" idx="0"/>
          </p:cNvCxnSpPr>
          <p:nvPr/>
        </p:nvCxnSpPr>
        <p:spPr>
          <a:xfrm flipV="1">
            <a:off x="7310992" y="4310589"/>
            <a:ext cx="0" cy="43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0E521AC-4B7D-46E3-B042-283C3BE518B1}"/>
              </a:ext>
            </a:extLst>
          </p:cNvPr>
          <p:cNvCxnSpPr>
            <a:cxnSpLocks/>
            <a:stCxn id="16" idx="0"/>
          </p:cNvCxnSpPr>
          <p:nvPr/>
        </p:nvCxnSpPr>
        <p:spPr>
          <a:xfrm flipV="1">
            <a:off x="7310992" y="2433028"/>
            <a:ext cx="0" cy="70408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D7AEA05-28E1-4F7A-AD7C-1A88A483468B}"/>
              </a:ext>
            </a:extLst>
          </p:cNvPr>
          <p:cNvSpPr txBox="1"/>
          <p:nvPr/>
        </p:nvSpPr>
        <p:spPr>
          <a:xfrm>
            <a:off x="7220284" y="3841197"/>
            <a:ext cx="1085084" cy="369332"/>
          </a:xfrm>
          <a:prstGeom prst="rect">
            <a:avLst/>
          </a:prstGeom>
          <a:noFill/>
        </p:spPr>
        <p:txBody>
          <a:bodyPr wrap="square" rtlCol="0">
            <a:spAutoFit/>
          </a:bodyPr>
          <a:lstStyle/>
          <a:p>
            <a:r>
              <a:rPr lang="en-SG" dirty="0"/>
              <a:t>Feed into</a:t>
            </a:r>
          </a:p>
        </p:txBody>
      </p:sp>
      <p:sp>
        <p:nvSpPr>
          <p:cNvPr id="22" name="Arrow: Curved Down 21">
            <a:extLst>
              <a:ext uri="{FF2B5EF4-FFF2-40B4-BE49-F238E27FC236}">
                <a16:creationId xmlns:a16="http://schemas.microsoft.com/office/drawing/2014/main" id="{CC689121-3B2C-47F5-B71D-CE92D0AC9220}"/>
              </a:ext>
            </a:extLst>
          </p:cNvPr>
          <p:cNvSpPr/>
          <p:nvPr/>
        </p:nvSpPr>
        <p:spPr>
          <a:xfrm>
            <a:off x="5495114" y="1688673"/>
            <a:ext cx="4523221" cy="5038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3" name="Rectangle: Rounded Corners 22">
            <a:extLst>
              <a:ext uri="{FF2B5EF4-FFF2-40B4-BE49-F238E27FC236}">
                <a16:creationId xmlns:a16="http://schemas.microsoft.com/office/drawing/2014/main" id="{9C3D5BE1-57BB-4E10-B3C9-9E4128E2C48A}"/>
              </a:ext>
            </a:extLst>
          </p:cNvPr>
          <p:cNvSpPr/>
          <p:nvPr/>
        </p:nvSpPr>
        <p:spPr>
          <a:xfrm>
            <a:off x="9126870" y="2192479"/>
            <a:ext cx="1530096" cy="469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Surrogate Data</a:t>
            </a:r>
          </a:p>
        </p:txBody>
      </p:sp>
      <p:sp>
        <p:nvSpPr>
          <p:cNvPr id="24" name="TextBox 23">
            <a:extLst>
              <a:ext uri="{FF2B5EF4-FFF2-40B4-BE49-F238E27FC236}">
                <a16:creationId xmlns:a16="http://schemas.microsoft.com/office/drawing/2014/main" id="{81125465-555F-4DFB-B91C-12DFB9FB4867}"/>
              </a:ext>
            </a:extLst>
          </p:cNvPr>
          <p:cNvSpPr txBox="1"/>
          <p:nvPr/>
        </p:nvSpPr>
        <p:spPr>
          <a:xfrm>
            <a:off x="6741308" y="1348402"/>
            <a:ext cx="1945492" cy="646331"/>
          </a:xfrm>
          <a:prstGeom prst="rect">
            <a:avLst/>
          </a:prstGeom>
          <a:noFill/>
        </p:spPr>
        <p:txBody>
          <a:bodyPr wrap="square" rtlCol="0">
            <a:spAutoFit/>
          </a:bodyPr>
          <a:lstStyle/>
          <a:p>
            <a:pPr algn="ctr"/>
            <a:r>
              <a:rPr lang="en-SG" dirty="0"/>
              <a:t>After Optimization Become</a:t>
            </a:r>
          </a:p>
        </p:txBody>
      </p:sp>
      <p:sp>
        <p:nvSpPr>
          <p:cNvPr id="25" name="Rectangle: Rounded Corners 24">
            <a:extLst>
              <a:ext uri="{FF2B5EF4-FFF2-40B4-BE49-F238E27FC236}">
                <a16:creationId xmlns:a16="http://schemas.microsoft.com/office/drawing/2014/main" id="{370F28AD-5880-4C16-84B5-DFF4FA5461D2}"/>
              </a:ext>
            </a:extLst>
          </p:cNvPr>
          <p:cNvSpPr/>
          <p:nvPr/>
        </p:nvSpPr>
        <p:spPr>
          <a:xfrm>
            <a:off x="9126870" y="3563010"/>
            <a:ext cx="1530096" cy="891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Universal Adversarial</a:t>
            </a:r>
          </a:p>
          <a:p>
            <a:pPr algn="ctr"/>
            <a:r>
              <a:rPr lang="en-SG" dirty="0"/>
              <a:t>nodes</a:t>
            </a:r>
          </a:p>
        </p:txBody>
      </p:sp>
      <p:cxnSp>
        <p:nvCxnSpPr>
          <p:cNvPr id="26" name="Straight Connector 25">
            <a:extLst>
              <a:ext uri="{FF2B5EF4-FFF2-40B4-BE49-F238E27FC236}">
                <a16:creationId xmlns:a16="http://schemas.microsoft.com/office/drawing/2014/main" id="{9483C9DC-36CE-4CAC-8AA3-A376D1EA79D0}"/>
              </a:ext>
            </a:extLst>
          </p:cNvPr>
          <p:cNvCxnSpPr/>
          <p:nvPr/>
        </p:nvCxnSpPr>
        <p:spPr>
          <a:xfrm>
            <a:off x="9891918" y="3100537"/>
            <a:ext cx="7193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8E5752C-C352-426A-B7F2-2BF24A350009}"/>
              </a:ext>
            </a:extLst>
          </p:cNvPr>
          <p:cNvCxnSpPr>
            <a:cxnSpLocks/>
            <a:stCxn id="23" idx="2"/>
            <a:endCxn id="25" idx="0"/>
          </p:cNvCxnSpPr>
          <p:nvPr/>
        </p:nvCxnSpPr>
        <p:spPr>
          <a:xfrm>
            <a:off x="9891918" y="2661871"/>
            <a:ext cx="0" cy="901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763C70D5-0B58-48DB-93DA-2BE5AD650547}"/>
              </a:ext>
            </a:extLst>
          </p:cNvPr>
          <p:cNvSpPr/>
          <p:nvPr/>
        </p:nvSpPr>
        <p:spPr>
          <a:xfrm>
            <a:off x="10611246" y="2677908"/>
            <a:ext cx="1530096" cy="845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Universal Attack Algorithm</a:t>
            </a:r>
          </a:p>
        </p:txBody>
      </p:sp>
      <p:cxnSp>
        <p:nvCxnSpPr>
          <p:cNvPr id="29" name="Connector: Curved 28">
            <a:extLst>
              <a:ext uri="{FF2B5EF4-FFF2-40B4-BE49-F238E27FC236}">
                <a16:creationId xmlns:a16="http://schemas.microsoft.com/office/drawing/2014/main" id="{DDE4A93A-5623-4634-8F21-F6D35DFF6826}"/>
              </a:ext>
            </a:extLst>
          </p:cNvPr>
          <p:cNvCxnSpPr>
            <a:cxnSpLocks/>
            <a:stCxn id="25" idx="2"/>
          </p:cNvCxnSpPr>
          <p:nvPr/>
        </p:nvCxnSpPr>
        <p:spPr>
          <a:xfrm rot="5400000">
            <a:off x="8572673" y="4380155"/>
            <a:ext cx="1244397" cy="13940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11D63F1F-878C-4E2E-9E61-710C6A36D962}"/>
              </a:ext>
            </a:extLst>
          </p:cNvPr>
          <p:cNvSpPr/>
          <p:nvPr/>
        </p:nvSpPr>
        <p:spPr>
          <a:xfrm>
            <a:off x="6967728" y="5465348"/>
            <a:ext cx="1530096" cy="469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Test Data</a:t>
            </a:r>
          </a:p>
        </p:txBody>
      </p:sp>
      <p:cxnSp>
        <p:nvCxnSpPr>
          <p:cNvPr id="31" name="Connector: Curved 30">
            <a:extLst>
              <a:ext uri="{FF2B5EF4-FFF2-40B4-BE49-F238E27FC236}">
                <a16:creationId xmlns:a16="http://schemas.microsoft.com/office/drawing/2014/main" id="{30E188FD-1E6E-464D-89FA-163F08803493}"/>
              </a:ext>
            </a:extLst>
          </p:cNvPr>
          <p:cNvCxnSpPr>
            <a:cxnSpLocks/>
            <a:stCxn id="30" idx="1"/>
            <a:endCxn id="5" idx="1"/>
          </p:cNvCxnSpPr>
          <p:nvPr/>
        </p:nvCxnSpPr>
        <p:spPr>
          <a:xfrm rot="10800000">
            <a:off x="4789136" y="3332328"/>
            <a:ext cx="2178592" cy="2367716"/>
          </a:xfrm>
          <a:prstGeom prst="curvedConnector3">
            <a:avLst>
              <a:gd name="adj1" fmla="val 11049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067F5AC-7006-4926-A13B-6DB598CE411F}"/>
              </a:ext>
            </a:extLst>
          </p:cNvPr>
          <p:cNvSpPr txBox="1"/>
          <p:nvPr/>
        </p:nvSpPr>
        <p:spPr>
          <a:xfrm>
            <a:off x="9475793" y="4965121"/>
            <a:ext cx="1085084" cy="646331"/>
          </a:xfrm>
          <a:prstGeom prst="rect">
            <a:avLst/>
          </a:prstGeom>
          <a:noFill/>
        </p:spPr>
        <p:txBody>
          <a:bodyPr wrap="square" rtlCol="0">
            <a:spAutoFit/>
          </a:bodyPr>
          <a:lstStyle/>
          <a:p>
            <a:r>
              <a:rPr lang="en-SG" dirty="0"/>
              <a:t>Append to</a:t>
            </a:r>
          </a:p>
        </p:txBody>
      </p:sp>
      <p:sp>
        <p:nvSpPr>
          <p:cNvPr id="33" name="TextBox 32">
            <a:extLst>
              <a:ext uri="{FF2B5EF4-FFF2-40B4-BE49-F238E27FC236}">
                <a16:creationId xmlns:a16="http://schemas.microsoft.com/office/drawing/2014/main" id="{9527B65F-FF7A-4CAA-ADD7-A412944E2309}"/>
              </a:ext>
            </a:extLst>
          </p:cNvPr>
          <p:cNvSpPr txBox="1"/>
          <p:nvPr/>
        </p:nvSpPr>
        <p:spPr>
          <a:xfrm>
            <a:off x="5047488" y="4978384"/>
            <a:ext cx="1085084" cy="369332"/>
          </a:xfrm>
          <a:prstGeom prst="rect">
            <a:avLst/>
          </a:prstGeom>
          <a:noFill/>
        </p:spPr>
        <p:txBody>
          <a:bodyPr wrap="square" rtlCol="0">
            <a:spAutoFit/>
          </a:bodyPr>
          <a:lstStyle/>
          <a:p>
            <a:r>
              <a:rPr lang="en-SG" dirty="0"/>
              <a:t>Feed into</a:t>
            </a:r>
          </a:p>
        </p:txBody>
      </p:sp>
      <p:sp>
        <p:nvSpPr>
          <p:cNvPr id="34" name="TextBox 33">
            <a:extLst>
              <a:ext uri="{FF2B5EF4-FFF2-40B4-BE49-F238E27FC236}">
                <a16:creationId xmlns:a16="http://schemas.microsoft.com/office/drawing/2014/main" id="{EB54A7F1-CD70-4FCE-9048-FFB67A71BE40}"/>
              </a:ext>
            </a:extLst>
          </p:cNvPr>
          <p:cNvSpPr txBox="1"/>
          <p:nvPr/>
        </p:nvSpPr>
        <p:spPr>
          <a:xfrm>
            <a:off x="8933251" y="2927774"/>
            <a:ext cx="1085084" cy="369332"/>
          </a:xfrm>
          <a:prstGeom prst="rect">
            <a:avLst/>
          </a:prstGeom>
          <a:noFill/>
        </p:spPr>
        <p:txBody>
          <a:bodyPr wrap="square" rtlCol="0">
            <a:spAutoFit/>
          </a:bodyPr>
          <a:lstStyle/>
          <a:p>
            <a:r>
              <a:rPr lang="en-SG" dirty="0"/>
              <a:t>Generate</a:t>
            </a:r>
          </a:p>
        </p:txBody>
      </p:sp>
    </p:spTree>
    <p:extLst>
      <p:ext uri="{BB962C8B-B14F-4D97-AF65-F5344CB8AC3E}">
        <p14:creationId xmlns:p14="http://schemas.microsoft.com/office/powerpoint/2010/main" val="24425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3" grpId="0"/>
      <p:bldP spid="14" grpId="0"/>
      <p:bldP spid="15" grpId="0"/>
      <p:bldP spid="16" grpId="0" animBg="1"/>
      <p:bldP spid="18" grpId="0" animBg="1"/>
      <p:bldP spid="21" grpId="0"/>
      <p:bldP spid="22" grpId="0" animBg="1"/>
      <p:bldP spid="23" grpId="0" animBg="1"/>
      <p:bldP spid="24" grpId="0"/>
      <p:bldP spid="25" grpId="0" animBg="1"/>
      <p:bldP spid="28" grpId="0" animBg="1"/>
      <p:bldP spid="30" grpId="0" animBg="1"/>
      <p:bldP spid="32" grpId="0"/>
      <p:bldP spid="33"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FDC-83C0-4A4B-9413-F5B713ED97D1}"/>
              </a:ext>
            </a:extLst>
          </p:cNvPr>
          <p:cNvSpPr>
            <a:spLocks noGrp="1"/>
          </p:cNvSpPr>
          <p:nvPr>
            <p:ph type="title"/>
          </p:nvPr>
        </p:nvSpPr>
        <p:spPr/>
        <p:txBody>
          <a:bodyPr/>
          <a:lstStyle/>
          <a:p>
            <a:r>
              <a:rPr lang="en-US" sz="4400" dirty="0"/>
              <a:t>Project Overview</a:t>
            </a:r>
            <a:endParaRPr lang="en-SG" dirty="0"/>
          </a:p>
        </p:txBody>
      </p:sp>
      <p:sp>
        <p:nvSpPr>
          <p:cNvPr id="3" name="Content Placeholder 2">
            <a:extLst>
              <a:ext uri="{FF2B5EF4-FFF2-40B4-BE49-F238E27FC236}">
                <a16:creationId xmlns:a16="http://schemas.microsoft.com/office/drawing/2014/main" id="{D8C39CDC-4667-4AEB-80D7-381DFCA3F0EF}"/>
              </a:ext>
            </a:extLst>
          </p:cNvPr>
          <p:cNvSpPr>
            <a:spLocks noGrp="1"/>
          </p:cNvSpPr>
          <p:nvPr>
            <p:ph idx="1"/>
          </p:nvPr>
        </p:nvSpPr>
        <p:spPr/>
        <p:txBody>
          <a:bodyPr/>
          <a:lstStyle/>
          <a:p>
            <a:r>
              <a:rPr lang="en-SG" dirty="0"/>
              <a:t>General Results:</a:t>
            </a:r>
          </a:p>
          <a:p>
            <a:pPr lvl="1"/>
            <a:r>
              <a:rPr lang="en-SG" dirty="0"/>
              <a:t>Benign state-of-the-art model: 80.13%</a:t>
            </a:r>
          </a:p>
          <a:p>
            <a:pPr lvl="1"/>
            <a:r>
              <a:rPr lang="en-SG" dirty="0"/>
              <a:t>With actual data: 52.63% </a:t>
            </a:r>
          </a:p>
          <a:p>
            <a:pPr lvl="1"/>
            <a:r>
              <a:rPr lang="en-SG" dirty="0"/>
              <a:t>With surrogate data: 55.36%</a:t>
            </a:r>
          </a:p>
        </p:txBody>
      </p:sp>
    </p:spTree>
    <p:extLst>
      <p:ext uri="{BB962C8B-B14F-4D97-AF65-F5344CB8AC3E}">
        <p14:creationId xmlns:p14="http://schemas.microsoft.com/office/powerpoint/2010/main" val="312312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B6DF-BB05-4BEA-93BB-0C692C5E74A1}"/>
              </a:ext>
            </a:extLst>
          </p:cNvPr>
          <p:cNvSpPr>
            <a:spLocks noGrp="1"/>
          </p:cNvSpPr>
          <p:nvPr>
            <p:ph type="title"/>
          </p:nvPr>
        </p:nvSpPr>
        <p:spPr/>
        <p:txBody>
          <a:bodyPr/>
          <a:lstStyle/>
          <a:p>
            <a:r>
              <a:rPr lang="en-US" dirty="0"/>
              <a:t>Previous Researches: Adversarial Attacks</a:t>
            </a:r>
            <a:endParaRPr lang="en-SG" dirty="0"/>
          </a:p>
        </p:txBody>
      </p:sp>
      <p:sp>
        <p:nvSpPr>
          <p:cNvPr id="3" name="Content Placeholder 2">
            <a:extLst>
              <a:ext uri="{FF2B5EF4-FFF2-40B4-BE49-F238E27FC236}">
                <a16:creationId xmlns:a16="http://schemas.microsoft.com/office/drawing/2014/main" id="{C51916E9-DB67-4B9C-BC81-8C1A655C81D5}"/>
              </a:ext>
            </a:extLst>
          </p:cNvPr>
          <p:cNvSpPr>
            <a:spLocks noGrp="1"/>
          </p:cNvSpPr>
          <p:nvPr>
            <p:ph idx="1"/>
          </p:nvPr>
        </p:nvSpPr>
        <p:spPr/>
        <p:txBody>
          <a:bodyPr/>
          <a:lstStyle/>
          <a:p>
            <a:r>
              <a:rPr lang="en-US" dirty="0"/>
              <a:t>Definition:</a:t>
            </a:r>
          </a:p>
          <a:p>
            <a:pPr lvl="1"/>
            <a:r>
              <a:rPr lang="en-US" dirty="0"/>
              <a:t>Maliciously crafted perturbations, leading to high misclassification rate</a:t>
            </a:r>
          </a:p>
          <a:p>
            <a:r>
              <a:rPr lang="en-US" dirty="0"/>
              <a:t>Universal adversarial Attack:</a:t>
            </a:r>
          </a:p>
          <a:p>
            <a:pPr lvl="1"/>
            <a:r>
              <a:rPr lang="en-US" dirty="0"/>
              <a:t>One single perturbation for all the data in a dataset (possibly applies to other datasets as well due to transferability)</a:t>
            </a:r>
          </a:p>
          <a:p>
            <a:pPr lvl="1"/>
            <a:r>
              <a:rPr lang="en-US" dirty="0"/>
              <a:t>NLP: hot-flip inspired, gradient-guided search on discrete tokens</a:t>
            </a:r>
          </a:p>
          <a:p>
            <a:pPr lvl="1"/>
            <a:r>
              <a:rPr lang="en-US" dirty="0"/>
              <a:t>Image: </a:t>
            </a:r>
          </a:p>
          <a:p>
            <a:pPr lvl="2"/>
            <a:r>
              <a:rPr lang="en-US" dirty="0"/>
              <a:t>Data-dependent: direct optimization based on model output</a:t>
            </a:r>
          </a:p>
          <a:p>
            <a:pPr lvl="2"/>
            <a:r>
              <a:rPr lang="en-US" dirty="0"/>
              <a:t>Data-free: generative model; optimization based on interior logits;</a:t>
            </a:r>
          </a:p>
          <a:p>
            <a:pPr lvl="1"/>
            <a:endParaRPr lang="en-SG" dirty="0"/>
          </a:p>
        </p:txBody>
      </p:sp>
    </p:spTree>
    <p:extLst>
      <p:ext uri="{BB962C8B-B14F-4D97-AF65-F5344CB8AC3E}">
        <p14:creationId xmlns:p14="http://schemas.microsoft.com/office/powerpoint/2010/main" val="86248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7A4D-6372-4A49-B1FA-14AA30EFC949}"/>
              </a:ext>
            </a:extLst>
          </p:cNvPr>
          <p:cNvSpPr>
            <a:spLocks noGrp="1"/>
          </p:cNvSpPr>
          <p:nvPr>
            <p:ph type="title"/>
          </p:nvPr>
        </p:nvSpPr>
        <p:spPr/>
        <p:txBody>
          <a:bodyPr/>
          <a:lstStyle/>
          <a:p>
            <a:r>
              <a:rPr lang="en-US" dirty="0"/>
              <a:t>Previous Researches: Feature Visualization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E3108D2-C5B7-4E34-98CF-BA2A1D82D073}"/>
                  </a:ext>
                </a:extLst>
              </p:cNvPr>
              <p:cNvSpPr>
                <a:spLocks noGrp="1"/>
              </p:cNvSpPr>
              <p:nvPr>
                <p:ph idx="1"/>
              </p:nvPr>
            </p:nvSpPr>
            <p:spPr/>
            <p:txBody>
              <a:bodyPr/>
              <a:lstStyle/>
              <a:p>
                <a:r>
                  <a:rPr lang="en-US" dirty="0"/>
                  <a:t>Goal: Not about vivid looking examples but examples with high classification confidence</a:t>
                </a:r>
              </a:p>
              <a:p>
                <a:r>
                  <a:rPr lang="en-US" dirty="0"/>
                  <a:t>Algorithms:</a:t>
                </a:r>
              </a:p>
              <a:p>
                <a:pPr lvl="1"/>
                <a:r>
                  <a:rPr lang="en-US" dirty="0"/>
                  <a:t>Optimization on unnormalized model output</a:t>
                </a:r>
              </a:p>
              <a:p>
                <a:pPr lvl="1"/>
                <a:r>
                  <a:rPr lang="en-SG" dirty="0"/>
                  <a:t>Variants:</a:t>
                </a:r>
              </a:p>
              <a:p>
                <a:pPr lvl="2"/>
                <a:r>
                  <a:rPr lang="en-SG" dirty="0"/>
                  <a:t>Regularized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𝑙</m:t>
                        </m:r>
                      </m:e>
                      <m:sub>
                        <m:r>
                          <a:rPr lang="en-US">
                            <a:latin typeface="Cambria Math" panose="02040503050406030204" pitchFamily="18" charset="0"/>
                          </a:rPr>
                          <m:t>2</m:t>
                        </m:r>
                      </m:sub>
                    </m:sSub>
                  </m:oMath>
                </a14:m>
                <a:r>
                  <a:rPr lang="en-SG" dirty="0"/>
                  <a:t> normalization as penalty term</a:t>
                </a:r>
              </a:p>
              <a:p>
                <a:pPr lvl="2"/>
                <a:r>
                  <a:rPr lang="en-SG" dirty="0"/>
                  <a:t>Average of differently transformed input</a:t>
                </a:r>
              </a:p>
              <a:p>
                <a:pPr lvl="2"/>
                <a:r>
                  <a:rPr lang="en-SG" dirty="0"/>
                  <a:t>Variable target confidence level</a:t>
                </a:r>
              </a:p>
              <a:p>
                <a:pPr lvl="2"/>
                <a:endParaRPr lang="en-SG" dirty="0"/>
              </a:p>
            </p:txBody>
          </p:sp>
        </mc:Choice>
        <mc:Fallback>
          <p:sp>
            <p:nvSpPr>
              <p:cNvPr id="3" name="Content Placeholder 2">
                <a:extLst>
                  <a:ext uri="{FF2B5EF4-FFF2-40B4-BE49-F238E27FC236}">
                    <a16:creationId xmlns:a16="http://schemas.microsoft.com/office/drawing/2014/main" id="{3E3108D2-C5B7-4E34-98CF-BA2A1D82D073}"/>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189384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B826-80DE-4843-862A-98A84A85FAC9}"/>
              </a:ext>
            </a:extLst>
          </p:cNvPr>
          <p:cNvSpPr>
            <a:spLocks noGrp="1"/>
          </p:cNvSpPr>
          <p:nvPr>
            <p:ph type="title"/>
          </p:nvPr>
        </p:nvSpPr>
        <p:spPr/>
        <p:txBody>
          <a:bodyPr/>
          <a:lstStyle/>
          <a:p>
            <a:r>
              <a:rPr lang="en-US" dirty="0"/>
              <a:t>Why normalized output doesn’t work?</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8D364E-C806-4F53-A803-292981AF5D10}"/>
                  </a:ext>
                </a:extLst>
              </p:cNvPr>
              <p:cNvSpPr>
                <a:spLocks noGrp="1"/>
              </p:cNvSpPr>
              <p:nvPr>
                <p:ph idx="1"/>
              </p:nvPr>
            </p:nvSpPr>
            <p:spPr/>
            <p:txBody>
              <a:bodyPr/>
              <a:lstStyle/>
              <a:p>
                <a:r>
                  <a:rPr lang="en-US" dirty="0"/>
                  <a:t>Normalized by SoftMax operation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𝑖</m:t>
                            </m:r>
                          </m:sup>
                        </m:sSup>
                      </m:num>
                      <m:den>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=0</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m:t>
                                </m:r>
                              </m:sup>
                            </m:sSup>
                          </m:e>
                        </m:nary>
                      </m:den>
                    </m:f>
                  </m:oMath>
                </a14:m>
                <a:endParaRPr lang="en-US" dirty="0"/>
              </a:p>
              <a:p>
                <a:r>
                  <a:rPr lang="en-US" dirty="0"/>
                  <a:t>Decrease of denominator </a:t>
                </a:r>
                <a:r>
                  <a:rPr lang="en-US" dirty="0">
                    <a:sym typeface="Wingdings" panose="05000000000000000000" pitchFamily="2" charset="2"/>
                  </a:rPr>
                  <a:t> increase of overall value</a:t>
                </a:r>
              </a:p>
              <a:p>
                <a:r>
                  <a:rPr lang="en-US" dirty="0"/>
                  <a:t>Decrease unnormalized value of unwanted classes</a:t>
                </a:r>
              </a:p>
              <a:p>
                <a:r>
                  <a:rPr lang="en-US" dirty="0"/>
                  <a:t>“Less like any other labels, instead of more like the targeted label”</a:t>
                </a:r>
              </a:p>
              <a:p>
                <a:endParaRPr lang="en-SG" dirty="0"/>
              </a:p>
            </p:txBody>
          </p:sp>
        </mc:Choice>
        <mc:Fallback xmlns="">
          <p:sp>
            <p:nvSpPr>
              <p:cNvPr id="3" name="Content Placeholder 2">
                <a:extLst>
                  <a:ext uri="{FF2B5EF4-FFF2-40B4-BE49-F238E27FC236}">
                    <a16:creationId xmlns:a16="http://schemas.microsoft.com/office/drawing/2014/main" id="{738D364E-C806-4F53-A803-292981AF5D10}"/>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SG">
                    <a:noFill/>
                  </a:rPr>
                  <a:t> </a:t>
                </a:r>
              </a:p>
            </p:txBody>
          </p:sp>
        </mc:Fallback>
      </mc:AlternateContent>
    </p:spTree>
    <p:extLst>
      <p:ext uri="{BB962C8B-B14F-4D97-AF65-F5344CB8AC3E}">
        <p14:creationId xmlns:p14="http://schemas.microsoft.com/office/powerpoint/2010/main" val="314050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B7FF4-7F71-410C-8DA5-6DAAD1DB2C5B}"/>
              </a:ext>
            </a:extLst>
          </p:cNvPr>
          <p:cNvSpPr>
            <a:spLocks noGrp="1"/>
          </p:cNvSpPr>
          <p:nvPr>
            <p:ph type="title"/>
          </p:nvPr>
        </p:nvSpPr>
        <p:spPr/>
        <p:txBody>
          <a:bodyPr/>
          <a:lstStyle/>
          <a:p>
            <a:r>
              <a:rPr lang="en-US" dirty="0"/>
              <a:t>Project Settings</a:t>
            </a:r>
            <a:endParaRPr lang="en-SG" dirty="0"/>
          </a:p>
        </p:txBody>
      </p:sp>
      <p:sp>
        <p:nvSpPr>
          <p:cNvPr id="3" name="Content Placeholder 2">
            <a:extLst>
              <a:ext uri="{FF2B5EF4-FFF2-40B4-BE49-F238E27FC236}">
                <a16:creationId xmlns:a16="http://schemas.microsoft.com/office/drawing/2014/main" id="{62E4B86B-7732-47EA-A472-B359B3E38DB0}"/>
              </a:ext>
            </a:extLst>
          </p:cNvPr>
          <p:cNvSpPr>
            <a:spLocks noGrp="1"/>
          </p:cNvSpPr>
          <p:nvPr>
            <p:ph idx="1"/>
          </p:nvPr>
        </p:nvSpPr>
        <p:spPr/>
        <p:txBody>
          <a:bodyPr>
            <a:normAutofit/>
          </a:bodyPr>
          <a:lstStyle/>
          <a:p>
            <a:r>
              <a:rPr lang="en-US" dirty="0"/>
              <a:t>Victim Model: </a:t>
            </a:r>
            <a:r>
              <a:rPr lang="en-SG" b="0" i="0" dirty="0">
                <a:solidFill>
                  <a:srgbClr val="24292E"/>
                </a:solidFill>
                <a:effectLst/>
                <a:latin typeface="-apple-system"/>
              </a:rPr>
              <a:t>Hierarchical Graph Pooling with Structure Learning</a:t>
            </a:r>
          </a:p>
          <a:p>
            <a:r>
              <a:rPr lang="en-SG" dirty="0">
                <a:solidFill>
                  <a:srgbClr val="24292E"/>
                </a:solidFill>
                <a:latin typeface="-apple-system"/>
              </a:rPr>
              <a:t>Dataset: PROTEINS (unweighted)</a:t>
            </a:r>
          </a:p>
          <a:p>
            <a:pPr lvl="1"/>
            <a:r>
              <a:rPr lang="en-SG" dirty="0">
                <a:solidFill>
                  <a:srgbClr val="24292E"/>
                </a:solidFill>
                <a:latin typeface="-apple-system"/>
              </a:rPr>
              <a:t>1113 graphs, training: validation: testing ratio at 8:1:1</a:t>
            </a:r>
          </a:p>
          <a:p>
            <a:pPr lvl="1"/>
            <a:r>
              <a:rPr lang="en-SG" dirty="0">
                <a:solidFill>
                  <a:srgbClr val="24292E"/>
                </a:solidFill>
                <a:latin typeface="-apple-system"/>
              </a:rPr>
              <a:t>Node</a:t>
            </a:r>
            <a:r>
              <a:rPr lang="en-US" dirty="0">
                <a:solidFill>
                  <a:srgbClr val="24292E"/>
                </a:solidFill>
                <a:latin typeface="-apple-system"/>
              </a:rPr>
              <a:t>:</a:t>
            </a:r>
            <a:r>
              <a:rPr lang="en-SG" dirty="0">
                <a:solidFill>
                  <a:srgbClr val="24292E"/>
                </a:solidFill>
                <a:latin typeface="-apple-system"/>
              </a:rPr>
              <a:t> Secondary Structure Element (SSEs)</a:t>
            </a:r>
          </a:p>
          <a:p>
            <a:pPr lvl="1"/>
            <a:r>
              <a:rPr lang="en-SG" dirty="0">
                <a:solidFill>
                  <a:srgbClr val="24292E"/>
                </a:solidFill>
                <a:latin typeface="-apple-system"/>
              </a:rPr>
              <a:t>Edge: SSEs in neighbouring amino-acid sequence or 3D space</a:t>
            </a:r>
          </a:p>
          <a:p>
            <a:pPr lvl="1"/>
            <a:r>
              <a:rPr lang="en-SG" dirty="0">
                <a:solidFill>
                  <a:srgbClr val="24292E"/>
                </a:solidFill>
                <a:latin typeface="-apple-system"/>
              </a:rPr>
              <a:t>Label: non-enzyme / enzyme</a:t>
            </a:r>
          </a:p>
          <a:p>
            <a:r>
              <a:rPr lang="en-SG" dirty="0">
                <a:solidFill>
                  <a:srgbClr val="24292E"/>
                </a:solidFill>
                <a:latin typeface="-apple-system"/>
              </a:rPr>
              <a:t>Surrogate data:</a:t>
            </a:r>
          </a:p>
          <a:p>
            <a:pPr lvl="1"/>
            <a:r>
              <a:rPr lang="en-SG" dirty="0">
                <a:solidFill>
                  <a:srgbClr val="24292E"/>
                </a:solidFill>
                <a:latin typeface="-apple-system"/>
              </a:rPr>
              <a:t>Variable confidence level between 0.65 to 0.99</a:t>
            </a:r>
          </a:p>
          <a:p>
            <a:pPr lvl="1"/>
            <a:r>
              <a:rPr lang="en-SG" dirty="0">
                <a:solidFill>
                  <a:srgbClr val="24292E"/>
                </a:solidFill>
                <a:latin typeface="-apple-system"/>
              </a:rPr>
              <a:t>500 surrogate data for each label</a:t>
            </a:r>
          </a:p>
          <a:p>
            <a:pPr lvl="1"/>
            <a:r>
              <a:rPr lang="en-SG" dirty="0">
                <a:solidFill>
                  <a:srgbClr val="24292E"/>
                </a:solidFill>
                <a:latin typeface="-apple-system"/>
              </a:rPr>
              <a:t>1000 data in total</a:t>
            </a:r>
          </a:p>
        </p:txBody>
      </p:sp>
    </p:spTree>
    <p:extLst>
      <p:ext uri="{BB962C8B-B14F-4D97-AF65-F5344CB8AC3E}">
        <p14:creationId xmlns:p14="http://schemas.microsoft.com/office/powerpoint/2010/main" val="119377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B5A230B81B9B4596D62FECE4E615D1" ma:contentTypeVersion="7" ma:contentTypeDescription="Create a new document." ma:contentTypeScope="" ma:versionID="c286cc952103c499486dd440d305b8ab">
  <xsd:schema xmlns:xsd="http://www.w3.org/2001/XMLSchema" xmlns:xs="http://www.w3.org/2001/XMLSchema" xmlns:p="http://schemas.microsoft.com/office/2006/metadata/properties" xmlns:ns3="f0b64b54-fa33-4836-a7ec-a474a680cc35" xmlns:ns4="63b9b1d5-0bb2-414b-850a-c6ddbb8ec722" targetNamespace="http://schemas.microsoft.com/office/2006/metadata/properties" ma:root="true" ma:fieldsID="799306062483bfd4e9578d631b66650e" ns3:_="" ns4:_="">
    <xsd:import namespace="f0b64b54-fa33-4836-a7ec-a474a680cc35"/>
    <xsd:import namespace="63b9b1d5-0bb2-414b-850a-c6ddbb8ec72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b64b54-fa33-4836-a7ec-a474a680cc35"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3b9b1d5-0bb2-414b-850a-c6ddbb8ec72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36831F-3A97-40AF-A0DF-18FEE5B42F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b64b54-fa33-4836-a7ec-a474a680cc35"/>
    <ds:schemaRef ds:uri="63b9b1d5-0bb2-414b-850a-c6ddbb8ec7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D3D4E0-94BC-4626-A22C-AFC44F3AA7E5}">
  <ds:schemaRefs>
    <ds:schemaRef ds:uri="http://www.w3.org/XML/1998/namespace"/>
    <ds:schemaRef ds:uri="http://schemas.openxmlformats.org/package/2006/metadata/core-properties"/>
    <ds:schemaRef ds:uri="http://purl.org/dc/terms/"/>
    <ds:schemaRef ds:uri="http://purl.org/dc/elements/1.1/"/>
    <ds:schemaRef ds:uri="f0b64b54-fa33-4836-a7ec-a474a680cc35"/>
    <ds:schemaRef ds:uri="http://schemas.microsoft.com/office/2006/metadata/properties"/>
    <ds:schemaRef ds:uri="http://schemas.microsoft.com/office/2006/documentManagement/types"/>
    <ds:schemaRef ds:uri="http://schemas.microsoft.com/office/infopath/2007/PartnerControls"/>
    <ds:schemaRef ds:uri="63b9b1d5-0bb2-414b-850a-c6ddbb8ec722"/>
    <ds:schemaRef ds:uri="http://purl.org/dc/dcmitype/"/>
  </ds:schemaRefs>
</ds:datastoreItem>
</file>

<file path=customXml/itemProps3.xml><?xml version="1.0" encoding="utf-8"?>
<ds:datastoreItem xmlns:ds="http://schemas.openxmlformats.org/officeDocument/2006/customXml" ds:itemID="{AD850FC3-8175-4C11-92C6-9DB9925FCA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5003</TotalTime>
  <Words>1615</Words>
  <Application>Microsoft Office PowerPoint</Application>
  <PresentationFormat>Widescreen</PresentationFormat>
  <Paragraphs>178</Paragraphs>
  <Slides>21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Calibri</vt:lpstr>
      <vt:lpstr>Cambria Math</vt:lpstr>
      <vt:lpstr>Times New Roman</vt:lpstr>
      <vt:lpstr>Office Theme</vt:lpstr>
      <vt:lpstr>Universal Adversarial Attacks on Graph Neural Networks</vt:lpstr>
      <vt:lpstr>Agenda</vt:lpstr>
      <vt:lpstr>Project Overview</vt:lpstr>
      <vt:lpstr>Project Overview</vt:lpstr>
      <vt:lpstr>Project Overview</vt:lpstr>
      <vt:lpstr>Previous Researches: Adversarial Attacks</vt:lpstr>
      <vt:lpstr>Previous Researches: Feature Visualization</vt:lpstr>
      <vt:lpstr>Why normalized output doesn’t work?</vt:lpstr>
      <vt:lpstr>Project Settings</vt:lpstr>
      <vt:lpstr>Our Approach: Surrogate Data Generation</vt:lpstr>
      <vt:lpstr>Proof</vt:lpstr>
      <vt:lpstr>Our Approach: Universal Adversarial Attack</vt:lpstr>
      <vt:lpstr>Our Approach: Universal Adversarial Attack</vt:lpstr>
      <vt:lpstr>Result Comparison</vt:lpstr>
      <vt:lpstr>Result Comparison</vt:lpstr>
      <vt:lpstr>Findings</vt:lpstr>
      <vt:lpstr>Conclusion</vt:lpstr>
      <vt:lpstr>References</vt:lpstr>
      <vt:lpstr>References</vt:lpstr>
      <vt:lpstr>References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Adversarial Attacks on Graph Neural Networks</dc:title>
  <dc:creator>昶 廖</dc:creator>
  <cp:lastModifiedBy>昶 廖</cp:lastModifiedBy>
  <cp:revision>7</cp:revision>
  <dcterms:created xsi:type="dcterms:W3CDTF">2021-05-07T02:32:08Z</dcterms:created>
  <dcterms:modified xsi:type="dcterms:W3CDTF">2021-05-13T14:57:10Z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0x010100C2B5A230B81B9B4596D62FECE4E615D1</vt:lpwstr>
  </property>
</Properties>
</file>