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66" r:id="rId4"/>
    <p:sldId id="267" r:id="rId5"/>
    <p:sldId id="261" r:id="rId6"/>
    <p:sldId id="259" r:id="rId7"/>
    <p:sldId id="263" r:id="rId8"/>
    <p:sldId id="260" r:id="rId9"/>
    <p:sldId id="265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BE5A08"/>
    <a:srgbClr val="FB760B"/>
    <a:srgbClr val="632C02"/>
    <a:srgbClr val="7A3804"/>
    <a:srgbClr val="46210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25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97C95-E1F2-D34F-9B9B-4E129F3FADD1}" type="datetimeFigureOut">
              <a:rPr lang="en-US" smtClean="0"/>
              <a:pPr/>
              <a:t>12/26/12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89FBB-CD82-234E-8DC5-D13DB0AA6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9DFA6-3B96-4A82-B155-C637B522C5A4}" type="datetimeFigureOut">
              <a:rPr lang="en-US" smtClean="0"/>
              <a:pPr/>
              <a:t>12/26/12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69FCE-A2DF-462B-8627-40C3FB9ED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69FCE-A2DF-462B-8627-40C3FB9ED397}" type="slidenum">
              <a:rPr lang="en-US" smtClean="0"/>
              <a:pPr/>
              <a:t>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6-10 January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29th Conference on Environmental Information Processing Technologies  93rd AMS Annual Meeting – Austin, Texas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rammb_text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53912"/>
            <a:ext cx="1478585" cy="704088"/>
          </a:xfrm>
          <a:prstGeom prst="rect">
            <a:avLst/>
          </a:prstGeom>
        </p:spPr>
      </p:pic>
      <p:pic>
        <p:nvPicPr>
          <p:cNvPr id="12" name="Picture 11" descr="nesdis_banner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47800" y="6153912"/>
            <a:ext cx="6195968" cy="704088"/>
          </a:xfrm>
          <a:prstGeom prst="rect">
            <a:avLst/>
          </a:prstGeom>
        </p:spPr>
      </p:pic>
      <p:pic>
        <p:nvPicPr>
          <p:cNvPr id="10" name="Picture 9" descr="cira_text_logo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54189" y="6153912"/>
            <a:ext cx="1689811" cy="704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6-10 January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29th Conference on Environmental Information Processing Technologies  93rd AMS Annual Meeting – Austin, Texas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6-10 January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29th Conference on Environmental Information Processing Technologies  93rd AMS Annual Meeting – Austin, Texas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6-10 January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29th Conference on Environmental Information Processing Technologies  93rd AMS Annual Meeting – Austin, Texas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6-10 January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29th Conference on Environmental Information Processing Technologies  93rd AMS Annual Meeting – Austin, Texas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ammb_text_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53912"/>
            <a:ext cx="1478585" cy="704088"/>
          </a:xfrm>
          <a:prstGeom prst="rect">
            <a:avLst/>
          </a:prstGeom>
        </p:spPr>
      </p:pic>
      <p:pic>
        <p:nvPicPr>
          <p:cNvPr id="8" name="Picture 7" descr="nesdis_banner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47800" y="6153912"/>
            <a:ext cx="6195968" cy="704088"/>
          </a:xfrm>
          <a:prstGeom prst="rect">
            <a:avLst/>
          </a:prstGeom>
        </p:spPr>
      </p:pic>
      <p:pic>
        <p:nvPicPr>
          <p:cNvPr id="9" name="Picture 8" descr="cira_text_logo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54189" y="6153912"/>
            <a:ext cx="1689811" cy="7040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6-10 January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29th Conference on Environmental Information Processing Technologies  93rd AMS Annual Meeting – Austin, Texas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6-10 January 2013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29th Conference on Environmental Information Processing Technologies  93rd AMS Annual Meeting – Austin, Texas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6-10 January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29th Conference on Environmental Information Processing Technologies  93rd AMS Annual Meeting – Austin, Texas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6-10 January 2013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29th Conference on Environmental Information Processing Technologies  93rd AMS Annual Meeting – Austin, Texas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6-10 January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29th Conference on Environmental Information Processing Technologies  93rd AMS Annual Meeting – Austin, Texas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6-10 January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29th Conference on Environmental Information Processing Technologies  93rd AMS Annual Meeting – Austin, Texas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6-10 January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29th Conference on Environmental Information Processing Technologies  93rd AMS Annual Meeting – Austin, Texas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E4C0E-E21C-416D-A438-632F217804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3048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 Pseudo Object Oriented netCDF Application Interface Layer to “Simplify” Access to Satellite and Future Atmospheric Datasets</a:t>
            </a:r>
            <a:endParaRPr lang="en-US" sz="3600" dirty="0" smtClean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705600" cy="1143000"/>
          </a:xfrm>
        </p:spPr>
        <p:txBody>
          <a:bodyPr>
            <a:noAutofit/>
          </a:bodyPr>
          <a:lstStyle/>
          <a:p>
            <a:r>
              <a:rPr lang="en-US" sz="1800" dirty="0" smtClean="0"/>
              <a:t>Scott P. Longmore CSU/CIRA/RAMMB, Fort Collins, Colorado</a:t>
            </a:r>
          </a:p>
          <a:p>
            <a:r>
              <a:rPr lang="en-US" sz="1800" dirty="0" smtClean="0"/>
              <a:t>John A. Knaff, NOAA/NESDIS/STAR, Fort Collins, Colorado,</a:t>
            </a:r>
          </a:p>
          <a:p>
            <a:r>
              <a:rPr lang="en-US" sz="1800" dirty="0" smtClean="0"/>
              <a:t>Mark DeMaria, NOAA/NESDIS/STAR, Fort Collins, Colorado,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 anchor="ctr" anchorCtr="0"/>
          <a:lstStyle/>
          <a:p>
            <a:pPr algn="ctr"/>
            <a:r>
              <a:rPr lang="en-US" dirty="0" smtClean="0"/>
              <a:t>6-10 January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324600"/>
            <a:ext cx="5715000" cy="396875"/>
          </a:xfrm>
        </p:spPr>
        <p:txBody>
          <a:bodyPr/>
          <a:lstStyle/>
          <a:p>
            <a:r>
              <a:rPr lang="en-US" dirty="0" smtClean="0"/>
              <a:t>29th Conference on Environmental Information Processing Technologies  </a:t>
            </a:r>
          </a:p>
          <a:p>
            <a:r>
              <a:rPr lang="en-US" dirty="0" smtClean="0"/>
              <a:t>93rd AMS Annual Meeting – Austin, Texas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Conclusions and Future Work</a:t>
            </a:r>
            <a:endParaRPr lang="en-US" sz="4800" dirty="0"/>
          </a:p>
        </p:txBody>
      </p:sp>
      <p:sp>
        <p:nvSpPr>
          <p:cNvPr id="73" name="Content Placeholder 6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486400"/>
          </a:xfr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Application Layer would include data classes for common atmospheric datasets, e.g. observation, grid, profile, projection, etc.</a:t>
            </a:r>
          </a:p>
          <a:p>
            <a:pPr>
              <a:buFont typeface="Arial"/>
              <a:buChar char="•"/>
            </a:pPr>
            <a:r>
              <a:rPr lang="en-US" dirty="0" smtClean="0"/>
              <a:t>Application Layer framework would allow new abstraction/data layers to be added underneath.</a:t>
            </a:r>
          </a:p>
          <a:p>
            <a:pPr>
              <a:buFont typeface="Arial"/>
              <a:buChar char="•"/>
            </a:pPr>
            <a:r>
              <a:rPr lang="en-US" dirty="0" smtClean="0"/>
              <a:t>Looking </a:t>
            </a:r>
            <a:r>
              <a:rPr lang="en-US" dirty="0" smtClean="0"/>
              <a:t>at </a:t>
            </a:r>
            <a:r>
              <a:rPr lang="en-US" dirty="0" err="1" smtClean="0"/>
              <a:t>Unidata’s</a:t>
            </a:r>
            <a:r>
              <a:rPr lang="en-US" dirty="0" smtClean="0"/>
              <a:t> Common Data Model version 4 (implemented in JAVA) for common design patterns/classes.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www.unidata.ucar.edu/software/netcdf</a:t>
            </a:r>
            <a:r>
              <a:rPr lang="en-US" dirty="0" smtClean="0"/>
              <a:t>-java/CDM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 anchor="ctr" anchorCtr="0"/>
          <a:lstStyle/>
          <a:p>
            <a:pPr algn="ctr"/>
            <a:r>
              <a:rPr lang="en-US" dirty="0" smtClean="0"/>
              <a:t>6-10 January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324600"/>
            <a:ext cx="5715000" cy="396875"/>
          </a:xfrm>
        </p:spPr>
        <p:txBody>
          <a:bodyPr/>
          <a:lstStyle/>
          <a:p>
            <a:r>
              <a:rPr lang="en-US" dirty="0" smtClean="0"/>
              <a:t>29th Conference on Environmental Information Processing Technologies  </a:t>
            </a:r>
          </a:p>
          <a:p>
            <a:r>
              <a:rPr lang="en-US" dirty="0" smtClean="0"/>
              <a:t>93rd AMS Annual Meeting – Austin, Texas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noProof="0" dirty="0" smtClean="0">
                <a:latin typeface="+mj-lt"/>
                <a:ea typeface="+mj-ea"/>
                <a:cs typeface="+mj-cs"/>
              </a:rPr>
              <a:t>Outline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914400"/>
            <a:ext cx="914400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600" dirty="0" smtClean="0"/>
              <a:t>Motivation and Objectives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600" dirty="0" smtClean="0"/>
              <a:t>HURSAT/netCDF Interface Implementation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600" dirty="0" smtClean="0"/>
              <a:t>Conclusions and Future Work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 anchor="ctr" anchorCtr="0"/>
          <a:lstStyle/>
          <a:p>
            <a:pPr algn="ctr"/>
            <a:r>
              <a:rPr lang="en-US" dirty="0" smtClean="0"/>
              <a:t>6-10 January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324600"/>
            <a:ext cx="5715000" cy="396875"/>
          </a:xfrm>
        </p:spPr>
        <p:txBody>
          <a:bodyPr/>
          <a:lstStyle/>
          <a:p>
            <a:r>
              <a:rPr lang="en-US" dirty="0" smtClean="0"/>
              <a:t>29th Conference on Environmental Information Processing Technologies  </a:t>
            </a:r>
          </a:p>
          <a:p>
            <a:r>
              <a:rPr lang="en-US" dirty="0" smtClean="0"/>
              <a:t>93rd AMS Annual Meeting – Austin, Texas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latin typeface="+mj-lt"/>
                <a:ea typeface="+mj-ea"/>
                <a:cs typeface="+mj-cs"/>
              </a:rPr>
              <a:t>Motivation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simple_read.f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571"/>
            <a:ext cx="9144000" cy="62774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 anchor="ctr" anchorCtr="0"/>
          <a:lstStyle/>
          <a:p>
            <a:pPr algn="ctr"/>
            <a:r>
              <a:rPr lang="en-US" dirty="0" smtClean="0"/>
              <a:t>6-10 January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324600"/>
            <a:ext cx="5715000" cy="396875"/>
          </a:xfrm>
        </p:spPr>
        <p:txBody>
          <a:bodyPr/>
          <a:lstStyle/>
          <a:p>
            <a:r>
              <a:rPr lang="en-US" dirty="0" smtClean="0"/>
              <a:t>29th Conference on Environmental Information Processing Technologies  </a:t>
            </a:r>
          </a:p>
          <a:p>
            <a:r>
              <a:rPr lang="en-US" dirty="0" smtClean="0"/>
              <a:t>93rd AMS Annual Meeting – Austin, Texas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latin typeface="+mj-lt"/>
                <a:ea typeface="+mj-ea"/>
                <a:cs typeface="+mj-cs"/>
              </a:rPr>
              <a:t>Motivation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simpler_read.f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4000" cy="47512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600" y="4800600"/>
            <a:ext cx="807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 Reduce the code lines to retrieve data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“Hide” the details: variable, attribute indexes, variable memory allocation, etc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 anchor="ctr" anchorCtr="0"/>
          <a:lstStyle/>
          <a:p>
            <a:pPr algn="ctr"/>
            <a:r>
              <a:rPr lang="en-US" dirty="0" smtClean="0"/>
              <a:t>6-10 January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324600"/>
            <a:ext cx="5715000" cy="396875"/>
          </a:xfrm>
        </p:spPr>
        <p:txBody>
          <a:bodyPr/>
          <a:lstStyle/>
          <a:p>
            <a:r>
              <a:rPr lang="en-US" dirty="0" smtClean="0"/>
              <a:t>29th Conference on Environmental Information Processing Technologies  </a:t>
            </a:r>
          </a:p>
          <a:p>
            <a:r>
              <a:rPr lang="en-US" dirty="0" smtClean="0"/>
              <a:t>93rd AMS Annual Meeting – Austin, Texas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83820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>
              <a:buFont typeface="Arial"/>
              <a:buChar char="•"/>
            </a:pPr>
            <a:r>
              <a:rPr lang="en-US" sz="2400" dirty="0" smtClean="0"/>
              <a:t> Develop a pseudo </a:t>
            </a:r>
            <a:r>
              <a:rPr lang="en-US" sz="2400" dirty="0" smtClean="0"/>
              <a:t>object oriented</a:t>
            </a:r>
            <a:r>
              <a:rPr lang="en-US" sz="2400" dirty="0" smtClean="0"/>
              <a:t> netCDF abstraction layer over the netCDF libraries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Develop an application layer module on top of the abstraction layer to read the </a:t>
            </a:r>
            <a:r>
              <a:rPr lang="en-US" sz="2400" dirty="0" smtClean="0"/>
              <a:t>Hurricane Satellite netCDF</a:t>
            </a:r>
            <a:r>
              <a:rPr lang="en-US" sz="2400" dirty="0" smtClean="0"/>
              <a:t> </a:t>
            </a:r>
            <a:r>
              <a:rPr lang="en-US" sz="2400" dirty="0" smtClean="0"/>
              <a:t>datasets:</a:t>
            </a:r>
            <a:br>
              <a:rPr lang="en-US" sz="2400" dirty="0" smtClean="0"/>
            </a:br>
            <a:r>
              <a:rPr lang="en-US" sz="2400" dirty="0" smtClean="0"/>
              <a:t>	http</a:t>
            </a:r>
            <a:r>
              <a:rPr lang="en-US" sz="2400" dirty="0" smtClean="0"/>
              <a:t>://www.ncdc.noaa.gov/oa/rsad/hursat/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 smtClean="0">
                <a:latin typeface="+mj-lt"/>
                <a:ea typeface="+mj-ea"/>
                <a:cs typeface="+mj-cs"/>
              </a:rPr>
              <a:t>Objectives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47800" y="3505200"/>
            <a:ext cx="5867400" cy="2362200"/>
            <a:chOff x="1143000" y="3810000"/>
            <a:chExt cx="5867400" cy="2362200"/>
          </a:xfrm>
        </p:grpSpPr>
        <p:grpSp>
          <p:nvGrpSpPr>
            <p:cNvPr id="12" name="Group 77"/>
            <p:cNvGrpSpPr/>
            <p:nvPr/>
          </p:nvGrpSpPr>
          <p:grpSpPr>
            <a:xfrm>
              <a:off x="1143000" y="3810000"/>
              <a:ext cx="5867400" cy="2362200"/>
              <a:chOff x="-76200" y="3733800"/>
              <a:chExt cx="5867400" cy="23622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-76200" y="5257800"/>
                <a:ext cx="5867400" cy="838200"/>
              </a:xfrm>
              <a:prstGeom prst="rect">
                <a:avLst/>
              </a:prstGeom>
              <a:solidFill>
                <a:srgbClr val="632C02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981200" y="5257800"/>
                <a:ext cx="3581400" cy="838200"/>
              </a:xfrm>
              <a:prstGeom prst="rect">
                <a:avLst/>
              </a:prstGeom>
              <a:solidFill>
                <a:srgbClr val="7A3804"/>
              </a:solidFill>
              <a:ln w="127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0" y="5334000"/>
                <a:ext cx="152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Data Access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Layer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-76200" y="4419600"/>
                <a:ext cx="5867400" cy="83820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0" y="4495800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Abstraction </a:t>
                </a:r>
              </a:p>
              <a:p>
                <a:r>
                  <a:rPr lang="en-US" dirty="0" smtClean="0">
                    <a:solidFill>
                      <a:schemeClr val="bg1"/>
                    </a:solidFill>
                  </a:rPr>
                  <a:t>Layer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81200" y="5410200"/>
                <a:ext cx="3581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Network Common Data Format (netCDF) Library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981200" y="4419600"/>
                <a:ext cx="3581400" cy="8382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905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69"/>
              <p:cNvGrpSpPr/>
              <p:nvPr/>
            </p:nvGrpSpPr>
            <p:grpSpPr>
              <a:xfrm>
                <a:off x="-76200" y="3733800"/>
                <a:ext cx="5867400" cy="685799"/>
                <a:chOff x="2585" y="2228848"/>
                <a:chExt cx="8839200" cy="685800"/>
              </a:xfrm>
              <a:solidFill>
                <a:schemeClr val="tx1"/>
              </a:solidFill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2585" y="2228848"/>
                  <a:ext cx="8839200" cy="685800"/>
                </a:xfrm>
                <a:prstGeom prst="rect">
                  <a:avLst/>
                </a:prstGeom>
                <a:solidFill>
                  <a:srgbClr val="BE5A08"/>
                </a:solidFill>
                <a:ln w="254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17380" y="2228848"/>
                  <a:ext cx="2909758" cy="646332"/>
                </a:xfrm>
                <a:prstGeom prst="rect">
                  <a:avLst/>
                </a:prstGeom>
                <a:noFill/>
                <a:ln w="25400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Application </a:t>
                  </a:r>
                </a:p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Layer</a:t>
                  </a:r>
                  <a:endParaRPr lang="en-US" dirty="0" smtClean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2" name="Group 41"/>
              <p:cNvGrpSpPr/>
              <p:nvPr/>
            </p:nvGrpSpPr>
            <p:grpSpPr>
              <a:xfrm>
                <a:off x="4002882" y="4873823"/>
                <a:ext cx="1254919" cy="307777"/>
                <a:chOff x="2362200" y="3578423"/>
                <a:chExt cx="2362200" cy="307777"/>
              </a:xfrm>
            </p:grpSpPr>
            <p:sp>
              <p:nvSpPr>
                <p:cNvPr id="34" name="Rounded Rectangle 39"/>
                <p:cNvSpPr/>
                <p:nvPr/>
              </p:nvSpPr>
              <p:spPr>
                <a:xfrm>
                  <a:off x="2362200" y="3581400"/>
                  <a:ext cx="2362200" cy="30480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40"/>
                <p:cNvSpPr txBox="1"/>
                <p:nvPr/>
              </p:nvSpPr>
              <p:spPr>
                <a:xfrm>
                  <a:off x="2429432" y="3578423"/>
                  <a:ext cx="22949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Result</a:t>
                  </a:r>
                  <a:r>
                    <a:rPr lang="en-US" sz="1400" dirty="0" smtClean="0">
                      <a:solidFill>
                        <a:schemeClr val="bg1"/>
                      </a:solidFill>
                    </a:rPr>
                    <a:t> Class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3" name="Group 55"/>
              <p:cNvGrpSpPr/>
              <p:nvPr/>
            </p:nvGrpSpPr>
            <p:grpSpPr>
              <a:xfrm>
                <a:off x="3962400" y="4495800"/>
                <a:ext cx="1371600" cy="307777"/>
                <a:chOff x="2286000" y="3581400"/>
                <a:chExt cx="1679316" cy="307777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2362200" y="3581400"/>
                  <a:ext cx="1509820" cy="30480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2286000" y="3581400"/>
                  <a:ext cx="16793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Variable</a:t>
                  </a:r>
                  <a:r>
                    <a:rPr lang="en-US" sz="1400" dirty="0" smtClean="0">
                      <a:solidFill>
                        <a:schemeClr val="bg1"/>
                      </a:solidFill>
                    </a:rPr>
                    <a:t> Class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4" name="Group 58"/>
              <p:cNvGrpSpPr/>
              <p:nvPr/>
            </p:nvGrpSpPr>
            <p:grpSpPr>
              <a:xfrm>
                <a:off x="2133600" y="4495800"/>
                <a:ext cx="1447800" cy="307777"/>
                <a:chOff x="2286000" y="3581400"/>
                <a:chExt cx="1679316" cy="307777"/>
              </a:xfrm>
            </p:grpSpPr>
            <p:sp>
              <p:nvSpPr>
                <p:cNvPr id="30" name="Rounded Rectangle 29"/>
                <p:cNvSpPr/>
                <p:nvPr/>
              </p:nvSpPr>
              <p:spPr>
                <a:xfrm>
                  <a:off x="2367111" y="3581400"/>
                  <a:ext cx="1509820" cy="30480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2286000" y="3581400"/>
                  <a:ext cx="16793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Meta Class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1981200" y="3810000"/>
                <a:ext cx="3581400" cy="609600"/>
              </a:xfrm>
              <a:prstGeom prst="rect">
                <a:avLst/>
              </a:prstGeom>
              <a:solidFill>
                <a:srgbClr val="FB760B"/>
              </a:solidFill>
              <a:ln w="1905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981200" y="3807023"/>
                <a:ext cx="3581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</a:rPr>
                  <a:t>HURSAT Reader</a:t>
                </a: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7" name="Group 52"/>
              <p:cNvGrpSpPr/>
              <p:nvPr/>
            </p:nvGrpSpPr>
            <p:grpSpPr>
              <a:xfrm>
                <a:off x="2133600" y="4876800"/>
                <a:ext cx="1371600" cy="307777"/>
                <a:chOff x="2286000" y="3581400"/>
                <a:chExt cx="2438400" cy="307777"/>
              </a:xfrm>
            </p:grpSpPr>
            <p:sp>
              <p:nvSpPr>
                <p:cNvPr id="28" name="Rounded Rectangle 27"/>
                <p:cNvSpPr/>
                <p:nvPr/>
              </p:nvSpPr>
              <p:spPr>
                <a:xfrm>
                  <a:off x="2362199" y="3581400"/>
                  <a:ext cx="2362201" cy="30480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286000" y="3581400"/>
                  <a:ext cx="2438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Attribute</a:t>
                  </a:r>
                  <a:r>
                    <a:rPr lang="en-US" sz="1400" dirty="0" smtClean="0">
                      <a:solidFill>
                        <a:schemeClr val="bg1"/>
                      </a:solidFill>
                    </a:rPr>
                    <a:t> Class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3" name="Rounded Rectangle 12"/>
            <p:cNvSpPr/>
            <p:nvPr/>
          </p:nvSpPr>
          <p:spPr>
            <a:xfrm>
              <a:off x="4267200" y="4191000"/>
              <a:ext cx="1447800" cy="2286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HURSAT Class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Autofit/>
          </a:bodyPr>
          <a:lstStyle/>
          <a:p>
            <a:r>
              <a:rPr lang="en-US" sz="3600" dirty="0" smtClean="0"/>
              <a:t>HURSAT/netCDF Interface Layers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 anchor="ctr" anchorCtr="0"/>
          <a:lstStyle/>
          <a:p>
            <a:pPr algn="ctr"/>
            <a:r>
              <a:rPr lang="en-US" dirty="0" smtClean="0"/>
              <a:t>6-10 January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324600"/>
            <a:ext cx="5715000" cy="396875"/>
          </a:xfrm>
        </p:spPr>
        <p:txBody>
          <a:bodyPr/>
          <a:lstStyle/>
          <a:p>
            <a:r>
              <a:rPr lang="en-US" dirty="0" smtClean="0"/>
              <a:t>29th Conference on Environmental Information Processing Technologies  </a:t>
            </a:r>
          </a:p>
          <a:p>
            <a:r>
              <a:rPr lang="en-US" dirty="0" smtClean="0"/>
              <a:t>93rd AMS Annual Meeting – Austin, Texas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85800"/>
            <a:ext cx="9144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 smtClean="0"/>
              <a:t> HURSAT </a:t>
            </a:r>
            <a:r>
              <a:rPr lang="en-US" sz="2000" dirty="0" smtClean="0"/>
              <a:t>Application Interface Layer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Access functions utilizing HURSAT specific </a:t>
            </a:r>
            <a:r>
              <a:rPr lang="en-US" sz="2000" dirty="0" smtClean="0"/>
              <a:t>variable/attribute </a:t>
            </a:r>
            <a:r>
              <a:rPr lang="en-US" sz="2000" dirty="0" smtClean="0"/>
              <a:t>naming </a:t>
            </a:r>
            <a:r>
              <a:rPr lang="en-US" sz="2000" dirty="0" smtClean="0"/>
              <a:t>conventions</a:t>
            </a:r>
            <a:endParaRPr lang="en-US" sz="2000" dirty="0" smtClean="0"/>
          </a:p>
          <a:p>
            <a:pPr>
              <a:buFont typeface="Arial"/>
              <a:buChar char="•"/>
            </a:pPr>
            <a:endParaRPr lang="en-US" sz="2000" dirty="0" smtClean="0"/>
          </a:p>
          <a:p>
            <a:pPr>
              <a:buFont typeface="Arial"/>
              <a:buChar char="•"/>
            </a:pPr>
            <a:r>
              <a:rPr lang="en-US" sz="2000" dirty="0" smtClean="0"/>
              <a:t> netCDF Abstraction </a:t>
            </a:r>
            <a:r>
              <a:rPr lang="en-US" sz="2000" dirty="0" smtClean="0"/>
              <a:t>Interface Layer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Common Module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Library, module, object and common function definitions</a:t>
            </a:r>
            <a:endParaRPr lang="en-US" sz="2000" dirty="0" smtClean="0"/>
          </a:p>
          <a:p>
            <a:pPr lvl="1">
              <a:buFont typeface="Arial"/>
              <a:buChar char="•"/>
            </a:pPr>
            <a:r>
              <a:rPr lang="en-US" sz="2000" dirty="0" smtClean="0"/>
              <a:t> Meta “Class”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Dimension names, ids and sizes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Variable names, ids and </a:t>
            </a:r>
            <a:r>
              <a:rPr lang="en-US" sz="2000" dirty="0" smtClean="0"/>
              <a:t>a</a:t>
            </a:r>
            <a:r>
              <a:rPr lang="en-US" sz="2000" dirty="0" smtClean="0"/>
              <a:t>rray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Global attributes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Variable “Class”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Variable type (integer, </a:t>
            </a:r>
            <a:r>
              <a:rPr lang="en-US" sz="2000" dirty="0" smtClean="0"/>
              <a:t>real, character) and dimension ids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Attribute names, ids and array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Data access functions</a:t>
            </a:r>
          </a:p>
          <a:p>
            <a:pPr lvl="2">
              <a:buFont typeface="Arial"/>
              <a:buChar char="•"/>
            </a:pPr>
            <a:r>
              <a:rPr lang="en-US" sz="2000" dirty="0" smtClean="0"/>
              <a:t> Attribute access functions</a:t>
            </a:r>
            <a:endParaRPr lang="en-US" sz="2000" dirty="0" smtClean="0"/>
          </a:p>
          <a:p>
            <a:pPr lvl="1">
              <a:buFont typeface="Arial"/>
              <a:buChar char="•"/>
            </a:pPr>
            <a:r>
              <a:rPr lang="en-US" sz="2000" dirty="0" smtClean="0"/>
              <a:t> Attribute “Class”: </a:t>
            </a:r>
            <a:r>
              <a:rPr lang="en-US" sz="2000" dirty="0" smtClean="0"/>
              <a:t>Character strings and array values, when applicable</a:t>
            </a:r>
          </a:p>
          <a:p>
            <a:pPr lvl="1">
              <a:buFont typeface="Arial"/>
              <a:buChar char="•"/>
            </a:pPr>
            <a:r>
              <a:rPr lang="en-US" sz="2000" dirty="0" smtClean="0"/>
              <a:t> Result “Class”: </a:t>
            </a:r>
            <a:r>
              <a:rPr lang="en-US" sz="2000" dirty="0" smtClean="0"/>
              <a:t>Return code, error handling functions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netCDF</a:t>
            </a:r>
            <a:r>
              <a:rPr lang="en-US" sz="3200" dirty="0" smtClean="0"/>
              <a:t> Abstraction Interface </a:t>
            </a:r>
            <a:r>
              <a:rPr lang="en-US" sz="3200" dirty="0" smtClean="0"/>
              <a:t>Class Diagram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 anchor="ctr" anchorCtr="0"/>
          <a:lstStyle/>
          <a:p>
            <a:pPr algn="ctr"/>
            <a:r>
              <a:rPr lang="en-US" dirty="0" smtClean="0"/>
              <a:t>6-10 January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324600"/>
            <a:ext cx="5715000" cy="396875"/>
          </a:xfrm>
        </p:spPr>
        <p:txBody>
          <a:bodyPr/>
          <a:lstStyle/>
          <a:p>
            <a:r>
              <a:rPr lang="en-US" dirty="0" smtClean="0"/>
              <a:t>29th Conference on Environmental Information Processing Technologies  </a:t>
            </a:r>
          </a:p>
          <a:p>
            <a:r>
              <a:rPr lang="en-US" dirty="0" smtClean="0"/>
              <a:t>93rd AMS Annual Meeting – Austin, Texas</a:t>
            </a:r>
            <a:endParaRPr lang="en-US" dirty="0"/>
          </a:p>
        </p:txBody>
      </p:sp>
      <p:pic>
        <p:nvPicPr>
          <p:cNvPr id="9" name="Picture 8" descr="NAI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9165"/>
            <a:ext cx="9144000" cy="4741035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 anchor="ctr" anchorCtr="0"/>
          <a:lstStyle/>
          <a:p>
            <a:pPr algn="ctr"/>
            <a:r>
              <a:rPr lang="en-US" dirty="0" smtClean="0"/>
              <a:t>6-10 January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324600"/>
            <a:ext cx="5715000" cy="396875"/>
          </a:xfrm>
        </p:spPr>
        <p:txBody>
          <a:bodyPr/>
          <a:lstStyle/>
          <a:p>
            <a:r>
              <a:rPr lang="en-US" dirty="0" smtClean="0"/>
              <a:t>29th Conference on Environmental Information Processing Technologies  </a:t>
            </a:r>
          </a:p>
          <a:p>
            <a:r>
              <a:rPr lang="en-US" dirty="0" smtClean="0"/>
              <a:t>93rd AMS Annual Meeting – Austin, Texas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“Interfaces” and “Function Overloading”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In</a:t>
            </a:r>
            <a:r>
              <a:rPr lang="en-US" dirty="0" smtClean="0"/>
              <a:t> object oriented languages </a:t>
            </a:r>
            <a:r>
              <a:rPr lang="en-US" dirty="0" smtClean="0"/>
              <a:t>the term "interface" is often used to define an </a:t>
            </a:r>
            <a:r>
              <a:rPr lang="en-US" dirty="0" smtClean="0"/>
              <a:t>abstract type </a:t>
            </a:r>
            <a:r>
              <a:rPr lang="en-US" dirty="0" smtClean="0"/>
              <a:t>that contains no data, but </a:t>
            </a:r>
            <a:r>
              <a:rPr lang="en-US" i="1" dirty="0" smtClean="0"/>
              <a:t>exposes</a:t>
            </a:r>
            <a:r>
              <a:rPr lang="en-US" dirty="0" smtClean="0"/>
              <a:t> behaviors defined as</a:t>
            </a:r>
            <a:r>
              <a:rPr lang="en-US" dirty="0" smtClean="0"/>
              <a:t> methods i.e. functions/subroutines. –Wikipedia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Conclusions and Future Work</a:t>
            </a: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00200" cy="365125"/>
          </a:xfrm>
        </p:spPr>
        <p:txBody>
          <a:bodyPr anchor="ctr" anchorCtr="0"/>
          <a:lstStyle/>
          <a:p>
            <a:pPr algn="ctr"/>
            <a:r>
              <a:rPr lang="en-US" dirty="0" smtClean="0"/>
              <a:t>6-10 January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324600"/>
            <a:ext cx="5715000" cy="396875"/>
          </a:xfrm>
        </p:spPr>
        <p:txBody>
          <a:bodyPr/>
          <a:lstStyle/>
          <a:p>
            <a:r>
              <a:rPr lang="en-US" dirty="0" smtClean="0"/>
              <a:t>29th Conference on Environmental Information Processing Technologies  </a:t>
            </a:r>
          </a:p>
          <a:p>
            <a:r>
              <a:rPr lang="en-US" dirty="0" smtClean="0"/>
              <a:t>93rd AMS Annual Meeting – Austin, Texas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2286000"/>
          </a:xfrm>
        </p:spPr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Successfully implemented the HURSAT application and netCDF abstraction layers.</a:t>
            </a:r>
          </a:p>
          <a:p>
            <a:pPr>
              <a:buFont typeface="Arial"/>
              <a:buChar char="•"/>
            </a:pPr>
            <a:r>
              <a:rPr lang="en-US" dirty="0" smtClean="0"/>
              <a:t>Future interface hierarchy would include multiple data formats and languages (F90, Python, etc)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E4C0E-E21C-416D-A438-632F21780481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9" name="Group 78"/>
          <p:cNvGrpSpPr/>
          <p:nvPr/>
        </p:nvGrpSpPr>
        <p:grpSpPr>
          <a:xfrm>
            <a:off x="0" y="2971800"/>
            <a:ext cx="9067800" cy="3124200"/>
            <a:chOff x="0" y="2590800"/>
            <a:chExt cx="9067800" cy="3124200"/>
          </a:xfrm>
        </p:grpSpPr>
        <p:sp>
          <p:nvSpPr>
            <p:cNvPr id="10" name="Rectangle 9"/>
            <p:cNvSpPr/>
            <p:nvPr/>
          </p:nvSpPr>
          <p:spPr>
            <a:xfrm>
              <a:off x="76200" y="4876800"/>
              <a:ext cx="8991600" cy="838200"/>
            </a:xfrm>
            <a:prstGeom prst="rect">
              <a:avLst/>
            </a:prstGeom>
            <a:solidFill>
              <a:srgbClr val="632C0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47800" y="4876800"/>
              <a:ext cx="1828800" cy="838200"/>
            </a:xfrm>
            <a:prstGeom prst="rect">
              <a:avLst/>
            </a:prstGeom>
            <a:solidFill>
              <a:srgbClr val="7A3804"/>
            </a:solidFill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0" y="4953000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Data Access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Layer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6200" y="4038600"/>
              <a:ext cx="8991600" cy="8382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400" y="4114800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Abstraction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Layer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47800" y="4876800"/>
              <a:ext cx="1828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Network Common Data Format (netCDF) Library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47800" y="4038600"/>
              <a:ext cx="1828800" cy="838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7800" y="4038600"/>
              <a:ext cx="1828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netCDF </a:t>
              </a:r>
              <a:br>
                <a:rPr lang="en-US" sz="1400" dirty="0" smtClean="0">
                  <a:solidFill>
                    <a:schemeClr val="bg1"/>
                  </a:solidFill>
                </a:rPr>
              </a:br>
              <a:r>
                <a:rPr lang="en-US" sz="1400" dirty="0" smtClean="0">
                  <a:solidFill>
                    <a:schemeClr val="bg1"/>
                  </a:solidFill>
                </a:rPr>
                <a:t>Abstraction Interface Layer (NAIL)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52800" y="4876800"/>
              <a:ext cx="1828800" cy="838200"/>
            </a:xfrm>
            <a:prstGeom prst="rect">
              <a:avLst/>
            </a:prstGeom>
            <a:solidFill>
              <a:srgbClr val="7A3804"/>
            </a:solidFill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52800" y="4876800"/>
              <a:ext cx="1828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Hierarchical Data Format (HDF) Library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52800" y="4038600"/>
              <a:ext cx="1828800" cy="838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52800" y="4038600"/>
              <a:ext cx="1828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HDF </a:t>
              </a:r>
              <a:br>
                <a:rPr lang="en-US" sz="1400" dirty="0" smtClean="0">
                  <a:solidFill>
                    <a:schemeClr val="bg1"/>
                  </a:solidFill>
                </a:rPr>
              </a:br>
              <a:r>
                <a:rPr lang="en-US" sz="1400" dirty="0" smtClean="0">
                  <a:solidFill>
                    <a:schemeClr val="bg1"/>
                  </a:solidFill>
                </a:rPr>
                <a:t>Abstraction Interface Layer (HAIL)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257800" y="4876800"/>
              <a:ext cx="1828800" cy="838200"/>
            </a:xfrm>
            <a:prstGeom prst="rect">
              <a:avLst/>
            </a:prstGeom>
            <a:solidFill>
              <a:srgbClr val="7A3804"/>
            </a:solidFill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57800" y="4876800"/>
              <a:ext cx="1828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Gridded Binary Format (GRIB) Library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7800" y="4038600"/>
              <a:ext cx="1828800" cy="838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57800" y="4038600"/>
              <a:ext cx="1828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GRIB </a:t>
              </a:r>
              <a:br>
                <a:rPr lang="en-US" sz="1400" dirty="0" smtClean="0">
                  <a:solidFill>
                    <a:schemeClr val="bg1"/>
                  </a:solidFill>
                </a:rPr>
              </a:br>
              <a:r>
                <a:rPr lang="en-US" sz="1400" dirty="0" smtClean="0">
                  <a:solidFill>
                    <a:schemeClr val="bg1"/>
                  </a:solidFill>
                </a:rPr>
                <a:t>Abstraction Interface Layer (GAIL)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162800" y="4876800"/>
              <a:ext cx="1828800" cy="838200"/>
            </a:xfrm>
            <a:prstGeom prst="rect">
              <a:avLst/>
            </a:prstGeom>
            <a:solidFill>
              <a:srgbClr val="7A3804"/>
            </a:solidFill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62800" y="487680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Other Formats and Utility Libraries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62800" y="4038600"/>
              <a:ext cx="1828800" cy="8382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4038600"/>
              <a:ext cx="1828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Other </a:t>
              </a:r>
              <a:br>
                <a:rPr lang="en-US" sz="1400" dirty="0" smtClean="0">
                  <a:solidFill>
                    <a:schemeClr val="bg1"/>
                  </a:solidFill>
                </a:rPr>
              </a:br>
              <a:r>
                <a:rPr lang="en-US" sz="1400" dirty="0" smtClean="0">
                  <a:solidFill>
                    <a:schemeClr val="bg1"/>
                  </a:solidFill>
                </a:rPr>
                <a:t>Abstraction Interface Layers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Group 69"/>
            <p:cNvGrpSpPr/>
            <p:nvPr/>
          </p:nvGrpSpPr>
          <p:grpSpPr>
            <a:xfrm>
              <a:off x="76200" y="2590800"/>
              <a:ext cx="8991600" cy="533399"/>
              <a:chOff x="2585" y="2228848"/>
              <a:chExt cx="8839200" cy="685800"/>
            </a:xfrm>
            <a:solidFill>
              <a:schemeClr val="tx1"/>
            </a:solidFill>
          </p:grpSpPr>
          <p:sp>
            <p:nvSpPr>
              <p:cNvPr id="69" name="Rectangle 68"/>
              <p:cNvSpPr/>
              <p:nvPr/>
            </p:nvSpPr>
            <p:spPr>
              <a:xfrm>
                <a:off x="2585" y="2228848"/>
                <a:ext cx="8839200" cy="685800"/>
              </a:xfrm>
              <a:prstGeom prst="rect">
                <a:avLst/>
              </a:prstGeom>
              <a:solidFill>
                <a:srgbClr val="BE5A08"/>
              </a:solidFill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77493" y="2351896"/>
                <a:ext cx="1348353" cy="474856"/>
              </a:xfrm>
              <a:prstGeom prst="rect">
                <a:avLst/>
              </a:prstGeom>
              <a:noFill/>
              <a:ln w="25400" cmpd="sng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Application</a:t>
                </a:r>
              </a:p>
            </p:txBody>
          </p:sp>
        </p:grpSp>
        <p:grpSp>
          <p:nvGrpSpPr>
            <p:cNvPr id="31" name="Group 72"/>
            <p:cNvGrpSpPr/>
            <p:nvPr/>
          </p:nvGrpSpPr>
          <p:grpSpPr>
            <a:xfrm>
              <a:off x="76200" y="3124200"/>
              <a:ext cx="8991600" cy="914400"/>
              <a:chOff x="76200" y="3124200"/>
              <a:chExt cx="8991600" cy="914400"/>
            </a:xfrm>
          </p:grpSpPr>
          <p:grpSp>
            <p:nvGrpSpPr>
              <p:cNvPr id="36" name="Group 20"/>
              <p:cNvGrpSpPr/>
              <p:nvPr/>
            </p:nvGrpSpPr>
            <p:grpSpPr>
              <a:xfrm>
                <a:off x="76200" y="3124200"/>
                <a:ext cx="8991600" cy="914400"/>
                <a:chOff x="152401" y="2971800"/>
                <a:chExt cx="8839200" cy="685800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67" name="Rectangle 66"/>
                <p:cNvSpPr/>
                <p:nvPr/>
              </p:nvSpPr>
              <p:spPr>
                <a:xfrm>
                  <a:off x="152401" y="2971800"/>
                  <a:ext cx="8839200" cy="685800"/>
                </a:xfrm>
                <a:prstGeom prst="rect">
                  <a:avLst/>
                </a:prstGeom>
                <a:grpFill/>
                <a:ln w="25400" cmpd="sng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227309" y="3058552"/>
                  <a:ext cx="1348353" cy="484748"/>
                </a:xfrm>
                <a:prstGeom prst="rect">
                  <a:avLst/>
                </a:prstGeom>
                <a:grpFill/>
                <a:ln w="25400" cmpd="sng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Application </a:t>
                  </a:r>
                </a:p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Layer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7" name="Group 42"/>
              <p:cNvGrpSpPr/>
              <p:nvPr/>
            </p:nvGrpSpPr>
            <p:grpSpPr>
              <a:xfrm>
                <a:off x="1447800" y="3200400"/>
                <a:ext cx="1828800" cy="307777"/>
                <a:chOff x="1371600" y="3200400"/>
                <a:chExt cx="1828800" cy="307777"/>
              </a:xfrm>
            </p:grpSpPr>
            <p:sp>
              <p:nvSpPr>
                <p:cNvPr id="65" name="Rounded Rectangle 35"/>
                <p:cNvSpPr/>
                <p:nvPr/>
              </p:nvSpPr>
              <p:spPr>
                <a:xfrm>
                  <a:off x="1447800" y="3200400"/>
                  <a:ext cx="1676400" cy="30480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37"/>
                <p:cNvSpPr txBox="1"/>
                <p:nvPr/>
              </p:nvSpPr>
              <p:spPr>
                <a:xfrm>
                  <a:off x="1371600" y="3200400"/>
                  <a:ext cx="1828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Meta-Data Classes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8" name="Group 41"/>
              <p:cNvGrpSpPr/>
              <p:nvPr/>
            </p:nvGrpSpPr>
            <p:grpSpPr>
              <a:xfrm>
                <a:off x="4495800" y="3581400"/>
                <a:ext cx="1219200" cy="307777"/>
                <a:chOff x="2286000" y="3581400"/>
                <a:chExt cx="2438400" cy="307777"/>
              </a:xfrm>
            </p:grpSpPr>
            <p:sp>
              <p:nvSpPr>
                <p:cNvPr id="63" name="Rounded Rectangle 39"/>
                <p:cNvSpPr/>
                <p:nvPr/>
              </p:nvSpPr>
              <p:spPr>
                <a:xfrm>
                  <a:off x="2362200" y="3581400"/>
                  <a:ext cx="2362200" cy="30480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TextBox 40"/>
                <p:cNvSpPr txBox="1"/>
                <p:nvPr/>
              </p:nvSpPr>
              <p:spPr>
                <a:xfrm>
                  <a:off x="2286000" y="3581400"/>
                  <a:ext cx="2438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Grid Classes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9" name="Group 43"/>
              <p:cNvGrpSpPr/>
              <p:nvPr/>
            </p:nvGrpSpPr>
            <p:grpSpPr>
              <a:xfrm>
                <a:off x="5715000" y="3578423"/>
                <a:ext cx="1752600" cy="307777"/>
                <a:chOff x="1371600" y="3200400"/>
                <a:chExt cx="1828800" cy="307777"/>
              </a:xfrm>
            </p:grpSpPr>
            <p:sp>
              <p:nvSpPr>
                <p:cNvPr id="61" name="Rounded Rectangle 44"/>
                <p:cNvSpPr/>
                <p:nvPr/>
              </p:nvSpPr>
              <p:spPr>
                <a:xfrm>
                  <a:off x="1447800" y="3200400"/>
                  <a:ext cx="1676400" cy="30480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TextBox 45"/>
                <p:cNvSpPr txBox="1"/>
                <p:nvPr/>
              </p:nvSpPr>
              <p:spPr>
                <a:xfrm>
                  <a:off x="1371600" y="3200400"/>
                  <a:ext cx="1828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Projection Classes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0" name="Group 46"/>
              <p:cNvGrpSpPr/>
              <p:nvPr/>
            </p:nvGrpSpPr>
            <p:grpSpPr>
              <a:xfrm>
                <a:off x="7467599" y="3200400"/>
                <a:ext cx="1524001" cy="307777"/>
                <a:chOff x="1447800" y="3200400"/>
                <a:chExt cx="1524001" cy="307777"/>
              </a:xfrm>
            </p:grpSpPr>
            <p:sp>
              <p:nvSpPr>
                <p:cNvPr id="59" name="Rounded Rectangle 47"/>
                <p:cNvSpPr/>
                <p:nvPr/>
              </p:nvSpPr>
              <p:spPr>
                <a:xfrm>
                  <a:off x="1447800" y="3200400"/>
                  <a:ext cx="1524000" cy="30480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1447800" y="3200400"/>
                  <a:ext cx="15240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Derived Classes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1" name="Group 49"/>
              <p:cNvGrpSpPr/>
              <p:nvPr/>
            </p:nvGrpSpPr>
            <p:grpSpPr>
              <a:xfrm>
                <a:off x="1371600" y="3581400"/>
                <a:ext cx="1905000" cy="307777"/>
                <a:chOff x="2286000" y="3581400"/>
                <a:chExt cx="2332383" cy="307777"/>
              </a:xfrm>
            </p:grpSpPr>
            <p:sp>
              <p:nvSpPr>
                <p:cNvPr id="57" name="Rounded Rectangle 56"/>
                <p:cNvSpPr/>
                <p:nvPr/>
              </p:nvSpPr>
              <p:spPr>
                <a:xfrm>
                  <a:off x="2362200" y="3581400"/>
                  <a:ext cx="2150165" cy="30480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286000" y="3581400"/>
                  <a:ext cx="233238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Observation Classes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2" name="Group 52"/>
              <p:cNvGrpSpPr/>
              <p:nvPr/>
            </p:nvGrpSpPr>
            <p:grpSpPr>
              <a:xfrm>
                <a:off x="7391400" y="3581400"/>
                <a:ext cx="1524000" cy="307777"/>
                <a:chOff x="2286000" y="3581400"/>
                <a:chExt cx="2438400" cy="307777"/>
              </a:xfrm>
            </p:grpSpPr>
            <p:sp>
              <p:nvSpPr>
                <p:cNvPr id="55" name="Rounded Rectangle 54"/>
                <p:cNvSpPr/>
                <p:nvPr/>
              </p:nvSpPr>
              <p:spPr>
                <a:xfrm>
                  <a:off x="2362200" y="3581400"/>
                  <a:ext cx="2362200" cy="30480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2286000" y="3581400"/>
                  <a:ext cx="24384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Other Classes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3" name="Group 55"/>
              <p:cNvGrpSpPr/>
              <p:nvPr/>
            </p:nvGrpSpPr>
            <p:grpSpPr>
              <a:xfrm>
                <a:off x="3200399" y="3581400"/>
                <a:ext cx="1371600" cy="307777"/>
                <a:chOff x="2286000" y="3581400"/>
                <a:chExt cx="1679316" cy="307777"/>
              </a:xfrm>
            </p:grpSpPr>
            <p:sp>
              <p:nvSpPr>
                <p:cNvPr id="53" name="Rounded Rectangle 52"/>
                <p:cNvSpPr/>
                <p:nvPr/>
              </p:nvSpPr>
              <p:spPr>
                <a:xfrm>
                  <a:off x="2362200" y="3581400"/>
                  <a:ext cx="1509820" cy="30480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286000" y="3581400"/>
                  <a:ext cx="16793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Profile Classes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4" name="Group 58"/>
              <p:cNvGrpSpPr/>
              <p:nvPr/>
            </p:nvGrpSpPr>
            <p:grpSpPr>
              <a:xfrm>
                <a:off x="3200399" y="3200400"/>
                <a:ext cx="1371601" cy="307777"/>
                <a:chOff x="2286000" y="3581400"/>
                <a:chExt cx="1679316" cy="307777"/>
              </a:xfrm>
            </p:grpSpPr>
            <p:sp>
              <p:nvSpPr>
                <p:cNvPr id="51" name="Rounded Rectangle 50"/>
                <p:cNvSpPr/>
                <p:nvPr/>
              </p:nvSpPr>
              <p:spPr>
                <a:xfrm>
                  <a:off x="2362200" y="3581400"/>
                  <a:ext cx="1509820" cy="30480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286000" y="3581400"/>
                  <a:ext cx="16793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Time Classes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5" name="Group 61"/>
              <p:cNvGrpSpPr/>
              <p:nvPr/>
            </p:nvGrpSpPr>
            <p:grpSpPr>
              <a:xfrm>
                <a:off x="4495799" y="3200400"/>
                <a:ext cx="1524001" cy="307777"/>
                <a:chOff x="2286000" y="3581400"/>
                <a:chExt cx="1679316" cy="307777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2362200" y="3581400"/>
                  <a:ext cx="1509820" cy="30480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286000" y="3581400"/>
                  <a:ext cx="16793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Granule Classes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6" name="Group 66"/>
              <p:cNvGrpSpPr/>
              <p:nvPr/>
            </p:nvGrpSpPr>
            <p:grpSpPr>
              <a:xfrm>
                <a:off x="5943599" y="3200400"/>
                <a:ext cx="1524001" cy="307777"/>
                <a:chOff x="2286000" y="3581400"/>
                <a:chExt cx="1679316" cy="307777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2362200" y="3581400"/>
                  <a:ext cx="1509820" cy="30480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286000" y="3581400"/>
                  <a:ext cx="16793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</a:rPr>
                    <a:t>Channel Classes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2" name="Rectangle 31"/>
            <p:cNvSpPr/>
            <p:nvPr/>
          </p:nvSpPr>
          <p:spPr>
            <a:xfrm>
              <a:off x="2438400" y="2743200"/>
              <a:ext cx="1828800" cy="381000"/>
            </a:xfrm>
            <a:prstGeom prst="rect">
              <a:avLst/>
            </a:prstGeom>
            <a:solidFill>
              <a:srgbClr val="FB760B"/>
            </a:solidFill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766536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HURSAT Reader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00600" y="2743200"/>
              <a:ext cx="1828800" cy="381000"/>
            </a:xfrm>
            <a:prstGeom prst="rect">
              <a:avLst/>
            </a:prstGeom>
            <a:solidFill>
              <a:srgbClr val="FB760B"/>
            </a:solidFill>
            <a:ln w="1905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00600" y="2766536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Other Applications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AMM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RAMMB</Template>
  <TotalTime>7693</TotalTime>
  <Words>735</Words>
  <Application>Microsoft Macintosh PowerPoint</Application>
  <PresentationFormat>On-screen Show (4:3)</PresentationFormat>
  <Paragraphs>121</Paragraphs>
  <Slides>10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RAMMB</vt:lpstr>
      <vt:lpstr>Slide 0</vt:lpstr>
      <vt:lpstr>Slide 1</vt:lpstr>
      <vt:lpstr>Slide 2</vt:lpstr>
      <vt:lpstr>Slide 3</vt:lpstr>
      <vt:lpstr>Slide 4</vt:lpstr>
      <vt:lpstr>HURSAT/netCDF Interface Layers</vt:lpstr>
      <vt:lpstr>netCDF Abstraction Interface Class Diagram</vt:lpstr>
      <vt:lpstr>“Interfaces” and “Function Overloading”</vt:lpstr>
      <vt:lpstr>Conclusions and Future Work</vt:lpstr>
      <vt:lpstr>Conclusions and Future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Improvements to Statistical Intensity Forecasts</dc:title>
  <dc:creator>knaff</dc:creator>
  <cp:lastModifiedBy>Scott Longmore</cp:lastModifiedBy>
  <cp:revision>127</cp:revision>
  <dcterms:created xsi:type="dcterms:W3CDTF">2012-12-27T02:15:03Z</dcterms:created>
  <dcterms:modified xsi:type="dcterms:W3CDTF">2012-12-27T16:38:54Z</dcterms:modified>
</cp:coreProperties>
</file>