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howSpecialPlsOnTitleSld="0" saveSubsetFonts="1">
  <p:sldMasterIdLst>
    <p:sldMasterId id="2147483648" r:id="rId1"/>
  </p:sldMasterIdLst>
  <p:notesMasterIdLst>
    <p:notesMasterId r:id="rId13"/>
  </p:notesMasterIdLst>
  <p:handoutMasterIdLst>
    <p:handoutMasterId r:id="rId14"/>
  </p:handoutMasterIdLst>
  <p:sldIdLst>
    <p:sldId id="256" r:id="rId2"/>
    <p:sldId id="262" r:id="rId3"/>
    <p:sldId id="269" r:id="rId4"/>
    <p:sldId id="266" r:id="rId5"/>
    <p:sldId id="267" r:id="rId6"/>
    <p:sldId id="261" r:id="rId7"/>
    <p:sldId id="259" r:id="rId8"/>
    <p:sldId id="263" r:id="rId9"/>
    <p:sldId id="260" r:id="rId10"/>
    <p:sldId id="265"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E5A08"/>
    <a:srgbClr val="FB760B"/>
    <a:srgbClr val="632C02"/>
    <a:srgbClr val="7A3804"/>
    <a:srgbClr val="46210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150" d="100"/>
          <a:sy n="150" d="100"/>
        </p:scale>
        <p:origin x="-125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597C95-E1F2-D34F-9B9B-4E129F3FADD1}" type="datetimeFigureOut">
              <a:rPr lang="en-US" smtClean="0"/>
              <a:pPr/>
              <a:t>12/30/12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89FBB-CD82-234E-8DC5-D13DB0AA642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9DFA6-3B96-4A82-B155-C637B522C5A4}" type="datetimeFigureOut">
              <a:rPr lang="en-US" smtClean="0"/>
              <a:pPr/>
              <a:t>12/30/12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69FCE-A2DF-462B-8627-40C3FB9ED397}"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969FCE-A2DF-462B-8627-40C3FB9ED397}" type="slidenum">
              <a:rPr lang="en-US" smtClean="0"/>
              <a:pPr/>
              <a:t>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969FCE-A2DF-462B-8627-40C3FB9ED397}"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6-10 January 2013</a:t>
            </a:r>
            <a:endParaRPr lang="en-US" dirty="0"/>
          </a:p>
        </p:txBody>
      </p:sp>
      <p:sp>
        <p:nvSpPr>
          <p:cNvPr id="5" name="Footer Placeholder 4"/>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6" name="Slide Number Placeholder 5"/>
          <p:cNvSpPr>
            <a:spLocks noGrp="1"/>
          </p:cNvSpPr>
          <p:nvPr>
            <p:ph type="sldNum" sz="quarter" idx="12"/>
          </p:nvPr>
        </p:nvSpPr>
        <p:spPr/>
        <p:txBody>
          <a:bodyPr/>
          <a:lstStyle/>
          <a:p>
            <a:fld id="{5D1E4C0E-E21C-416D-A438-632F21780481}" type="slidenum">
              <a:rPr lang="en-US" smtClean="0"/>
              <a:pPr/>
              <a:t>‹#›</a:t>
            </a:fld>
            <a:endParaRPr lang="en-US" dirty="0"/>
          </a:p>
        </p:txBody>
      </p:sp>
      <p:pic>
        <p:nvPicPr>
          <p:cNvPr id="11" name="Picture 10" descr="rammb_text_logo.jpg"/>
          <p:cNvPicPr>
            <a:picLocks noChangeAspect="1"/>
          </p:cNvPicPr>
          <p:nvPr userDrawn="1"/>
        </p:nvPicPr>
        <p:blipFill>
          <a:blip r:embed="rId2" cstate="print"/>
          <a:stretch>
            <a:fillRect/>
          </a:stretch>
        </p:blipFill>
        <p:spPr>
          <a:xfrm>
            <a:off x="0" y="6153912"/>
            <a:ext cx="1478585" cy="704088"/>
          </a:xfrm>
          <a:prstGeom prst="rect">
            <a:avLst/>
          </a:prstGeom>
        </p:spPr>
      </p:pic>
      <p:pic>
        <p:nvPicPr>
          <p:cNvPr id="12" name="Picture 11" descr="nesdis_banner.gif"/>
          <p:cNvPicPr>
            <a:picLocks noChangeAspect="1"/>
          </p:cNvPicPr>
          <p:nvPr userDrawn="1"/>
        </p:nvPicPr>
        <p:blipFill>
          <a:blip r:embed="rId3" cstate="print"/>
          <a:stretch>
            <a:fillRect/>
          </a:stretch>
        </p:blipFill>
        <p:spPr>
          <a:xfrm>
            <a:off x="1447800" y="6153912"/>
            <a:ext cx="6195968" cy="704088"/>
          </a:xfrm>
          <a:prstGeom prst="rect">
            <a:avLst/>
          </a:prstGeom>
        </p:spPr>
      </p:pic>
      <p:pic>
        <p:nvPicPr>
          <p:cNvPr id="10" name="Picture 9" descr="cira_text_logo.jpg"/>
          <p:cNvPicPr>
            <a:picLocks noChangeAspect="1"/>
          </p:cNvPicPr>
          <p:nvPr userDrawn="1"/>
        </p:nvPicPr>
        <p:blipFill>
          <a:blip r:embed="rId4" cstate="print"/>
          <a:stretch>
            <a:fillRect/>
          </a:stretch>
        </p:blipFill>
        <p:spPr>
          <a:xfrm>
            <a:off x="7454189" y="6153912"/>
            <a:ext cx="1689811" cy="7040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6-10 January 2013</a:t>
            </a:r>
            <a:endParaRPr lang="en-US" dirty="0"/>
          </a:p>
        </p:txBody>
      </p:sp>
      <p:sp>
        <p:nvSpPr>
          <p:cNvPr id="5" name="Footer Placeholder 4"/>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6" name="Slide Number Placeholder 5"/>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6-10 January 2013</a:t>
            </a:r>
            <a:endParaRPr lang="en-US" dirty="0"/>
          </a:p>
        </p:txBody>
      </p:sp>
      <p:sp>
        <p:nvSpPr>
          <p:cNvPr id="5" name="Footer Placeholder 4"/>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6" name="Slide Number Placeholder 5"/>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6-10 January 2013</a:t>
            </a:r>
            <a:endParaRPr lang="en-US" dirty="0"/>
          </a:p>
        </p:txBody>
      </p:sp>
      <p:sp>
        <p:nvSpPr>
          <p:cNvPr id="5" name="Footer Placeholder 4"/>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6" name="Slide Number Placeholder 5"/>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6-10 January 2013</a:t>
            </a:r>
            <a:endParaRPr lang="en-US" dirty="0"/>
          </a:p>
        </p:txBody>
      </p:sp>
      <p:sp>
        <p:nvSpPr>
          <p:cNvPr id="5" name="Footer Placeholder 4"/>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6" name="Slide Number Placeholder 5"/>
          <p:cNvSpPr>
            <a:spLocks noGrp="1"/>
          </p:cNvSpPr>
          <p:nvPr>
            <p:ph type="sldNum" sz="quarter" idx="12"/>
          </p:nvPr>
        </p:nvSpPr>
        <p:spPr/>
        <p:txBody>
          <a:bodyPr/>
          <a:lstStyle/>
          <a:p>
            <a:fld id="{5D1E4C0E-E21C-416D-A438-632F21780481}" type="slidenum">
              <a:rPr lang="en-US" smtClean="0"/>
              <a:pPr/>
              <a:t>‹#›</a:t>
            </a:fld>
            <a:endParaRPr lang="en-US" dirty="0"/>
          </a:p>
        </p:txBody>
      </p:sp>
      <p:pic>
        <p:nvPicPr>
          <p:cNvPr id="7" name="Picture 6" descr="rammb_text_logo.jpg"/>
          <p:cNvPicPr>
            <a:picLocks noChangeAspect="1"/>
          </p:cNvPicPr>
          <p:nvPr userDrawn="1"/>
        </p:nvPicPr>
        <p:blipFill>
          <a:blip r:embed="rId2" cstate="print"/>
          <a:stretch>
            <a:fillRect/>
          </a:stretch>
        </p:blipFill>
        <p:spPr>
          <a:xfrm>
            <a:off x="0" y="6153912"/>
            <a:ext cx="1478585" cy="704088"/>
          </a:xfrm>
          <a:prstGeom prst="rect">
            <a:avLst/>
          </a:prstGeom>
        </p:spPr>
      </p:pic>
      <p:pic>
        <p:nvPicPr>
          <p:cNvPr id="8" name="Picture 7" descr="nesdis_banner.gif"/>
          <p:cNvPicPr>
            <a:picLocks noChangeAspect="1"/>
          </p:cNvPicPr>
          <p:nvPr userDrawn="1"/>
        </p:nvPicPr>
        <p:blipFill>
          <a:blip r:embed="rId3" cstate="print"/>
          <a:stretch>
            <a:fillRect/>
          </a:stretch>
        </p:blipFill>
        <p:spPr>
          <a:xfrm>
            <a:off x="1447800" y="6153912"/>
            <a:ext cx="6195968" cy="704088"/>
          </a:xfrm>
          <a:prstGeom prst="rect">
            <a:avLst/>
          </a:prstGeom>
        </p:spPr>
      </p:pic>
      <p:pic>
        <p:nvPicPr>
          <p:cNvPr id="9" name="Picture 8" descr="cira_text_logo.jpg"/>
          <p:cNvPicPr>
            <a:picLocks noChangeAspect="1"/>
          </p:cNvPicPr>
          <p:nvPr userDrawn="1"/>
        </p:nvPicPr>
        <p:blipFill>
          <a:blip r:embed="rId4" cstate="print"/>
          <a:stretch>
            <a:fillRect/>
          </a:stretch>
        </p:blipFill>
        <p:spPr>
          <a:xfrm>
            <a:off x="7454189" y="6153912"/>
            <a:ext cx="1689811" cy="7040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6-10 January 2013</a:t>
            </a:r>
            <a:endParaRPr lang="en-US" dirty="0"/>
          </a:p>
        </p:txBody>
      </p:sp>
      <p:sp>
        <p:nvSpPr>
          <p:cNvPr id="6" name="Footer Placeholder 5"/>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7" name="Slide Number Placeholder 6"/>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6-10 January 2013</a:t>
            </a:r>
            <a:endParaRPr lang="en-US" dirty="0"/>
          </a:p>
        </p:txBody>
      </p:sp>
      <p:sp>
        <p:nvSpPr>
          <p:cNvPr id="8" name="Footer Placeholder 7"/>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9" name="Slide Number Placeholder 8"/>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6-10 January 2013</a:t>
            </a:r>
            <a:endParaRPr lang="en-US" dirty="0"/>
          </a:p>
        </p:txBody>
      </p:sp>
      <p:sp>
        <p:nvSpPr>
          <p:cNvPr id="4" name="Footer Placeholder 3"/>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5" name="Slide Number Placeholder 4"/>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6-10 January 2013</a:t>
            </a:r>
            <a:endParaRPr lang="en-US" dirty="0"/>
          </a:p>
        </p:txBody>
      </p:sp>
      <p:sp>
        <p:nvSpPr>
          <p:cNvPr id="3" name="Footer Placeholder 2"/>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4" name="Slide Number Placeholder 3"/>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6-10 January 2013</a:t>
            </a:r>
            <a:endParaRPr lang="en-US" dirty="0"/>
          </a:p>
        </p:txBody>
      </p:sp>
      <p:sp>
        <p:nvSpPr>
          <p:cNvPr id="6" name="Footer Placeholder 5"/>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7" name="Slide Number Placeholder 6"/>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6-10 January 2013</a:t>
            </a:r>
            <a:endParaRPr lang="en-US" dirty="0"/>
          </a:p>
        </p:txBody>
      </p:sp>
      <p:sp>
        <p:nvSpPr>
          <p:cNvPr id="6" name="Footer Placeholder 5"/>
          <p:cNvSpPr>
            <a:spLocks noGrp="1"/>
          </p:cNvSpPr>
          <p:nvPr>
            <p:ph type="ftr" sz="quarter" idx="11"/>
          </p:nvPr>
        </p:nvSpPr>
        <p:spPr/>
        <p:txBody>
          <a:bodyPr/>
          <a:lstStyle/>
          <a:p>
            <a:r>
              <a:rPr lang="en-US" smtClean="0"/>
              <a:t>29th Conference on Environmental Information Processing Technologies  93rd AMS Annual Meeting – Austin, Texas</a:t>
            </a:r>
            <a:endParaRPr lang="en-US" dirty="0"/>
          </a:p>
        </p:txBody>
      </p:sp>
      <p:sp>
        <p:nvSpPr>
          <p:cNvPr id="7" name="Slide Number Placeholder 6"/>
          <p:cNvSpPr>
            <a:spLocks noGrp="1"/>
          </p:cNvSpPr>
          <p:nvPr>
            <p:ph type="sldNum" sz="quarter" idx="12"/>
          </p:nvPr>
        </p:nvSpPr>
        <p:spPr/>
        <p:txBody>
          <a:bodyPr/>
          <a:lstStyle/>
          <a:p>
            <a:fld id="{5D1E4C0E-E21C-416D-A438-632F217804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6-10 January 2013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29th Conference on Environmental Information Processing Technologies  93rd AMS Annual Meeting – Austin, Texas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E4C0E-E21C-416D-A438-632F21780481}"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a:xfrm>
            <a:off x="228600" y="304800"/>
            <a:ext cx="8610600" cy="2308324"/>
          </a:xfrm>
          <a:prstGeom prst="rect">
            <a:avLst/>
          </a:prstGeom>
          <a:noFill/>
        </p:spPr>
        <p:txBody>
          <a:bodyPr wrap="square" rtlCol="0">
            <a:spAutoFit/>
          </a:bodyPr>
          <a:lstStyle/>
          <a:p>
            <a:pPr algn="ctr"/>
            <a:r>
              <a:rPr lang="en-US" sz="3600" b="1" dirty="0" smtClean="0"/>
              <a:t>A Pseudo Object Oriented netCDF Application</a:t>
            </a:r>
            <a:r>
              <a:rPr lang="en-US" sz="3600" b="1" dirty="0" smtClean="0"/>
              <a:t> Programming Interface </a:t>
            </a:r>
            <a:r>
              <a:rPr lang="en-US" sz="3600" b="1" dirty="0" smtClean="0"/>
              <a:t>to “Simplify” Access to Satellite and Future Atmospheric Datasets</a:t>
            </a:r>
            <a:endParaRPr lang="en-US" sz="3600" dirty="0" smtClean="0"/>
          </a:p>
        </p:txBody>
      </p:sp>
      <p:sp>
        <p:nvSpPr>
          <p:cNvPr id="9" name="Subtitle 2"/>
          <p:cNvSpPr>
            <a:spLocks noGrp="1"/>
          </p:cNvSpPr>
          <p:nvPr>
            <p:ph type="subTitle" idx="1"/>
          </p:nvPr>
        </p:nvSpPr>
        <p:spPr>
          <a:xfrm>
            <a:off x="1371600" y="3200400"/>
            <a:ext cx="6705600" cy="1143000"/>
          </a:xfrm>
        </p:spPr>
        <p:txBody>
          <a:bodyPr>
            <a:noAutofit/>
          </a:bodyPr>
          <a:lstStyle/>
          <a:p>
            <a:r>
              <a:rPr lang="en-US" sz="1800" dirty="0" smtClean="0"/>
              <a:t>Scott P. Longmore CSU/CIRA/RAMMB, Fort Collins, Colorado</a:t>
            </a:r>
          </a:p>
          <a:p>
            <a:r>
              <a:rPr lang="en-US" sz="1800" dirty="0" smtClean="0"/>
              <a:t>John A. Knaff, NOAA/NESDIS/STAR, Fort Collins, Colorado,</a:t>
            </a:r>
          </a:p>
          <a:p>
            <a:r>
              <a:rPr lang="en-US" sz="1800" dirty="0" smtClean="0"/>
              <a:t>Mark DeMaria, NOAA/NESDIS/STAR, Fort Collins, Colorado,</a:t>
            </a:r>
          </a:p>
          <a:p>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4800" dirty="0" smtClean="0"/>
              <a:t>Conclusions and Future Work</a:t>
            </a:r>
            <a:endParaRPr lang="en-US" sz="4800" dirty="0"/>
          </a:p>
        </p:txBody>
      </p:sp>
      <p:sp>
        <p:nvSpPr>
          <p:cNvPr id="4" name="Date Placeholder 3"/>
          <p:cNvSpPr>
            <a:spLocks noGrp="1"/>
          </p:cNvSpPr>
          <p:nvPr>
            <p:ph type="dt" sz="half" idx="10"/>
          </p:nvPr>
        </p:nvSpPr>
        <p:spPr>
          <a:xfrm>
            <a:off x="457200" y="640080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7" name="Content Placeholder 6"/>
          <p:cNvSpPr>
            <a:spLocks noGrp="1"/>
          </p:cNvSpPr>
          <p:nvPr>
            <p:ph idx="1"/>
          </p:nvPr>
        </p:nvSpPr>
        <p:spPr>
          <a:xfrm>
            <a:off x="0" y="685800"/>
            <a:ext cx="9144000" cy="1905000"/>
          </a:xfrm>
        </p:spPr>
        <p:txBody>
          <a:bodyPr>
            <a:normAutofit/>
          </a:bodyPr>
          <a:lstStyle/>
          <a:p>
            <a:pPr marL="228600" indent="-228600">
              <a:buFont typeface="Arial"/>
              <a:buChar char="•"/>
            </a:pPr>
            <a:r>
              <a:rPr lang="en-US" sz="2800" dirty="0" smtClean="0"/>
              <a:t>Successfully implemented the netCDF and HURSAT API layers.</a:t>
            </a:r>
          </a:p>
          <a:p>
            <a:pPr marL="228600" indent="-228600">
              <a:buFont typeface="Arial"/>
              <a:buChar char="•"/>
            </a:pPr>
            <a:r>
              <a:rPr lang="en-US" sz="2800" dirty="0" smtClean="0"/>
              <a:t>Future interface hierarchy would include multiple data formats, sources and languages (F95, Python, etc)</a:t>
            </a:r>
          </a:p>
        </p:txBody>
      </p:sp>
      <p:sp>
        <p:nvSpPr>
          <p:cNvPr id="8" name="Slide Number Placeholder 7"/>
          <p:cNvSpPr>
            <a:spLocks noGrp="1"/>
          </p:cNvSpPr>
          <p:nvPr>
            <p:ph type="sldNum" sz="quarter" idx="12"/>
          </p:nvPr>
        </p:nvSpPr>
        <p:spPr/>
        <p:txBody>
          <a:bodyPr/>
          <a:lstStyle/>
          <a:p>
            <a:fld id="{5D1E4C0E-E21C-416D-A438-632F21780481}" type="slidenum">
              <a:rPr lang="en-US" smtClean="0"/>
              <a:pPr/>
              <a:t>9</a:t>
            </a:fld>
            <a:endParaRPr lang="en-US" dirty="0"/>
          </a:p>
        </p:txBody>
      </p:sp>
      <p:grpSp>
        <p:nvGrpSpPr>
          <p:cNvPr id="9" name="Group 8"/>
          <p:cNvGrpSpPr/>
          <p:nvPr/>
        </p:nvGrpSpPr>
        <p:grpSpPr>
          <a:xfrm>
            <a:off x="304800" y="2743200"/>
            <a:ext cx="8458200" cy="3581400"/>
            <a:chOff x="152400" y="0"/>
            <a:chExt cx="8458200" cy="3581400"/>
          </a:xfrm>
        </p:grpSpPr>
        <p:sp>
          <p:nvSpPr>
            <p:cNvPr id="10" name="Rectangle 9"/>
            <p:cNvSpPr/>
            <p:nvPr/>
          </p:nvSpPr>
          <p:spPr>
            <a:xfrm>
              <a:off x="152400" y="685800"/>
              <a:ext cx="8458200" cy="1066800"/>
            </a:xfrm>
            <a:prstGeom prst="rect">
              <a:avLst/>
            </a:prstGeom>
            <a:solidFill>
              <a:schemeClr val="accent5">
                <a:lumMod val="50000"/>
              </a:schemeClr>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Rectangle 10"/>
            <p:cNvSpPr/>
            <p:nvPr/>
          </p:nvSpPr>
          <p:spPr>
            <a:xfrm>
              <a:off x="152400" y="1"/>
              <a:ext cx="8458200" cy="685799"/>
            </a:xfrm>
            <a:prstGeom prst="rect">
              <a:avLst/>
            </a:prstGeom>
            <a:solidFill>
              <a:srgbClr val="BE5A08"/>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52400" y="0"/>
              <a:ext cx="2133600" cy="646331"/>
            </a:xfrm>
            <a:prstGeom prst="rect">
              <a:avLst/>
            </a:prstGeom>
            <a:noFill/>
            <a:ln w="25400" cmpd="sng">
              <a:noFill/>
            </a:ln>
          </p:spPr>
          <p:txBody>
            <a:bodyPr wrap="square" rtlCol="0">
              <a:spAutoFit/>
            </a:bodyPr>
            <a:lstStyle/>
            <a:p>
              <a:r>
                <a:rPr lang="en-US" dirty="0" smtClean="0"/>
                <a:t>Programs </a:t>
              </a:r>
            </a:p>
            <a:p>
              <a:r>
                <a:rPr lang="en-US" dirty="0" smtClean="0"/>
                <a:t>(Drivers)</a:t>
              </a:r>
            </a:p>
          </p:txBody>
        </p:sp>
        <p:sp>
          <p:nvSpPr>
            <p:cNvPr id="13" name="Rectangle 9"/>
            <p:cNvSpPr/>
            <p:nvPr/>
          </p:nvSpPr>
          <p:spPr>
            <a:xfrm>
              <a:off x="152400" y="2895600"/>
              <a:ext cx="8458200" cy="685800"/>
            </a:xfrm>
            <a:prstGeom prst="rect">
              <a:avLst/>
            </a:prstGeom>
            <a:solidFill>
              <a:srgbClr val="632C02"/>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Rectangle 10"/>
            <p:cNvSpPr/>
            <p:nvPr/>
          </p:nvSpPr>
          <p:spPr>
            <a:xfrm>
              <a:off x="2438400" y="2878666"/>
              <a:ext cx="838200" cy="626534"/>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1"/>
            <p:cNvSpPr txBox="1"/>
            <p:nvPr/>
          </p:nvSpPr>
          <p:spPr>
            <a:xfrm>
              <a:off x="152400" y="2895600"/>
              <a:ext cx="2133600" cy="646331"/>
            </a:xfrm>
            <a:prstGeom prst="rect">
              <a:avLst/>
            </a:prstGeom>
            <a:noFill/>
          </p:spPr>
          <p:txBody>
            <a:bodyPr wrap="square" rtlCol="0">
              <a:spAutoFit/>
            </a:bodyPr>
            <a:lstStyle/>
            <a:p>
              <a:r>
                <a:rPr lang="en-US" dirty="0" smtClean="0"/>
                <a:t>Format</a:t>
              </a:r>
              <a:r>
                <a:rPr lang="en-US" dirty="0" smtClean="0"/>
                <a:t> </a:t>
              </a:r>
              <a:r>
                <a:rPr lang="en-US" dirty="0" smtClean="0"/>
                <a:t>Layer </a:t>
              </a:r>
            </a:p>
            <a:p>
              <a:r>
                <a:rPr lang="en-US" dirty="0" smtClean="0"/>
                <a:t>(Libraries)</a:t>
              </a:r>
              <a:endParaRPr lang="en-US" dirty="0"/>
            </a:p>
          </p:txBody>
        </p:sp>
        <p:sp>
          <p:nvSpPr>
            <p:cNvPr id="16" name="Rectangle 12"/>
            <p:cNvSpPr/>
            <p:nvPr/>
          </p:nvSpPr>
          <p:spPr>
            <a:xfrm>
              <a:off x="152400" y="1752600"/>
              <a:ext cx="8458200" cy="1143000"/>
            </a:xfrm>
            <a:prstGeom prst="rect">
              <a:avLst/>
            </a:prstGeom>
            <a:solidFill>
              <a:schemeClr val="accent3">
                <a:lumMod val="5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TextBox 13"/>
            <p:cNvSpPr txBox="1"/>
            <p:nvPr/>
          </p:nvSpPr>
          <p:spPr>
            <a:xfrm>
              <a:off x="152400" y="1981200"/>
              <a:ext cx="2133600" cy="646331"/>
            </a:xfrm>
            <a:prstGeom prst="rect">
              <a:avLst/>
            </a:prstGeom>
            <a:noFill/>
          </p:spPr>
          <p:txBody>
            <a:bodyPr wrap="square" rtlCol="0">
              <a:spAutoFit/>
            </a:bodyPr>
            <a:lstStyle/>
            <a:p>
              <a:r>
                <a:rPr lang="en-US" dirty="0" smtClean="0"/>
                <a:t>Translation</a:t>
              </a:r>
              <a:r>
                <a:rPr lang="en-US" dirty="0" smtClean="0"/>
                <a:t> </a:t>
              </a:r>
              <a:r>
                <a:rPr lang="en-US" dirty="0" smtClean="0"/>
                <a:t>Layer </a:t>
              </a:r>
            </a:p>
            <a:p>
              <a:r>
                <a:rPr lang="en-US" dirty="0" smtClean="0"/>
                <a:t>(Classes)</a:t>
              </a:r>
              <a:endParaRPr lang="en-US" dirty="0"/>
            </a:p>
          </p:txBody>
        </p:sp>
        <p:sp>
          <p:nvSpPr>
            <p:cNvPr id="18" name="TextBox 14"/>
            <p:cNvSpPr txBox="1"/>
            <p:nvPr/>
          </p:nvSpPr>
          <p:spPr>
            <a:xfrm>
              <a:off x="2438400" y="3048000"/>
              <a:ext cx="838200" cy="307777"/>
            </a:xfrm>
            <a:prstGeom prst="rect">
              <a:avLst/>
            </a:prstGeom>
            <a:noFill/>
            <a:ln w="6350">
              <a:noFill/>
            </a:ln>
          </p:spPr>
          <p:txBody>
            <a:bodyPr wrap="square" rtlCol="0">
              <a:spAutoFit/>
            </a:bodyPr>
            <a:lstStyle/>
            <a:p>
              <a:pPr algn="ctr"/>
              <a:r>
                <a:rPr lang="en-US" sz="1400" dirty="0" smtClean="0"/>
                <a:t>netCDF</a:t>
              </a:r>
              <a:endParaRPr lang="en-US" sz="1400" dirty="0"/>
            </a:p>
          </p:txBody>
        </p:sp>
        <p:sp>
          <p:nvSpPr>
            <p:cNvPr id="19" name="Rectangle 15"/>
            <p:cNvSpPr/>
            <p:nvPr/>
          </p:nvSpPr>
          <p:spPr>
            <a:xfrm>
              <a:off x="2438400" y="2362200"/>
              <a:ext cx="8382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TextBox 16"/>
            <p:cNvSpPr txBox="1"/>
            <p:nvPr/>
          </p:nvSpPr>
          <p:spPr>
            <a:xfrm>
              <a:off x="2438400" y="2438400"/>
              <a:ext cx="838200" cy="307777"/>
            </a:xfrm>
            <a:prstGeom prst="rect">
              <a:avLst/>
            </a:prstGeom>
            <a:noFill/>
            <a:ln w="12700">
              <a:noFill/>
            </a:ln>
          </p:spPr>
          <p:txBody>
            <a:bodyPr wrap="square" rtlCol="0">
              <a:spAutoFit/>
            </a:bodyPr>
            <a:lstStyle/>
            <a:p>
              <a:pPr algn="ctr"/>
              <a:r>
                <a:rPr lang="en-US" sz="1400" dirty="0" smtClean="0"/>
                <a:t>netCDF</a:t>
              </a:r>
              <a:endParaRPr lang="en-US" sz="1400" dirty="0"/>
            </a:p>
          </p:txBody>
        </p:sp>
        <p:sp>
          <p:nvSpPr>
            <p:cNvPr id="21" name="Rectangle 17"/>
            <p:cNvSpPr/>
            <p:nvPr/>
          </p:nvSpPr>
          <p:spPr>
            <a:xfrm>
              <a:off x="3352800" y="2895600"/>
              <a:ext cx="762000" cy="609600"/>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18"/>
            <p:cNvSpPr txBox="1"/>
            <p:nvPr/>
          </p:nvSpPr>
          <p:spPr>
            <a:xfrm>
              <a:off x="3352800" y="3048000"/>
              <a:ext cx="762000" cy="307777"/>
            </a:xfrm>
            <a:prstGeom prst="rect">
              <a:avLst/>
            </a:prstGeom>
            <a:noFill/>
            <a:ln w="6350">
              <a:noFill/>
            </a:ln>
          </p:spPr>
          <p:txBody>
            <a:bodyPr wrap="square" rtlCol="0">
              <a:spAutoFit/>
            </a:bodyPr>
            <a:lstStyle/>
            <a:p>
              <a:pPr algn="ctr"/>
              <a:r>
                <a:rPr lang="en-US" sz="1400" dirty="0" smtClean="0"/>
                <a:t>GRIB</a:t>
              </a:r>
              <a:endParaRPr lang="en-US" sz="1400" dirty="0"/>
            </a:p>
          </p:txBody>
        </p:sp>
        <p:sp>
          <p:nvSpPr>
            <p:cNvPr id="23" name="Rectangle 19"/>
            <p:cNvSpPr/>
            <p:nvPr/>
          </p:nvSpPr>
          <p:spPr>
            <a:xfrm>
              <a:off x="3352800" y="2362200"/>
              <a:ext cx="7620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TextBox 20"/>
            <p:cNvSpPr txBox="1"/>
            <p:nvPr/>
          </p:nvSpPr>
          <p:spPr>
            <a:xfrm>
              <a:off x="3352800" y="2435423"/>
              <a:ext cx="762000" cy="307777"/>
            </a:xfrm>
            <a:prstGeom prst="rect">
              <a:avLst/>
            </a:prstGeom>
            <a:noFill/>
            <a:ln w="12700">
              <a:noFill/>
            </a:ln>
          </p:spPr>
          <p:txBody>
            <a:bodyPr wrap="square" rtlCol="0">
              <a:spAutoFit/>
            </a:bodyPr>
            <a:lstStyle/>
            <a:p>
              <a:pPr algn="ctr"/>
              <a:r>
                <a:rPr lang="en-US" sz="1400" dirty="0" smtClean="0"/>
                <a:t>GRIB</a:t>
              </a:r>
              <a:endParaRPr lang="en-US" sz="1400" dirty="0"/>
            </a:p>
          </p:txBody>
        </p:sp>
        <p:sp>
          <p:nvSpPr>
            <p:cNvPr id="25" name="Rectangle 21"/>
            <p:cNvSpPr/>
            <p:nvPr/>
          </p:nvSpPr>
          <p:spPr>
            <a:xfrm>
              <a:off x="4191000" y="2895600"/>
              <a:ext cx="685800" cy="609600"/>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TextBox 22"/>
            <p:cNvSpPr txBox="1"/>
            <p:nvPr/>
          </p:nvSpPr>
          <p:spPr>
            <a:xfrm>
              <a:off x="4191000" y="3048000"/>
              <a:ext cx="685800" cy="307777"/>
            </a:xfrm>
            <a:prstGeom prst="rect">
              <a:avLst/>
            </a:prstGeom>
            <a:noFill/>
            <a:ln w="6350">
              <a:noFill/>
            </a:ln>
          </p:spPr>
          <p:txBody>
            <a:bodyPr wrap="square" rtlCol="0">
              <a:spAutoFit/>
            </a:bodyPr>
            <a:lstStyle/>
            <a:p>
              <a:pPr algn="ctr"/>
              <a:r>
                <a:rPr lang="en-US" sz="1400" dirty="0" smtClean="0"/>
                <a:t>HDF</a:t>
              </a:r>
              <a:endParaRPr lang="en-US" sz="1400" dirty="0"/>
            </a:p>
          </p:txBody>
        </p:sp>
        <p:sp>
          <p:nvSpPr>
            <p:cNvPr id="27" name="Rectangle 23"/>
            <p:cNvSpPr/>
            <p:nvPr/>
          </p:nvSpPr>
          <p:spPr>
            <a:xfrm>
              <a:off x="4191000" y="2362200"/>
              <a:ext cx="6858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TextBox 24"/>
            <p:cNvSpPr txBox="1"/>
            <p:nvPr/>
          </p:nvSpPr>
          <p:spPr>
            <a:xfrm>
              <a:off x="4191000" y="2438400"/>
              <a:ext cx="685800" cy="307777"/>
            </a:xfrm>
            <a:prstGeom prst="rect">
              <a:avLst/>
            </a:prstGeom>
            <a:noFill/>
            <a:ln w="12700">
              <a:noFill/>
            </a:ln>
          </p:spPr>
          <p:txBody>
            <a:bodyPr wrap="square" rtlCol="0">
              <a:spAutoFit/>
            </a:bodyPr>
            <a:lstStyle/>
            <a:p>
              <a:pPr algn="ctr"/>
              <a:r>
                <a:rPr lang="en-US" sz="1400" dirty="0" smtClean="0"/>
                <a:t>HDF</a:t>
              </a:r>
              <a:endParaRPr lang="en-US" sz="1400" dirty="0"/>
            </a:p>
          </p:txBody>
        </p:sp>
        <p:sp>
          <p:nvSpPr>
            <p:cNvPr id="29" name="Rectangle 25"/>
            <p:cNvSpPr/>
            <p:nvPr/>
          </p:nvSpPr>
          <p:spPr>
            <a:xfrm>
              <a:off x="7391400" y="2895600"/>
              <a:ext cx="990600" cy="609600"/>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TextBox 26"/>
            <p:cNvSpPr txBox="1"/>
            <p:nvPr/>
          </p:nvSpPr>
          <p:spPr>
            <a:xfrm>
              <a:off x="7391400" y="3050977"/>
              <a:ext cx="990600" cy="307777"/>
            </a:xfrm>
            <a:prstGeom prst="rect">
              <a:avLst/>
            </a:prstGeom>
            <a:noFill/>
            <a:ln w="6350">
              <a:noFill/>
            </a:ln>
          </p:spPr>
          <p:txBody>
            <a:bodyPr wrap="square" rtlCol="0">
              <a:spAutoFit/>
            </a:bodyPr>
            <a:lstStyle/>
            <a:p>
              <a:pPr algn="ctr"/>
              <a:r>
                <a:rPr lang="en-US" sz="1400" dirty="0" smtClean="0"/>
                <a:t>Other</a:t>
              </a:r>
              <a:endParaRPr lang="en-US" sz="1400" dirty="0"/>
            </a:p>
          </p:txBody>
        </p:sp>
        <p:sp>
          <p:nvSpPr>
            <p:cNvPr id="31" name="Rectangle 27"/>
            <p:cNvSpPr/>
            <p:nvPr/>
          </p:nvSpPr>
          <p:spPr>
            <a:xfrm>
              <a:off x="7391400" y="2362200"/>
              <a:ext cx="9906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TextBox 28"/>
            <p:cNvSpPr txBox="1"/>
            <p:nvPr/>
          </p:nvSpPr>
          <p:spPr>
            <a:xfrm>
              <a:off x="7391400" y="2435423"/>
              <a:ext cx="990600" cy="307777"/>
            </a:xfrm>
            <a:prstGeom prst="rect">
              <a:avLst/>
            </a:prstGeom>
            <a:noFill/>
            <a:ln w="12700">
              <a:noFill/>
            </a:ln>
          </p:spPr>
          <p:txBody>
            <a:bodyPr wrap="square" rtlCol="0">
              <a:spAutoFit/>
            </a:bodyPr>
            <a:lstStyle/>
            <a:p>
              <a:pPr algn="ctr"/>
              <a:r>
                <a:rPr lang="en-US" sz="1400" dirty="0" smtClean="0"/>
                <a:t>Other</a:t>
              </a:r>
              <a:endParaRPr lang="en-US" sz="1400" dirty="0"/>
            </a:p>
          </p:txBody>
        </p:sp>
        <p:sp>
          <p:nvSpPr>
            <p:cNvPr id="33" name="TextBox 32"/>
            <p:cNvSpPr txBox="1"/>
            <p:nvPr/>
          </p:nvSpPr>
          <p:spPr>
            <a:xfrm>
              <a:off x="152400" y="838200"/>
              <a:ext cx="2133600" cy="646331"/>
            </a:xfrm>
            <a:prstGeom prst="rect">
              <a:avLst/>
            </a:prstGeom>
            <a:noFill/>
            <a:ln w="25400" cmpd="sng">
              <a:noFill/>
            </a:ln>
          </p:spPr>
          <p:txBody>
            <a:bodyPr wrap="square" rtlCol="0">
              <a:spAutoFit/>
            </a:bodyPr>
            <a:lstStyle/>
            <a:p>
              <a:r>
                <a:rPr lang="en-US" dirty="0" smtClean="0"/>
                <a:t>Source</a:t>
              </a:r>
              <a:r>
                <a:rPr lang="en-US" dirty="0" smtClean="0"/>
                <a:t> </a:t>
              </a:r>
              <a:r>
                <a:rPr lang="en-US" dirty="0" smtClean="0"/>
                <a:t>Layer </a:t>
              </a:r>
            </a:p>
            <a:p>
              <a:r>
                <a:rPr lang="en-US" dirty="0" smtClean="0"/>
                <a:t>(Modules)</a:t>
              </a:r>
              <a:endParaRPr lang="en-US" dirty="0"/>
            </a:p>
          </p:txBody>
        </p:sp>
        <p:grpSp>
          <p:nvGrpSpPr>
            <p:cNvPr id="34" name="Group 87"/>
            <p:cNvGrpSpPr/>
            <p:nvPr/>
          </p:nvGrpSpPr>
          <p:grpSpPr>
            <a:xfrm>
              <a:off x="2362200" y="1219200"/>
              <a:ext cx="6096000" cy="1143000"/>
              <a:chOff x="2743200" y="4724400"/>
              <a:chExt cx="6096000" cy="1143000"/>
            </a:xfrm>
          </p:grpSpPr>
          <p:sp>
            <p:nvSpPr>
              <p:cNvPr id="65" name="Snip Same Side Corner Rectangle 64"/>
              <p:cNvSpPr/>
              <p:nvPr/>
            </p:nvSpPr>
            <p:spPr>
              <a:xfrm>
                <a:off x="2748366" y="4724400"/>
                <a:ext cx="6090834" cy="1143000"/>
              </a:xfrm>
              <a:prstGeom prst="snip2SameRect">
                <a:avLst/>
              </a:prstGeom>
              <a:solidFill>
                <a:schemeClr val="tx1">
                  <a:lumMod val="65000"/>
                  <a:alpha val="50000"/>
                </a:schemeClr>
              </a:solidFill>
              <a:ln w="190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43"/>
              <p:cNvGrpSpPr/>
              <p:nvPr/>
            </p:nvGrpSpPr>
            <p:grpSpPr>
              <a:xfrm>
                <a:off x="5943601" y="5099446"/>
                <a:ext cx="990599" cy="307777"/>
                <a:chOff x="-2842593" y="609600"/>
                <a:chExt cx="1033672" cy="307777"/>
              </a:xfrm>
            </p:grpSpPr>
            <p:sp>
              <p:nvSpPr>
                <p:cNvPr id="107" name="Rounded Rectangle 44"/>
                <p:cNvSpPr/>
                <p:nvPr/>
              </p:nvSpPr>
              <p:spPr>
                <a:xfrm>
                  <a:off x="-2842593" y="609600"/>
                  <a:ext cx="103367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8" name="TextBox 45"/>
                <p:cNvSpPr txBox="1"/>
                <p:nvPr/>
              </p:nvSpPr>
              <p:spPr>
                <a:xfrm>
                  <a:off x="-2842593" y="609600"/>
                  <a:ext cx="1033672" cy="307777"/>
                </a:xfrm>
                <a:prstGeom prst="rect">
                  <a:avLst/>
                </a:prstGeom>
                <a:noFill/>
              </p:spPr>
              <p:txBody>
                <a:bodyPr wrap="square" rtlCol="0">
                  <a:spAutoFit/>
                </a:bodyPr>
                <a:lstStyle/>
                <a:p>
                  <a:pPr algn="ctr"/>
                  <a:r>
                    <a:rPr lang="en-US" sz="1400" dirty="0" smtClean="0">
                      <a:solidFill>
                        <a:schemeClr val="bg1"/>
                      </a:solidFill>
                    </a:rPr>
                    <a:t>Projection</a:t>
                  </a:r>
                  <a:endParaRPr lang="en-US" sz="1400" dirty="0">
                    <a:solidFill>
                      <a:schemeClr val="bg1"/>
                    </a:solidFill>
                  </a:endParaRPr>
                </a:p>
              </p:txBody>
            </p:sp>
          </p:grpSp>
          <p:sp>
            <p:nvSpPr>
              <p:cNvPr id="67" name="TextBox 66"/>
              <p:cNvSpPr txBox="1"/>
              <p:nvPr/>
            </p:nvSpPr>
            <p:spPr>
              <a:xfrm>
                <a:off x="2743200" y="4724400"/>
                <a:ext cx="6096000" cy="369332"/>
              </a:xfrm>
              <a:prstGeom prst="rect">
                <a:avLst/>
              </a:prstGeom>
              <a:noFill/>
            </p:spPr>
            <p:txBody>
              <a:bodyPr wrap="square" rtlCol="0">
                <a:spAutoFit/>
              </a:bodyPr>
              <a:lstStyle/>
              <a:p>
                <a:pPr algn="ctr"/>
                <a:r>
                  <a:rPr lang="en-US" dirty="0" smtClean="0"/>
                  <a:t>Atmospheric Data Class Library</a:t>
                </a:r>
                <a:endParaRPr lang="en-US" dirty="0"/>
              </a:p>
            </p:txBody>
          </p:sp>
          <p:grpSp>
            <p:nvGrpSpPr>
              <p:cNvPr id="68" name="Group 58"/>
              <p:cNvGrpSpPr/>
              <p:nvPr/>
            </p:nvGrpSpPr>
            <p:grpSpPr>
              <a:xfrm>
                <a:off x="2743200" y="5099446"/>
                <a:ext cx="650930" cy="307777"/>
                <a:chOff x="2659181" y="3581400"/>
                <a:chExt cx="746362" cy="307777"/>
              </a:xfrm>
            </p:grpSpPr>
            <p:sp>
              <p:nvSpPr>
                <p:cNvPr id="105" name="Rounded Rectangle 104"/>
                <p:cNvSpPr/>
                <p:nvPr/>
              </p:nvSpPr>
              <p:spPr>
                <a:xfrm>
                  <a:off x="2752480" y="3581400"/>
                  <a:ext cx="559771"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6" name="TextBox 105"/>
                <p:cNvSpPr txBox="1"/>
                <p:nvPr/>
              </p:nvSpPr>
              <p:spPr>
                <a:xfrm>
                  <a:off x="2659181" y="3581400"/>
                  <a:ext cx="746362" cy="307777"/>
                </a:xfrm>
                <a:prstGeom prst="rect">
                  <a:avLst/>
                </a:prstGeom>
                <a:noFill/>
              </p:spPr>
              <p:txBody>
                <a:bodyPr wrap="square" rtlCol="0">
                  <a:spAutoFit/>
                </a:bodyPr>
                <a:lstStyle/>
                <a:p>
                  <a:pPr algn="ctr"/>
                  <a:r>
                    <a:rPr lang="en-US" sz="1400" dirty="0" smtClean="0">
                      <a:solidFill>
                        <a:schemeClr val="bg1"/>
                      </a:solidFill>
                    </a:rPr>
                    <a:t>Time</a:t>
                  </a:r>
                  <a:endParaRPr lang="en-US" sz="1400" dirty="0">
                    <a:solidFill>
                      <a:schemeClr val="bg1"/>
                    </a:solidFill>
                  </a:endParaRPr>
                </a:p>
              </p:txBody>
            </p:sp>
          </p:grpSp>
          <p:grpSp>
            <p:nvGrpSpPr>
              <p:cNvPr id="69" name="Group 42"/>
              <p:cNvGrpSpPr/>
              <p:nvPr/>
            </p:nvGrpSpPr>
            <p:grpSpPr>
              <a:xfrm>
                <a:off x="2895600" y="5483423"/>
                <a:ext cx="650929" cy="307777"/>
                <a:chOff x="1750910" y="3200400"/>
                <a:chExt cx="1097281" cy="307777"/>
              </a:xfrm>
            </p:grpSpPr>
            <p:sp>
              <p:nvSpPr>
                <p:cNvPr id="103" name="Rounded Rectangle 35"/>
                <p:cNvSpPr/>
                <p:nvPr/>
              </p:nvSpPr>
              <p:spPr>
                <a:xfrm>
                  <a:off x="1828800" y="3200400"/>
                  <a:ext cx="9906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4" name="TextBox 37"/>
                <p:cNvSpPr txBox="1"/>
                <p:nvPr/>
              </p:nvSpPr>
              <p:spPr>
                <a:xfrm>
                  <a:off x="1750910" y="3200400"/>
                  <a:ext cx="1097281" cy="307777"/>
                </a:xfrm>
                <a:prstGeom prst="rect">
                  <a:avLst/>
                </a:prstGeom>
                <a:noFill/>
              </p:spPr>
              <p:txBody>
                <a:bodyPr wrap="square" rtlCol="0">
                  <a:spAutoFit/>
                </a:bodyPr>
                <a:lstStyle/>
                <a:p>
                  <a:pPr algn="ctr"/>
                  <a:r>
                    <a:rPr lang="en-US" sz="1400" dirty="0" smtClean="0">
                      <a:solidFill>
                        <a:schemeClr val="bg1"/>
                      </a:solidFill>
                    </a:rPr>
                    <a:t>Meta</a:t>
                  </a:r>
                  <a:endParaRPr lang="en-US" sz="1400" dirty="0">
                    <a:solidFill>
                      <a:schemeClr val="bg1"/>
                    </a:solidFill>
                  </a:endParaRPr>
                </a:p>
              </p:txBody>
            </p:sp>
          </p:grpSp>
          <p:grpSp>
            <p:nvGrpSpPr>
              <p:cNvPr id="70" name="Group 49"/>
              <p:cNvGrpSpPr/>
              <p:nvPr/>
            </p:nvGrpSpPr>
            <p:grpSpPr>
              <a:xfrm>
                <a:off x="3352800" y="5102423"/>
                <a:ext cx="1143000" cy="307777"/>
                <a:chOff x="3312249" y="3581400"/>
                <a:chExt cx="1399430" cy="307777"/>
              </a:xfrm>
            </p:grpSpPr>
            <p:sp>
              <p:nvSpPr>
                <p:cNvPr id="101" name="Rounded Rectangle 100"/>
                <p:cNvSpPr/>
                <p:nvPr/>
              </p:nvSpPr>
              <p:spPr>
                <a:xfrm>
                  <a:off x="3312249" y="3581400"/>
                  <a:ext cx="1399430"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3312249" y="3581400"/>
                  <a:ext cx="1399430" cy="307777"/>
                </a:xfrm>
                <a:prstGeom prst="rect">
                  <a:avLst/>
                </a:prstGeom>
                <a:noFill/>
              </p:spPr>
              <p:txBody>
                <a:bodyPr wrap="square" rtlCol="0">
                  <a:spAutoFit/>
                </a:bodyPr>
                <a:lstStyle/>
                <a:p>
                  <a:pPr algn="ctr"/>
                  <a:r>
                    <a:rPr lang="en-US" sz="1400" dirty="0" smtClean="0">
                      <a:solidFill>
                        <a:schemeClr val="bg1"/>
                      </a:solidFill>
                    </a:rPr>
                    <a:t>Observation</a:t>
                  </a:r>
                  <a:endParaRPr lang="en-US" sz="1400" dirty="0">
                    <a:solidFill>
                      <a:schemeClr val="bg1"/>
                    </a:solidFill>
                  </a:endParaRPr>
                </a:p>
              </p:txBody>
            </p:sp>
          </p:grpSp>
          <p:grpSp>
            <p:nvGrpSpPr>
              <p:cNvPr id="71" name="Group 41"/>
              <p:cNvGrpSpPr/>
              <p:nvPr/>
            </p:nvGrpSpPr>
            <p:grpSpPr>
              <a:xfrm>
                <a:off x="5297837" y="5102423"/>
                <a:ext cx="569563" cy="307777"/>
                <a:chOff x="3048000" y="3581400"/>
                <a:chExt cx="1066800" cy="307777"/>
              </a:xfrm>
            </p:grpSpPr>
            <p:sp>
              <p:nvSpPr>
                <p:cNvPr id="99" name="Rounded Rectangle 39"/>
                <p:cNvSpPr/>
                <p:nvPr/>
              </p:nvSpPr>
              <p:spPr>
                <a:xfrm>
                  <a:off x="3048000" y="3581400"/>
                  <a:ext cx="10668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0" name="TextBox 40"/>
                <p:cNvSpPr txBox="1"/>
                <p:nvPr/>
              </p:nvSpPr>
              <p:spPr>
                <a:xfrm>
                  <a:off x="3048000" y="3581400"/>
                  <a:ext cx="1066800" cy="307777"/>
                </a:xfrm>
                <a:prstGeom prst="rect">
                  <a:avLst/>
                </a:prstGeom>
                <a:noFill/>
              </p:spPr>
              <p:txBody>
                <a:bodyPr wrap="square" rtlCol="0">
                  <a:spAutoFit/>
                </a:bodyPr>
                <a:lstStyle/>
                <a:p>
                  <a:pPr algn="ctr"/>
                  <a:r>
                    <a:rPr lang="en-US" sz="1400" dirty="0" smtClean="0">
                      <a:solidFill>
                        <a:schemeClr val="bg1"/>
                      </a:solidFill>
                    </a:rPr>
                    <a:t>Grid</a:t>
                  </a:r>
                  <a:endParaRPr lang="en-US" sz="1400" dirty="0">
                    <a:solidFill>
                      <a:schemeClr val="bg1"/>
                    </a:solidFill>
                  </a:endParaRPr>
                </a:p>
              </p:txBody>
            </p:sp>
          </p:grpSp>
          <p:grpSp>
            <p:nvGrpSpPr>
              <p:cNvPr id="72" name="Group 55"/>
              <p:cNvGrpSpPr/>
              <p:nvPr/>
            </p:nvGrpSpPr>
            <p:grpSpPr>
              <a:xfrm>
                <a:off x="4525506" y="5102423"/>
                <a:ext cx="732294" cy="307777"/>
                <a:chOff x="2169260" y="3581400"/>
                <a:chExt cx="1167436" cy="307777"/>
              </a:xfrm>
            </p:grpSpPr>
            <p:sp>
              <p:nvSpPr>
                <p:cNvPr id="97" name="Rounded Rectangle 27"/>
                <p:cNvSpPr/>
                <p:nvPr/>
              </p:nvSpPr>
              <p:spPr>
                <a:xfrm>
                  <a:off x="2169260" y="3581400"/>
                  <a:ext cx="1167436"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8" name="TextBox 28"/>
                <p:cNvSpPr txBox="1"/>
                <p:nvPr/>
              </p:nvSpPr>
              <p:spPr>
                <a:xfrm>
                  <a:off x="2174089" y="3581400"/>
                  <a:ext cx="1162602" cy="307777"/>
                </a:xfrm>
                <a:prstGeom prst="rect">
                  <a:avLst/>
                </a:prstGeom>
                <a:noFill/>
              </p:spPr>
              <p:txBody>
                <a:bodyPr wrap="square" rtlCol="0">
                  <a:spAutoFit/>
                </a:bodyPr>
                <a:lstStyle/>
                <a:p>
                  <a:pPr algn="ctr"/>
                  <a:r>
                    <a:rPr lang="en-US" sz="1400" dirty="0" smtClean="0">
                      <a:solidFill>
                        <a:schemeClr val="bg1"/>
                      </a:solidFill>
                    </a:rPr>
                    <a:t>Profile</a:t>
                  </a:r>
                  <a:endParaRPr lang="en-US" sz="1400" dirty="0">
                    <a:solidFill>
                      <a:schemeClr val="bg1"/>
                    </a:solidFill>
                  </a:endParaRPr>
                </a:p>
              </p:txBody>
            </p:sp>
          </p:grpSp>
          <p:grpSp>
            <p:nvGrpSpPr>
              <p:cNvPr id="73" name="Group 66"/>
              <p:cNvGrpSpPr/>
              <p:nvPr/>
            </p:nvGrpSpPr>
            <p:grpSpPr>
              <a:xfrm>
                <a:off x="7010400" y="5099446"/>
                <a:ext cx="900193" cy="307777"/>
                <a:chOff x="1530311" y="2209800"/>
                <a:chExt cx="1007590" cy="307777"/>
              </a:xfrm>
            </p:grpSpPr>
            <p:sp>
              <p:nvSpPr>
                <p:cNvPr id="95" name="Rounded Rectangle 94"/>
                <p:cNvSpPr/>
                <p:nvPr/>
              </p:nvSpPr>
              <p:spPr>
                <a:xfrm>
                  <a:off x="1530312" y="2209800"/>
                  <a:ext cx="1007589"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6" name="TextBox 26"/>
                <p:cNvSpPr txBox="1"/>
                <p:nvPr/>
              </p:nvSpPr>
              <p:spPr>
                <a:xfrm>
                  <a:off x="1530311" y="2209800"/>
                  <a:ext cx="1007589" cy="307777"/>
                </a:xfrm>
                <a:prstGeom prst="rect">
                  <a:avLst/>
                </a:prstGeom>
                <a:noFill/>
                <a:ln>
                  <a:noFill/>
                </a:ln>
              </p:spPr>
              <p:txBody>
                <a:bodyPr wrap="square" rtlCol="0">
                  <a:spAutoFit/>
                </a:bodyPr>
                <a:lstStyle/>
                <a:p>
                  <a:pPr algn="ctr"/>
                  <a:r>
                    <a:rPr lang="en-US" sz="1400" dirty="0" smtClean="0">
                      <a:solidFill>
                        <a:schemeClr val="bg1"/>
                      </a:solidFill>
                    </a:rPr>
                    <a:t>Channel</a:t>
                  </a:r>
                  <a:endParaRPr lang="en-US" sz="1400" dirty="0">
                    <a:solidFill>
                      <a:schemeClr val="bg1"/>
                    </a:solidFill>
                  </a:endParaRPr>
                </a:p>
              </p:txBody>
            </p:sp>
          </p:grpSp>
          <p:grpSp>
            <p:nvGrpSpPr>
              <p:cNvPr id="74" name="Group 61"/>
              <p:cNvGrpSpPr/>
              <p:nvPr/>
            </p:nvGrpSpPr>
            <p:grpSpPr>
              <a:xfrm>
                <a:off x="7944166" y="5099446"/>
                <a:ext cx="818834" cy="307777"/>
                <a:chOff x="2198032" y="3581400"/>
                <a:chExt cx="886972" cy="307777"/>
              </a:xfrm>
            </p:grpSpPr>
            <p:sp>
              <p:nvSpPr>
                <p:cNvPr id="93" name="Rounded Rectangle 92"/>
                <p:cNvSpPr/>
                <p:nvPr/>
              </p:nvSpPr>
              <p:spPr>
                <a:xfrm>
                  <a:off x="2198032" y="3581400"/>
                  <a:ext cx="886972"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4" name="TextBox 93"/>
                <p:cNvSpPr txBox="1"/>
                <p:nvPr/>
              </p:nvSpPr>
              <p:spPr>
                <a:xfrm>
                  <a:off x="2198037" y="3581400"/>
                  <a:ext cx="879640" cy="307777"/>
                </a:xfrm>
                <a:prstGeom prst="rect">
                  <a:avLst/>
                </a:prstGeom>
                <a:noFill/>
              </p:spPr>
              <p:txBody>
                <a:bodyPr wrap="square" rtlCol="0">
                  <a:spAutoFit/>
                </a:bodyPr>
                <a:lstStyle/>
                <a:p>
                  <a:pPr algn="ctr"/>
                  <a:r>
                    <a:rPr lang="en-US" sz="1400" dirty="0" smtClean="0">
                      <a:solidFill>
                        <a:schemeClr val="bg1"/>
                      </a:solidFill>
                    </a:rPr>
                    <a:t>Granule</a:t>
                  </a:r>
                  <a:endParaRPr lang="en-US" sz="1400" dirty="0">
                    <a:solidFill>
                      <a:schemeClr val="bg1"/>
                    </a:solidFill>
                  </a:endParaRPr>
                </a:p>
              </p:txBody>
            </p:sp>
          </p:grpSp>
          <p:grpSp>
            <p:nvGrpSpPr>
              <p:cNvPr id="75" name="Group 46"/>
              <p:cNvGrpSpPr/>
              <p:nvPr/>
            </p:nvGrpSpPr>
            <p:grpSpPr>
              <a:xfrm>
                <a:off x="7005234" y="5483423"/>
                <a:ext cx="838200" cy="307777"/>
                <a:chOff x="2057400" y="3200400"/>
                <a:chExt cx="838201" cy="307777"/>
              </a:xfrm>
            </p:grpSpPr>
            <p:sp>
              <p:nvSpPr>
                <p:cNvPr id="91" name="Rounded Rectangle 47"/>
                <p:cNvSpPr/>
                <p:nvPr/>
              </p:nvSpPr>
              <p:spPr>
                <a:xfrm>
                  <a:off x="2057400" y="3200400"/>
                  <a:ext cx="838201"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2" name="TextBox 91"/>
                <p:cNvSpPr txBox="1"/>
                <p:nvPr/>
              </p:nvSpPr>
              <p:spPr>
                <a:xfrm>
                  <a:off x="2057401" y="3200400"/>
                  <a:ext cx="838200" cy="307777"/>
                </a:xfrm>
                <a:prstGeom prst="rect">
                  <a:avLst/>
                </a:prstGeom>
                <a:noFill/>
              </p:spPr>
              <p:txBody>
                <a:bodyPr wrap="square" rtlCol="0">
                  <a:spAutoFit/>
                </a:bodyPr>
                <a:lstStyle/>
                <a:p>
                  <a:pPr algn="ctr"/>
                  <a:r>
                    <a:rPr lang="en-US" sz="1400" dirty="0" smtClean="0">
                      <a:solidFill>
                        <a:schemeClr val="bg1"/>
                      </a:solidFill>
                    </a:rPr>
                    <a:t>Derived</a:t>
                  </a:r>
                  <a:endParaRPr lang="en-US" sz="1400" dirty="0">
                    <a:solidFill>
                      <a:schemeClr val="bg1"/>
                    </a:solidFill>
                  </a:endParaRPr>
                </a:p>
              </p:txBody>
            </p:sp>
          </p:grpSp>
          <p:grpSp>
            <p:nvGrpSpPr>
              <p:cNvPr id="76" name="Group 52"/>
              <p:cNvGrpSpPr/>
              <p:nvPr/>
            </p:nvGrpSpPr>
            <p:grpSpPr>
              <a:xfrm>
                <a:off x="7918343" y="5480446"/>
                <a:ext cx="687091" cy="307777"/>
                <a:chOff x="2362200" y="3581400"/>
                <a:chExt cx="1143000" cy="307777"/>
              </a:xfrm>
            </p:grpSpPr>
            <p:sp>
              <p:nvSpPr>
                <p:cNvPr id="89" name="Rounded Rectangle 88"/>
                <p:cNvSpPr/>
                <p:nvPr/>
              </p:nvSpPr>
              <p:spPr>
                <a:xfrm>
                  <a:off x="2362200" y="3581400"/>
                  <a:ext cx="11430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0" name="TextBox 89"/>
                <p:cNvSpPr txBox="1"/>
                <p:nvPr/>
              </p:nvSpPr>
              <p:spPr>
                <a:xfrm>
                  <a:off x="2364348" y="3581400"/>
                  <a:ext cx="1097279" cy="307777"/>
                </a:xfrm>
                <a:prstGeom prst="rect">
                  <a:avLst/>
                </a:prstGeom>
                <a:noFill/>
              </p:spPr>
              <p:txBody>
                <a:bodyPr wrap="square" rtlCol="0">
                  <a:spAutoFit/>
                </a:bodyPr>
                <a:lstStyle/>
                <a:p>
                  <a:pPr algn="ctr"/>
                  <a:r>
                    <a:rPr lang="en-US" sz="1400" dirty="0" smtClean="0">
                      <a:solidFill>
                        <a:schemeClr val="bg1"/>
                      </a:solidFill>
                    </a:rPr>
                    <a:t>Other </a:t>
                  </a:r>
                  <a:endParaRPr lang="en-US" sz="1400" dirty="0">
                    <a:solidFill>
                      <a:schemeClr val="bg1"/>
                    </a:solidFill>
                  </a:endParaRPr>
                </a:p>
              </p:txBody>
            </p:sp>
          </p:grpSp>
          <p:grpSp>
            <p:nvGrpSpPr>
              <p:cNvPr id="77" name="Group 52"/>
              <p:cNvGrpSpPr/>
              <p:nvPr/>
            </p:nvGrpSpPr>
            <p:grpSpPr>
              <a:xfrm>
                <a:off x="3576234" y="5483423"/>
                <a:ext cx="862739" cy="307777"/>
                <a:chOff x="2362200" y="3581400"/>
                <a:chExt cx="1143000" cy="307777"/>
              </a:xfrm>
            </p:grpSpPr>
            <p:sp>
              <p:nvSpPr>
                <p:cNvPr id="87" name="Rounded Rectangle 72"/>
                <p:cNvSpPr/>
                <p:nvPr/>
              </p:nvSpPr>
              <p:spPr>
                <a:xfrm>
                  <a:off x="2362200" y="3581400"/>
                  <a:ext cx="11430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8" name="TextBox 73"/>
                <p:cNvSpPr txBox="1"/>
                <p:nvPr/>
              </p:nvSpPr>
              <p:spPr>
                <a:xfrm>
                  <a:off x="2362200" y="3581400"/>
                  <a:ext cx="1097279" cy="307777"/>
                </a:xfrm>
                <a:prstGeom prst="rect">
                  <a:avLst/>
                </a:prstGeom>
                <a:noFill/>
                <a:ln>
                  <a:noFill/>
                </a:ln>
              </p:spPr>
              <p:txBody>
                <a:bodyPr wrap="square" rtlCol="0">
                  <a:spAutoFit/>
                </a:bodyPr>
                <a:lstStyle/>
                <a:p>
                  <a:pPr algn="ctr"/>
                  <a:r>
                    <a:rPr lang="en-US" sz="1400" dirty="0" smtClean="0">
                      <a:solidFill>
                        <a:schemeClr val="bg1"/>
                      </a:solidFill>
                    </a:rPr>
                    <a:t>Variable </a:t>
                  </a:r>
                  <a:endParaRPr lang="en-US" sz="1400" dirty="0">
                    <a:solidFill>
                      <a:schemeClr val="bg1"/>
                    </a:solidFill>
                  </a:endParaRPr>
                </a:p>
              </p:txBody>
            </p:sp>
          </p:grpSp>
          <p:grpSp>
            <p:nvGrpSpPr>
              <p:cNvPr id="78" name="Group 52"/>
              <p:cNvGrpSpPr/>
              <p:nvPr/>
            </p:nvGrpSpPr>
            <p:grpSpPr>
              <a:xfrm>
                <a:off x="4490634" y="5483423"/>
                <a:ext cx="914400" cy="307777"/>
                <a:chOff x="2362200" y="3581400"/>
                <a:chExt cx="1143000" cy="307777"/>
              </a:xfrm>
            </p:grpSpPr>
            <p:sp>
              <p:nvSpPr>
                <p:cNvPr id="85" name="Rounded Rectangle 75"/>
                <p:cNvSpPr/>
                <p:nvPr/>
              </p:nvSpPr>
              <p:spPr>
                <a:xfrm>
                  <a:off x="2362200" y="3581400"/>
                  <a:ext cx="11430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6" name="TextBox 76"/>
                <p:cNvSpPr txBox="1"/>
                <p:nvPr/>
              </p:nvSpPr>
              <p:spPr>
                <a:xfrm>
                  <a:off x="2407921" y="3581400"/>
                  <a:ext cx="1097279" cy="307777"/>
                </a:xfrm>
                <a:prstGeom prst="rect">
                  <a:avLst/>
                </a:prstGeom>
                <a:noFill/>
              </p:spPr>
              <p:txBody>
                <a:bodyPr wrap="square" rtlCol="0">
                  <a:spAutoFit/>
                </a:bodyPr>
                <a:lstStyle/>
                <a:p>
                  <a:pPr algn="ctr"/>
                  <a:r>
                    <a:rPr lang="en-US" sz="1400" dirty="0" smtClean="0">
                      <a:solidFill>
                        <a:schemeClr val="bg1"/>
                      </a:solidFill>
                    </a:rPr>
                    <a:t>Attribute </a:t>
                  </a:r>
                  <a:endParaRPr lang="en-US" sz="1400" dirty="0">
                    <a:solidFill>
                      <a:schemeClr val="bg1"/>
                    </a:solidFill>
                  </a:endParaRPr>
                </a:p>
              </p:txBody>
            </p:sp>
          </p:grpSp>
          <p:grpSp>
            <p:nvGrpSpPr>
              <p:cNvPr id="79" name="Group 52"/>
              <p:cNvGrpSpPr/>
              <p:nvPr/>
            </p:nvGrpSpPr>
            <p:grpSpPr>
              <a:xfrm>
                <a:off x="5480427" y="5483423"/>
                <a:ext cx="762807" cy="307777"/>
                <a:chOff x="2362200" y="3581400"/>
                <a:chExt cx="1143000" cy="307777"/>
              </a:xfrm>
            </p:grpSpPr>
            <p:sp>
              <p:nvSpPr>
                <p:cNvPr id="83" name="Rounded Rectangle 78"/>
                <p:cNvSpPr/>
                <p:nvPr/>
              </p:nvSpPr>
              <p:spPr>
                <a:xfrm>
                  <a:off x="2362200" y="3581400"/>
                  <a:ext cx="11430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4" name="TextBox 79"/>
                <p:cNvSpPr txBox="1"/>
                <p:nvPr/>
              </p:nvSpPr>
              <p:spPr>
                <a:xfrm>
                  <a:off x="2362200" y="3581400"/>
                  <a:ext cx="1097279" cy="307777"/>
                </a:xfrm>
                <a:prstGeom prst="rect">
                  <a:avLst/>
                </a:prstGeom>
                <a:noFill/>
              </p:spPr>
              <p:txBody>
                <a:bodyPr wrap="square" rtlCol="0">
                  <a:spAutoFit/>
                </a:bodyPr>
                <a:lstStyle/>
                <a:p>
                  <a:pPr algn="ctr"/>
                  <a:r>
                    <a:rPr lang="en-US" sz="1400" dirty="0" smtClean="0">
                      <a:solidFill>
                        <a:schemeClr val="bg1"/>
                      </a:solidFill>
                    </a:rPr>
                    <a:t>Result </a:t>
                  </a:r>
                  <a:endParaRPr lang="en-US" sz="1400" dirty="0">
                    <a:solidFill>
                      <a:schemeClr val="bg1"/>
                    </a:solidFill>
                  </a:endParaRPr>
                </a:p>
              </p:txBody>
            </p:sp>
          </p:grpSp>
          <p:grpSp>
            <p:nvGrpSpPr>
              <p:cNvPr id="80" name="Group 52"/>
              <p:cNvGrpSpPr/>
              <p:nvPr/>
            </p:nvGrpSpPr>
            <p:grpSpPr>
              <a:xfrm>
                <a:off x="6318627" y="5483423"/>
                <a:ext cx="610407" cy="307777"/>
                <a:chOff x="2362200" y="3581400"/>
                <a:chExt cx="1143000" cy="307777"/>
              </a:xfrm>
            </p:grpSpPr>
            <p:sp>
              <p:nvSpPr>
                <p:cNvPr id="81" name="Rounded Rectangle 81"/>
                <p:cNvSpPr/>
                <p:nvPr/>
              </p:nvSpPr>
              <p:spPr>
                <a:xfrm>
                  <a:off x="2362200" y="3581400"/>
                  <a:ext cx="1143000" cy="304800"/>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TextBox 81"/>
                <p:cNvSpPr txBox="1"/>
                <p:nvPr/>
              </p:nvSpPr>
              <p:spPr>
                <a:xfrm>
                  <a:off x="2407921" y="3581400"/>
                  <a:ext cx="1097279" cy="307777"/>
                </a:xfrm>
                <a:prstGeom prst="rect">
                  <a:avLst/>
                </a:prstGeom>
                <a:noFill/>
              </p:spPr>
              <p:txBody>
                <a:bodyPr wrap="square" rtlCol="0">
                  <a:spAutoFit/>
                </a:bodyPr>
                <a:lstStyle/>
                <a:p>
                  <a:pPr algn="ctr"/>
                  <a:r>
                    <a:rPr lang="en-US" sz="1400" dirty="0" smtClean="0">
                      <a:solidFill>
                        <a:schemeClr val="bg1"/>
                      </a:solidFill>
                    </a:rPr>
                    <a:t>Error </a:t>
                  </a:r>
                  <a:endParaRPr lang="en-US" sz="1400" dirty="0">
                    <a:solidFill>
                      <a:schemeClr val="bg1"/>
                    </a:solidFill>
                  </a:endParaRPr>
                </a:p>
              </p:txBody>
            </p:sp>
          </p:grpSp>
        </p:grpSp>
        <p:grpSp>
          <p:nvGrpSpPr>
            <p:cNvPr id="35" name="Group 69"/>
            <p:cNvGrpSpPr/>
            <p:nvPr/>
          </p:nvGrpSpPr>
          <p:grpSpPr>
            <a:xfrm>
              <a:off x="6629400" y="685800"/>
              <a:ext cx="1219200" cy="533400"/>
              <a:chOff x="6553200" y="2057400"/>
              <a:chExt cx="1828800" cy="457200"/>
            </a:xfrm>
          </p:grpSpPr>
          <p:sp>
            <p:nvSpPr>
              <p:cNvPr id="63" name="Rectangle 33"/>
              <p:cNvSpPr/>
              <p:nvPr/>
            </p:nvSpPr>
            <p:spPr>
              <a:xfrm>
                <a:off x="6553200" y="2057400"/>
                <a:ext cx="1828800" cy="457200"/>
              </a:xfrm>
              <a:prstGeom prst="rect">
                <a:avLst/>
              </a:prstGeom>
              <a:solidFill>
                <a:schemeClr val="accent5">
                  <a:lumMod val="75000"/>
                </a:schemeClr>
              </a:solidFill>
              <a:ln w="254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TextBox 34"/>
              <p:cNvSpPr txBox="1"/>
              <p:nvPr/>
            </p:nvSpPr>
            <p:spPr>
              <a:xfrm>
                <a:off x="6553200" y="2159000"/>
                <a:ext cx="1828800" cy="263809"/>
              </a:xfrm>
              <a:prstGeom prst="rect">
                <a:avLst/>
              </a:prstGeom>
              <a:noFill/>
            </p:spPr>
            <p:txBody>
              <a:bodyPr wrap="square" rtlCol="0">
                <a:spAutoFit/>
              </a:bodyPr>
              <a:lstStyle/>
              <a:p>
                <a:pPr algn="ctr"/>
                <a:r>
                  <a:rPr lang="en-US" sz="1400" dirty="0" smtClean="0"/>
                  <a:t>Other</a:t>
                </a:r>
                <a:endParaRPr lang="en-US" sz="1400" dirty="0"/>
              </a:p>
            </p:txBody>
          </p:sp>
        </p:grpSp>
        <p:grpSp>
          <p:nvGrpSpPr>
            <p:cNvPr id="36" name="Group 88"/>
            <p:cNvGrpSpPr/>
            <p:nvPr/>
          </p:nvGrpSpPr>
          <p:grpSpPr>
            <a:xfrm>
              <a:off x="4800600" y="685800"/>
              <a:ext cx="1219200" cy="533400"/>
              <a:chOff x="5562600" y="1371598"/>
              <a:chExt cx="1219200" cy="685800"/>
            </a:xfrm>
          </p:grpSpPr>
          <p:sp>
            <p:nvSpPr>
              <p:cNvPr id="61" name="Rectangle 31"/>
              <p:cNvSpPr/>
              <p:nvPr/>
            </p:nvSpPr>
            <p:spPr>
              <a:xfrm>
                <a:off x="5562600" y="1371598"/>
                <a:ext cx="1219200" cy="685800"/>
              </a:xfrm>
              <a:prstGeom prst="rect">
                <a:avLst/>
              </a:prstGeom>
              <a:solidFill>
                <a:schemeClr val="accent5">
                  <a:lumMod val="75000"/>
                </a:schemeClr>
              </a:solidFill>
              <a:ln w="254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2" name="TextBox 32"/>
              <p:cNvSpPr txBox="1"/>
              <p:nvPr/>
            </p:nvSpPr>
            <p:spPr>
              <a:xfrm>
                <a:off x="5562600" y="1371598"/>
                <a:ext cx="1219200" cy="672711"/>
              </a:xfrm>
              <a:prstGeom prst="rect">
                <a:avLst/>
              </a:prstGeom>
              <a:noFill/>
              <a:ln w="19050" cmpd="sng">
                <a:noFill/>
              </a:ln>
            </p:spPr>
            <p:txBody>
              <a:bodyPr wrap="square" rtlCol="0">
                <a:spAutoFit/>
              </a:bodyPr>
              <a:lstStyle/>
              <a:p>
                <a:pPr algn="ctr"/>
                <a:r>
                  <a:rPr lang="en-US" sz="1400" dirty="0" smtClean="0"/>
                  <a:t>NOMADS</a:t>
                </a:r>
              </a:p>
              <a:p>
                <a:pPr algn="ctr"/>
                <a:r>
                  <a:rPr lang="en-US" sz="1400" dirty="0" smtClean="0"/>
                  <a:t>(Model)</a:t>
                </a:r>
                <a:endParaRPr lang="en-US" sz="1400" dirty="0"/>
              </a:p>
            </p:txBody>
          </p:sp>
        </p:grpSp>
        <p:grpSp>
          <p:nvGrpSpPr>
            <p:cNvPr id="37" name="Group 70"/>
            <p:cNvGrpSpPr/>
            <p:nvPr/>
          </p:nvGrpSpPr>
          <p:grpSpPr>
            <a:xfrm>
              <a:off x="2971800" y="685800"/>
              <a:ext cx="1219200" cy="533403"/>
              <a:chOff x="914400" y="1172027"/>
              <a:chExt cx="1828800" cy="580572"/>
            </a:xfrm>
          </p:grpSpPr>
          <p:sp>
            <p:nvSpPr>
              <p:cNvPr id="59" name="Rectangle 31"/>
              <p:cNvSpPr/>
              <p:nvPr/>
            </p:nvSpPr>
            <p:spPr>
              <a:xfrm>
                <a:off x="914400" y="1172028"/>
                <a:ext cx="1828800" cy="580571"/>
              </a:xfrm>
              <a:prstGeom prst="rect">
                <a:avLst/>
              </a:prstGeom>
              <a:solidFill>
                <a:schemeClr val="accent5">
                  <a:lumMod val="75000"/>
                </a:schemeClr>
              </a:solidFill>
              <a:ln w="254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TextBox 32"/>
              <p:cNvSpPr txBox="1"/>
              <p:nvPr/>
            </p:nvSpPr>
            <p:spPr>
              <a:xfrm>
                <a:off x="914400" y="1172027"/>
                <a:ext cx="1828800" cy="569490"/>
              </a:xfrm>
              <a:prstGeom prst="rect">
                <a:avLst/>
              </a:prstGeom>
              <a:noFill/>
            </p:spPr>
            <p:txBody>
              <a:bodyPr wrap="square" rtlCol="0">
                <a:spAutoFit/>
              </a:bodyPr>
              <a:lstStyle/>
              <a:p>
                <a:pPr algn="ctr"/>
                <a:r>
                  <a:rPr lang="en-US" sz="1400" dirty="0" smtClean="0"/>
                  <a:t>HURSAT</a:t>
                </a:r>
              </a:p>
              <a:p>
                <a:pPr algn="ctr"/>
                <a:r>
                  <a:rPr lang="en-US" sz="1400" dirty="0" smtClean="0"/>
                  <a:t>(Satellite)</a:t>
                </a:r>
                <a:endParaRPr lang="en-US" sz="1400" dirty="0"/>
              </a:p>
            </p:txBody>
          </p:sp>
        </p:grpSp>
        <p:sp>
          <p:nvSpPr>
            <p:cNvPr id="38" name="Rectangle 21"/>
            <p:cNvSpPr/>
            <p:nvPr/>
          </p:nvSpPr>
          <p:spPr>
            <a:xfrm>
              <a:off x="6705600" y="2895600"/>
              <a:ext cx="609600" cy="609600"/>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TextBox 22"/>
            <p:cNvSpPr txBox="1"/>
            <p:nvPr/>
          </p:nvSpPr>
          <p:spPr>
            <a:xfrm>
              <a:off x="6705600" y="3048000"/>
              <a:ext cx="609600" cy="307777"/>
            </a:xfrm>
            <a:prstGeom prst="rect">
              <a:avLst/>
            </a:prstGeom>
            <a:noFill/>
            <a:ln w="6350">
              <a:noFill/>
            </a:ln>
          </p:spPr>
          <p:txBody>
            <a:bodyPr wrap="square" rtlCol="0">
              <a:spAutoFit/>
            </a:bodyPr>
            <a:lstStyle/>
            <a:p>
              <a:pPr algn="ctr"/>
              <a:r>
                <a:rPr lang="en-US" sz="1400" dirty="0" smtClean="0"/>
                <a:t>Text</a:t>
              </a:r>
              <a:endParaRPr lang="en-US" sz="1400" dirty="0"/>
            </a:p>
          </p:txBody>
        </p:sp>
        <p:sp>
          <p:nvSpPr>
            <p:cNvPr id="40" name="Rectangle 23"/>
            <p:cNvSpPr/>
            <p:nvPr/>
          </p:nvSpPr>
          <p:spPr>
            <a:xfrm>
              <a:off x="6705600" y="2362200"/>
              <a:ext cx="6096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1" name="TextBox 24"/>
            <p:cNvSpPr txBox="1"/>
            <p:nvPr/>
          </p:nvSpPr>
          <p:spPr>
            <a:xfrm>
              <a:off x="6705600" y="2438400"/>
              <a:ext cx="609600" cy="307777"/>
            </a:xfrm>
            <a:prstGeom prst="rect">
              <a:avLst/>
            </a:prstGeom>
            <a:noFill/>
            <a:ln w="12700">
              <a:noFill/>
            </a:ln>
          </p:spPr>
          <p:txBody>
            <a:bodyPr wrap="square" rtlCol="0">
              <a:spAutoFit/>
            </a:bodyPr>
            <a:lstStyle/>
            <a:p>
              <a:pPr algn="ctr"/>
              <a:r>
                <a:rPr lang="en-US" sz="1400" dirty="0" smtClean="0"/>
                <a:t>Text</a:t>
              </a:r>
              <a:endParaRPr lang="en-US" sz="1400" dirty="0"/>
            </a:p>
          </p:txBody>
        </p:sp>
        <p:sp>
          <p:nvSpPr>
            <p:cNvPr id="42" name="Rectangle 10"/>
            <p:cNvSpPr/>
            <p:nvPr/>
          </p:nvSpPr>
          <p:spPr>
            <a:xfrm>
              <a:off x="4953000" y="2878666"/>
              <a:ext cx="838200" cy="626534"/>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14"/>
            <p:cNvSpPr txBox="1"/>
            <p:nvPr/>
          </p:nvSpPr>
          <p:spPr>
            <a:xfrm>
              <a:off x="4953000" y="3048000"/>
              <a:ext cx="838200" cy="307777"/>
            </a:xfrm>
            <a:prstGeom prst="rect">
              <a:avLst/>
            </a:prstGeom>
            <a:noFill/>
            <a:ln w="6350">
              <a:noFill/>
            </a:ln>
          </p:spPr>
          <p:txBody>
            <a:bodyPr wrap="square" rtlCol="0">
              <a:spAutoFit/>
            </a:bodyPr>
            <a:lstStyle/>
            <a:p>
              <a:pPr algn="ctr"/>
              <a:r>
                <a:rPr lang="en-US" sz="1400" dirty="0" err="1" smtClean="0"/>
                <a:t>McIDAS</a:t>
              </a:r>
              <a:endParaRPr lang="en-US" sz="1400" dirty="0"/>
            </a:p>
          </p:txBody>
        </p:sp>
        <p:sp>
          <p:nvSpPr>
            <p:cNvPr id="44" name="Rectangle 15"/>
            <p:cNvSpPr/>
            <p:nvPr/>
          </p:nvSpPr>
          <p:spPr>
            <a:xfrm>
              <a:off x="4953000" y="2362200"/>
              <a:ext cx="8382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5" name="TextBox 16"/>
            <p:cNvSpPr txBox="1"/>
            <p:nvPr/>
          </p:nvSpPr>
          <p:spPr>
            <a:xfrm>
              <a:off x="4953000" y="2438400"/>
              <a:ext cx="838200" cy="307777"/>
            </a:xfrm>
            <a:prstGeom prst="rect">
              <a:avLst/>
            </a:prstGeom>
            <a:noFill/>
            <a:ln w="12700">
              <a:noFill/>
            </a:ln>
          </p:spPr>
          <p:txBody>
            <a:bodyPr wrap="square" rtlCol="0">
              <a:spAutoFit/>
            </a:bodyPr>
            <a:lstStyle/>
            <a:p>
              <a:pPr algn="ctr"/>
              <a:r>
                <a:rPr lang="en-US" sz="1400" dirty="0" err="1" smtClean="0"/>
                <a:t>McIDAS</a:t>
              </a:r>
              <a:endParaRPr lang="en-US" sz="1400" dirty="0"/>
            </a:p>
          </p:txBody>
        </p:sp>
        <p:sp>
          <p:nvSpPr>
            <p:cNvPr id="46" name="Rectangle 17"/>
            <p:cNvSpPr/>
            <p:nvPr/>
          </p:nvSpPr>
          <p:spPr>
            <a:xfrm>
              <a:off x="5867400" y="2895600"/>
              <a:ext cx="762000" cy="609600"/>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TextBox 18"/>
            <p:cNvSpPr txBox="1"/>
            <p:nvPr/>
          </p:nvSpPr>
          <p:spPr>
            <a:xfrm>
              <a:off x="5867400" y="3048000"/>
              <a:ext cx="762000" cy="307777"/>
            </a:xfrm>
            <a:prstGeom prst="rect">
              <a:avLst/>
            </a:prstGeom>
            <a:noFill/>
            <a:ln w="6350">
              <a:noFill/>
            </a:ln>
          </p:spPr>
          <p:txBody>
            <a:bodyPr wrap="square" rtlCol="0">
              <a:spAutoFit/>
            </a:bodyPr>
            <a:lstStyle/>
            <a:p>
              <a:pPr algn="ctr"/>
              <a:r>
                <a:rPr lang="en-US" sz="1400" dirty="0" smtClean="0"/>
                <a:t>BUFR</a:t>
              </a:r>
              <a:endParaRPr lang="en-US" sz="1400" dirty="0"/>
            </a:p>
          </p:txBody>
        </p:sp>
        <p:sp>
          <p:nvSpPr>
            <p:cNvPr id="48" name="Rectangle 19"/>
            <p:cNvSpPr/>
            <p:nvPr/>
          </p:nvSpPr>
          <p:spPr>
            <a:xfrm>
              <a:off x="5867400" y="2362200"/>
              <a:ext cx="762000" cy="533400"/>
            </a:xfrm>
            <a:prstGeom prst="rect">
              <a:avLst/>
            </a:prstGeom>
            <a:solidFill>
              <a:schemeClr val="accent3">
                <a:lumMod val="75000"/>
              </a:schemeClr>
            </a:solidFill>
            <a:ln w="127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20"/>
            <p:cNvSpPr txBox="1"/>
            <p:nvPr/>
          </p:nvSpPr>
          <p:spPr>
            <a:xfrm>
              <a:off x="5867400" y="2435423"/>
              <a:ext cx="762000" cy="307777"/>
            </a:xfrm>
            <a:prstGeom prst="rect">
              <a:avLst/>
            </a:prstGeom>
            <a:noFill/>
            <a:ln w="12700">
              <a:noFill/>
            </a:ln>
          </p:spPr>
          <p:txBody>
            <a:bodyPr wrap="square" rtlCol="0">
              <a:spAutoFit/>
            </a:bodyPr>
            <a:lstStyle/>
            <a:p>
              <a:pPr algn="ctr"/>
              <a:r>
                <a:rPr lang="en-US" sz="1400" dirty="0" smtClean="0"/>
                <a:t>BUFR</a:t>
              </a:r>
              <a:endParaRPr lang="en-US" sz="1400" dirty="0"/>
            </a:p>
          </p:txBody>
        </p:sp>
        <p:grpSp>
          <p:nvGrpSpPr>
            <p:cNvPr id="50" name="Group 101"/>
            <p:cNvGrpSpPr/>
            <p:nvPr/>
          </p:nvGrpSpPr>
          <p:grpSpPr>
            <a:xfrm>
              <a:off x="2971800" y="152400"/>
              <a:ext cx="1219200" cy="533403"/>
              <a:chOff x="914400" y="1172028"/>
              <a:chExt cx="1828800" cy="580571"/>
            </a:xfrm>
          </p:grpSpPr>
          <p:sp>
            <p:nvSpPr>
              <p:cNvPr id="57" name="Rectangle 31"/>
              <p:cNvSpPr/>
              <p:nvPr/>
            </p:nvSpPr>
            <p:spPr>
              <a:xfrm>
                <a:off x="914400" y="1172028"/>
                <a:ext cx="1828800" cy="580571"/>
              </a:xfrm>
              <a:prstGeom prst="rect">
                <a:avLst/>
              </a:prstGeom>
              <a:solidFill>
                <a:schemeClr val="accent6">
                  <a:lumMod val="75000"/>
                </a:schemeClr>
              </a:solidFill>
              <a:ln w="317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8" name="TextBox 32"/>
              <p:cNvSpPr txBox="1"/>
              <p:nvPr/>
            </p:nvSpPr>
            <p:spPr>
              <a:xfrm>
                <a:off x="914400" y="1254965"/>
                <a:ext cx="1828800" cy="334994"/>
              </a:xfrm>
              <a:prstGeom prst="rect">
                <a:avLst/>
              </a:prstGeom>
              <a:noFill/>
            </p:spPr>
            <p:txBody>
              <a:bodyPr wrap="square" rtlCol="0">
                <a:spAutoFit/>
              </a:bodyPr>
              <a:lstStyle/>
              <a:p>
                <a:pPr algn="ctr"/>
                <a:r>
                  <a:rPr lang="en-US" sz="1400" dirty="0" smtClean="0"/>
                  <a:t>TCSIZE.EXE</a:t>
                </a:r>
              </a:p>
            </p:txBody>
          </p:sp>
        </p:grpSp>
        <p:grpSp>
          <p:nvGrpSpPr>
            <p:cNvPr id="51" name="Group 104"/>
            <p:cNvGrpSpPr/>
            <p:nvPr/>
          </p:nvGrpSpPr>
          <p:grpSpPr>
            <a:xfrm>
              <a:off x="4800600" y="152399"/>
              <a:ext cx="1219200" cy="533403"/>
              <a:chOff x="914400" y="1172028"/>
              <a:chExt cx="1828800" cy="580571"/>
            </a:xfrm>
          </p:grpSpPr>
          <p:sp>
            <p:nvSpPr>
              <p:cNvPr id="55" name="Rectangle 31"/>
              <p:cNvSpPr/>
              <p:nvPr/>
            </p:nvSpPr>
            <p:spPr>
              <a:xfrm>
                <a:off x="914400" y="1172028"/>
                <a:ext cx="1828800" cy="580571"/>
              </a:xfrm>
              <a:prstGeom prst="rect">
                <a:avLst/>
              </a:prstGeom>
              <a:solidFill>
                <a:schemeClr val="accent6">
                  <a:lumMod val="75000"/>
                </a:schemeClr>
              </a:solidFill>
              <a:ln w="317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6" name="TextBox 32"/>
              <p:cNvSpPr txBox="1"/>
              <p:nvPr/>
            </p:nvSpPr>
            <p:spPr>
              <a:xfrm>
                <a:off x="914400" y="1254967"/>
                <a:ext cx="1828800" cy="334993"/>
              </a:xfrm>
              <a:prstGeom prst="rect">
                <a:avLst/>
              </a:prstGeom>
              <a:noFill/>
            </p:spPr>
            <p:txBody>
              <a:bodyPr wrap="square" rtlCol="0">
                <a:spAutoFit/>
              </a:bodyPr>
              <a:lstStyle/>
              <a:p>
                <a:pPr algn="ctr"/>
                <a:r>
                  <a:rPr lang="en-US" sz="1400" dirty="0" smtClean="0"/>
                  <a:t>PROF.EXE</a:t>
                </a:r>
              </a:p>
            </p:txBody>
          </p:sp>
        </p:grpSp>
        <p:grpSp>
          <p:nvGrpSpPr>
            <p:cNvPr id="52" name="Group 107"/>
            <p:cNvGrpSpPr/>
            <p:nvPr/>
          </p:nvGrpSpPr>
          <p:grpSpPr>
            <a:xfrm>
              <a:off x="6629400" y="152400"/>
              <a:ext cx="1219200" cy="533400"/>
              <a:chOff x="6553200" y="2057400"/>
              <a:chExt cx="1828800" cy="457200"/>
            </a:xfrm>
          </p:grpSpPr>
          <p:sp>
            <p:nvSpPr>
              <p:cNvPr id="53" name="Rectangle 33"/>
              <p:cNvSpPr/>
              <p:nvPr/>
            </p:nvSpPr>
            <p:spPr>
              <a:xfrm>
                <a:off x="6553200" y="2057400"/>
                <a:ext cx="1828800" cy="457200"/>
              </a:xfrm>
              <a:prstGeom prst="rect">
                <a:avLst/>
              </a:prstGeom>
              <a:solidFill>
                <a:schemeClr val="accent6">
                  <a:lumMod val="75000"/>
                </a:schemeClr>
              </a:solidFill>
              <a:ln w="317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TextBox 34"/>
              <p:cNvSpPr txBox="1"/>
              <p:nvPr/>
            </p:nvSpPr>
            <p:spPr>
              <a:xfrm>
                <a:off x="6553200" y="2122714"/>
                <a:ext cx="1828800" cy="263809"/>
              </a:xfrm>
              <a:prstGeom prst="rect">
                <a:avLst/>
              </a:prstGeom>
              <a:noFill/>
            </p:spPr>
            <p:txBody>
              <a:bodyPr wrap="square" rtlCol="0">
                <a:spAutoFit/>
              </a:bodyPr>
              <a:lstStyle/>
              <a:p>
                <a:pPr algn="ctr"/>
                <a:r>
                  <a:rPr lang="en-US" sz="1400" dirty="0" smtClean="0"/>
                  <a:t>OTHER.EXE</a:t>
                </a:r>
                <a:endParaRPr lang="en-US" sz="1400" dirty="0"/>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10</a:t>
            </a:fld>
            <a:endParaRPr lang="en-US" dirty="0"/>
          </a:p>
        </p:txBody>
      </p:sp>
      <p:sp>
        <p:nvSpPr>
          <p:cNvPr id="70" name="Title 1"/>
          <p:cNvSpPr>
            <a:spLocks noGrp="1"/>
          </p:cNvSpPr>
          <p:nvPr>
            <p:ph type="title"/>
          </p:nvPr>
        </p:nvSpPr>
        <p:spPr>
          <a:xfrm>
            <a:off x="0" y="0"/>
            <a:ext cx="9144000" cy="762000"/>
          </a:xfrm>
        </p:spPr>
        <p:txBody>
          <a:bodyPr>
            <a:noAutofit/>
          </a:bodyPr>
          <a:lstStyle/>
          <a:p>
            <a:r>
              <a:rPr lang="en-US" sz="4800" dirty="0" smtClean="0"/>
              <a:t>Conclusions and Future Work</a:t>
            </a:r>
            <a:endParaRPr lang="en-US" sz="4800" dirty="0"/>
          </a:p>
        </p:txBody>
      </p:sp>
      <p:sp>
        <p:nvSpPr>
          <p:cNvPr id="73" name="Content Placeholder 6"/>
          <p:cNvSpPr>
            <a:spLocks noGrp="1"/>
          </p:cNvSpPr>
          <p:nvPr>
            <p:ph idx="1"/>
          </p:nvPr>
        </p:nvSpPr>
        <p:spPr>
          <a:xfrm>
            <a:off x="0" y="914400"/>
            <a:ext cx="9144000" cy="4572000"/>
          </a:xfrm>
        </p:spPr>
        <p:txBody>
          <a:bodyPr>
            <a:normAutofit/>
          </a:bodyPr>
          <a:lstStyle/>
          <a:p>
            <a:pPr>
              <a:buFont typeface="Arial"/>
              <a:buChar char="•"/>
            </a:pPr>
            <a:r>
              <a:rPr lang="en-US" sz="3000" dirty="0" smtClean="0"/>
              <a:t>API Layer would include data classes for common atmospheric datasets, e.g. observation, grid, profile, projection, etc.</a:t>
            </a:r>
          </a:p>
          <a:p>
            <a:pPr>
              <a:buFont typeface="Arial"/>
              <a:buChar char="•"/>
            </a:pPr>
            <a:r>
              <a:rPr lang="en-US" sz="3000" dirty="0" smtClean="0"/>
              <a:t>API Layer framework would allow new abstraction/data layers to be added underneath.</a:t>
            </a:r>
          </a:p>
          <a:p>
            <a:pPr>
              <a:buFont typeface="Arial"/>
              <a:buChar char="•"/>
            </a:pPr>
            <a:r>
              <a:rPr lang="en-US" sz="3000" dirty="0" smtClean="0"/>
              <a:t>Looking at </a:t>
            </a:r>
            <a:r>
              <a:rPr lang="en-US" sz="3000" dirty="0" err="1" smtClean="0"/>
              <a:t>Unidata’s</a:t>
            </a:r>
            <a:r>
              <a:rPr lang="en-US" sz="3000" dirty="0" smtClean="0"/>
              <a:t> Common Data Model v4 (implemented in JAVA) for common design patterns/classes. </a:t>
            </a:r>
            <a:endParaRPr lang="en-US" dirty="0" smtClean="0"/>
          </a:p>
          <a:p>
            <a:pPr>
              <a:buNone/>
            </a:pPr>
            <a:r>
              <a:rPr lang="en-US" sz="2800" dirty="0" smtClean="0"/>
              <a:t>   http://</a:t>
            </a:r>
            <a:r>
              <a:rPr lang="en-US" sz="2800" dirty="0" err="1" smtClean="0"/>
              <a:t>www.unidata.ucar.edu/software/netcdf</a:t>
            </a:r>
            <a:r>
              <a:rPr lang="en-US" sz="2800" dirty="0" smtClean="0"/>
              <a:t>-java/CDM</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1</a:t>
            </a:fld>
            <a:endParaRPr lang="en-US" dirty="0"/>
          </a:p>
        </p:txBody>
      </p:sp>
      <p:sp>
        <p:nvSpPr>
          <p:cNvPr id="7" name="Title 1"/>
          <p:cNvSpPr txBox="1">
            <a:spLocks/>
          </p:cNvSpPr>
          <p:nvPr/>
        </p:nvSpPr>
        <p:spPr>
          <a:xfrm>
            <a:off x="0" y="0"/>
            <a:ext cx="9144000" cy="762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noProof="0" dirty="0" smtClean="0">
                <a:latin typeface="+mj-lt"/>
                <a:ea typeface="+mj-ea"/>
                <a:cs typeface="+mj-cs"/>
              </a:rPr>
              <a:t>Outline</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Box 10"/>
          <p:cNvSpPr txBox="1"/>
          <p:nvPr/>
        </p:nvSpPr>
        <p:spPr>
          <a:xfrm>
            <a:off x="0" y="685800"/>
            <a:ext cx="9144000" cy="4208844"/>
          </a:xfrm>
          <a:prstGeom prst="rect">
            <a:avLst/>
          </a:prstGeom>
          <a:noFill/>
        </p:spPr>
        <p:txBody>
          <a:bodyPr wrap="square" rtlCol="0">
            <a:spAutoFit/>
          </a:bodyPr>
          <a:lstStyle/>
          <a:p>
            <a:pPr marL="228600" indent="-228600">
              <a:lnSpc>
                <a:spcPct val="150000"/>
              </a:lnSpc>
              <a:buFont typeface="Arial"/>
              <a:buChar char="•"/>
            </a:pPr>
            <a:r>
              <a:rPr lang="en-US" sz="3000" dirty="0" smtClean="0"/>
              <a:t>Problem, Motivation and </a:t>
            </a:r>
            <a:r>
              <a:rPr lang="en-US" sz="3000" dirty="0" smtClean="0"/>
              <a:t>Objectives</a:t>
            </a:r>
            <a:endParaRPr lang="en-US" sz="3000" dirty="0" smtClean="0"/>
          </a:p>
          <a:p>
            <a:pPr marL="228600" indent="-228600">
              <a:lnSpc>
                <a:spcPct val="150000"/>
              </a:lnSpc>
              <a:buFont typeface="Arial"/>
              <a:buChar char="•"/>
            </a:pPr>
            <a:r>
              <a:rPr lang="en-US" sz="3000" dirty="0" smtClean="0"/>
              <a:t>netCDF</a:t>
            </a:r>
            <a:r>
              <a:rPr lang="en-US" sz="3000" baseline="30000" dirty="0" smtClean="0"/>
              <a:t>(1)</a:t>
            </a:r>
            <a:r>
              <a:rPr lang="en-US" sz="3000" dirty="0" smtClean="0"/>
              <a:t> Pseudo Object Oriented (OO) </a:t>
            </a:r>
            <a:br>
              <a:rPr lang="en-US" sz="3000" dirty="0" smtClean="0"/>
            </a:br>
            <a:r>
              <a:rPr lang="en-US" sz="3000" dirty="0" smtClean="0"/>
              <a:t>Application </a:t>
            </a:r>
            <a:r>
              <a:rPr lang="en-US" sz="3000" dirty="0" smtClean="0"/>
              <a:t>Programming Interface (API)</a:t>
            </a:r>
            <a:endParaRPr lang="en-US" sz="3000" dirty="0" smtClean="0"/>
          </a:p>
          <a:p>
            <a:pPr marL="685800" lvl="1" indent="-228600">
              <a:lnSpc>
                <a:spcPct val="150000"/>
              </a:lnSpc>
              <a:buFont typeface="Arial"/>
              <a:buChar char="•"/>
            </a:pPr>
            <a:r>
              <a:rPr lang="en-US" sz="3000" dirty="0" smtClean="0"/>
              <a:t>netCDF</a:t>
            </a:r>
            <a:r>
              <a:rPr lang="en-US" sz="3000" baseline="30000" dirty="0" smtClean="0"/>
              <a:t>(1)</a:t>
            </a:r>
            <a:r>
              <a:rPr lang="en-US" sz="3000" dirty="0" smtClean="0"/>
              <a:t> Translation Layer</a:t>
            </a:r>
          </a:p>
          <a:p>
            <a:pPr marL="685800" lvl="2" indent="-228600">
              <a:lnSpc>
                <a:spcPct val="150000"/>
              </a:lnSpc>
              <a:buFont typeface="Arial"/>
              <a:buChar char="•"/>
            </a:pPr>
            <a:r>
              <a:rPr lang="en-US" sz="3000" dirty="0" smtClean="0"/>
              <a:t>HURSAT</a:t>
            </a:r>
            <a:r>
              <a:rPr lang="en-US" sz="3000" baseline="30000" dirty="0" smtClean="0"/>
              <a:t>(2)</a:t>
            </a:r>
            <a:r>
              <a:rPr lang="en-US" sz="3000" dirty="0" smtClean="0"/>
              <a:t> Source</a:t>
            </a:r>
            <a:r>
              <a:rPr lang="en-US" sz="3000" dirty="0" smtClean="0"/>
              <a:t> Layer</a:t>
            </a:r>
            <a:endParaRPr lang="en-US" sz="3000" dirty="0" smtClean="0"/>
          </a:p>
          <a:p>
            <a:pPr marL="228600" indent="-228600">
              <a:lnSpc>
                <a:spcPct val="150000"/>
              </a:lnSpc>
              <a:buFont typeface="Arial"/>
              <a:buChar char="•"/>
            </a:pPr>
            <a:r>
              <a:rPr lang="en-US" sz="3000" dirty="0" smtClean="0"/>
              <a:t>Conclusions and Future Work</a:t>
            </a:r>
            <a:endParaRPr lang="en-US" sz="3000" dirty="0"/>
          </a:p>
        </p:txBody>
      </p:sp>
      <p:sp>
        <p:nvSpPr>
          <p:cNvPr id="9" name="TextBox 8"/>
          <p:cNvSpPr txBox="1"/>
          <p:nvPr/>
        </p:nvSpPr>
        <p:spPr>
          <a:xfrm>
            <a:off x="76200" y="5648980"/>
            <a:ext cx="8763000" cy="523220"/>
          </a:xfrm>
          <a:prstGeom prst="rect">
            <a:avLst/>
          </a:prstGeom>
          <a:noFill/>
          <a:ln w="12700">
            <a:solidFill>
              <a:schemeClr val="bg1"/>
            </a:solidFill>
          </a:ln>
        </p:spPr>
        <p:txBody>
          <a:bodyPr wrap="square" rtlCol="0">
            <a:spAutoFit/>
          </a:bodyPr>
          <a:lstStyle/>
          <a:p>
            <a:pPr marL="342900" lvl="1" indent="-342900">
              <a:buFont typeface="+mj-lt"/>
              <a:buAutoNum type="arabicParenR"/>
            </a:pPr>
            <a:r>
              <a:rPr lang="en-US" sz="1400" dirty="0" smtClean="0"/>
              <a:t>netCDF – UCAR/</a:t>
            </a:r>
            <a:r>
              <a:rPr lang="en-US" sz="1400" dirty="0" err="1" smtClean="0"/>
              <a:t>Unidata</a:t>
            </a:r>
            <a:r>
              <a:rPr lang="en-US" sz="1400" dirty="0" smtClean="0"/>
              <a:t> Network Common </a:t>
            </a:r>
            <a:r>
              <a:rPr lang="en-US" sz="1400" dirty="0" smtClean="0"/>
              <a:t>Data Format: http://www.unidata.ucar.edu/software/</a:t>
            </a:r>
            <a:r>
              <a:rPr lang="en-US" sz="1400" dirty="0" smtClean="0"/>
              <a:t>netcdf</a:t>
            </a:r>
            <a:endParaRPr lang="en-US" sz="1400" dirty="0" smtClean="0"/>
          </a:p>
          <a:p>
            <a:pPr marL="342900" lvl="1" indent="-342900">
              <a:buFont typeface="+mj-lt"/>
              <a:buAutoNum type="arabicParenR"/>
            </a:pPr>
            <a:r>
              <a:rPr lang="en-US" sz="1400" dirty="0" smtClean="0"/>
              <a:t>HURSAT – NOAA/NCDC </a:t>
            </a:r>
            <a:r>
              <a:rPr lang="en-US" sz="1400" dirty="0" err="1" smtClean="0"/>
              <a:t>HURricane</a:t>
            </a:r>
            <a:r>
              <a:rPr lang="en-US" sz="1400" dirty="0" smtClean="0"/>
              <a:t> </a:t>
            </a:r>
            <a:r>
              <a:rPr lang="en-US" sz="1400" dirty="0" err="1" smtClean="0"/>
              <a:t>SATellite</a:t>
            </a:r>
            <a:r>
              <a:rPr lang="en-US" sz="1400" dirty="0" smtClean="0"/>
              <a:t> Dataset: </a:t>
            </a:r>
            <a:r>
              <a:rPr lang="en-US" sz="1400" dirty="0" smtClean="0"/>
              <a:t>http://</a:t>
            </a:r>
            <a:r>
              <a:rPr lang="en-US" sz="1400" dirty="0" err="1" smtClean="0"/>
              <a:t>www.ncdc.noaa.gov/oa/rsad/hursat</a:t>
            </a:r>
            <a:r>
              <a:rPr lang="en-US" sz="1400" dirty="0" smtClean="0"/>
              <a:t>/</a:t>
            </a: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 name="Rounded Rectangle 71"/>
          <p:cNvSpPr/>
          <p:nvPr/>
        </p:nvSpPr>
        <p:spPr>
          <a:xfrm>
            <a:off x="6553200" y="76200"/>
            <a:ext cx="2133600" cy="60960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810000" y="0"/>
            <a:ext cx="2286000" cy="7620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457200" y="6416675"/>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84925"/>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a:xfrm>
            <a:off x="6553200" y="6416675"/>
            <a:ext cx="2133600" cy="365125"/>
          </a:xfrm>
        </p:spPr>
        <p:txBody>
          <a:bodyPr/>
          <a:lstStyle/>
          <a:p>
            <a:fld id="{5D1E4C0E-E21C-416D-A438-632F21780481}" type="slidenum">
              <a:rPr lang="en-US" smtClean="0"/>
              <a:pPr/>
              <a:t>2</a:t>
            </a:fld>
            <a:endParaRPr lang="en-US" dirty="0"/>
          </a:p>
        </p:txBody>
      </p:sp>
      <p:sp>
        <p:nvSpPr>
          <p:cNvPr id="7" name="Title 1"/>
          <p:cNvSpPr txBox="1">
            <a:spLocks/>
          </p:cNvSpPr>
          <p:nvPr/>
        </p:nvSpPr>
        <p:spPr>
          <a:xfrm>
            <a:off x="0" y="0"/>
            <a:ext cx="91440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200" dirty="0" smtClean="0">
                <a:latin typeface="+mj-lt"/>
                <a:ea typeface="+mj-ea"/>
                <a:cs typeface="+mj-cs"/>
              </a:rPr>
              <a:t>The </a:t>
            </a:r>
            <a:r>
              <a:rPr lang="en-US" sz="4200" dirty="0" smtClean="0">
                <a:latin typeface="+mj-lt"/>
                <a:ea typeface="+mj-ea"/>
                <a:cs typeface="+mj-cs"/>
              </a:rPr>
              <a:t>Problem:  Formats &amp; Sources</a:t>
            </a:r>
            <a:endParaRPr kumimoji="0" lang="en-US" sz="42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69" name="Group 68"/>
          <p:cNvGrpSpPr/>
          <p:nvPr/>
        </p:nvGrpSpPr>
        <p:grpSpPr>
          <a:xfrm>
            <a:off x="609600" y="1066800"/>
            <a:ext cx="7924800" cy="4495800"/>
            <a:chOff x="609600" y="838200"/>
            <a:chExt cx="7924800" cy="4495800"/>
          </a:xfrm>
        </p:grpSpPr>
        <p:cxnSp>
          <p:nvCxnSpPr>
            <p:cNvPr id="97" name="Straight Connector 96"/>
            <p:cNvCxnSpPr>
              <a:stCxn id="20" idx="3"/>
              <a:endCxn id="36" idx="0"/>
            </p:cNvCxnSpPr>
            <p:nvPr/>
          </p:nvCxnSpPr>
          <p:spPr>
            <a:xfrm rot="5400000">
              <a:off x="2312545" y="1990841"/>
              <a:ext cx="2668915" cy="295060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4" idx="4"/>
              <a:endCxn id="36" idx="0"/>
            </p:cNvCxnSpPr>
            <p:nvPr/>
          </p:nvCxnSpPr>
          <p:spPr>
            <a:xfrm rot="5400000">
              <a:off x="742950" y="3181350"/>
              <a:ext cx="3048000" cy="1905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4" idx="4"/>
              <a:endCxn id="39" idx="0"/>
            </p:cNvCxnSpPr>
            <p:nvPr/>
          </p:nvCxnSpPr>
          <p:spPr>
            <a:xfrm rot="16200000" flipH="1">
              <a:off x="2228850" y="1885950"/>
              <a:ext cx="1752600" cy="14859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20" idx="4"/>
              <a:endCxn id="36" idx="3"/>
            </p:cNvCxnSpPr>
            <p:nvPr/>
          </p:nvCxnSpPr>
          <p:spPr>
            <a:xfrm rot="5400000">
              <a:off x="2990850" y="2343150"/>
              <a:ext cx="2857500" cy="2590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33" idx="2"/>
              <a:endCxn id="26" idx="0"/>
            </p:cNvCxnSpPr>
            <p:nvPr/>
          </p:nvCxnSpPr>
          <p:spPr>
            <a:xfrm rot="5400000">
              <a:off x="3352800" y="2438400"/>
              <a:ext cx="3048000" cy="9144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4" idx="6"/>
              <a:endCxn id="42" idx="1"/>
            </p:cNvCxnSpPr>
            <p:nvPr/>
          </p:nvCxnSpPr>
          <p:spPr>
            <a:xfrm>
              <a:off x="3200400" y="1485900"/>
              <a:ext cx="3276600" cy="12192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3124200" y="2514600"/>
              <a:ext cx="1676400" cy="533400"/>
              <a:chOff x="1447800" y="1676400"/>
              <a:chExt cx="1676400" cy="533400"/>
            </a:xfrm>
          </p:grpSpPr>
          <p:sp>
            <p:nvSpPr>
              <p:cNvPr id="9" name="Oval 8"/>
              <p:cNvSpPr/>
              <p:nvPr/>
            </p:nvSpPr>
            <p:spPr>
              <a:xfrm>
                <a:off x="1447800" y="1676400"/>
                <a:ext cx="1676400" cy="5334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524000" y="1752600"/>
                <a:ext cx="1447800" cy="381000"/>
              </a:xfrm>
              <a:prstGeom prst="rect">
                <a:avLst/>
              </a:prstGeom>
              <a:noFill/>
            </p:spPr>
            <p:txBody>
              <a:bodyPr wrap="square" rtlCol="0">
                <a:spAutoFit/>
              </a:bodyPr>
              <a:lstStyle/>
              <a:p>
                <a:pPr algn="ctr"/>
                <a:r>
                  <a:rPr lang="en-US" dirty="0" smtClean="0"/>
                  <a:t>GRIB</a:t>
                </a:r>
                <a:endParaRPr lang="en-US" dirty="0"/>
              </a:p>
            </p:txBody>
          </p:sp>
        </p:grpSp>
        <p:grpSp>
          <p:nvGrpSpPr>
            <p:cNvPr id="16" name="Group 15"/>
            <p:cNvGrpSpPr/>
            <p:nvPr/>
          </p:nvGrpSpPr>
          <p:grpSpPr>
            <a:xfrm>
              <a:off x="685800" y="3657600"/>
              <a:ext cx="1676400" cy="533400"/>
              <a:chOff x="1447800" y="1676400"/>
              <a:chExt cx="1676400" cy="533400"/>
            </a:xfrm>
          </p:grpSpPr>
          <p:sp>
            <p:nvSpPr>
              <p:cNvPr id="17" name="Oval 16"/>
              <p:cNvSpPr/>
              <p:nvPr/>
            </p:nvSpPr>
            <p:spPr>
              <a:xfrm>
                <a:off x="1447800" y="1676400"/>
                <a:ext cx="1676400" cy="5334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1524000" y="1752600"/>
                <a:ext cx="1447800" cy="381000"/>
              </a:xfrm>
              <a:prstGeom prst="rect">
                <a:avLst/>
              </a:prstGeom>
              <a:noFill/>
            </p:spPr>
            <p:txBody>
              <a:bodyPr wrap="square" rtlCol="0">
                <a:spAutoFit/>
              </a:bodyPr>
              <a:lstStyle/>
              <a:p>
                <a:pPr algn="ctr"/>
                <a:r>
                  <a:rPr lang="en-US" dirty="0" err="1" smtClean="0"/>
                  <a:t>McIDAS</a:t>
                </a:r>
                <a:endParaRPr lang="en-US" dirty="0"/>
              </a:p>
            </p:txBody>
          </p:sp>
        </p:grpSp>
        <p:grpSp>
          <p:nvGrpSpPr>
            <p:cNvPr id="22" name="Group 21"/>
            <p:cNvGrpSpPr/>
            <p:nvPr/>
          </p:nvGrpSpPr>
          <p:grpSpPr>
            <a:xfrm>
              <a:off x="5105400" y="3276600"/>
              <a:ext cx="1676400" cy="533400"/>
              <a:chOff x="1447800" y="1676400"/>
              <a:chExt cx="1676400" cy="533400"/>
            </a:xfrm>
          </p:grpSpPr>
          <p:sp>
            <p:nvSpPr>
              <p:cNvPr id="23" name="Oval 22"/>
              <p:cNvSpPr/>
              <p:nvPr/>
            </p:nvSpPr>
            <p:spPr>
              <a:xfrm>
                <a:off x="1447800" y="1676400"/>
                <a:ext cx="1676400" cy="5334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524000" y="1752600"/>
                <a:ext cx="1447800" cy="381000"/>
              </a:xfrm>
              <a:prstGeom prst="rect">
                <a:avLst/>
              </a:prstGeom>
              <a:noFill/>
            </p:spPr>
            <p:txBody>
              <a:bodyPr wrap="square" rtlCol="0">
                <a:spAutoFit/>
              </a:bodyPr>
              <a:lstStyle/>
              <a:p>
                <a:pPr algn="ctr"/>
                <a:r>
                  <a:rPr lang="en-US" dirty="0" smtClean="0"/>
                  <a:t>BUFR</a:t>
                </a:r>
                <a:endParaRPr lang="en-US" dirty="0"/>
              </a:p>
            </p:txBody>
          </p:sp>
        </p:grpSp>
        <p:grpSp>
          <p:nvGrpSpPr>
            <p:cNvPr id="25" name="Group 24"/>
            <p:cNvGrpSpPr/>
            <p:nvPr/>
          </p:nvGrpSpPr>
          <p:grpSpPr>
            <a:xfrm>
              <a:off x="3581400" y="4419600"/>
              <a:ext cx="1676400" cy="533400"/>
              <a:chOff x="1447800" y="1676400"/>
              <a:chExt cx="1676400" cy="533400"/>
            </a:xfrm>
          </p:grpSpPr>
          <p:sp>
            <p:nvSpPr>
              <p:cNvPr id="26" name="Oval 25"/>
              <p:cNvSpPr/>
              <p:nvPr/>
            </p:nvSpPr>
            <p:spPr>
              <a:xfrm>
                <a:off x="1447800" y="1676400"/>
                <a:ext cx="1676400" cy="5334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524000" y="1752600"/>
                <a:ext cx="1447800" cy="381000"/>
              </a:xfrm>
              <a:prstGeom prst="rect">
                <a:avLst/>
              </a:prstGeom>
              <a:noFill/>
            </p:spPr>
            <p:txBody>
              <a:bodyPr wrap="square" rtlCol="0">
                <a:spAutoFit/>
              </a:bodyPr>
              <a:lstStyle/>
              <a:p>
                <a:pPr algn="ctr"/>
                <a:r>
                  <a:rPr lang="en-US" dirty="0" smtClean="0"/>
                  <a:t>Text</a:t>
                </a:r>
                <a:endParaRPr lang="en-US" dirty="0"/>
              </a:p>
            </p:txBody>
          </p:sp>
        </p:grpSp>
        <p:grpSp>
          <p:nvGrpSpPr>
            <p:cNvPr id="31" name="Group 30"/>
            <p:cNvGrpSpPr/>
            <p:nvPr/>
          </p:nvGrpSpPr>
          <p:grpSpPr>
            <a:xfrm>
              <a:off x="609600" y="2209800"/>
              <a:ext cx="1905000" cy="533400"/>
              <a:chOff x="685800" y="2819400"/>
              <a:chExt cx="1524000" cy="533400"/>
            </a:xfrm>
          </p:grpSpPr>
          <p:sp>
            <p:nvSpPr>
              <p:cNvPr id="28" name="Rounded Rectangle 27"/>
              <p:cNvSpPr/>
              <p:nvPr/>
            </p:nvSpPr>
            <p:spPr>
              <a:xfrm>
                <a:off x="685800" y="2819400"/>
                <a:ext cx="1524000" cy="53340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838200" y="2895600"/>
                <a:ext cx="1219200" cy="369332"/>
              </a:xfrm>
              <a:prstGeom prst="rect">
                <a:avLst/>
              </a:prstGeom>
              <a:noFill/>
            </p:spPr>
            <p:txBody>
              <a:bodyPr wrap="square" rtlCol="0">
                <a:spAutoFit/>
              </a:bodyPr>
              <a:lstStyle/>
              <a:p>
                <a:pPr algn="ctr"/>
                <a:r>
                  <a:rPr lang="en-US" dirty="0" smtClean="0"/>
                  <a:t>Radar Data</a:t>
                </a:r>
                <a:endParaRPr lang="en-US" dirty="0"/>
              </a:p>
            </p:txBody>
          </p:sp>
        </p:grpSp>
        <p:grpSp>
          <p:nvGrpSpPr>
            <p:cNvPr id="32" name="Group 31"/>
            <p:cNvGrpSpPr/>
            <p:nvPr/>
          </p:nvGrpSpPr>
          <p:grpSpPr>
            <a:xfrm>
              <a:off x="4114800" y="838200"/>
              <a:ext cx="2438400" cy="533400"/>
              <a:chOff x="685800" y="2819400"/>
              <a:chExt cx="1524000" cy="533400"/>
            </a:xfrm>
          </p:grpSpPr>
          <p:sp>
            <p:nvSpPr>
              <p:cNvPr id="33" name="Rounded Rectangle 32"/>
              <p:cNvSpPr/>
              <p:nvPr/>
            </p:nvSpPr>
            <p:spPr>
              <a:xfrm>
                <a:off x="685800" y="2819400"/>
                <a:ext cx="1524000" cy="53340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33425" y="2895600"/>
                <a:ext cx="1428750" cy="369332"/>
              </a:xfrm>
              <a:prstGeom prst="rect">
                <a:avLst/>
              </a:prstGeom>
              <a:noFill/>
            </p:spPr>
            <p:txBody>
              <a:bodyPr wrap="square" rtlCol="0">
                <a:spAutoFit/>
              </a:bodyPr>
              <a:lstStyle/>
              <a:p>
                <a:pPr algn="ctr"/>
                <a:r>
                  <a:rPr lang="en-US" dirty="0" smtClean="0"/>
                  <a:t>Observation Data</a:t>
                </a:r>
                <a:endParaRPr lang="en-US" dirty="0"/>
              </a:p>
            </p:txBody>
          </p:sp>
        </p:grpSp>
        <p:grpSp>
          <p:nvGrpSpPr>
            <p:cNvPr id="35" name="Group 34"/>
            <p:cNvGrpSpPr/>
            <p:nvPr/>
          </p:nvGrpSpPr>
          <p:grpSpPr>
            <a:xfrm>
              <a:off x="1219200" y="4800600"/>
              <a:ext cx="1905000" cy="533400"/>
              <a:chOff x="685800" y="2819400"/>
              <a:chExt cx="1524000" cy="533400"/>
            </a:xfrm>
          </p:grpSpPr>
          <p:sp>
            <p:nvSpPr>
              <p:cNvPr id="36" name="Rounded Rectangle 35"/>
              <p:cNvSpPr/>
              <p:nvPr/>
            </p:nvSpPr>
            <p:spPr>
              <a:xfrm>
                <a:off x="685800" y="2819400"/>
                <a:ext cx="1524000" cy="53340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6760" y="2895600"/>
                <a:ext cx="1402080" cy="369332"/>
              </a:xfrm>
              <a:prstGeom prst="rect">
                <a:avLst/>
              </a:prstGeom>
              <a:noFill/>
            </p:spPr>
            <p:txBody>
              <a:bodyPr wrap="square" rtlCol="0">
                <a:spAutoFit/>
              </a:bodyPr>
              <a:lstStyle/>
              <a:p>
                <a:pPr algn="ctr"/>
                <a:r>
                  <a:rPr lang="en-US" dirty="0" smtClean="0"/>
                  <a:t>Satellite Data</a:t>
                </a:r>
                <a:endParaRPr lang="en-US" dirty="0"/>
              </a:p>
            </p:txBody>
          </p:sp>
        </p:grpSp>
        <p:grpSp>
          <p:nvGrpSpPr>
            <p:cNvPr id="38" name="Group 37"/>
            <p:cNvGrpSpPr/>
            <p:nvPr/>
          </p:nvGrpSpPr>
          <p:grpSpPr>
            <a:xfrm>
              <a:off x="2895600" y="3505200"/>
              <a:ext cx="1905000" cy="533400"/>
              <a:chOff x="685800" y="2819400"/>
              <a:chExt cx="1524000" cy="533400"/>
            </a:xfrm>
          </p:grpSpPr>
          <p:sp>
            <p:nvSpPr>
              <p:cNvPr id="39" name="Rounded Rectangle 38"/>
              <p:cNvSpPr/>
              <p:nvPr/>
            </p:nvSpPr>
            <p:spPr>
              <a:xfrm>
                <a:off x="685800" y="2819400"/>
                <a:ext cx="1524000" cy="53340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838200" y="2895600"/>
                <a:ext cx="1219200" cy="369332"/>
              </a:xfrm>
              <a:prstGeom prst="rect">
                <a:avLst/>
              </a:prstGeom>
              <a:noFill/>
            </p:spPr>
            <p:txBody>
              <a:bodyPr wrap="square" rtlCol="0">
                <a:spAutoFit/>
              </a:bodyPr>
              <a:lstStyle/>
              <a:p>
                <a:pPr algn="ctr"/>
                <a:r>
                  <a:rPr lang="en-US" dirty="0" smtClean="0"/>
                  <a:t>Aircraft Data</a:t>
                </a:r>
                <a:endParaRPr lang="en-US" dirty="0"/>
              </a:p>
            </p:txBody>
          </p:sp>
        </p:grpSp>
        <p:grpSp>
          <p:nvGrpSpPr>
            <p:cNvPr id="41" name="Group 40"/>
            <p:cNvGrpSpPr/>
            <p:nvPr/>
          </p:nvGrpSpPr>
          <p:grpSpPr>
            <a:xfrm>
              <a:off x="6477000" y="2438400"/>
              <a:ext cx="2057400" cy="533400"/>
              <a:chOff x="685800" y="2819400"/>
              <a:chExt cx="1524000" cy="533400"/>
            </a:xfrm>
          </p:grpSpPr>
          <p:sp>
            <p:nvSpPr>
              <p:cNvPr id="42" name="Rounded Rectangle 41"/>
              <p:cNvSpPr/>
              <p:nvPr/>
            </p:nvSpPr>
            <p:spPr>
              <a:xfrm>
                <a:off x="685800" y="2819400"/>
                <a:ext cx="1524000" cy="53340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838200" y="2895600"/>
                <a:ext cx="1219200" cy="369332"/>
              </a:xfrm>
              <a:prstGeom prst="rect">
                <a:avLst/>
              </a:prstGeom>
              <a:noFill/>
            </p:spPr>
            <p:txBody>
              <a:bodyPr wrap="square" rtlCol="0">
                <a:spAutoFit/>
              </a:bodyPr>
              <a:lstStyle/>
              <a:p>
                <a:pPr algn="ctr"/>
                <a:r>
                  <a:rPr lang="en-US" dirty="0" smtClean="0"/>
                  <a:t>Model Data</a:t>
                </a:r>
                <a:endParaRPr lang="en-US" dirty="0"/>
              </a:p>
            </p:txBody>
          </p:sp>
        </p:grpSp>
        <p:cxnSp>
          <p:nvCxnSpPr>
            <p:cNvPr id="46" name="Straight Connector 45"/>
            <p:cNvCxnSpPr>
              <a:stCxn id="28" idx="0"/>
              <a:endCxn id="14" idx="4"/>
            </p:cNvCxnSpPr>
            <p:nvPr/>
          </p:nvCxnSpPr>
          <p:spPr>
            <a:xfrm rot="5400000" flipH="1" flipV="1">
              <a:off x="1733550" y="1581150"/>
              <a:ext cx="457200" cy="8001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9" idx="6"/>
              <a:endCxn id="42" idx="1"/>
            </p:cNvCxnSpPr>
            <p:nvPr/>
          </p:nvCxnSpPr>
          <p:spPr>
            <a:xfrm flipV="1">
              <a:off x="4800600" y="2705100"/>
              <a:ext cx="1676400" cy="762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20" idx="6"/>
              <a:endCxn id="42" idx="0"/>
            </p:cNvCxnSpPr>
            <p:nvPr/>
          </p:nvCxnSpPr>
          <p:spPr>
            <a:xfrm>
              <a:off x="6553200" y="1943100"/>
              <a:ext cx="952500" cy="4953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7" idx="4"/>
              <a:endCxn id="36" idx="0"/>
            </p:cNvCxnSpPr>
            <p:nvPr/>
          </p:nvCxnSpPr>
          <p:spPr>
            <a:xfrm rot="16200000" flipH="1">
              <a:off x="1543050" y="4171950"/>
              <a:ext cx="609600" cy="6477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39" idx="2"/>
              <a:endCxn id="26" idx="0"/>
            </p:cNvCxnSpPr>
            <p:nvPr/>
          </p:nvCxnSpPr>
          <p:spPr>
            <a:xfrm rot="16200000" flipH="1">
              <a:off x="3943350" y="3943350"/>
              <a:ext cx="381000" cy="5715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33" idx="2"/>
              <a:endCxn id="23" idx="0"/>
            </p:cNvCxnSpPr>
            <p:nvPr/>
          </p:nvCxnSpPr>
          <p:spPr>
            <a:xfrm rot="16200000" flipH="1">
              <a:off x="4686300" y="2019300"/>
              <a:ext cx="1905000" cy="6096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4" idx="6"/>
              <a:endCxn id="33" idx="1"/>
            </p:cNvCxnSpPr>
            <p:nvPr/>
          </p:nvCxnSpPr>
          <p:spPr>
            <a:xfrm flipV="1">
              <a:off x="3200400" y="1104900"/>
              <a:ext cx="914400" cy="381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1524000" y="1219200"/>
              <a:ext cx="1676400" cy="533400"/>
              <a:chOff x="1447800" y="1676400"/>
              <a:chExt cx="1676400" cy="533400"/>
            </a:xfrm>
          </p:grpSpPr>
          <p:sp>
            <p:nvSpPr>
              <p:cNvPr id="14" name="Oval 13"/>
              <p:cNvSpPr/>
              <p:nvPr/>
            </p:nvSpPr>
            <p:spPr>
              <a:xfrm>
                <a:off x="1447800" y="1676400"/>
                <a:ext cx="1676400" cy="5334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524000" y="1752600"/>
                <a:ext cx="1447800" cy="381000"/>
              </a:xfrm>
              <a:prstGeom prst="rect">
                <a:avLst/>
              </a:prstGeom>
              <a:noFill/>
            </p:spPr>
            <p:txBody>
              <a:bodyPr wrap="square" rtlCol="0">
                <a:spAutoFit/>
              </a:bodyPr>
              <a:lstStyle/>
              <a:p>
                <a:pPr algn="ctr"/>
                <a:r>
                  <a:rPr lang="en-US" dirty="0" smtClean="0"/>
                  <a:t>netCDF</a:t>
                </a:r>
                <a:endParaRPr lang="en-US" dirty="0"/>
              </a:p>
            </p:txBody>
          </p:sp>
        </p:grpSp>
        <p:grpSp>
          <p:nvGrpSpPr>
            <p:cNvPr id="19" name="Group 18"/>
            <p:cNvGrpSpPr/>
            <p:nvPr/>
          </p:nvGrpSpPr>
          <p:grpSpPr>
            <a:xfrm>
              <a:off x="4876800" y="1676400"/>
              <a:ext cx="1676400" cy="533400"/>
              <a:chOff x="1447800" y="1676400"/>
              <a:chExt cx="1676400" cy="533400"/>
            </a:xfrm>
          </p:grpSpPr>
          <p:sp>
            <p:nvSpPr>
              <p:cNvPr id="20" name="Oval 19"/>
              <p:cNvSpPr/>
              <p:nvPr/>
            </p:nvSpPr>
            <p:spPr>
              <a:xfrm>
                <a:off x="1447800" y="1676400"/>
                <a:ext cx="1676400" cy="533400"/>
              </a:xfrm>
              <a:prstGeom prst="ellipse">
                <a:avLst/>
              </a:prstGeom>
              <a:solidFill>
                <a:srgbClr val="7A380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1524000" y="1752600"/>
                <a:ext cx="1447800" cy="381000"/>
              </a:xfrm>
              <a:prstGeom prst="rect">
                <a:avLst/>
              </a:prstGeom>
              <a:noFill/>
            </p:spPr>
            <p:txBody>
              <a:bodyPr wrap="square" rtlCol="0">
                <a:spAutoFit/>
              </a:bodyPr>
              <a:lstStyle/>
              <a:p>
                <a:pPr algn="ctr"/>
                <a:r>
                  <a:rPr lang="en-US" dirty="0" smtClean="0"/>
                  <a:t>HDF</a:t>
                </a:r>
                <a:endParaRPr lang="en-US" dirty="0"/>
              </a:p>
            </p:txBody>
          </p:sp>
        </p:grpSp>
        <p:cxnSp>
          <p:nvCxnSpPr>
            <p:cNvPr id="88" name="Straight Connector 87"/>
            <p:cNvCxnSpPr>
              <a:stCxn id="33" idx="2"/>
              <a:endCxn id="9" idx="0"/>
            </p:cNvCxnSpPr>
            <p:nvPr/>
          </p:nvCxnSpPr>
          <p:spPr>
            <a:xfrm rot="5400000">
              <a:off x="4076700" y="1257300"/>
              <a:ext cx="1143000" cy="13716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28" idx="2"/>
              <a:endCxn id="26" idx="2"/>
            </p:cNvCxnSpPr>
            <p:nvPr/>
          </p:nvCxnSpPr>
          <p:spPr>
            <a:xfrm rot="16200000" flipH="1">
              <a:off x="1600200" y="2705100"/>
              <a:ext cx="1943100" cy="20193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28" idx="3"/>
              <a:endCxn id="20" idx="2"/>
            </p:cNvCxnSpPr>
            <p:nvPr/>
          </p:nvCxnSpPr>
          <p:spPr>
            <a:xfrm flipV="1">
              <a:off x="2514600" y="1943100"/>
              <a:ext cx="2362200" cy="5334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28" idx="3"/>
              <a:endCxn id="9" idx="2"/>
            </p:cNvCxnSpPr>
            <p:nvPr/>
          </p:nvCxnSpPr>
          <p:spPr>
            <a:xfrm>
              <a:off x="2514600" y="2476500"/>
              <a:ext cx="609600" cy="304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a:off x="5410200" y="4266962"/>
            <a:ext cx="3581400" cy="1600438"/>
          </a:xfrm>
          <a:prstGeom prst="rect">
            <a:avLst/>
          </a:prstGeom>
          <a:noFill/>
          <a:ln w="12700">
            <a:solidFill>
              <a:schemeClr val="bg1"/>
            </a:solidFill>
          </a:ln>
        </p:spPr>
        <p:txBody>
          <a:bodyPr wrap="square" rtlCol="0">
            <a:spAutoFit/>
          </a:bodyPr>
          <a:lstStyle/>
          <a:p>
            <a:pPr marL="119063" indent="-119063">
              <a:buFont typeface="Arial"/>
              <a:buChar char="•"/>
            </a:pPr>
            <a:r>
              <a:rPr lang="en-US" sz="1400" dirty="0" smtClean="0"/>
              <a:t>netCDF – Network Common Data Format</a:t>
            </a:r>
          </a:p>
          <a:p>
            <a:pPr marL="119063" indent="-119063">
              <a:buFont typeface="Arial"/>
              <a:buChar char="•"/>
            </a:pPr>
            <a:r>
              <a:rPr lang="en-US" sz="1400" dirty="0" smtClean="0"/>
              <a:t>HDF – Hierarchal Data Format</a:t>
            </a:r>
          </a:p>
          <a:p>
            <a:pPr marL="119063" indent="-119063">
              <a:buFont typeface="Arial"/>
              <a:buChar char="•"/>
            </a:pPr>
            <a:r>
              <a:rPr lang="en-US" sz="1400" dirty="0" err="1" smtClean="0"/>
              <a:t>McIDAS</a:t>
            </a:r>
            <a:r>
              <a:rPr lang="en-US" sz="1400" dirty="0" smtClean="0"/>
              <a:t> - Man computer Interactive Data Access System format</a:t>
            </a:r>
          </a:p>
          <a:p>
            <a:pPr marL="119063" indent="-119063">
              <a:buFont typeface="Arial"/>
              <a:buChar char="•"/>
            </a:pPr>
            <a:r>
              <a:rPr lang="en-US" sz="1400" dirty="0" smtClean="0"/>
              <a:t>GRIB – </a:t>
            </a:r>
            <a:r>
              <a:rPr lang="en-US" sz="1400" dirty="0" err="1" smtClean="0"/>
              <a:t>GRIdded</a:t>
            </a:r>
            <a:r>
              <a:rPr lang="en-US" sz="1400" dirty="0" smtClean="0"/>
              <a:t> Binary format</a:t>
            </a:r>
          </a:p>
          <a:p>
            <a:pPr marL="119063" indent="-119063">
              <a:buFont typeface="Arial"/>
              <a:buChar char="•"/>
            </a:pPr>
            <a:r>
              <a:rPr lang="en-US" sz="1400" dirty="0" smtClean="0"/>
              <a:t>BUFR - Binary Universal Form for Representation of meteorological data </a:t>
            </a:r>
          </a:p>
        </p:txBody>
      </p:sp>
      <p:grpSp>
        <p:nvGrpSpPr>
          <p:cNvPr id="71" name="Group 70"/>
          <p:cNvGrpSpPr/>
          <p:nvPr/>
        </p:nvGrpSpPr>
        <p:grpSpPr>
          <a:xfrm>
            <a:off x="1066800" y="1295400"/>
            <a:ext cx="2438400" cy="4572000"/>
            <a:chOff x="1066800" y="1066800"/>
            <a:chExt cx="2438400" cy="4572000"/>
          </a:xfrm>
        </p:grpSpPr>
        <p:sp>
          <p:nvSpPr>
            <p:cNvPr id="44" name="Oval 43"/>
            <p:cNvSpPr/>
            <p:nvPr/>
          </p:nvSpPr>
          <p:spPr>
            <a:xfrm>
              <a:off x="1219200" y="1066800"/>
              <a:ext cx="2286000" cy="838200"/>
            </a:xfrm>
            <a:prstGeom prst="ellipse">
              <a:avLst/>
            </a:prstGeom>
            <a:noFill/>
            <a:ln w="38100" cmpd="sng">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1066800" y="4648200"/>
              <a:ext cx="2209800" cy="8382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524000" y="5257800"/>
              <a:ext cx="1295400" cy="381000"/>
              <a:chOff x="457200" y="5715000"/>
              <a:chExt cx="1295400" cy="381000"/>
            </a:xfrm>
          </p:grpSpPr>
          <p:sp>
            <p:nvSpPr>
              <p:cNvPr id="67" name="Rounded Rectangle 66"/>
              <p:cNvSpPr/>
              <p:nvPr/>
            </p:nvSpPr>
            <p:spPr>
              <a:xfrm>
                <a:off x="457200" y="5715000"/>
                <a:ext cx="1295400" cy="381000"/>
              </a:xfrm>
              <a:prstGeom prst="roundRect">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33400" y="5715000"/>
                <a:ext cx="1143000" cy="369332"/>
              </a:xfrm>
              <a:prstGeom prst="rect">
                <a:avLst/>
              </a:prstGeom>
              <a:noFill/>
            </p:spPr>
            <p:txBody>
              <a:bodyPr wrap="square" rtlCol="0">
                <a:spAutoFit/>
              </a:bodyPr>
              <a:lstStyle/>
              <a:p>
                <a:r>
                  <a:rPr lang="en-US" dirty="0" smtClean="0"/>
                  <a:t>HURSAT</a:t>
                </a:r>
                <a:endParaRPr lang="en-US" dirty="0"/>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3</a:t>
            </a:fld>
            <a:endParaRPr lang="en-US" dirty="0"/>
          </a:p>
        </p:txBody>
      </p:sp>
      <p:sp>
        <p:nvSpPr>
          <p:cNvPr id="9" name="Title 1"/>
          <p:cNvSpPr txBox="1">
            <a:spLocks/>
          </p:cNvSpPr>
          <p:nvPr/>
        </p:nvSpPr>
        <p:spPr>
          <a:xfrm>
            <a:off x="0" y="0"/>
            <a:ext cx="9144000" cy="762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10" descr="simple_read.f90.png"/>
          <p:cNvPicPr>
            <a:picLocks noChangeAspect="1"/>
          </p:cNvPicPr>
          <p:nvPr/>
        </p:nvPicPr>
        <p:blipFill>
          <a:blip r:embed="rId2"/>
          <a:stretch>
            <a:fillRect/>
          </a:stretch>
        </p:blipFill>
        <p:spPr>
          <a:xfrm>
            <a:off x="0" y="580571"/>
            <a:ext cx="9144000" cy="6277429"/>
          </a:xfrm>
          <a:prstGeom prst="rect">
            <a:avLst/>
          </a:prstGeom>
        </p:spPr>
      </p:pic>
      <p:sp>
        <p:nvSpPr>
          <p:cNvPr id="12" name="Title 1"/>
          <p:cNvSpPr txBox="1">
            <a:spLocks/>
          </p:cNvSpPr>
          <p:nvPr/>
        </p:nvSpPr>
        <p:spPr>
          <a:xfrm>
            <a:off x="0" y="0"/>
            <a:ext cx="9144000" cy="762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noProof="0" dirty="0" smtClean="0">
                <a:latin typeface="+mj-lt"/>
                <a:ea typeface="+mj-ea"/>
                <a:cs typeface="+mj-cs"/>
              </a:rPr>
              <a:t>The Problem: Complexity </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4</a:t>
            </a:fld>
            <a:endParaRPr lang="en-US" dirty="0"/>
          </a:p>
        </p:txBody>
      </p:sp>
      <p:sp>
        <p:nvSpPr>
          <p:cNvPr id="9" name="Title 1"/>
          <p:cNvSpPr txBox="1">
            <a:spLocks/>
          </p:cNvSpPr>
          <p:nvPr/>
        </p:nvSpPr>
        <p:spPr>
          <a:xfrm>
            <a:off x="0" y="0"/>
            <a:ext cx="9144000" cy="762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latin typeface="+mj-lt"/>
                <a:ea typeface="+mj-ea"/>
                <a:cs typeface="+mj-cs"/>
              </a:rPr>
              <a:t>Motivation</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6" descr="simpler_read.f90.png"/>
          <p:cNvPicPr>
            <a:picLocks noChangeAspect="1"/>
          </p:cNvPicPr>
          <p:nvPr/>
        </p:nvPicPr>
        <p:blipFill>
          <a:blip r:embed="rId2"/>
          <a:stretch>
            <a:fillRect/>
          </a:stretch>
        </p:blipFill>
        <p:spPr>
          <a:xfrm>
            <a:off x="0" y="533400"/>
            <a:ext cx="9144000" cy="4751204"/>
          </a:xfrm>
          <a:prstGeom prst="rect">
            <a:avLst/>
          </a:prstGeom>
        </p:spPr>
      </p:pic>
      <p:sp>
        <p:nvSpPr>
          <p:cNvPr id="12" name="TextBox 11"/>
          <p:cNvSpPr txBox="1"/>
          <p:nvPr/>
        </p:nvSpPr>
        <p:spPr>
          <a:xfrm>
            <a:off x="609600" y="4800600"/>
            <a:ext cx="8077200" cy="1200328"/>
          </a:xfrm>
          <a:prstGeom prst="rect">
            <a:avLst/>
          </a:prstGeom>
          <a:noFill/>
        </p:spPr>
        <p:txBody>
          <a:bodyPr wrap="square" rtlCol="0">
            <a:spAutoFit/>
          </a:bodyPr>
          <a:lstStyle/>
          <a:p>
            <a:pPr>
              <a:buFont typeface="Arial"/>
              <a:buChar char="•"/>
            </a:pPr>
            <a:r>
              <a:rPr lang="en-US" sz="2400" dirty="0" smtClean="0"/>
              <a:t> Reduce the</a:t>
            </a:r>
            <a:r>
              <a:rPr lang="en-US" sz="2400" dirty="0" smtClean="0"/>
              <a:t> software lines </a:t>
            </a:r>
            <a:r>
              <a:rPr lang="en-US" sz="2400" dirty="0" smtClean="0"/>
              <a:t>to retrieve data</a:t>
            </a:r>
          </a:p>
          <a:p>
            <a:pPr>
              <a:buFont typeface="Arial"/>
              <a:buChar char="•"/>
            </a:pPr>
            <a:r>
              <a:rPr lang="en-US" sz="2400" dirty="0" smtClean="0"/>
              <a:t> “Hide” the details:</a:t>
            </a:r>
            <a:r>
              <a:rPr lang="en-US" sz="2400" dirty="0" smtClean="0"/>
              <a:t> file, variable</a:t>
            </a:r>
            <a:r>
              <a:rPr lang="en-US" sz="2400" dirty="0" smtClean="0"/>
              <a:t>, attribute indices</a:t>
            </a:r>
            <a:r>
              <a:rPr lang="en-US" sz="2400" dirty="0" smtClean="0"/>
              <a:t>, </a:t>
            </a:r>
            <a:r>
              <a:rPr lang="en-US" sz="2400" dirty="0" smtClean="0"/>
              <a:t>memory allocation, etc</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5</a:t>
            </a:fld>
            <a:endParaRPr lang="en-US" dirty="0"/>
          </a:p>
        </p:txBody>
      </p:sp>
      <p:sp>
        <p:nvSpPr>
          <p:cNvPr id="9" name="TextBox 8"/>
          <p:cNvSpPr txBox="1"/>
          <p:nvPr/>
        </p:nvSpPr>
        <p:spPr>
          <a:xfrm>
            <a:off x="0" y="815876"/>
            <a:ext cx="9144000" cy="2677656"/>
          </a:xfrm>
          <a:prstGeom prst="rect">
            <a:avLst/>
          </a:prstGeom>
          <a:noFill/>
        </p:spPr>
        <p:txBody>
          <a:bodyPr wrap="square" rtlCol="0" anchor="t" anchorCtr="0">
            <a:spAutoFit/>
          </a:bodyPr>
          <a:lstStyle/>
          <a:p>
            <a:pPr marL="169863" indent="-169863">
              <a:buFont typeface="Arial"/>
              <a:buChar char="•"/>
              <a:tabLst>
                <a:tab pos="169863" algn="l"/>
              </a:tabLst>
            </a:pPr>
            <a:r>
              <a:rPr lang="en-US" sz="2400" dirty="0" smtClean="0"/>
              <a:t>Develop a pseudo</a:t>
            </a:r>
            <a:r>
              <a:rPr lang="en-US" sz="2400" dirty="0" smtClean="0"/>
              <a:t> </a:t>
            </a:r>
            <a:r>
              <a:rPr lang="en-US" sz="2400" dirty="0" smtClean="0"/>
              <a:t>OO</a:t>
            </a:r>
            <a:r>
              <a:rPr lang="en-US" sz="2400" dirty="0" smtClean="0"/>
              <a:t> API </a:t>
            </a:r>
            <a:r>
              <a:rPr lang="en-US" sz="2400" dirty="0" smtClean="0"/>
              <a:t>using tiered interface layers to abstract the netCDF library</a:t>
            </a:r>
          </a:p>
          <a:p>
            <a:pPr marL="627063" lvl="1" indent="-169863">
              <a:buFont typeface="Arial"/>
              <a:buChar char="•"/>
              <a:tabLst>
                <a:tab pos="169863" algn="l"/>
              </a:tabLst>
            </a:pPr>
            <a:r>
              <a:rPr lang="en-US" sz="2400" dirty="0" smtClean="0"/>
              <a:t>Develop a translation layer using native netCDF library calls to place data into “objects”</a:t>
            </a:r>
          </a:p>
          <a:p>
            <a:pPr marL="627063" lvl="1" indent="-169863">
              <a:buFont typeface="Arial"/>
              <a:buChar char="•"/>
            </a:pPr>
            <a:r>
              <a:rPr lang="en-US" sz="2400" dirty="0" smtClean="0"/>
              <a:t>Develop</a:t>
            </a:r>
            <a:r>
              <a:rPr lang="en-US" sz="2400" dirty="0" smtClean="0"/>
              <a:t> a source layer using </a:t>
            </a:r>
            <a:r>
              <a:rPr lang="en-US" sz="2400" dirty="0" smtClean="0"/>
              <a:t>translation layer “object” methods </a:t>
            </a:r>
            <a:r>
              <a:rPr lang="en-US" sz="2400" dirty="0" smtClean="0"/>
              <a:t>for the HURSAT datasets</a:t>
            </a:r>
            <a:r>
              <a:rPr lang="en-US" sz="2400" dirty="0" smtClean="0"/>
              <a:t>:</a:t>
            </a:r>
            <a:br>
              <a:rPr lang="en-US" sz="2400" dirty="0" smtClean="0"/>
            </a:br>
            <a:r>
              <a:rPr lang="en-US" sz="2400" dirty="0" smtClean="0"/>
              <a:t>	</a:t>
            </a:r>
            <a:endParaRPr lang="en-US" sz="2400" dirty="0" smtClean="0"/>
          </a:p>
        </p:txBody>
      </p:sp>
      <p:sp>
        <p:nvSpPr>
          <p:cNvPr id="10" name="Title 1"/>
          <p:cNvSpPr txBox="1">
            <a:spLocks/>
          </p:cNvSpPr>
          <p:nvPr/>
        </p:nvSpPr>
        <p:spPr>
          <a:xfrm>
            <a:off x="0" y="0"/>
            <a:ext cx="91440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latin typeface="+mj-lt"/>
                <a:ea typeface="+mj-ea"/>
                <a:cs typeface="+mj-cs"/>
              </a:rPr>
              <a:t>Objectives</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9" name="Group 38"/>
          <p:cNvGrpSpPr/>
          <p:nvPr/>
        </p:nvGrpSpPr>
        <p:grpSpPr>
          <a:xfrm>
            <a:off x="1600200" y="3505200"/>
            <a:ext cx="5638800" cy="1981200"/>
            <a:chOff x="228600" y="4114800"/>
            <a:chExt cx="5638800" cy="1981200"/>
          </a:xfrm>
        </p:grpSpPr>
        <p:sp>
          <p:nvSpPr>
            <p:cNvPr id="40" name="Rectangle 39"/>
            <p:cNvSpPr/>
            <p:nvPr/>
          </p:nvSpPr>
          <p:spPr>
            <a:xfrm>
              <a:off x="228600" y="4114800"/>
              <a:ext cx="5638800" cy="381000"/>
            </a:xfrm>
            <a:prstGeom prst="rect">
              <a:avLst/>
            </a:prstGeom>
            <a:solidFill>
              <a:srgbClr val="BE5A08"/>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1" name="Rectangle 40"/>
            <p:cNvSpPr/>
            <p:nvPr/>
          </p:nvSpPr>
          <p:spPr>
            <a:xfrm>
              <a:off x="228600" y="5638800"/>
              <a:ext cx="5638800" cy="457200"/>
            </a:xfrm>
            <a:prstGeom prst="rect">
              <a:avLst/>
            </a:prstGeom>
            <a:solidFill>
              <a:srgbClr val="632C02"/>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2" name="Rectangle 41"/>
            <p:cNvSpPr/>
            <p:nvPr/>
          </p:nvSpPr>
          <p:spPr>
            <a:xfrm>
              <a:off x="2286000" y="5638800"/>
              <a:ext cx="3505200" cy="381000"/>
            </a:xfrm>
            <a:prstGeom prst="rect">
              <a:avLst/>
            </a:prstGeom>
            <a:solidFill>
              <a:srgbClr val="7A3804"/>
            </a:soli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228600" y="5638800"/>
              <a:ext cx="1905000" cy="369332"/>
            </a:xfrm>
            <a:prstGeom prst="rect">
              <a:avLst/>
            </a:prstGeom>
            <a:noFill/>
          </p:spPr>
          <p:txBody>
            <a:bodyPr wrap="square" rtlCol="0">
              <a:spAutoFit/>
            </a:bodyPr>
            <a:lstStyle/>
            <a:p>
              <a:r>
                <a:rPr lang="en-US" dirty="0" smtClean="0"/>
                <a:t>Format</a:t>
              </a:r>
              <a:r>
                <a:rPr lang="en-US" dirty="0" smtClean="0"/>
                <a:t> </a:t>
              </a:r>
              <a:r>
                <a:rPr lang="en-US" dirty="0" smtClean="0"/>
                <a:t>Layer</a:t>
              </a:r>
              <a:endParaRPr lang="en-US" dirty="0"/>
            </a:p>
          </p:txBody>
        </p:sp>
        <p:sp>
          <p:nvSpPr>
            <p:cNvPr id="44" name="Rectangle 43"/>
            <p:cNvSpPr/>
            <p:nvPr/>
          </p:nvSpPr>
          <p:spPr>
            <a:xfrm>
              <a:off x="228600" y="4876800"/>
              <a:ext cx="5638800" cy="762000"/>
            </a:xfrm>
            <a:prstGeom prst="rect">
              <a:avLst/>
            </a:prstGeom>
            <a:solidFill>
              <a:schemeClr val="accent3">
                <a:lumMod val="5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5" name="TextBox 44"/>
            <p:cNvSpPr txBox="1"/>
            <p:nvPr/>
          </p:nvSpPr>
          <p:spPr>
            <a:xfrm>
              <a:off x="228600" y="5040868"/>
              <a:ext cx="1981200" cy="369332"/>
            </a:xfrm>
            <a:prstGeom prst="rect">
              <a:avLst/>
            </a:prstGeom>
            <a:noFill/>
          </p:spPr>
          <p:txBody>
            <a:bodyPr wrap="square" rtlCol="0">
              <a:spAutoFit/>
            </a:bodyPr>
            <a:lstStyle/>
            <a:p>
              <a:r>
                <a:rPr lang="en-US" dirty="0" smtClean="0"/>
                <a:t>Translation</a:t>
              </a:r>
              <a:r>
                <a:rPr lang="en-US" dirty="0" smtClean="0"/>
                <a:t> </a:t>
              </a:r>
              <a:r>
                <a:rPr lang="en-US" dirty="0" smtClean="0"/>
                <a:t>Layer</a:t>
              </a:r>
              <a:endParaRPr lang="en-US" dirty="0"/>
            </a:p>
          </p:txBody>
        </p:sp>
        <p:sp>
          <p:nvSpPr>
            <p:cNvPr id="46" name="TextBox 45"/>
            <p:cNvSpPr txBox="1"/>
            <p:nvPr/>
          </p:nvSpPr>
          <p:spPr>
            <a:xfrm>
              <a:off x="2286000" y="5638800"/>
              <a:ext cx="3581400" cy="307778"/>
            </a:xfrm>
            <a:prstGeom prst="rect">
              <a:avLst/>
            </a:prstGeom>
            <a:noFill/>
          </p:spPr>
          <p:txBody>
            <a:bodyPr wrap="square" rtlCol="0">
              <a:spAutoFit/>
            </a:bodyPr>
            <a:lstStyle/>
            <a:p>
              <a:pPr algn="ctr"/>
              <a:r>
                <a:rPr lang="en-US" sz="1400" dirty="0" smtClean="0"/>
                <a:t>netCDF Library</a:t>
              </a:r>
              <a:endParaRPr lang="en-US" sz="1400" dirty="0"/>
            </a:p>
          </p:txBody>
        </p:sp>
        <p:sp>
          <p:nvSpPr>
            <p:cNvPr id="47" name="Rectangle 46"/>
            <p:cNvSpPr/>
            <p:nvPr/>
          </p:nvSpPr>
          <p:spPr>
            <a:xfrm>
              <a:off x="2286000" y="4876800"/>
              <a:ext cx="3505200" cy="762000"/>
            </a:xfrm>
            <a:prstGeom prst="rect">
              <a:avLst/>
            </a:prstGeom>
            <a:solidFill>
              <a:schemeClr val="accent3">
                <a:lumMod val="75000"/>
              </a:schemeClr>
            </a:solidFill>
            <a:ln w="190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228600" y="4495800"/>
              <a:ext cx="5638800" cy="381001"/>
            </a:xfrm>
            <a:prstGeom prst="rect">
              <a:avLst/>
            </a:prstGeom>
            <a:solidFill>
              <a:schemeClr val="accent5">
                <a:lumMod val="50000"/>
              </a:schemeClr>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228600" y="4507467"/>
              <a:ext cx="2057400" cy="369332"/>
            </a:xfrm>
            <a:prstGeom prst="rect">
              <a:avLst/>
            </a:prstGeom>
            <a:noFill/>
            <a:ln w="25400" cmpd="sng">
              <a:noFill/>
            </a:ln>
          </p:spPr>
          <p:txBody>
            <a:bodyPr wrap="square" rtlCol="0">
              <a:spAutoFit/>
            </a:bodyPr>
            <a:lstStyle/>
            <a:p>
              <a:r>
                <a:rPr lang="en-US" dirty="0" smtClean="0"/>
                <a:t>Source </a:t>
              </a:r>
              <a:r>
                <a:rPr lang="en-US" dirty="0" smtClean="0"/>
                <a:t>Layer </a:t>
              </a:r>
            </a:p>
          </p:txBody>
        </p:sp>
        <p:sp>
          <p:nvSpPr>
            <p:cNvPr id="50" name="Rectangle 49"/>
            <p:cNvSpPr/>
            <p:nvPr/>
          </p:nvSpPr>
          <p:spPr>
            <a:xfrm>
              <a:off x="2286000" y="4495800"/>
              <a:ext cx="3505200" cy="381000"/>
            </a:xfrm>
            <a:prstGeom prst="rect">
              <a:avLst/>
            </a:prstGeom>
            <a:solidFill>
              <a:schemeClr val="accent5">
                <a:lumMod val="75000"/>
              </a:schemeClr>
            </a:solidFill>
            <a:ln w="254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2286000" y="4495800"/>
              <a:ext cx="3505200" cy="307777"/>
            </a:xfrm>
            <a:prstGeom prst="rect">
              <a:avLst/>
            </a:prstGeom>
            <a:noFill/>
          </p:spPr>
          <p:txBody>
            <a:bodyPr wrap="square" rtlCol="0">
              <a:spAutoFit/>
            </a:bodyPr>
            <a:lstStyle/>
            <a:p>
              <a:pPr algn="ctr"/>
              <a:r>
                <a:rPr lang="en-US" sz="1400" dirty="0" smtClean="0"/>
                <a:t>HURSAT Module</a:t>
              </a:r>
              <a:endParaRPr lang="en-US" sz="1400" dirty="0"/>
            </a:p>
          </p:txBody>
        </p:sp>
        <p:grpSp>
          <p:nvGrpSpPr>
            <p:cNvPr id="52" name="Group 145"/>
            <p:cNvGrpSpPr/>
            <p:nvPr/>
          </p:nvGrpSpPr>
          <p:grpSpPr>
            <a:xfrm>
              <a:off x="2362200" y="5257800"/>
              <a:ext cx="587644" cy="307777"/>
              <a:chOff x="6553200" y="4572000"/>
              <a:chExt cx="587644" cy="307777"/>
            </a:xfrm>
          </p:grpSpPr>
          <p:sp>
            <p:nvSpPr>
              <p:cNvPr id="67" name="Rounded Rectangle 35"/>
              <p:cNvSpPr/>
              <p:nvPr/>
            </p:nvSpPr>
            <p:spPr>
              <a:xfrm>
                <a:off x="6553200" y="4572000"/>
                <a:ext cx="587644"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8" name="TextBox 37"/>
              <p:cNvSpPr txBox="1"/>
              <p:nvPr/>
            </p:nvSpPr>
            <p:spPr>
              <a:xfrm>
                <a:off x="6553200" y="4572000"/>
                <a:ext cx="574729" cy="307777"/>
              </a:xfrm>
              <a:prstGeom prst="rect">
                <a:avLst/>
              </a:prstGeom>
              <a:noFill/>
            </p:spPr>
            <p:txBody>
              <a:bodyPr wrap="square" rtlCol="0">
                <a:spAutoFit/>
              </a:bodyPr>
              <a:lstStyle/>
              <a:p>
                <a:pPr algn="ctr"/>
                <a:r>
                  <a:rPr lang="en-US" sz="1400" dirty="0" smtClean="0">
                    <a:solidFill>
                      <a:schemeClr val="bg1"/>
                    </a:solidFill>
                  </a:rPr>
                  <a:t>Meta</a:t>
                </a:r>
                <a:endParaRPr lang="en-US" sz="1400" dirty="0">
                  <a:solidFill>
                    <a:schemeClr val="bg1"/>
                  </a:solidFill>
                </a:endParaRPr>
              </a:p>
            </p:txBody>
          </p:sp>
        </p:grpSp>
        <p:grpSp>
          <p:nvGrpSpPr>
            <p:cNvPr id="53" name="Group 146"/>
            <p:cNvGrpSpPr/>
            <p:nvPr/>
          </p:nvGrpSpPr>
          <p:grpSpPr>
            <a:xfrm>
              <a:off x="2971800" y="5254823"/>
              <a:ext cx="914399" cy="307777"/>
              <a:chOff x="6553200" y="5254823"/>
              <a:chExt cx="862739" cy="307777"/>
            </a:xfrm>
          </p:grpSpPr>
          <p:sp>
            <p:nvSpPr>
              <p:cNvPr id="65" name="Rounded Rectangle 64"/>
              <p:cNvSpPr/>
              <p:nvPr/>
            </p:nvSpPr>
            <p:spPr>
              <a:xfrm>
                <a:off x="6553200" y="5257800"/>
                <a:ext cx="862739"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6553200" y="5254823"/>
                <a:ext cx="828229" cy="307777"/>
              </a:xfrm>
              <a:prstGeom prst="rect">
                <a:avLst/>
              </a:prstGeom>
              <a:noFill/>
            </p:spPr>
            <p:txBody>
              <a:bodyPr wrap="square" rtlCol="0">
                <a:spAutoFit/>
              </a:bodyPr>
              <a:lstStyle/>
              <a:p>
                <a:pPr algn="ctr"/>
                <a:r>
                  <a:rPr lang="en-US" sz="1400" dirty="0" smtClean="0">
                    <a:solidFill>
                      <a:schemeClr val="bg1"/>
                    </a:solidFill>
                  </a:rPr>
                  <a:t>Variable </a:t>
                </a:r>
                <a:endParaRPr lang="en-US" sz="1400" dirty="0">
                  <a:solidFill>
                    <a:schemeClr val="bg1"/>
                  </a:solidFill>
                </a:endParaRPr>
              </a:p>
            </p:txBody>
          </p:sp>
        </p:grpSp>
        <p:grpSp>
          <p:nvGrpSpPr>
            <p:cNvPr id="54" name="Group 149"/>
            <p:cNvGrpSpPr/>
            <p:nvPr/>
          </p:nvGrpSpPr>
          <p:grpSpPr>
            <a:xfrm>
              <a:off x="3962400" y="5254823"/>
              <a:ext cx="914400" cy="307777"/>
              <a:chOff x="7543800" y="5254823"/>
              <a:chExt cx="914400" cy="307777"/>
            </a:xfrm>
          </p:grpSpPr>
          <p:sp>
            <p:nvSpPr>
              <p:cNvPr id="63" name="Rounded Rectangle 62"/>
              <p:cNvSpPr/>
              <p:nvPr/>
            </p:nvSpPr>
            <p:spPr>
              <a:xfrm>
                <a:off x="7543800" y="5257800"/>
                <a:ext cx="914400"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7543800" y="5254823"/>
                <a:ext cx="877823" cy="307777"/>
              </a:xfrm>
              <a:prstGeom prst="rect">
                <a:avLst/>
              </a:prstGeom>
              <a:noFill/>
            </p:spPr>
            <p:txBody>
              <a:bodyPr wrap="square" rtlCol="0">
                <a:spAutoFit/>
              </a:bodyPr>
              <a:lstStyle/>
              <a:p>
                <a:pPr algn="ctr"/>
                <a:r>
                  <a:rPr lang="en-US" sz="1400" dirty="0" smtClean="0">
                    <a:solidFill>
                      <a:schemeClr val="bg1"/>
                    </a:solidFill>
                  </a:rPr>
                  <a:t>Attribute </a:t>
                </a:r>
                <a:endParaRPr lang="en-US" sz="1400" dirty="0">
                  <a:solidFill>
                    <a:schemeClr val="bg1"/>
                  </a:solidFill>
                </a:endParaRPr>
              </a:p>
            </p:txBody>
          </p:sp>
        </p:grpSp>
        <p:grpSp>
          <p:nvGrpSpPr>
            <p:cNvPr id="55" name="Group 152"/>
            <p:cNvGrpSpPr/>
            <p:nvPr/>
          </p:nvGrpSpPr>
          <p:grpSpPr>
            <a:xfrm>
              <a:off x="4952193" y="5257800"/>
              <a:ext cx="762807" cy="307777"/>
              <a:chOff x="7314393" y="4721423"/>
              <a:chExt cx="762807" cy="307777"/>
            </a:xfrm>
          </p:grpSpPr>
          <p:sp>
            <p:nvSpPr>
              <p:cNvPr id="61" name="Rounded Rectangle 60"/>
              <p:cNvSpPr/>
              <p:nvPr/>
            </p:nvSpPr>
            <p:spPr>
              <a:xfrm>
                <a:off x="7314393" y="4724400"/>
                <a:ext cx="762807" cy="304800"/>
              </a:xfrm>
              <a:prstGeom prst="roundRect">
                <a:avLst/>
              </a:prstGeom>
              <a:solidFill>
                <a:schemeClr val="tx1"/>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7344906" y="4721423"/>
                <a:ext cx="732294" cy="307777"/>
              </a:xfrm>
              <a:prstGeom prst="rect">
                <a:avLst/>
              </a:prstGeom>
              <a:noFill/>
            </p:spPr>
            <p:txBody>
              <a:bodyPr wrap="square" rtlCol="0">
                <a:spAutoFit/>
              </a:bodyPr>
              <a:lstStyle/>
              <a:p>
                <a:pPr algn="ctr"/>
                <a:r>
                  <a:rPr lang="en-US" sz="1400" dirty="0" smtClean="0">
                    <a:solidFill>
                      <a:schemeClr val="bg1"/>
                    </a:solidFill>
                  </a:rPr>
                  <a:t>Result </a:t>
                </a:r>
                <a:endParaRPr lang="en-US" sz="1400" dirty="0">
                  <a:solidFill>
                    <a:schemeClr val="bg1"/>
                  </a:solidFill>
                </a:endParaRPr>
              </a:p>
            </p:txBody>
          </p:sp>
        </p:grpSp>
        <p:sp>
          <p:nvSpPr>
            <p:cNvPr id="56" name="TextBox 55"/>
            <p:cNvSpPr txBox="1"/>
            <p:nvPr/>
          </p:nvSpPr>
          <p:spPr>
            <a:xfrm>
              <a:off x="2286000" y="4876800"/>
              <a:ext cx="3581400" cy="307778"/>
            </a:xfrm>
            <a:prstGeom prst="rect">
              <a:avLst/>
            </a:prstGeom>
            <a:noFill/>
          </p:spPr>
          <p:txBody>
            <a:bodyPr wrap="square" rtlCol="0">
              <a:spAutoFit/>
            </a:bodyPr>
            <a:lstStyle/>
            <a:p>
              <a:pPr algn="ctr"/>
              <a:r>
                <a:rPr lang="en-US" sz="1400" dirty="0" smtClean="0"/>
                <a:t>netCDF Classes</a:t>
              </a:r>
              <a:endParaRPr lang="en-US" sz="1400" dirty="0"/>
            </a:p>
          </p:txBody>
        </p:sp>
        <p:sp>
          <p:nvSpPr>
            <p:cNvPr id="57" name="TextBox 56"/>
            <p:cNvSpPr txBox="1"/>
            <p:nvPr/>
          </p:nvSpPr>
          <p:spPr>
            <a:xfrm>
              <a:off x="228600" y="4114800"/>
              <a:ext cx="2057400" cy="369332"/>
            </a:xfrm>
            <a:prstGeom prst="rect">
              <a:avLst/>
            </a:prstGeom>
            <a:noFill/>
            <a:ln w="25400" cmpd="sng">
              <a:noFill/>
            </a:ln>
          </p:spPr>
          <p:txBody>
            <a:bodyPr wrap="square" rtlCol="0">
              <a:spAutoFit/>
            </a:bodyPr>
            <a:lstStyle/>
            <a:p>
              <a:r>
                <a:rPr lang="en-US" dirty="0" smtClean="0"/>
                <a:t>Program </a:t>
              </a:r>
            </a:p>
          </p:txBody>
        </p:sp>
        <p:grpSp>
          <p:nvGrpSpPr>
            <p:cNvPr id="58" name="Group 156"/>
            <p:cNvGrpSpPr/>
            <p:nvPr/>
          </p:nvGrpSpPr>
          <p:grpSpPr>
            <a:xfrm>
              <a:off x="2286000" y="4188022"/>
              <a:ext cx="3505200" cy="307778"/>
              <a:chOff x="914400" y="1283605"/>
              <a:chExt cx="1828800" cy="468994"/>
            </a:xfrm>
          </p:grpSpPr>
          <p:sp>
            <p:nvSpPr>
              <p:cNvPr id="59" name="Rectangle 31"/>
              <p:cNvSpPr/>
              <p:nvPr/>
            </p:nvSpPr>
            <p:spPr>
              <a:xfrm>
                <a:off x="914400" y="1288142"/>
                <a:ext cx="1828800" cy="464457"/>
              </a:xfrm>
              <a:prstGeom prst="rect">
                <a:avLst/>
              </a:prstGeom>
              <a:solidFill>
                <a:schemeClr val="accent6">
                  <a:lumMod val="75000"/>
                </a:schemeClr>
              </a:solidFill>
              <a:ln w="317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TextBox 32"/>
              <p:cNvSpPr txBox="1"/>
              <p:nvPr/>
            </p:nvSpPr>
            <p:spPr>
              <a:xfrm>
                <a:off x="914400" y="1283605"/>
                <a:ext cx="1828800" cy="468994"/>
              </a:xfrm>
              <a:prstGeom prst="rect">
                <a:avLst/>
              </a:prstGeom>
              <a:noFill/>
            </p:spPr>
            <p:txBody>
              <a:bodyPr wrap="square" rtlCol="0">
                <a:spAutoFit/>
              </a:bodyPr>
              <a:lstStyle/>
              <a:p>
                <a:pPr algn="ctr"/>
                <a:r>
                  <a:rPr lang="en-US" sz="1400" dirty="0" smtClean="0"/>
                  <a:t>TCSIZE.EXE</a:t>
                </a: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r>
              <a:rPr lang="en-US" sz="3600" dirty="0" smtClean="0"/>
              <a:t>netCDF and </a:t>
            </a:r>
            <a:r>
              <a:rPr lang="en-US" sz="3600" dirty="0" smtClean="0"/>
              <a:t>HURSAT </a:t>
            </a:r>
            <a:r>
              <a:rPr lang="en-US" sz="3600" dirty="0" smtClean="0"/>
              <a:t>Layers</a:t>
            </a:r>
            <a:endParaRPr lang="en-US" sz="3600" dirty="0"/>
          </a:p>
        </p:txBody>
      </p:sp>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6</a:t>
            </a:fld>
            <a:endParaRPr lang="en-US" dirty="0"/>
          </a:p>
        </p:txBody>
      </p:sp>
      <p:sp>
        <p:nvSpPr>
          <p:cNvPr id="7" name="TextBox 6"/>
          <p:cNvSpPr txBox="1"/>
          <p:nvPr/>
        </p:nvSpPr>
        <p:spPr>
          <a:xfrm>
            <a:off x="0" y="1066801"/>
            <a:ext cx="9144000" cy="4093428"/>
          </a:xfrm>
          <a:prstGeom prst="rect">
            <a:avLst/>
          </a:prstGeom>
          <a:noFill/>
        </p:spPr>
        <p:txBody>
          <a:bodyPr wrap="square" rtlCol="0">
            <a:spAutoFit/>
          </a:bodyPr>
          <a:lstStyle/>
          <a:p>
            <a:pPr marL="169863" indent="-119063">
              <a:buFont typeface="Arial"/>
              <a:buChar char="•"/>
            </a:pPr>
            <a:r>
              <a:rPr lang="en-US" sz="2000" dirty="0" smtClean="0"/>
              <a:t>Common Module</a:t>
            </a:r>
          </a:p>
          <a:p>
            <a:pPr marL="627063" lvl="2" indent="-119063">
              <a:buSzPct val="75000"/>
              <a:buFont typeface="Wingdings" charset="2"/>
              <a:buChar char="§"/>
            </a:pPr>
            <a:r>
              <a:rPr lang="en-US" sz="2000" dirty="0" smtClean="0"/>
              <a:t>Library, sub-module, object and common function definitions</a:t>
            </a:r>
          </a:p>
          <a:p>
            <a:pPr marL="169863" indent="-119063">
              <a:buFont typeface="Arial"/>
              <a:buChar char="•"/>
            </a:pPr>
            <a:r>
              <a:rPr lang="en-US" sz="2000" dirty="0" smtClean="0"/>
              <a:t>Meta “Class”</a:t>
            </a:r>
          </a:p>
          <a:p>
            <a:pPr marL="627063" lvl="2" indent="-119063">
              <a:buSzPct val="75000"/>
              <a:buFont typeface="Wingdings" charset="2"/>
              <a:buChar char="§"/>
            </a:pPr>
            <a:r>
              <a:rPr lang="en-US" sz="2000" dirty="0" smtClean="0"/>
              <a:t>Dimension names, ids and sizes</a:t>
            </a:r>
          </a:p>
          <a:p>
            <a:pPr marL="627063" lvl="2" indent="-119063">
              <a:buSzPct val="75000"/>
              <a:buFont typeface="Wingdings" charset="2"/>
              <a:buChar char="§"/>
            </a:pPr>
            <a:r>
              <a:rPr lang="en-US" sz="2000" dirty="0" smtClean="0"/>
              <a:t>Variable names, ids and</a:t>
            </a:r>
            <a:r>
              <a:rPr lang="en-US" sz="2000" dirty="0" smtClean="0"/>
              <a:t> object array</a:t>
            </a:r>
            <a:endParaRPr lang="en-US" sz="2000" dirty="0" smtClean="0"/>
          </a:p>
          <a:p>
            <a:pPr marL="627063" lvl="2" indent="-119063">
              <a:buSzPct val="75000"/>
              <a:buFont typeface="Wingdings" charset="2"/>
              <a:buChar char="§"/>
            </a:pPr>
            <a:r>
              <a:rPr lang="en-US" sz="2000" dirty="0" smtClean="0"/>
              <a:t>Global attributes</a:t>
            </a:r>
          </a:p>
          <a:p>
            <a:pPr marL="169863" indent="-119063">
              <a:buFont typeface="Arial"/>
              <a:buChar char="•"/>
            </a:pPr>
            <a:r>
              <a:rPr lang="en-US" sz="2000" dirty="0" smtClean="0"/>
              <a:t>Variable “Class”</a:t>
            </a:r>
          </a:p>
          <a:p>
            <a:pPr marL="627063" lvl="2" indent="-119063">
              <a:buSzPct val="75000"/>
              <a:buFont typeface="Wingdings" charset="2"/>
              <a:buChar char="§"/>
            </a:pPr>
            <a:r>
              <a:rPr lang="en-US" sz="2000" dirty="0" smtClean="0"/>
              <a:t> Variable type (integer, real, character) and dimension ids</a:t>
            </a:r>
          </a:p>
          <a:p>
            <a:pPr marL="627063" lvl="2" indent="-119063">
              <a:buSzPct val="75000"/>
              <a:buFont typeface="Wingdings" charset="2"/>
              <a:buChar char="§"/>
            </a:pPr>
            <a:r>
              <a:rPr lang="en-US" sz="2000" dirty="0" smtClean="0"/>
              <a:t> Attribute names, ids and</a:t>
            </a:r>
            <a:r>
              <a:rPr lang="en-US" sz="2000" dirty="0" smtClean="0"/>
              <a:t> object array</a:t>
            </a:r>
            <a:endParaRPr lang="en-US" sz="2000" dirty="0" smtClean="0"/>
          </a:p>
          <a:p>
            <a:pPr marL="627063" lvl="2" indent="-119063">
              <a:buSzPct val="75000"/>
              <a:buFont typeface="Wingdings" charset="2"/>
              <a:buChar char="§"/>
            </a:pPr>
            <a:r>
              <a:rPr lang="en-US" sz="2000" dirty="0" smtClean="0"/>
              <a:t> Data access functions</a:t>
            </a:r>
          </a:p>
          <a:p>
            <a:pPr marL="627063" lvl="2" indent="-119063">
              <a:buSzPct val="75000"/>
              <a:buFont typeface="Wingdings" charset="2"/>
              <a:buChar char="§"/>
            </a:pPr>
            <a:r>
              <a:rPr lang="en-US" sz="2000" dirty="0" smtClean="0"/>
              <a:t> Attribute access functions</a:t>
            </a:r>
          </a:p>
          <a:p>
            <a:pPr marL="169863" indent="-119063">
              <a:buFont typeface="Arial"/>
              <a:buChar char="•"/>
            </a:pPr>
            <a:r>
              <a:rPr lang="en-US" sz="2000" dirty="0" smtClean="0"/>
              <a:t>Attribute “Class”: Character strings and array values, when applicable</a:t>
            </a:r>
          </a:p>
          <a:p>
            <a:pPr marL="169863" indent="-119063">
              <a:buFont typeface="Arial"/>
              <a:buChar char="•"/>
            </a:pPr>
            <a:r>
              <a:rPr lang="en-US" sz="2000" dirty="0" smtClean="0"/>
              <a:t>Result “Class”: Return code, error handling function</a:t>
            </a:r>
          </a:p>
        </p:txBody>
      </p:sp>
      <p:sp>
        <p:nvSpPr>
          <p:cNvPr id="10" name="TextBox 9"/>
          <p:cNvSpPr txBox="1"/>
          <p:nvPr/>
        </p:nvSpPr>
        <p:spPr>
          <a:xfrm>
            <a:off x="0" y="609600"/>
            <a:ext cx="9144000" cy="461665"/>
          </a:xfrm>
          <a:prstGeom prst="rect">
            <a:avLst/>
          </a:prstGeom>
          <a:solidFill>
            <a:schemeClr val="accent3">
              <a:lumMod val="50000"/>
            </a:schemeClr>
          </a:solidFill>
          <a:ln w="12700">
            <a:solidFill>
              <a:schemeClr val="tx1"/>
            </a:solidFill>
          </a:ln>
        </p:spPr>
        <p:txBody>
          <a:bodyPr wrap="square" rtlCol="0">
            <a:spAutoFit/>
          </a:bodyPr>
          <a:lstStyle/>
          <a:p>
            <a:r>
              <a:rPr lang="en-US" sz="2400" dirty="0" smtClean="0"/>
              <a:t>netCDF</a:t>
            </a:r>
            <a:r>
              <a:rPr lang="en-US" sz="2400" dirty="0" smtClean="0"/>
              <a:t> </a:t>
            </a:r>
            <a:r>
              <a:rPr lang="en-US" sz="2400" dirty="0" smtClean="0"/>
              <a:t>Translation</a:t>
            </a:r>
            <a:r>
              <a:rPr lang="en-US" sz="2400" dirty="0" smtClean="0"/>
              <a:t> </a:t>
            </a:r>
            <a:r>
              <a:rPr lang="en-US" sz="2400" dirty="0" smtClean="0"/>
              <a:t>Layer</a:t>
            </a:r>
          </a:p>
        </p:txBody>
      </p:sp>
      <p:sp>
        <p:nvSpPr>
          <p:cNvPr id="11" name="TextBox 10"/>
          <p:cNvSpPr txBox="1"/>
          <p:nvPr/>
        </p:nvSpPr>
        <p:spPr>
          <a:xfrm>
            <a:off x="0" y="5616714"/>
            <a:ext cx="9220200" cy="707886"/>
          </a:xfrm>
          <a:prstGeom prst="rect">
            <a:avLst/>
          </a:prstGeom>
          <a:noFill/>
        </p:spPr>
        <p:txBody>
          <a:bodyPr wrap="square" rtlCol="0">
            <a:spAutoFit/>
          </a:bodyPr>
          <a:lstStyle/>
          <a:p>
            <a:pPr>
              <a:buFont typeface="Arial"/>
              <a:buChar char="•"/>
            </a:pPr>
            <a:r>
              <a:rPr lang="en-US" sz="2000" dirty="0" smtClean="0"/>
              <a:t> </a:t>
            </a:r>
            <a:r>
              <a:rPr lang="en-US" sz="2000" dirty="0" smtClean="0"/>
              <a:t>HURSAT module with </a:t>
            </a:r>
            <a:r>
              <a:rPr lang="en-US" sz="2000" smtClean="0"/>
              <a:t>a</a:t>
            </a:r>
            <a:r>
              <a:rPr lang="en-US" sz="2000" smtClean="0"/>
              <a:t>ccess methods utilizing </a:t>
            </a:r>
            <a:r>
              <a:rPr lang="en-US" sz="2000" dirty="0" smtClean="0"/>
              <a:t>HURSAT specific variable/attribute naming conventions</a:t>
            </a:r>
          </a:p>
        </p:txBody>
      </p:sp>
      <p:sp>
        <p:nvSpPr>
          <p:cNvPr id="12" name="TextBox 11"/>
          <p:cNvSpPr txBox="1"/>
          <p:nvPr/>
        </p:nvSpPr>
        <p:spPr>
          <a:xfrm>
            <a:off x="0" y="5177135"/>
            <a:ext cx="9144000" cy="461665"/>
          </a:xfrm>
          <a:prstGeom prst="rect">
            <a:avLst/>
          </a:prstGeom>
          <a:solidFill>
            <a:schemeClr val="accent5">
              <a:lumMod val="50000"/>
            </a:schemeClr>
          </a:solidFill>
          <a:ln w="12700">
            <a:solidFill>
              <a:schemeClr val="tx1"/>
            </a:solidFill>
          </a:ln>
        </p:spPr>
        <p:txBody>
          <a:bodyPr wrap="square" rtlCol="0">
            <a:spAutoFit/>
          </a:bodyPr>
          <a:lstStyle/>
          <a:p>
            <a:r>
              <a:rPr lang="en-US" sz="2400" dirty="0" smtClean="0"/>
              <a:t>HURSAT</a:t>
            </a:r>
            <a:r>
              <a:rPr lang="en-US" sz="2400" dirty="0" smtClean="0"/>
              <a:t> </a:t>
            </a:r>
            <a:r>
              <a:rPr lang="en-US" sz="2400" dirty="0" smtClean="0"/>
              <a:t>Source</a:t>
            </a:r>
            <a:r>
              <a:rPr lang="en-US" sz="2400" dirty="0" smtClean="0"/>
              <a:t> </a:t>
            </a:r>
            <a:r>
              <a:rPr lang="en-US" sz="2400" dirty="0" smtClean="0"/>
              <a:t>Layer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Autofit/>
          </a:bodyPr>
          <a:lstStyle/>
          <a:p>
            <a:r>
              <a:rPr lang="en-US" sz="3200" dirty="0" smtClean="0"/>
              <a:t>netCDF</a:t>
            </a:r>
            <a:r>
              <a:rPr lang="en-US" sz="3200" dirty="0" smtClean="0"/>
              <a:t> API </a:t>
            </a:r>
            <a:r>
              <a:rPr lang="en-US" sz="3200" dirty="0" smtClean="0"/>
              <a:t>Class Diagram</a:t>
            </a:r>
            <a:endParaRPr lang="en-US" sz="3200" dirty="0"/>
          </a:p>
        </p:txBody>
      </p:sp>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pic>
        <p:nvPicPr>
          <p:cNvPr id="9" name="Picture 8" descr="NAIL.png"/>
          <p:cNvPicPr>
            <a:picLocks noChangeAspect="1"/>
          </p:cNvPicPr>
          <p:nvPr/>
        </p:nvPicPr>
        <p:blipFill>
          <a:blip r:embed="rId2"/>
          <a:stretch>
            <a:fillRect/>
          </a:stretch>
        </p:blipFill>
        <p:spPr>
          <a:xfrm>
            <a:off x="0" y="669165"/>
            <a:ext cx="9144000" cy="4741035"/>
          </a:xfrm>
          <a:prstGeom prst="rect">
            <a:avLst/>
          </a:prstGeom>
          <a:solidFill>
            <a:schemeClr val="tx1">
              <a:lumMod val="65000"/>
            </a:schemeClr>
          </a:solidFill>
        </p:spPr>
      </p:pic>
      <p:sp>
        <p:nvSpPr>
          <p:cNvPr id="8" name="Slide Number Placeholder 7"/>
          <p:cNvSpPr>
            <a:spLocks noGrp="1"/>
          </p:cNvSpPr>
          <p:nvPr>
            <p:ph type="sldNum" sz="quarter" idx="12"/>
          </p:nvPr>
        </p:nvSpPr>
        <p:spPr/>
        <p:txBody>
          <a:bodyPr/>
          <a:lstStyle/>
          <a:p>
            <a:fld id="{5D1E4C0E-E21C-416D-A438-632F21780481}" type="slidenum">
              <a:rPr lang="en-US" smtClean="0"/>
              <a:pPr/>
              <a:t>7</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600200" cy="365125"/>
          </a:xfrm>
        </p:spPr>
        <p:txBody>
          <a:bodyPr anchor="ctr" anchorCtr="0"/>
          <a:lstStyle/>
          <a:p>
            <a:pPr algn="ctr"/>
            <a:r>
              <a:rPr lang="en-US" dirty="0" smtClean="0"/>
              <a:t>6-10 January 2013</a:t>
            </a:r>
            <a:endParaRPr lang="en-US" dirty="0"/>
          </a:p>
        </p:txBody>
      </p:sp>
      <p:sp>
        <p:nvSpPr>
          <p:cNvPr id="6" name="Footer Placeholder 5"/>
          <p:cNvSpPr>
            <a:spLocks noGrp="1"/>
          </p:cNvSpPr>
          <p:nvPr>
            <p:ph type="ftr" sz="quarter" idx="11"/>
          </p:nvPr>
        </p:nvSpPr>
        <p:spPr>
          <a:xfrm>
            <a:off x="1752600" y="6324600"/>
            <a:ext cx="5715000" cy="396875"/>
          </a:xfrm>
        </p:spPr>
        <p:txBody>
          <a:bodyPr/>
          <a:lstStyle/>
          <a:p>
            <a:r>
              <a:rPr lang="en-US" dirty="0" smtClean="0"/>
              <a:t>29th Conference on Environmental Information Processing Technologies  </a:t>
            </a:r>
          </a:p>
          <a:p>
            <a:r>
              <a:rPr lang="en-US" dirty="0" smtClean="0"/>
              <a:t>93rd AMS Annual Meeting – Austin, Texas</a:t>
            </a:r>
            <a:endParaRPr lang="en-US" dirty="0"/>
          </a:p>
        </p:txBody>
      </p:sp>
      <p:sp>
        <p:nvSpPr>
          <p:cNvPr id="8" name="Slide Number Placeholder 7"/>
          <p:cNvSpPr>
            <a:spLocks noGrp="1"/>
          </p:cNvSpPr>
          <p:nvPr>
            <p:ph type="sldNum" sz="quarter" idx="12"/>
          </p:nvPr>
        </p:nvSpPr>
        <p:spPr/>
        <p:txBody>
          <a:bodyPr/>
          <a:lstStyle/>
          <a:p>
            <a:fld id="{5D1E4C0E-E21C-416D-A438-632F21780481}" type="slidenum">
              <a:rPr lang="en-US" smtClean="0"/>
              <a:pPr/>
              <a:t>8</a:t>
            </a:fld>
            <a:endParaRPr lang="en-US" dirty="0"/>
          </a:p>
        </p:txBody>
      </p:sp>
      <p:sp>
        <p:nvSpPr>
          <p:cNvPr id="9" name="Title 1"/>
          <p:cNvSpPr>
            <a:spLocks noGrp="1"/>
          </p:cNvSpPr>
          <p:nvPr>
            <p:ph type="title"/>
          </p:nvPr>
        </p:nvSpPr>
        <p:spPr>
          <a:xfrm>
            <a:off x="0" y="0"/>
            <a:ext cx="9144000" cy="533400"/>
          </a:xfrm>
        </p:spPr>
        <p:txBody>
          <a:bodyPr>
            <a:noAutofit/>
          </a:bodyPr>
          <a:lstStyle/>
          <a:p>
            <a:r>
              <a:rPr lang="en-US" sz="3200" dirty="0" smtClean="0"/>
              <a:t>Definitions</a:t>
            </a:r>
            <a:endParaRPr lang="en-US" sz="3200" dirty="0"/>
          </a:p>
        </p:txBody>
      </p:sp>
      <p:sp>
        <p:nvSpPr>
          <p:cNvPr id="10" name="TextBox 9"/>
          <p:cNvSpPr txBox="1"/>
          <p:nvPr/>
        </p:nvSpPr>
        <p:spPr>
          <a:xfrm>
            <a:off x="304800" y="762000"/>
            <a:ext cx="8534400" cy="5078314"/>
          </a:xfrm>
          <a:prstGeom prst="rect">
            <a:avLst/>
          </a:prstGeom>
          <a:noFill/>
        </p:spPr>
        <p:txBody>
          <a:bodyPr wrap="square" rtlCol="0">
            <a:spAutoFit/>
          </a:bodyPr>
          <a:lstStyle/>
          <a:p>
            <a:pPr>
              <a:buFont typeface="Arial"/>
              <a:buChar char="•"/>
            </a:pPr>
            <a:r>
              <a:rPr lang="en-US" dirty="0" smtClean="0"/>
              <a:t> In object oriented languages the term "</a:t>
            </a:r>
            <a:r>
              <a:rPr lang="en-US" b="1" dirty="0" smtClean="0"/>
              <a:t>interface</a:t>
            </a:r>
            <a:r>
              <a:rPr lang="en-US" dirty="0" smtClean="0"/>
              <a:t>" is often used to define an abstract type that contains no data, but </a:t>
            </a:r>
            <a:r>
              <a:rPr lang="en-US" i="1" dirty="0" smtClean="0"/>
              <a:t>exposes</a:t>
            </a:r>
            <a:r>
              <a:rPr lang="en-US" dirty="0" smtClean="0"/>
              <a:t> behaviors defined as methods i.e. functions/subroutines. –Wikipedia</a:t>
            </a:r>
          </a:p>
          <a:p>
            <a:pPr>
              <a:buFont typeface="Arial"/>
              <a:buChar char="•"/>
            </a:pPr>
            <a:endParaRPr lang="en-US" dirty="0" smtClean="0"/>
          </a:p>
          <a:p>
            <a:pPr>
              <a:buFont typeface="Arial"/>
              <a:buChar char="•"/>
            </a:pPr>
            <a:r>
              <a:rPr lang="en-US" b="1" dirty="0" smtClean="0"/>
              <a:t> Function overloading</a:t>
            </a:r>
            <a:r>
              <a:rPr lang="en-US" dirty="0" smtClean="0"/>
              <a:t> or </a:t>
            </a:r>
            <a:r>
              <a:rPr lang="en-US" b="1" dirty="0" smtClean="0"/>
              <a:t>method overloading</a:t>
            </a:r>
            <a:r>
              <a:rPr lang="en-US" dirty="0" smtClean="0"/>
              <a:t> is a feature that allows creating several methods with the same name which differ from each other in the type of the input and the output of the function. It is simply defined as the ability of one function to perform different tasks. –Wikipedia</a:t>
            </a:r>
          </a:p>
          <a:p>
            <a:endParaRPr lang="en-US" dirty="0" smtClean="0"/>
          </a:p>
          <a:p>
            <a:r>
              <a:rPr lang="en-US" dirty="0" smtClean="0"/>
              <a:t>Definitions:</a:t>
            </a:r>
          </a:p>
          <a:p>
            <a:endParaRPr lang="en-US" dirty="0" smtClean="0"/>
          </a:p>
          <a:p>
            <a:r>
              <a:rPr lang="en-US" dirty="0" smtClean="0"/>
              <a:t>netcdfai_get_var_1D(varName,var1D)</a:t>
            </a:r>
          </a:p>
          <a:p>
            <a:r>
              <a:rPr lang="en-US" dirty="0" smtClean="0"/>
              <a:t>netcdfai_get_var_2D(varName,var2D)</a:t>
            </a:r>
          </a:p>
          <a:p>
            <a:r>
              <a:rPr lang="en-US" dirty="0" smtClean="0"/>
              <a:t>netcdfai_get_var_3D(varName,var3D)</a:t>
            </a:r>
          </a:p>
          <a:p>
            <a:endParaRPr lang="en-US" dirty="0" smtClean="0"/>
          </a:p>
          <a:p>
            <a:r>
              <a:rPr lang="en-US" dirty="0" smtClean="0"/>
              <a:t>Implementation:</a:t>
            </a:r>
          </a:p>
          <a:p>
            <a:endParaRPr lang="en-US" dirty="0" smtClean="0"/>
          </a:p>
          <a:p>
            <a:r>
              <a:rPr lang="en-US" dirty="0" err="1" smtClean="0"/>
              <a:t>netcdfai_get_var(varName,varND</a:t>
            </a:r>
            <a:r>
              <a:rPr 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AMM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RAMMB</Template>
  <TotalTime>10651</TotalTime>
  <Words>916</Words>
  <Application>Microsoft Macintosh PowerPoint</Application>
  <PresentationFormat>On-screen Show (4:3)</PresentationFormat>
  <Paragraphs>177</Paragraphs>
  <Slides>11</Slides>
  <Notes>2</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RAMMB</vt:lpstr>
      <vt:lpstr>Slide 0</vt:lpstr>
      <vt:lpstr>Slide 1</vt:lpstr>
      <vt:lpstr>Slide 2</vt:lpstr>
      <vt:lpstr>Slide 3</vt:lpstr>
      <vt:lpstr>Slide 4</vt:lpstr>
      <vt:lpstr>Slide 5</vt:lpstr>
      <vt:lpstr>netCDF and HURSAT Layers</vt:lpstr>
      <vt:lpstr>netCDF API Class Diagram</vt:lpstr>
      <vt:lpstr>Definitions</vt:lpstr>
      <vt:lpstr>Conclusions and Future Work</vt:lpstr>
      <vt:lpstr>Conclusions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Improvements to Statistical Intensity Forecasts</dc:title>
  <dc:creator>knaff</dc:creator>
  <cp:lastModifiedBy>Scott Longmore</cp:lastModifiedBy>
  <cp:revision>134</cp:revision>
  <dcterms:created xsi:type="dcterms:W3CDTF">2012-12-30T17:34:39Z</dcterms:created>
  <dcterms:modified xsi:type="dcterms:W3CDTF">2012-12-30T20:17:43Z</dcterms:modified>
</cp:coreProperties>
</file>