
<file path=[Content_Types].xml><?xml version="1.0" encoding="utf-8"?>
<Types xmlns="http://schemas.openxmlformats.org/package/2006/content-types">
  <Default Extension="jpeg" ContentType="image/jpeg"/>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9" r:id="rId1"/>
  </p:sldMasterIdLst>
  <p:notesMasterIdLst>
    <p:notesMasterId r:id="rId3"/>
  </p:notesMasterIdLst>
  <p:sldIdLst>
    <p:sldId id="256" r:id="rId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0000"/>
    <a:srgbClr val="0000FF"/>
    <a:srgbClr val="0066FF"/>
    <a:srgbClr val="3399FF"/>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620"/>
    <p:restoredTop sz="94660"/>
  </p:normalViewPr>
  <p:slideViewPr>
    <p:cSldViewPr>
      <p:cViewPr varScale="1">
        <p:scale>
          <a:sx n="165" d="100"/>
          <a:sy n="165" d="100"/>
        </p:scale>
        <p:origin x="-15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85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85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 uri="{53640926-AAD7-44D8-BBD7-CCE9431645EC}">
              <a14:shadowObscured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1"/>
            </a:ext>
          </a:extLst>
        </p:spPr>
      </p:sp>
      <p:sp>
        <p:nvSpPr>
          <p:cNvPr id="1085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85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85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51B87E5-AD18-4225-8B08-315139318659}"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06010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7670C-6E1D-4EC0-9762-5F8A07D6CE5E}" type="slidenum">
              <a:rPr lang="en-US"/>
              <a:pPr/>
              <a:t>1</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6-10 January 2013</a:t>
            </a:r>
            <a:endParaRPr lang="en-US"/>
          </a:p>
        </p:txBody>
      </p:sp>
      <p:sp>
        <p:nvSpPr>
          <p:cNvPr id="5" name="Footer Placeholder 4"/>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6" name="Slide Number Placeholder 5"/>
          <p:cNvSpPr>
            <a:spLocks noGrp="1"/>
          </p:cNvSpPr>
          <p:nvPr>
            <p:ph type="sldNum" sz="quarter" idx="12"/>
          </p:nvPr>
        </p:nvSpPr>
        <p:spPr/>
        <p:txBody>
          <a:bodyPr/>
          <a:lstStyle>
            <a:lvl1pPr>
              <a:defRPr/>
            </a:lvl1pPr>
          </a:lstStyle>
          <a:p>
            <a:fld id="{57B5D64E-88CB-4893-9C56-21A05636E3D9}"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6593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6-10 January 2013</a:t>
            </a:r>
            <a:endParaRPr lang="en-US"/>
          </a:p>
        </p:txBody>
      </p:sp>
      <p:sp>
        <p:nvSpPr>
          <p:cNvPr id="5" name="Footer Placeholder 4"/>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6" name="Slide Number Placeholder 5"/>
          <p:cNvSpPr>
            <a:spLocks noGrp="1"/>
          </p:cNvSpPr>
          <p:nvPr>
            <p:ph type="sldNum" sz="quarter" idx="12"/>
          </p:nvPr>
        </p:nvSpPr>
        <p:spPr/>
        <p:txBody>
          <a:bodyPr/>
          <a:lstStyle>
            <a:lvl1pPr>
              <a:defRPr/>
            </a:lvl1pPr>
          </a:lstStyle>
          <a:p>
            <a:fld id="{4A4B2FA5-E253-4D48-A9AE-A69B3E939CB2}"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1152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85800"/>
            <a:ext cx="22860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685800"/>
            <a:ext cx="67056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6-10 January 2013</a:t>
            </a:r>
            <a:endParaRPr lang="en-US"/>
          </a:p>
        </p:txBody>
      </p:sp>
      <p:sp>
        <p:nvSpPr>
          <p:cNvPr id="5" name="Footer Placeholder 4"/>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6" name="Slide Number Placeholder 5"/>
          <p:cNvSpPr>
            <a:spLocks noGrp="1"/>
          </p:cNvSpPr>
          <p:nvPr>
            <p:ph type="sldNum" sz="quarter" idx="12"/>
          </p:nvPr>
        </p:nvSpPr>
        <p:spPr/>
        <p:txBody>
          <a:bodyPr/>
          <a:lstStyle>
            <a:lvl1pPr>
              <a:defRPr/>
            </a:lvl1pPr>
          </a:lstStyle>
          <a:p>
            <a:fld id="{CC95733C-79E5-4241-9B30-BA126774F4B6}"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51524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7318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1600200"/>
            <a:ext cx="4495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495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52900"/>
            <a:ext cx="4495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553200"/>
            <a:ext cx="2133600" cy="168275"/>
          </a:xfrm>
        </p:spPr>
        <p:txBody>
          <a:bodyPr/>
          <a:lstStyle>
            <a:lvl1pPr>
              <a:defRPr/>
            </a:lvl1pPr>
          </a:lstStyle>
          <a:p>
            <a:r>
              <a:rPr lang="en-US" smtClean="0"/>
              <a:t>6-10 January 2013</a:t>
            </a:r>
            <a:endParaRPr lang="en-US"/>
          </a:p>
        </p:txBody>
      </p:sp>
      <p:sp>
        <p:nvSpPr>
          <p:cNvPr id="7" name="Footer Placeholder 6"/>
          <p:cNvSpPr>
            <a:spLocks noGrp="1"/>
          </p:cNvSpPr>
          <p:nvPr>
            <p:ph type="ftr" sz="quarter" idx="11"/>
          </p:nvPr>
        </p:nvSpPr>
        <p:spPr>
          <a:xfrm>
            <a:off x="2743200" y="6553200"/>
            <a:ext cx="3733800" cy="168275"/>
          </a:xfrm>
        </p:spPr>
        <p:txBody>
          <a:bodyPr/>
          <a:lstStyle>
            <a:lvl1pPr>
              <a:defRPr/>
            </a:lvl1pPr>
          </a:lstStyle>
          <a:p>
            <a:r>
              <a:rPr lang="en-US" smtClean="0"/>
              <a:t>93rd AMS Annual Meeting – Austin, TX</a:t>
            </a:r>
            <a:endParaRPr lang="en-US"/>
          </a:p>
        </p:txBody>
      </p:sp>
      <p:sp>
        <p:nvSpPr>
          <p:cNvPr id="8" name="Slide Number Placeholder 7"/>
          <p:cNvSpPr>
            <a:spLocks noGrp="1"/>
          </p:cNvSpPr>
          <p:nvPr>
            <p:ph type="sldNum" sz="quarter" idx="12"/>
          </p:nvPr>
        </p:nvSpPr>
        <p:spPr>
          <a:xfrm>
            <a:off x="7010400" y="6629400"/>
            <a:ext cx="2133600" cy="228600"/>
          </a:xfrm>
        </p:spPr>
        <p:txBody>
          <a:bodyPr/>
          <a:lstStyle>
            <a:lvl1pPr>
              <a:defRPr/>
            </a:lvl1pPr>
          </a:lstStyle>
          <a:p>
            <a:fld id="{774E74FF-2236-4B88-9D17-DFCF666A5EBE}" type="slidenum">
              <a:rPr lang="en-US"/>
              <a:pPr/>
              <a:t>‹#›</a:t>
            </a:fld>
            <a:endParaRPr lang="en-US"/>
          </a:p>
        </p:txBody>
      </p:sp>
      <p:pic>
        <p:nvPicPr>
          <p:cNvPr id="3074" name="Picture 2"/>
          <p:cNvPicPr>
            <a:picLocks noChangeAspect="1" noChangeArrowheads="1"/>
          </p:cNvPicPr>
          <p:nvPr userDrawn="1"/>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8229600" y="0"/>
            <a:ext cx="914400" cy="83127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1558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6-10 January 2013</a:t>
            </a:r>
            <a:endParaRPr lang="en-US"/>
          </a:p>
        </p:txBody>
      </p:sp>
      <p:sp>
        <p:nvSpPr>
          <p:cNvPr id="5" name="Footer Placeholder 4"/>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6" name="Slide Number Placeholder 5"/>
          <p:cNvSpPr>
            <a:spLocks noGrp="1"/>
          </p:cNvSpPr>
          <p:nvPr>
            <p:ph type="sldNum" sz="quarter" idx="12"/>
          </p:nvPr>
        </p:nvSpPr>
        <p:spPr/>
        <p:txBody>
          <a:bodyPr/>
          <a:lstStyle>
            <a:lvl1pPr>
              <a:defRPr/>
            </a:lvl1pPr>
          </a:lstStyle>
          <a:p>
            <a:fld id="{ED3CBF7B-71AD-470A-93AA-83400D60B767}"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3235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6-10 January 2013</a:t>
            </a:r>
            <a:endParaRPr lang="en-US"/>
          </a:p>
        </p:txBody>
      </p:sp>
      <p:sp>
        <p:nvSpPr>
          <p:cNvPr id="5" name="Footer Placeholder 4"/>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6" name="Slide Number Placeholder 5"/>
          <p:cNvSpPr>
            <a:spLocks noGrp="1"/>
          </p:cNvSpPr>
          <p:nvPr>
            <p:ph type="sldNum" sz="quarter" idx="12"/>
          </p:nvPr>
        </p:nvSpPr>
        <p:spPr/>
        <p:txBody>
          <a:bodyPr/>
          <a:lstStyle>
            <a:lvl1pPr>
              <a:defRPr/>
            </a:lvl1pPr>
          </a:lstStyle>
          <a:p>
            <a:fld id="{BCAA1DBF-6767-4FA0-A684-C1662A15187F}"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760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600200"/>
            <a:ext cx="4495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495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6-10 January 2013</a:t>
            </a:r>
            <a:endParaRPr lang="en-US"/>
          </a:p>
        </p:txBody>
      </p:sp>
      <p:sp>
        <p:nvSpPr>
          <p:cNvPr id="6" name="Footer Placeholder 5"/>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7" name="Slide Number Placeholder 6"/>
          <p:cNvSpPr>
            <a:spLocks noGrp="1"/>
          </p:cNvSpPr>
          <p:nvPr>
            <p:ph type="sldNum" sz="quarter" idx="12"/>
          </p:nvPr>
        </p:nvSpPr>
        <p:spPr/>
        <p:txBody>
          <a:bodyPr/>
          <a:lstStyle>
            <a:lvl1pPr>
              <a:defRPr/>
            </a:lvl1pPr>
          </a:lstStyle>
          <a:p>
            <a:fld id="{D3D03F4C-6735-48C4-8756-9711915D2DCD}"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7256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6-10 January 2013</a:t>
            </a:r>
            <a:endParaRPr lang="en-US"/>
          </a:p>
        </p:txBody>
      </p:sp>
      <p:sp>
        <p:nvSpPr>
          <p:cNvPr id="8" name="Footer Placeholder 7"/>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9" name="Slide Number Placeholder 8"/>
          <p:cNvSpPr>
            <a:spLocks noGrp="1"/>
          </p:cNvSpPr>
          <p:nvPr>
            <p:ph type="sldNum" sz="quarter" idx="12"/>
          </p:nvPr>
        </p:nvSpPr>
        <p:spPr/>
        <p:txBody>
          <a:bodyPr/>
          <a:lstStyle>
            <a:lvl1pPr>
              <a:defRPr/>
            </a:lvl1pPr>
          </a:lstStyle>
          <a:p>
            <a:fld id="{5BAF90EF-C321-4F84-A6AD-73E105E1DCD3}"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1024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6-10 January 2013</a:t>
            </a:r>
            <a:endParaRPr lang="en-US"/>
          </a:p>
        </p:txBody>
      </p:sp>
      <p:sp>
        <p:nvSpPr>
          <p:cNvPr id="4" name="Footer Placeholder 3"/>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5" name="Slide Number Placeholder 4"/>
          <p:cNvSpPr>
            <a:spLocks noGrp="1"/>
          </p:cNvSpPr>
          <p:nvPr>
            <p:ph type="sldNum" sz="quarter" idx="12"/>
          </p:nvPr>
        </p:nvSpPr>
        <p:spPr/>
        <p:txBody>
          <a:bodyPr/>
          <a:lstStyle>
            <a:lvl1pPr>
              <a:defRPr/>
            </a:lvl1pPr>
          </a:lstStyle>
          <a:p>
            <a:fld id="{4467E6AA-F11A-463A-8D2E-76D8378EF005}"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8816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6-10 January 2013</a:t>
            </a:r>
            <a:endParaRPr lang="en-US"/>
          </a:p>
        </p:txBody>
      </p:sp>
      <p:sp>
        <p:nvSpPr>
          <p:cNvPr id="3" name="Footer Placeholder 2"/>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4" name="Slide Number Placeholder 3"/>
          <p:cNvSpPr>
            <a:spLocks noGrp="1"/>
          </p:cNvSpPr>
          <p:nvPr>
            <p:ph type="sldNum" sz="quarter" idx="12"/>
          </p:nvPr>
        </p:nvSpPr>
        <p:spPr/>
        <p:txBody>
          <a:bodyPr/>
          <a:lstStyle>
            <a:lvl1pPr>
              <a:defRPr/>
            </a:lvl1pPr>
          </a:lstStyle>
          <a:p>
            <a:fld id="{03967D4A-9EDC-4B71-A0F4-310F15663681}"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1984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6-10 January 2013</a:t>
            </a:r>
            <a:endParaRPr lang="en-US"/>
          </a:p>
        </p:txBody>
      </p:sp>
      <p:sp>
        <p:nvSpPr>
          <p:cNvPr id="6" name="Footer Placeholder 5"/>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7" name="Slide Number Placeholder 6"/>
          <p:cNvSpPr>
            <a:spLocks noGrp="1"/>
          </p:cNvSpPr>
          <p:nvPr>
            <p:ph type="sldNum" sz="quarter" idx="12"/>
          </p:nvPr>
        </p:nvSpPr>
        <p:spPr/>
        <p:txBody>
          <a:bodyPr/>
          <a:lstStyle>
            <a:lvl1pPr>
              <a:defRPr/>
            </a:lvl1pPr>
          </a:lstStyle>
          <a:p>
            <a:fld id="{D7AFE476-D013-4048-AB2B-6E1666BE1A44}"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6515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6-10 January 2013</a:t>
            </a:r>
            <a:endParaRPr lang="en-US"/>
          </a:p>
        </p:txBody>
      </p:sp>
      <p:sp>
        <p:nvSpPr>
          <p:cNvPr id="6" name="Footer Placeholder 5"/>
          <p:cNvSpPr>
            <a:spLocks noGrp="1"/>
          </p:cNvSpPr>
          <p:nvPr>
            <p:ph type="ftr" sz="quarter" idx="11"/>
          </p:nvPr>
        </p:nvSpPr>
        <p:spPr/>
        <p:txBody>
          <a:bodyPr/>
          <a:lstStyle>
            <a:lvl1pPr>
              <a:defRPr/>
            </a:lvl1pPr>
          </a:lstStyle>
          <a:p>
            <a:r>
              <a:rPr lang="en-US" smtClean="0"/>
              <a:t>93rd AMS Annual Meeting – Austin, TX</a:t>
            </a:r>
            <a:endParaRPr lang="en-US"/>
          </a:p>
        </p:txBody>
      </p:sp>
      <p:sp>
        <p:nvSpPr>
          <p:cNvPr id="7" name="Slide Number Placeholder 6"/>
          <p:cNvSpPr>
            <a:spLocks noGrp="1"/>
          </p:cNvSpPr>
          <p:nvPr>
            <p:ph type="sldNum" sz="quarter" idx="12"/>
          </p:nvPr>
        </p:nvSpPr>
        <p:spPr/>
        <p:txBody>
          <a:bodyPr/>
          <a:lstStyle>
            <a:lvl1pPr>
              <a:defRPr/>
            </a:lvl1pPr>
          </a:lstStyle>
          <a:p>
            <a:fld id="{FAB68E99-DD36-44B6-86E1-A5409BD782AD}"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883175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bwMode="auto">
          <a:xfrm>
            <a:off x="0" y="685800"/>
            <a:ext cx="9144000" cy="73183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4" name="Rectangle 4"/>
          <p:cNvSpPr>
            <a:spLocks noGrp="1" noChangeArrowheads="1"/>
          </p:cNvSpPr>
          <p:nvPr>
            <p:ph type="body" idx="1"/>
          </p:nvPr>
        </p:nvSpPr>
        <p:spPr bwMode="auto">
          <a:xfrm>
            <a:off x="0" y="1600200"/>
            <a:ext cx="9144000" cy="49530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5" name="Rectangle 5"/>
          <p:cNvSpPr>
            <a:spLocks noGrp="1" noChangeArrowheads="1"/>
          </p:cNvSpPr>
          <p:nvPr>
            <p:ph type="dt" sz="half" idx="2"/>
          </p:nvPr>
        </p:nvSpPr>
        <p:spPr bwMode="auto">
          <a:xfrm>
            <a:off x="457200" y="6553200"/>
            <a:ext cx="2133600" cy="16827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6-10 January 2013</a:t>
            </a:r>
            <a:endParaRPr lang="en-US"/>
          </a:p>
        </p:txBody>
      </p:sp>
      <p:sp>
        <p:nvSpPr>
          <p:cNvPr id="5126" name="Rectangle 6"/>
          <p:cNvSpPr>
            <a:spLocks noGrp="1" noChangeArrowheads="1"/>
          </p:cNvSpPr>
          <p:nvPr>
            <p:ph type="ftr" sz="quarter" idx="3"/>
          </p:nvPr>
        </p:nvSpPr>
        <p:spPr bwMode="auto">
          <a:xfrm>
            <a:off x="2743200" y="6553200"/>
            <a:ext cx="3733800" cy="16827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smtClean="0"/>
              <a:t>93rd AMS Annual Meeting – Austin, TX</a:t>
            </a:r>
            <a:endParaRPr lang="en-US"/>
          </a:p>
        </p:txBody>
      </p:sp>
      <p:sp>
        <p:nvSpPr>
          <p:cNvPr id="5127" name="Rectangle 7"/>
          <p:cNvSpPr>
            <a:spLocks noGrp="1" noChangeArrowheads="1"/>
          </p:cNvSpPr>
          <p:nvPr>
            <p:ph type="sldNum" sz="quarter" idx="4"/>
          </p:nvPr>
        </p:nvSpPr>
        <p:spPr bwMode="auto">
          <a:xfrm>
            <a:off x="7010400" y="6629400"/>
            <a:ext cx="2133600" cy="2286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E194407-0A3B-4DB7-911A-5B23B48D8925}" type="slidenum">
              <a:rPr lang="en-US"/>
              <a:pPr/>
              <a:t>‹#›</a:t>
            </a:fld>
            <a:endParaRPr lang="en-US"/>
          </a:p>
        </p:txBody>
      </p:sp>
      <p:pic>
        <p:nvPicPr>
          <p:cNvPr id="5132" name="Picture 12" descr="noaalogo"/>
          <p:cNvPicPr>
            <a:picLocks noChangeAspect="1" noChangeArrowheads="1"/>
          </p:cNvPicPr>
          <p:nvPr userDrawn="1"/>
        </p:nvPicPr>
        <p:blipFill>
          <a:blip r:embed="rId1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248400" y="0"/>
            <a:ext cx="685800" cy="665163"/>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133" name="Picture 13"/>
          <p:cNvPicPr>
            <a:picLocks noChangeAspect="1" noChangeArrowheads="1"/>
          </p:cNvPicPr>
          <p:nvPr userDrawn="1"/>
        </p:nvPicPr>
        <p:blipFill>
          <a:blip r:embed="rId1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2631" r="5965" b="25333"/>
          <a:stretch>
            <a:fillRect/>
          </a:stretch>
        </p:blipFill>
        <p:spPr bwMode="auto">
          <a:xfrm>
            <a:off x="685800" y="0"/>
            <a:ext cx="4419600" cy="5334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5134" name="Picture 14"/>
          <p:cNvPicPr>
            <a:picLocks noChangeAspect="1" noChangeArrowheads="1"/>
          </p:cNvPicPr>
          <p:nvPr userDrawn="1"/>
        </p:nvPicPr>
        <p:blipFill>
          <a:blip r:embed="rId1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r="86491"/>
          <a:stretch>
            <a:fillRect/>
          </a:stretch>
        </p:blipFill>
        <p:spPr bwMode="auto">
          <a:xfrm>
            <a:off x="0" y="0"/>
            <a:ext cx="733425" cy="71437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5137" name="Picture 17"/>
          <p:cNvPicPr>
            <a:picLocks noChangeAspect="1" noChangeArrowheads="1"/>
          </p:cNvPicPr>
          <p:nvPr userDrawn="1"/>
        </p:nvPicPr>
        <p:blipFill>
          <a:blip r:embed="rId1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b="30000"/>
          <a:stretch>
            <a:fillRect/>
          </a:stretch>
        </p:blipFill>
        <p:spPr bwMode="auto">
          <a:xfrm>
            <a:off x="8229600" y="0"/>
            <a:ext cx="914400" cy="65087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accent2"/>
          </a:solidFill>
          <a:latin typeface="+mn-lt"/>
          <a:ea typeface="+mn-ea"/>
          <a:cs typeface="+mn-cs"/>
        </a:defRPr>
      </a:lvl1pPr>
      <a:lvl2pPr marL="742950" indent="-285750" algn="l" rtl="0" fontAlgn="base">
        <a:spcBef>
          <a:spcPct val="20000"/>
        </a:spcBef>
        <a:spcAft>
          <a:spcPct val="0"/>
        </a:spcAft>
        <a:buChar char="–"/>
        <a:defRPr sz="2800">
          <a:solidFill>
            <a:schemeClr val="hlink"/>
          </a:solidFill>
          <a:latin typeface="+mn-lt"/>
        </a:defRPr>
      </a:lvl2pPr>
      <a:lvl3pPr marL="1143000" indent="-228600" algn="l" rtl="0" fontAlgn="base">
        <a:spcBef>
          <a:spcPct val="20000"/>
        </a:spcBef>
        <a:spcAft>
          <a:spcPct val="0"/>
        </a:spcAft>
        <a:buChar char="•"/>
        <a:defRPr sz="2400">
          <a:solidFill>
            <a:srgbClr val="FF3300"/>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smtClean="0"/>
              <a:t>6-10 January 2013</a:t>
            </a:r>
            <a:endParaRPr lang="en-US" dirty="0"/>
          </a:p>
        </p:txBody>
      </p:sp>
      <p:sp>
        <p:nvSpPr>
          <p:cNvPr id="7" name="Footer Placeholder 6"/>
          <p:cNvSpPr>
            <a:spLocks noGrp="1"/>
          </p:cNvSpPr>
          <p:nvPr>
            <p:ph type="ftr" sz="quarter" idx="11"/>
          </p:nvPr>
        </p:nvSpPr>
        <p:spPr>
          <a:xfrm>
            <a:off x="2743200" y="6553201"/>
            <a:ext cx="4114800" cy="152400"/>
          </a:xfrm>
        </p:spPr>
        <p:txBody>
          <a:bodyPr/>
          <a:lstStyle/>
          <a:p>
            <a:r>
              <a:rPr lang="en-US" smtClean="0"/>
              <a:t>93rd AMS Annual Meeting – Austin, TX</a:t>
            </a:r>
            <a:endParaRPr lang="en-US" dirty="0"/>
          </a:p>
        </p:txBody>
      </p:sp>
      <p:sp>
        <p:nvSpPr>
          <p:cNvPr id="2052" name="Rectangle 4"/>
          <p:cNvSpPr>
            <a:spLocks noGrp="1" noChangeArrowheads="1"/>
          </p:cNvSpPr>
          <p:nvPr>
            <p:ph type="title"/>
          </p:nvPr>
        </p:nvSpPr>
        <p:spPr>
          <a:xfrm>
            <a:off x="0" y="762000"/>
            <a:ext cx="9144000" cy="1219200"/>
          </a:xfrm>
        </p:spPr>
        <p:txBody>
          <a:bodyPr/>
          <a:lstStyle/>
          <a:p>
            <a:r>
              <a:rPr lang="en-US" sz="2000" dirty="0" smtClean="0"/>
              <a:t>29th Conference on Environmental Information Processing Technologies</a:t>
            </a:r>
            <a:r>
              <a:rPr lang="en-US" sz="2800" dirty="0" smtClean="0"/>
              <a:t/>
            </a:r>
            <a:br>
              <a:rPr lang="en-US" sz="2800" dirty="0" smtClean="0"/>
            </a:br>
            <a:r>
              <a:rPr lang="en-US" sz="2000" dirty="0" smtClean="0">
                <a:solidFill>
                  <a:srgbClr val="0000FF"/>
                </a:solidFill>
              </a:rPr>
              <a:t>“A Pseudo Object Oriented </a:t>
            </a:r>
            <a:r>
              <a:rPr lang="en-US" sz="2000" dirty="0" err="1" smtClean="0">
                <a:solidFill>
                  <a:srgbClr val="0000FF"/>
                </a:solidFill>
              </a:rPr>
              <a:t>netCDF</a:t>
            </a:r>
            <a:r>
              <a:rPr lang="en-US" sz="2000" dirty="0" smtClean="0">
                <a:solidFill>
                  <a:srgbClr val="0000FF"/>
                </a:solidFill>
              </a:rPr>
              <a:t> Application Interface Layer to “Simplify” Access to Satellite and Future Atmospheric Datasets”</a:t>
            </a:r>
            <a:br>
              <a:rPr lang="en-US" sz="2000" dirty="0" smtClean="0">
                <a:solidFill>
                  <a:srgbClr val="0000FF"/>
                </a:solidFill>
              </a:rPr>
            </a:br>
            <a:r>
              <a:rPr lang="en-US" sz="2000" dirty="0" smtClean="0">
                <a:solidFill>
                  <a:srgbClr val="0000FF"/>
                </a:solidFill>
              </a:rPr>
              <a:t>S. P. Longmore, J. A. </a:t>
            </a:r>
            <a:r>
              <a:rPr lang="en-US" sz="2000" dirty="0" err="1" smtClean="0">
                <a:solidFill>
                  <a:srgbClr val="0000FF"/>
                </a:solidFill>
              </a:rPr>
              <a:t>Knaff</a:t>
            </a:r>
            <a:r>
              <a:rPr lang="en-US" sz="2000" dirty="0" smtClean="0">
                <a:solidFill>
                  <a:srgbClr val="0000FF"/>
                </a:solidFill>
              </a:rPr>
              <a:t>, and M. </a:t>
            </a:r>
            <a:r>
              <a:rPr lang="en-US" sz="2000" dirty="0" err="1" smtClean="0">
                <a:solidFill>
                  <a:srgbClr val="0000FF"/>
                </a:solidFill>
              </a:rPr>
              <a:t>Demaria</a:t>
            </a:r>
            <a:endParaRPr lang="en-US" sz="2000" dirty="0">
              <a:solidFill>
                <a:srgbClr val="0000FF"/>
              </a:solidFill>
            </a:endParaRPr>
          </a:p>
        </p:txBody>
      </p:sp>
      <p:sp>
        <p:nvSpPr>
          <p:cNvPr id="2053" name="Rectangle 5"/>
          <p:cNvSpPr>
            <a:spLocks noGrp="1" noChangeArrowheads="1"/>
          </p:cNvSpPr>
          <p:nvPr>
            <p:ph type="body" sz="half" idx="1"/>
          </p:nvPr>
        </p:nvSpPr>
        <p:spPr>
          <a:xfrm>
            <a:off x="0" y="1981200"/>
            <a:ext cx="3657600" cy="4648200"/>
          </a:xfrm>
        </p:spPr>
        <p:txBody>
          <a:bodyPr/>
          <a:lstStyle/>
          <a:p>
            <a:pPr>
              <a:lnSpc>
                <a:spcPct val="90000"/>
              </a:lnSpc>
            </a:pPr>
            <a:r>
              <a:rPr lang="en-US" sz="2000" dirty="0" smtClean="0"/>
              <a:t>Application/abstraction interface layers developed to read Hurricane Satellite (HURSAT) dataset.</a:t>
            </a:r>
          </a:p>
          <a:p>
            <a:pPr>
              <a:lnSpc>
                <a:spcPct val="90000"/>
              </a:lnSpc>
            </a:pPr>
            <a:r>
              <a:rPr lang="en-US" sz="2000" dirty="0" smtClean="0"/>
              <a:t>Pseudo OO API layer abstracts verbose/repetitive </a:t>
            </a:r>
            <a:r>
              <a:rPr lang="en-US" sz="2000" dirty="0" err="1" smtClean="0"/>
              <a:t>netCDF</a:t>
            </a:r>
            <a:r>
              <a:rPr lang="en-US" sz="2000" dirty="0" smtClean="0"/>
              <a:t> access calls.</a:t>
            </a:r>
          </a:p>
          <a:p>
            <a:pPr>
              <a:lnSpc>
                <a:spcPct val="90000"/>
              </a:lnSpc>
            </a:pPr>
            <a:r>
              <a:rPr lang="en-US" sz="2000" dirty="0" smtClean="0"/>
              <a:t>Hierarchal interface layer design pattern can be extended to other existing data formats/libraries. (HDF, GRIB, etc)</a:t>
            </a:r>
          </a:p>
          <a:p>
            <a:pPr>
              <a:lnSpc>
                <a:spcPct val="90000"/>
              </a:lnSpc>
            </a:pPr>
            <a:r>
              <a:rPr lang="en-US" sz="2000" dirty="0" smtClean="0"/>
              <a:t>New abstraction interface layers can be developed as needs warrant. </a:t>
            </a:r>
          </a:p>
        </p:txBody>
      </p:sp>
      <p:pic>
        <p:nvPicPr>
          <p:cNvPr id="9" name="Picture 8" descr="NAIL.png"/>
          <p:cNvPicPr>
            <a:picLocks noChangeAspect="1"/>
          </p:cNvPicPr>
          <p:nvPr/>
        </p:nvPicPr>
        <p:blipFill>
          <a:blip r:embed="rId3"/>
          <a:stretch>
            <a:fillRect/>
          </a:stretch>
        </p:blipFill>
        <p:spPr>
          <a:xfrm>
            <a:off x="3559277" y="3962400"/>
            <a:ext cx="5584723" cy="2895600"/>
          </a:xfrm>
          <a:prstGeom prst="rect">
            <a:avLst/>
          </a:prstGeom>
        </p:spPr>
      </p:pic>
      <p:pic>
        <p:nvPicPr>
          <p:cNvPr id="134" name="Picture 133" descr="SAIL.png"/>
          <p:cNvPicPr>
            <a:picLocks noChangeAspect="1"/>
          </p:cNvPicPr>
          <p:nvPr/>
        </p:nvPicPr>
        <p:blipFill>
          <a:blip r:embed="rId4"/>
          <a:stretch>
            <a:fillRect/>
          </a:stretch>
        </p:blipFill>
        <p:spPr>
          <a:xfrm>
            <a:off x="3657600" y="2286000"/>
            <a:ext cx="5410200" cy="1758051"/>
          </a:xfrm>
          <a:prstGeom prst="rect">
            <a:avLst/>
          </a:prstGeom>
          <a:ln w="19050" cmpd="sng">
            <a:noFill/>
          </a:ln>
        </p:spPr>
      </p:pic>
      <p:sp>
        <p:nvSpPr>
          <p:cNvPr id="135" name="TextBox 134"/>
          <p:cNvSpPr txBox="1"/>
          <p:nvPr/>
        </p:nvSpPr>
        <p:spPr>
          <a:xfrm>
            <a:off x="3581400" y="1981200"/>
            <a:ext cx="5638800" cy="307777"/>
          </a:xfrm>
          <a:prstGeom prst="rect">
            <a:avLst/>
          </a:prstGeom>
          <a:noFill/>
        </p:spPr>
        <p:txBody>
          <a:bodyPr wrap="square" rtlCol="0">
            <a:spAutoFit/>
          </a:bodyPr>
          <a:lstStyle/>
          <a:p>
            <a:r>
              <a:rPr lang="en-US" sz="1400" dirty="0" smtClean="0"/>
              <a:t>Interface layer hierarchy (above) and </a:t>
            </a:r>
            <a:r>
              <a:rPr lang="en-US" sz="1400" dirty="0" err="1" smtClean="0"/>
              <a:t>netCDF</a:t>
            </a:r>
            <a:r>
              <a:rPr lang="en-US" sz="1400" dirty="0" smtClean="0"/>
              <a:t> class diagrams (below)</a:t>
            </a:r>
            <a:endParaRPr lang="en-US" sz="1400" dirty="0"/>
          </a:p>
        </p:txBody>
      </p:sp>
      <p:sp>
        <p:nvSpPr>
          <p:cNvPr id="136" name="Oval 135"/>
          <p:cNvSpPr/>
          <p:nvPr/>
        </p:nvSpPr>
        <p:spPr>
          <a:xfrm>
            <a:off x="4953000" y="2286000"/>
            <a:ext cx="1371600" cy="38100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4495800" y="3048000"/>
            <a:ext cx="1066800" cy="53340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NOAA Template">
  <a:themeElements>
    <a:clrScheme name="NOA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A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A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A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A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A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A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A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A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A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A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A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A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A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TotalTime>
  <Words>134</Words>
  <Application>Microsoft Macintosh PowerPoint</Application>
  <PresentationFormat>On-screen Show (4:3)</PresentationFormat>
  <Paragraphs>9</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NOAA Template</vt:lpstr>
      <vt:lpstr>29th Conference on Environmental Information Processing Technologies “A Pseudo Object Oriented netCDF Application Interface Layer to “Simplify” Access to Satellite and Future Atmospheric Datasets” S. P. Longmore, J. A. Knaff, and M. Demaria</vt:lpstr>
    </vt:vector>
  </TitlesOfParts>
  <Company>NOAA/NESDIS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ralph ferraro</dc:creator>
  <cp:lastModifiedBy>Scott Longmore</cp:lastModifiedBy>
  <cp:revision>21</cp:revision>
  <dcterms:created xsi:type="dcterms:W3CDTF">2012-12-20T19:58:52Z</dcterms:created>
  <dcterms:modified xsi:type="dcterms:W3CDTF">2012-12-20T20:01:50Z</dcterms:modified>
</cp:coreProperties>
</file>