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799A3-CC91-CFA1-350C-10FD4448E9A1}" v="178" dt="2025-08-15T17:18:00.176"/>
    <p1510:client id="{D61EA846-CFB2-7B30-8D7E-17E32B479A43}" v="435" dt="2025-08-15T17:31:08.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search.ebsco.com/linkprocessor/plink?id=9af6ef54-ea58-368d-9f5e-d6a941a18ec2" TargetMode="External"/><Relationship Id="rId2" Type="http://schemas.openxmlformats.org/officeDocument/2006/relationships/hyperlink" Target="https://doi.org/10.3991/ijim.v14i11.13269" TargetMode="External"/><Relationship Id="rId1" Type="http://schemas.openxmlformats.org/officeDocument/2006/relationships/slideLayout" Target="../slideLayouts/slideLayout2.xml"/><Relationship Id="rId5" Type="http://schemas.openxmlformats.org/officeDocument/2006/relationships/hyperlink" Target="https://doi.org/10.24857/rgsa.v18n10-167" TargetMode="External"/><Relationship Id="rId4" Type="http://schemas.openxmlformats.org/officeDocument/2006/relationships/hyperlink" Target="https://doi.org/10.5824/ajite.2023.03.002.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Project Presentation</a:t>
            </a:r>
            <a:br>
              <a:rPr lang="en-US" dirty="0"/>
            </a:br>
            <a:r>
              <a:rPr lang="en-US" sz="4800" dirty="0"/>
              <a:t>Scrum-Agile approach</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a:t>
            </a:r>
          </a:p>
          <a:p>
            <a:r>
              <a:rPr lang="en-US" dirty="0"/>
              <a:t>Scott Weiss</a:t>
            </a:r>
          </a:p>
          <a:p>
            <a:r>
              <a:rPr lang="en-US" dirty="0"/>
              <a:t>2025-08-17</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5C92-CE8A-F866-C6AD-C0AC43E04282}"/>
              </a:ext>
            </a:extLst>
          </p:cNvPr>
          <p:cNvSpPr>
            <a:spLocks noGrp="1"/>
          </p:cNvSpPr>
          <p:nvPr>
            <p:ph type="title"/>
          </p:nvPr>
        </p:nvSpPr>
        <p:spPr/>
        <p:txBody>
          <a:bodyPr/>
          <a:lstStyle/>
          <a:p>
            <a:r>
              <a:rPr lang="en-US" sz="3600" dirty="0"/>
              <a:t>Agile Roles </a:t>
            </a:r>
            <a:br>
              <a:rPr lang="en-US" sz="2800" dirty="0"/>
            </a:br>
            <a:r>
              <a:rPr lang="en-US" sz="2000" dirty="0">
                <a:latin typeface="Aptos"/>
              </a:rPr>
              <a:t>(</a:t>
            </a:r>
            <a:r>
              <a:rPr lang="en-US" sz="2000" dirty="0">
                <a:latin typeface="Aptos"/>
                <a:cs typeface="Times New Roman"/>
              </a:rPr>
              <a:t>Martín Gómez, Masa Lorenzo, &amp; Muñoz de Luna, 2024)</a:t>
            </a:r>
            <a:endParaRPr lang="en-US" sz="2000" dirty="0">
              <a:latin typeface="Aptos"/>
            </a:endParaRPr>
          </a:p>
        </p:txBody>
      </p:sp>
      <p:sp>
        <p:nvSpPr>
          <p:cNvPr id="3" name="Content Placeholder 2">
            <a:extLst>
              <a:ext uri="{FF2B5EF4-FFF2-40B4-BE49-F238E27FC236}">
                <a16:creationId xmlns:a16="http://schemas.microsoft.com/office/drawing/2014/main" id="{F1D981ED-2D3F-8873-DAE8-38B95C4CA8A8}"/>
              </a:ext>
            </a:extLst>
          </p:cNvPr>
          <p:cNvSpPr>
            <a:spLocks noGrp="1"/>
          </p:cNvSpPr>
          <p:nvPr>
            <p:ph idx="1"/>
          </p:nvPr>
        </p:nvSpPr>
        <p:spPr/>
        <p:txBody>
          <a:bodyPr vert="horz" lIns="91440" tIns="45720" rIns="91440" bIns="45720" rtlCol="0" anchor="t">
            <a:normAutofit/>
          </a:bodyPr>
          <a:lstStyle/>
          <a:p>
            <a:r>
              <a:rPr lang="en-US" dirty="0">
                <a:ea typeface="+mn-lt"/>
                <a:cs typeface="+mn-lt"/>
              </a:rPr>
              <a:t>Product Owner - Defines objectives of the project and sets priorities, as well as being the client's representative.</a:t>
            </a:r>
            <a:endParaRPr lang="en-US"/>
          </a:p>
          <a:p>
            <a:r>
              <a:rPr lang="en-US" dirty="0">
                <a:ea typeface="+mn-lt"/>
                <a:cs typeface="+mn-lt"/>
              </a:rPr>
              <a:t>Scrum Master - Ensures the project is developed correctly and guides team meetings and assists with any problems that come up.</a:t>
            </a:r>
          </a:p>
          <a:p>
            <a:r>
              <a:rPr lang="en-US" dirty="0">
                <a:ea typeface="+mn-lt"/>
                <a:cs typeface="+mn-lt"/>
              </a:rPr>
              <a:t>Scrum Team - Consists of members such as developers and testers that develop the product. Responsible for developing the functionalities as dictated by the Product Owner.</a:t>
            </a:r>
            <a:endParaRPr lang="en-US" dirty="0"/>
          </a:p>
        </p:txBody>
      </p:sp>
    </p:spTree>
    <p:extLst>
      <p:ext uri="{BB962C8B-B14F-4D97-AF65-F5344CB8AC3E}">
        <p14:creationId xmlns:p14="http://schemas.microsoft.com/office/powerpoint/2010/main" val="44991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695E-D7C5-EB4A-20A1-CD83F32A4630}"/>
              </a:ext>
            </a:extLst>
          </p:cNvPr>
          <p:cNvSpPr>
            <a:spLocks noGrp="1"/>
          </p:cNvSpPr>
          <p:nvPr>
            <p:ph type="title"/>
          </p:nvPr>
        </p:nvSpPr>
        <p:spPr/>
        <p:txBody>
          <a:bodyPr>
            <a:normAutofit/>
          </a:bodyPr>
          <a:lstStyle/>
          <a:p>
            <a:r>
              <a:rPr lang="en-US" sz="3600" dirty="0"/>
              <a:t>Agile Phases</a:t>
            </a:r>
            <a:br>
              <a:rPr lang="en-US" dirty="0"/>
            </a:br>
            <a:r>
              <a:rPr lang="en-US" sz="1800" dirty="0">
                <a:latin typeface="Aptos"/>
                <a:cs typeface="Times New Roman"/>
              </a:rPr>
              <a:t>(Al-</a:t>
            </a:r>
            <a:r>
              <a:rPr lang="en-US" sz="1800" dirty="0" err="1">
                <a:latin typeface="Aptos"/>
                <a:cs typeface="Times New Roman"/>
              </a:rPr>
              <a:t>Saqqa</a:t>
            </a:r>
            <a:r>
              <a:rPr lang="en-US" sz="1800" dirty="0">
                <a:latin typeface="Aptos"/>
                <a:cs typeface="Times New Roman"/>
              </a:rPr>
              <a:t>, Sawalha, &amp; </a:t>
            </a:r>
            <a:r>
              <a:rPr lang="en-US" sz="1800" dirty="0" err="1">
                <a:latin typeface="Aptos"/>
                <a:cs typeface="Times New Roman"/>
              </a:rPr>
              <a:t>AbdelNabi</a:t>
            </a:r>
            <a:r>
              <a:rPr lang="en-US" sz="1800" dirty="0">
                <a:latin typeface="Aptos"/>
                <a:cs typeface="Times New Roman"/>
              </a:rPr>
              <a:t>, 2020)</a:t>
            </a:r>
            <a:endParaRPr lang="en-US" sz="1800" dirty="0">
              <a:latin typeface="Aptos"/>
              <a:ea typeface="+mj-lt"/>
              <a:cs typeface="+mj-lt"/>
            </a:endParaRPr>
          </a:p>
        </p:txBody>
      </p:sp>
      <p:sp>
        <p:nvSpPr>
          <p:cNvPr id="3" name="Content Placeholder 2">
            <a:extLst>
              <a:ext uri="{FF2B5EF4-FFF2-40B4-BE49-F238E27FC236}">
                <a16:creationId xmlns:a16="http://schemas.microsoft.com/office/drawing/2014/main" id="{20CA7187-AF4D-7553-A732-BC4E5568C548}"/>
              </a:ext>
            </a:extLst>
          </p:cNvPr>
          <p:cNvSpPr>
            <a:spLocks noGrp="1"/>
          </p:cNvSpPr>
          <p:nvPr>
            <p:ph idx="1"/>
          </p:nvPr>
        </p:nvSpPr>
        <p:spPr/>
        <p:txBody>
          <a:bodyPr vert="horz" lIns="91440" tIns="45720" rIns="91440" bIns="45720" rtlCol="0" anchor="t">
            <a:normAutofit/>
          </a:bodyPr>
          <a:lstStyle/>
          <a:p>
            <a:r>
              <a:rPr lang="en-US" sz="2400" dirty="0">
                <a:ea typeface="+mn-lt"/>
                <a:cs typeface="+mn-lt"/>
              </a:rPr>
              <a:t>Initial Phase - Initial planning phase of meeting with the client to get necessary project information, as well as pre-sprint planning to define the team, the needed tools and resources. </a:t>
            </a:r>
          </a:p>
          <a:p>
            <a:r>
              <a:rPr lang="en-US" sz="2400" dirty="0">
                <a:ea typeface="+mn-lt"/>
                <a:cs typeface="+mn-lt"/>
              </a:rPr>
              <a:t>Development Phase - Consists of sprints that last from 2-4 weeks, going through the product backlog and the necessary development steps such as creating user stories, with each sprint having a daily standup meeting to go over current development progress. Each sprint ending with a review and retrospective to review what was done.</a:t>
            </a:r>
          </a:p>
          <a:p>
            <a:r>
              <a:rPr lang="en-US" sz="2400" dirty="0">
                <a:ea typeface="+mn-lt"/>
                <a:cs typeface="+mn-lt"/>
              </a:rPr>
              <a:t>Project End Phase - Releasing and distributing the finished product based on final approval from the team, product owner, and client. </a:t>
            </a:r>
            <a:endParaRPr lang="en-US" sz="2400" dirty="0"/>
          </a:p>
        </p:txBody>
      </p:sp>
    </p:spTree>
    <p:extLst>
      <p:ext uri="{BB962C8B-B14F-4D97-AF65-F5344CB8AC3E}">
        <p14:creationId xmlns:p14="http://schemas.microsoft.com/office/powerpoint/2010/main" val="209677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3EEE-67F3-F5F0-5A73-6EF8214CB4DC}"/>
              </a:ext>
            </a:extLst>
          </p:cNvPr>
          <p:cNvSpPr>
            <a:spLocks noGrp="1"/>
          </p:cNvSpPr>
          <p:nvPr>
            <p:ph type="title"/>
          </p:nvPr>
        </p:nvSpPr>
        <p:spPr/>
        <p:txBody>
          <a:bodyPr/>
          <a:lstStyle/>
          <a:p>
            <a:r>
              <a:rPr lang="en-US" dirty="0"/>
              <a:t>Waterfall Model</a:t>
            </a:r>
          </a:p>
        </p:txBody>
      </p:sp>
      <p:sp>
        <p:nvSpPr>
          <p:cNvPr id="3" name="Content Placeholder 2">
            <a:extLst>
              <a:ext uri="{FF2B5EF4-FFF2-40B4-BE49-F238E27FC236}">
                <a16:creationId xmlns:a16="http://schemas.microsoft.com/office/drawing/2014/main" id="{F8419552-89A7-5DA1-91F2-2EAEACACAFD9}"/>
              </a:ext>
            </a:extLst>
          </p:cNvPr>
          <p:cNvSpPr>
            <a:spLocks noGrp="1"/>
          </p:cNvSpPr>
          <p:nvPr>
            <p:ph idx="1"/>
          </p:nvPr>
        </p:nvSpPr>
        <p:spPr/>
        <p:txBody>
          <a:bodyPr vert="horz" lIns="91440" tIns="45720" rIns="91440" bIns="45720" rtlCol="0" anchor="t">
            <a:normAutofit/>
          </a:bodyPr>
          <a:lstStyle/>
          <a:p>
            <a:r>
              <a:rPr lang="en-US" dirty="0"/>
              <a:t>Development processes can differ between Waterfall and Agile as the Waterfall approach is more rigid, as a step should be completed before moving on to the next. (Demirag, Demirkol Öztürk, &amp; Ünal, 2023)</a:t>
            </a:r>
          </a:p>
          <a:p>
            <a:r>
              <a:rPr lang="en-US" dirty="0"/>
              <a:t>Choosing the Waterfall model over Agile would have impacted development times. With Agile, user stories and other processes were quickly able to adapt to changes to detox and wellness packages, while the processes would have likely already been done in the Waterfall model, causing release times to be impacted due to changes needing to be made.</a:t>
            </a:r>
          </a:p>
        </p:txBody>
      </p:sp>
    </p:spTree>
    <p:extLst>
      <p:ext uri="{BB962C8B-B14F-4D97-AF65-F5344CB8AC3E}">
        <p14:creationId xmlns:p14="http://schemas.microsoft.com/office/powerpoint/2010/main" val="61720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1364-4709-D3DA-F803-219FC8985217}"/>
              </a:ext>
            </a:extLst>
          </p:cNvPr>
          <p:cNvSpPr>
            <a:spLocks noGrp="1"/>
          </p:cNvSpPr>
          <p:nvPr>
            <p:ph type="title"/>
          </p:nvPr>
        </p:nvSpPr>
        <p:spPr/>
        <p:txBody>
          <a:bodyPr/>
          <a:lstStyle/>
          <a:p>
            <a:r>
              <a:rPr lang="en-US" dirty="0"/>
              <a:t>Waterfall or Agile Approach</a:t>
            </a:r>
          </a:p>
        </p:txBody>
      </p:sp>
      <p:sp>
        <p:nvSpPr>
          <p:cNvPr id="3" name="Content Placeholder 2">
            <a:extLst>
              <a:ext uri="{FF2B5EF4-FFF2-40B4-BE49-F238E27FC236}">
                <a16:creationId xmlns:a16="http://schemas.microsoft.com/office/drawing/2014/main" id="{8085D1A0-14EA-7546-8C34-A22F4724EB18}"/>
              </a:ext>
            </a:extLst>
          </p:cNvPr>
          <p:cNvSpPr>
            <a:spLocks noGrp="1"/>
          </p:cNvSpPr>
          <p:nvPr>
            <p:ph idx="1"/>
          </p:nvPr>
        </p:nvSpPr>
        <p:spPr/>
        <p:txBody>
          <a:bodyPr vert="horz" lIns="91440" tIns="45720" rIns="91440" bIns="45720" rtlCol="0" anchor="t">
            <a:normAutofit/>
          </a:bodyPr>
          <a:lstStyle/>
          <a:p>
            <a:pPr marL="0" indent="0">
              <a:buNone/>
            </a:pPr>
            <a:r>
              <a:rPr lang="en-US" sz="2400" dirty="0"/>
              <a:t>The main factors to consider with choosing Agile over Waterfall is efficiency and adaptability. This could be seen during development of the SNHU Travel project when changes needed to be made from top destinations to detox and wellness packages. Using the Agile approach, development was not hindered and changes were quickly made. This would not have been true with </a:t>
            </a:r>
            <a:r>
              <a:rPr lang="en-US" sz="2400"/>
              <a:t>the Waterfall approach.</a:t>
            </a:r>
            <a:endParaRPr lang="en-US" sz="2400" dirty="0"/>
          </a:p>
          <a:p>
            <a:pPr marL="0" indent="0">
              <a:buNone/>
            </a:pPr>
            <a:r>
              <a:rPr lang="en-US" sz="2400" dirty="0">
                <a:ea typeface="+mn-lt"/>
                <a:cs typeface="+mn-lt"/>
              </a:rPr>
              <a:t>The principles of Agile "not only foster a more responsive and efficient work environment but also contribute to the superior productivity achieved through Agile methodology."</a:t>
            </a:r>
            <a:r>
              <a:rPr lang="en-US" sz="2400" dirty="0"/>
              <a:t> (Crăciun, Matei, Florian, Tudose, &amp; </a:t>
            </a:r>
            <a:r>
              <a:rPr lang="en-US" sz="2400" err="1"/>
              <a:t>Boiangiu</a:t>
            </a:r>
            <a:r>
              <a:rPr lang="en-US" sz="2400" dirty="0"/>
              <a:t>, 2024).</a:t>
            </a:r>
          </a:p>
        </p:txBody>
      </p:sp>
    </p:spTree>
    <p:extLst>
      <p:ext uri="{BB962C8B-B14F-4D97-AF65-F5344CB8AC3E}">
        <p14:creationId xmlns:p14="http://schemas.microsoft.com/office/powerpoint/2010/main" val="286701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27DC-CEF3-39F4-EB53-A63E27C0AF3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011A655-BE88-2000-2B1B-3BD801B0F122}"/>
              </a:ext>
            </a:extLst>
          </p:cNvPr>
          <p:cNvSpPr>
            <a:spLocks noGrp="1"/>
          </p:cNvSpPr>
          <p:nvPr>
            <p:ph idx="1"/>
          </p:nvPr>
        </p:nvSpPr>
        <p:spPr/>
        <p:txBody>
          <a:bodyPr vert="horz" lIns="91440" tIns="45720" rIns="91440" bIns="45720" rtlCol="0" anchor="t">
            <a:normAutofit/>
          </a:bodyPr>
          <a:lstStyle/>
          <a:p>
            <a:pPr marL="457200" indent="-457200">
              <a:buNone/>
            </a:pPr>
            <a:r>
              <a:rPr lang="en-US" sz="2000" dirty="0">
                <a:latin typeface="Aptos"/>
                <a:ea typeface="+mn-lt"/>
                <a:cs typeface="+mn-lt"/>
              </a:rPr>
              <a:t>Al-</a:t>
            </a:r>
            <a:r>
              <a:rPr lang="en-US" sz="2000" err="1">
                <a:latin typeface="Aptos"/>
                <a:ea typeface="+mn-lt"/>
                <a:cs typeface="+mn-lt"/>
              </a:rPr>
              <a:t>Saqqa</a:t>
            </a:r>
            <a:r>
              <a:rPr lang="en-US" sz="2000" dirty="0">
                <a:latin typeface="Aptos"/>
                <a:ea typeface="+mn-lt"/>
                <a:cs typeface="+mn-lt"/>
              </a:rPr>
              <a:t>, S., Sawalha, S., &amp; </a:t>
            </a:r>
            <a:r>
              <a:rPr lang="en-US" sz="2000" err="1">
                <a:latin typeface="Aptos"/>
                <a:ea typeface="+mn-lt"/>
                <a:cs typeface="+mn-lt"/>
              </a:rPr>
              <a:t>AbdelNabi</a:t>
            </a:r>
            <a:r>
              <a:rPr lang="en-US" sz="2000" dirty="0">
                <a:latin typeface="Aptos"/>
                <a:ea typeface="+mn-lt"/>
                <a:cs typeface="+mn-lt"/>
              </a:rPr>
              <a:t>, H. (2020). Agile Software Development: Methodologies and Trends. </a:t>
            </a:r>
            <a:r>
              <a:rPr lang="en-US" sz="2000" i="1" dirty="0">
                <a:latin typeface="Aptos"/>
                <a:ea typeface="+mn-lt"/>
                <a:cs typeface="+mn-lt"/>
              </a:rPr>
              <a:t>International Journal of Interactive Mobile Technologies</a:t>
            </a:r>
            <a:r>
              <a:rPr lang="en-US" sz="2000" dirty="0">
                <a:latin typeface="Aptos"/>
                <a:ea typeface="+mn-lt"/>
                <a:cs typeface="+mn-lt"/>
              </a:rPr>
              <a:t>, </a:t>
            </a:r>
            <a:r>
              <a:rPr lang="en-US" sz="2000" i="1" dirty="0">
                <a:latin typeface="Aptos"/>
                <a:ea typeface="+mn-lt"/>
                <a:cs typeface="+mn-lt"/>
              </a:rPr>
              <a:t>14</a:t>
            </a:r>
            <a:r>
              <a:rPr lang="en-US" sz="2000" dirty="0">
                <a:latin typeface="Aptos"/>
                <a:ea typeface="+mn-lt"/>
                <a:cs typeface="+mn-lt"/>
              </a:rPr>
              <a:t>(11), 246–270. </a:t>
            </a:r>
            <a:r>
              <a:rPr lang="en-US" sz="2000" dirty="0">
                <a:latin typeface="Aptos"/>
                <a:ea typeface="+mn-lt"/>
                <a:cs typeface="+mn-lt"/>
                <a:hlinkClick r:id="rId2"/>
              </a:rPr>
              <a:t>https://doi.org/10.3991/ijim.v14i11.13269</a:t>
            </a:r>
            <a:endParaRPr lang="en-US" sz="2000">
              <a:latin typeface="Aptos"/>
            </a:endParaRPr>
          </a:p>
          <a:p>
            <a:pPr marL="457200" indent="-457200">
              <a:buNone/>
            </a:pPr>
            <a:r>
              <a:rPr lang="en-US" sz="2000" dirty="0">
                <a:ea typeface="+mn-lt"/>
                <a:cs typeface="+mn-lt"/>
              </a:rPr>
              <a:t>Crăciun, A.-C., Matei, I.-A., Florian, S.-G., Tudose, C., &amp; </a:t>
            </a:r>
            <a:r>
              <a:rPr lang="en-US" sz="2000" dirty="0" err="1">
                <a:ea typeface="+mn-lt"/>
                <a:cs typeface="+mn-lt"/>
              </a:rPr>
              <a:t>Boiangiu</a:t>
            </a:r>
            <a:r>
              <a:rPr lang="en-US" sz="2000" dirty="0">
                <a:ea typeface="+mn-lt"/>
                <a:cs typeface="+mn-lt"/>
              </a:rPr>
              <a:t>, C.-A. (2024). Productivity in a Waterfall Versus Agile Development Team. </a:t>
            </a:r>
            <a:r>
              <a:rPr lang="en-US" sz="2000" i="1" dirty="0">
                <a:ea typeface="+mn-lt"/>
                <a:cs typeface="+mn-lt"/>
              </a:rPr>
              <a:t>Journal of Information Systems &amp; Operations Management</a:t>
            </a:r>
            <a:r>
              <a:rPr lang="en-US" sz="2000" dirty="0">
                <a:ea typeface="+mn-lt"/>
                <a:cs typeface="+mn-lt"/>
              </a:rPr>
              <a:t>, </a:t>
            </a:r>
            <a:r>
              <a:rPr lang="en-US" sz="2000" i="1" dirty="0">
                <a:ea typeface="+mn-lt"/>
                <a:cs typeface="+mn-lt"/>
              </a:rPr>
              <a:t>18</a:t>
            </a:r>
            <a:r>
              <a:rPr lang="en-US" sz="2000" dirty="0">
                <a:ea typeface="+mn-lt"/>
                <a:cs typeface="+mn-lt"/>
              </a:rPr>
              <a:t>(2), 51–67. </a:t>
            </a:r>
            <a:r>
              <a:rPr lang="en-US" sz="2000" dirty="0">
                <a:ea typeface="+mn-lt"/>
                <a:cs typeface="+mn-lt"/>
                <a:hlinkClick r:id="rId3"/>
              </a:rPr>
              <a:t>https://research.ebsco.com/linkprocessor/plink?id=9af6ef54-ea58-368d-9f5e-d6a941a18ec2</a:t>
            </a:r>
            <a:endParaRPr lang="en-US"/>
          </a:p>
          <a:p>
            <a:pPr marL="457200" indent="-457200">
              <a:buNone/>
            </a:pPr>
            <a:r>
              <a:rPr lang="en-US" sz="2000" dirty="0">
                <a:ea typeface="+mn-lt"/>
                <a:cs typeface="+mn-lt"/>
              </a:rPr>
              <a:t>Demirag, A., Elçin Nur Demirkol Öztürk, &amp; Ünal, C. (2023). Analysis and Comparision of Waterfall Model and Agile Approach in Software Projects.</a:t>
            </a:r>
            <a:r>
              <a:rPr lang="en-US" sz="2000" i="1" dirty="0">
                <a:ea typeface="+mn-lt"/>
                <a:cs typeface="+mn-lt"/>
              </a:rPr>
              <a:t> AJIT-e, 14</a:t>
            </a:r>
            <a:r>
              <a:rPr lang="en-US" sz="2000" dirty="0">
                <a:ea typeface="+mn-lt"/>
                <a:cs typeface="+mn-lt"/>
              </a:rPr>
              <a:t>(54), 183-203. </a:t>
            </a:r>
            <a:r>
              <a:rPr lang="en-US" sz="2000" dirty="0">
                <a:ea typeface="+mn-lt"/>
                <a:cs typeface="+mn-lt"/>
                <a:hlinkClick r:id="rId4"/>
              </a:rPr>
              <a:t>https://doi.org/10.5824/ajite.2023.03.002.x</a:t>
            </a:r>
            <a:endParaRPr lang="en-US" sz="2000">
              <a:ea typeface="+mn-lt"/>
              <a:cs typeface="Times New Roman"/>
            </a:endParaRPr>
          </a:p>
          <a:p>
            <a:pPr marL="457200" indent="-457200">
              <a:buNone/>
            </a:pPr>
            <a:r>
              <a:rPr lang="en-US" sz="2000" dirty="0">
                <a:ea typeface="+mn-lt"/>
                <a:cs typeface="+mn-lt"/>
              </a:rPr>
              <a:t>Martín</a:t>
            </a:r>
            <a:r>
              <a:rPr lang="en-US" sz="2000" dirty="0">
                <a:latin typeface="Aptos"/>
                <a:ea typeface="+mn-lt"/>
                <a:cs typeface="+mn-lt"/>
              </a:rPr>
              <a:t> Gómez, S., Masa Lorenzo, C., &amp; Muñoz de Luna, Á. B. (2024). Using Scrum in Solving Business Reality Cases. </a:t>
            </a:r>
            <a:r>
              <a:rPr lang="en-US" sz="2000" i="1" dirty="0">
                <a:latin typeface="Aptos"/>
                <a:ea typeface="+mn-lt"/>
                <a:cs typeface="+mn-lt"/>
              </a:rPr>
              <a:t>Environmental &amp; Social Management Journal / </a:t>
            </a:r>
            <a:r>
              <a:rPr lang="en-US" sz="2000" i="1" dirty="0" err="1">
                <a:latin typeface="Aptos"/>
                <a:ea typeface="+mn-lt"/>
                <a:cs typeface="+mn-lt"/>
              </a:rPr>
              <a:t>Revista</a:t>
            </a:r>
            <a:r>
              <a:rPr lang="en-US" sz="2000" i="1" dirty="0">
                <a:latin typeface="Aptos"/>
                <a:ea typeface="+mn-lt"/>
                <a:cs typeface="+mn-lt"/>
              </a:rPr>
              <a:t> de </a:t>
            </a:r>
            <a:r>
              <a:rPr lang="en-US" sz="2000" i="1" dirty="0" err="1">
                <a:latin typeface="Aptos"/>
                <a:ea typeface="+mn-lt"/>
                <a:cs typeface="+mn-lt"/>
              </a:rPr>
              <a:t>Gestão</a:t>
            </a:r>
            <a:r>
              <a:rPr lang="en-US" sz="2000" i="1" dirty="0">
                <a:latin typeface="Aptos"/>
                <a:ea typeface="+mn-lt"/>
                <a:cs typeface="+mn-lt"/>
              </a:rPr>
              <a:t> Social e Ambiental</a:t>
            </a:r>
            <a:r>
              <a:rPr lang="en-US" sz="2000" dirty="0">
                <a:latin typeface="Aptos"/>
                <a:ea typeface="+mn-lt"/>
                <a:cs typeface="+mn-lt"/>
              </a:rPr>
              <a:t>, </a:t>
            </a:r>
            <a:r>
              <a:rPr lang="en-US" sz="2000" i="1" dirty="0">
                <a:latin typeface="Aptos"/>
                <a:ea typeface="+mn-lt"/>
                <a:cs typeface="+mn-lt"/>
              </a:rPr>
              <a:t>18</a:t>
            </a:r>
            <a:r>
              <a:rPr lang="en-US" sz="2000" dirty="0">
                <a:latin typeface="Aptos"/>
                <a:ea typeface="+mn-lt"/>
                <a:cs typeface="+mn-lt"/>
              </a:rPr>
              <a:t>(10), 1–15. </a:t>
            </a:r>
            <a:r>
              <a:rPr lang="en-US" sz="2000" dirty="0">
                <a:latin typeface="Aptos"/>
                <a:ea typeface="+mn-lt"/>
                <a:cs typeface="+mn-lt"/>
                <a:hlinkClick r:id="rId5"/>
              </a:rPr>
              <a:t>https://doi.org/10.24857/rgsa.v18n10-167</a:t>
            </a:r>
            <a:endParaRPr lang="en-US" sz="2000">
              <a:latin typeface="Aptos"/>
              <a:ea typeface="+mn-lt"/>
              <a:cs typeface="Times New Roman"/>
            </a:endParaRPr>
          </a:p>
          <a:p>
            <a:pPr marL="0" indent="-457200">
              <a:buNone/>
            </a:pPr>
            <a:endParaRPr lang="en-US" sz="2000" dirty="0">
              <a:latin typeface="Times New Roman"/>
              <a:cs typeface="Times New Roman"/>
            </a:endParaRPr>
          </a:p>
        </p:txBody>
      </p:sp>
    </p:spTree>
    <p:extLst>
      <p:ext uri="{BB962C8B-B14F-4D97-AF65-F5344CB8AC3E}">
        <p14:creationId xmlns:p14="http://schemas.microsoft.com/office/powerpoint/2010/main" val="307256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Final Project Presentation Scrum-Agile approach</vt:lpstr>
      <vt:lpstr>Agile Roles  (Martín Gómez, Masa Lorenzo, &amp; Muñoz de Luna, 2024)</vt:lpstr>
      <vt:lpstr>Agile Phases (Al-Saqqa, Sawalha, &amp; AbdelNabi, 2020)</vt:lpstr>
      <vt:lpstr>Waterfall Model</vt:lpstr>
      <vt:lpstr>Waterfall or Agile Approach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145</cp:revision>
  <dcterms:created xsi:type="dcterms:W3CDTF">2025-08-15T16:03:20Z</dcterms:created>
  <dcterms:modified xsi:type="dcterms:W3CDTF">2025-08-15T17:31:45Z</dcterms:modified>
</cp:coreProperties>
</file>