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4" r:id="rId6"/>
    <p:sldId id="261" r:id="rId7"/>
    <p:sldId id="265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方正超粗黑简体" charset="-122"/>
      <p:regular r:id="rId16"/>
    </p:embeddedFont>
    <p:embeddedFont>
      <p:font typeface="微软雅黑" pitchFamily="34" charset="-122"/>
      <p:regular r:id="rId17"/>
      <p:bold r:id="rId18"/>
    </p:embeddedFont>
    <p:embeddedFont>
      <p:font typeface="等线" charset="-122"/>
      <p:regular r:id="rId19"/>
    </p:embeddedFont>
    <p:embeddedFont>
      <p:font typeface="Arial Black" pitchFamily="34" charset="0"/>
      <p:bold r:id="rId20"/>
    </p:embeddedFont>
    <p:embeddedFont>
      <p:font typeface="华文细黑" pitchFamily="2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-93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F256720-392A-45AD-8088-F4B676003D1B}" type="datetimeFigureOut">
              <a:rPr lang="zh-CN" altLang="en-US"/>
              <a:t>2018/12/14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C57BB36-3B2B-4F32-97FC-27325BA1297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47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53025"/>
          </a:xfrm>
          <a:prstGeom prst="rect">
            <a:avLst/>
          </a:prstGeom>
          <a:solidFill>
            <a:srgbClr val="ECE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D359F-FEE9-4FBB-9916-D5F9FA47A69E}" type="datetimeFigureOut">
              <a:rPr lang="zh-CN" altLang="en-US"/>
              <a:t>2018/12/14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9D6F2-B881-4225-8C21-687D6C66F5D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AC306-5455-4448-9BC9-5DD94ACE7F03}" type="datetimeFigureOut">
              <a:rPr lang="zh-CN" altLang="en-US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43FF9-34DB-4598-A3FD-F43D315681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3E57F-BEF9-4163-BCC6-B50967462873}" type="datetimeFigureOut">
              <a:rPr lang="zh-CN" altLang="en-US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85402-3E19-402D-BA85-6B246B017E7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C911F1-80DD-45CA-911B-1B5C72B1FE2D}" type="datetimeFigureOut">
              <a:rPr lang="zh-CN" altLang="en-US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E6493-9773-4082-B0E9-7A65ED1A60F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52AD4-7153-4E26-B00E-AD2E1758F0EA}" type="datetimeFigureOut">
              <a:rPr lang="zh-CN" altLang="en-US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DD03E-B4BA-4F7C-A7AD-8ED478667A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1F698-D935-4FCE-80EC-5D369CBBF65D}" type="datetimeFigureOut">
              <a:rPr lang="zh-CN" altLang="en-US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F86B8-3F18-4301-9DDE-55AD417603B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A38B2-0E53-4FBF-BDAC-EFB82F99906F}" type="datetimeFigureOut">
              <a:rPr lang="zh-CN" altLang="en-US"/>
              <a:t>2018/12/14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2374B-3080-4B69-BFDA-B04F5674B3F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0CA13-9937-4143-8AB4-0A9067022B89}" type="datetimeFigureOut">
              <a:rPr lang="zh-CN" altLang="en-US"/>
              <a:t>2018/12/14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2AE56-FEFB-49CD-B7C0-C889CCE9E40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41F9B-E52D-4C5F-9B94-2EA59F38F583}" type="datetimeFigureOut">
              <a:rPr lang="zh-CN" altLang="en-US"/>
              <a:t>2018/12/14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F3084-3E48-49C7-A392-57CBF46EEC7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0F69F-C113-4A3B-BDEF-49CC8D726D50}" type="datetimeFigureOut">
              <a:rPr lang="zh-CN" altLang="en-US"/>
              <a:t>2018/12/14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29D4A-79B7-4CB1-9BE1-8D33A204560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2E8FB-5FBF-4C7C-8C49-94696BC28405}" type="datetimeFigureOut">
              <a:rPr lang="zh-CN" altLang="en-US"/>
              <a:t>2018/12/14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7D512-8F71-416A-93E1-C2B7F37B564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8CA87-B576-48AB-A90C-E4EF47FBE209}" type="datetimeFigureOut">
              <a:rPr lang="zh-CN" altLang="en-US"/>
              <a:t>2018/12/14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1F49E-F89C-4F39-BDA8-DBADADFAE9F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B2AC83-8590-4C48-B461-5D585F6FA8A6}" type="datetimeFigureOut">
              <a:rPr lang="zh-CN" altLang="en-US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4CC5D6A-83DB-4566-B34B-C5DB770A341D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53025"/>
          </a:xfrm>
          <a:prstGeom prst="rect">
            <a:avLst/>
          </a:prstGeom>
          <a:solidFill>
            <a:srgbClr val="ECE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68300" y="0"/>
            <a:ext cx="8458200" cy="5168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20700" y="4732338"/>
            <a:ext cx="8166100" cy="436562"/>
          </a:xfrm>
          <a:prstGeom prst="rect">
            <a:avLst/>
          </a:prstGeom>
          <a:solidFill>
            <a:srgbClr val="7C7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32" name="组合 9"/>
          <p:cNvGrpSpPr/>
          <p:nvPr userDrawn="1"/>
        </p:nvGrpSpPr>
        <p:grpSpPr bwMode="auto">
          <a:xfrm>
            <a:off x="850900" y="4843463"/>
            <a:ext cx="1130300" cy="246062"/>
            <a:chOff x="1696526" y="3380563"/>
            <a:chExt cx="1129042" cy="246238"/>
          </a:xfrm>
        </p:grpSpPr>
        <p:grpSp>
          <p:nvGrpSpPr>
            <p:cNvPr id="1051" name="组合 9"/>
            <p:cNvGrpSpPr/>
            <p:nvPr/>
          </p:nvGrpSpPr>
          <p:grpSpPr bwMode="auto">
            <a:xfrm>
              <a:off x="1991472" y="3380567"/>
              <a:ext cx="834096" cy="246234"/>
              <a:chOff x="7236754" y="421972"/>
              <a:chExt cx="834096" cy="246396"/>
            </a:xfrm>
          </p:grpSpPr>
          <p:sp>
            <p:nvSpPr>
              <p:cNvPr id="13" name="TextBox 12"/>
              <p:cNvSpPr txBox="1">
                <a:spLocks noChangeArrowheads="1"/>
              </p:cNvSpPr>
              <p:nvPr/>
            </p:nvSpPr>
            <p:spPr bwMode="auto">
              <a:xfrm>
                <a:off x="7236754" y="421968"/>
                <a:ext cx="784939" cy="24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base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dirty="0" smtClean="0"/>
                  <a:t>Integrity</a:t>
                </a:r>
              </a:p>
            </p:txBody>
          </p:sp>
          <p:sp>
            <p:nvSpPr>
              <p:cNvPr id="14" name="右箭头 13"/>
              <p:cNvSpPr/>
              <p:nvPr/>
            </p:nvSpPr>
            <p:spPr bwMode="auto">
              <a:xfrm>
                <a:off x="7950334" y="487144"/>
                <a:ext cx="120516" cy="116047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1696526" y="3380563"/>
              <a:ext cx="440834" cy="24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mtClean="0"/>
                <a:t>诚信</a:t>
              </a:r>
            </a:p>
          </p:txBody>
        </p:sp>
      </p:grpSp>
      <p:grpSp>
        <p:nvGrpSpPr>
          <p:cNvPr id="1033" name="组合 14"/>
          <p:cNvGrpSpPr/>
          <p:nvPr userDrawn="1"/>
        </p:nvGrpSpPr>
        <p:grpSpPr bwMode="auto">
          <a:xfrm>
            <a:off x="2800350" y="4846638"/>
            <a:ext cx="1254125" cy="246062"/>
            <a:chOff x="2272780" y="2732156"/>
            <a:chExt cx="1254296" cy="246191"/>
          </a:xfrm>
        </p:grpSpPr>
        <p:grpSp>
          <p:nvGrpSpPr>
            <p:cNvPr id="1047" name="组合 12"/>
            <p:cNvGrpSpPr/>
            <p:nvPr/>
          </p:nvGrpSpPr>
          <p:grpSpPr bwMode="auto">
            <a:xfrm>
              <a:off x="2552218" y="2732160"/>
              <a:ext cx="974858" cy="246187"/>
              <a:chOff x="7095992" y="422018"/>
              <a:chExt cx="974858" cy="246187"/>
            </a:xfrm>
          </p:grpSpPr>
          <p:sp>
            <p:nvSpPr>
              <p:cNvPr id="18" name="TextBox 16"/>
              <p:cNvSpPr txBox="1">
                <a:spLocks noChangeArrowheads="1"/>
              </p:cNvSpPr>
              <p:nvPr/>
            </p:nvSpPr>
            <p:spPr bwMode="auto">
              <a:xfrm>
                <a:off x="7095992" y="422014"/>
                <a:ext cx="924051" cy="246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base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dirty="0" smtClean="0"/>
                  <a:t>Innovation</a:t>
                </a:r>
              </a:p>
            </p:txBody>
          </p:sp>
          <p:sp>
            <p:nvSpPr>
              <p:cNvPr id="19" name="右箭头 18"/>
              <p:cNvSpPr/>
              <p:nvPr/>
            </p:nvSpPr>
            <p:spPr bwMode="auto">
              <a:xfrm>
                <a:off x="7950184" y="487135"/>
                <a:ext cx="120666" cy="115949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2272780" y="2732156"/>
              <a:ext cx="441385" cy="246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mtClean="0"/>
                <a:t>创新</a:t>
              </a:r>
            </a:p>
          </p:txBody>
        </p:sp>
      </p:grpSp>
      <p:grpSp>
        <p:nvGrpSpPr>
          <p:cNvPr id="1034" name="组合 19"/>
          <p:cNvGrpSpPr/>
          <p:nvPr userDrawn="1"/>
        </p:nvGrpSpPr>
        <p:grpSpPr bwMode="auto">
          <a:xfrm>
            <a:off x="4873625" y="4846638"/>
            <a:ext cx="1416050" cy="247650"/>
            <a:chOff x="5021746" y="2658440"/>
            <a:chExt cx="1415603" cy="246977"/>
          </a:xfrm>
        </p:grpSpPr>
        <p:grpSp>
          <p:nvGrpSpPr>
            <p:cNvPr id="1043" name="组合 15"/>
            <p:cNvGrpSpPr/>
            <p:nvPr/>
          </p:nvGrpSpPr>
          <p:grpSpPr bwMode="auto">
            <a:xfrm>
              <a:off x="5313754" y="2658440"/>
              <a:ext cx="1123595" cy="246977"/>
              <a:chOff x="7042058" y="421981"/>
              <a:chExt cx="1123595" cy="246977"/>
            </a:xfrm>
          </p:grpSpPr>
          <p:sp>
            <p:nvSpPr>
              <p:cNvPr id="23" name="TextBox 22"/>
              <p:cNvSpPr txBox="1">
                <a:spLocks noChangeArrowheads="1"/>
              </p:cNvSpPr>
              <p:nvPr/>
            </p:nvSpPr>
            <p:spPr bwMode="auto">
              <a:xfrm>
                <a:off x="7042058" y="421981"/>
                <a:ext cx="1080747" cy="246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base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dirty="0" smtClean="0"/>
                  <a:t>Performance</a:t>
                </a:r>
              </a:p>
            </p:txBody>
          </p:sp>
          <p:sp>
            <p:nvSpPr>
              <p:cNvPr id="24" name="右箭头 23"/>
              <p:cNvSpPr/>
              <p:nvPr/>
            </p:nvSpPr>
            <p:spPr bwMode="auto">
              <a:xfrm>
                <a:off x="8045041" y="486891"/>
                <a:ext cx="120612" cy="1171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5021746" y="2658440"/>
              <a:ext cx="441186" cy="246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mtClean="0"/>
                <a:t>业绩</a:t>
              </a:r>
            </a:p>
          </p:txBody>
        </p:sp>
      </p:grpSp>
      <p:grpSp>
        <p:nvGrpSpPr>
          <p:cNvPr id="1035" name="组合 24"/>
          <p:cNvGrpSpPr/>
          <p:nvPr userDrawn="1"/>
        </p:nvGrpSpPr>
        <p:grpSpPr bwMode="auto">
          <a:xfrm>
            <a:off x="7108825" y="4833938"/>
            <a:ext cx="1152525" cy="246062"/>
            <a:chOff x="6114263" y="3431174"/>
            <a:chExt cx="1152605" cy="246085"/>
          </a:xfrm>
        </p:grpSpPr>
        <p:grpSp>
          <p:nvGrpSpPr>
            <p:cNvPr id="1039" name="组合 21"/>
            <p:cNvGrpSpPr/>
            <p:nvPr/>
          </p:nvGrpSpPr>
          <p:grpSpPr bwMode="auto">
            <a:xfrm>
              <a:off x="6390507" y="3431174"/>
              <a:ext cx="876361" cy="246081"/>
              <a:chOff x="7207190" y="422117"/>
              <a:chExt cx="876361" cy="246081"/>
            </a:xfrm>
          </p:grpSpPr>
          <p:sp>
            <p:nvSpPr>
              <p:cNvPr id="28" name="TextBox 16"/>
              <p:cNvSpPr txBox="1">
                <a:spLocks noChangeArrowheads="1"/>
              </p:cNvSpPr>
              <p:nvPr/>
            </p:nvSpPr>
            <p:spPr bwMode="auto">
              <a:xfrm>
                <a:off x="7207190" y="422117"/>
                <a:ext cx="811269" cy="246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base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dirty="0" smtClean="0"/>
                  <a:t>Harmony</a:t>
                </a:r>
              </a:p>
            </p:txBody>
          </p:sp>
          <p:sp>
            <p:nvSpPr>
              <p:cNvPr id="29" name="右箭头 28"/>
              <p:cNvSpPr/>
              <p:nvPr/>
            </p:nvSpPr>
            <p:spPr bwMode="auto">
              <a:xfrm>
                <a:off x="7962893" y="487210"/>
                <a:ext cx="120658" cy="115899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6114263" y="3431174"/>
              <a:ext cx="441356" cy="246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mtClean="0"/>
                <a:t>和谐</a:t>
              </a:r>
            </a:p>
          </p:txBody>
        </p:sp>
      </p:grpSp>
      <p:cxnSp>
        <p:nvCxnSpPr>
          <p:cNvPr id="30" name="直接连接符 29"/>
          <p:cNvCxnSpPr/>
          <p:nvPr userDrawn="1"/>
        </p:nvCxnSpPr>
        <p:spPr>
          <a:xfrm>
            <a:off x="2147888" y="4732338"/>
            <a:ext cx="414337" cy="439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>
            <a:off x="4314825" y="4732338"/>
            <a:ext cx="414338" cy="439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>
            <a:off x="6508750" y="4732338"/>
            <a:ext cx="414338" cy="439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8300" y="0"/>
            <a:ext cx="8458200" cy="5168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184150"/>
            <a:ext cx="2987675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84150"/>
            <a:ext cx="14509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184150"/>
            <a:ext cx="2828925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347913"/>
            <a:ext cx="2852738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 bwMode="auto">
          <a:xfrm>
            <a:off x="479425" y="2079624"/>
            <a:ext cx="3338513" cy="1039814"/>
            <a:chOff x="478989" y="2078993"/>
            <a:chExt cx="3338931" cy="1041208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877502" y="2565420"/>
              <a:ext cx="2541905" cy="338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易</a:t>
              </a: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眠领品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989" y="2078993"/>
              <a:ext cx="3338931" cy="646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YI MIAN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83"/>
            <p:cNvSpPr txBox="1">
              <a:spLocks noChangeArrowheads="1"/>
            </p:cNvSpPr>
            <p:nvPr/>
          </p:nvSpPr>
          <p:spPr bwMode="auto">
            <a:xfrm>
              <a:off x="979115" y="2843606"/>
              <a:ext cx="2338680" cy="276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http://e-sleep.cn</a:t>
              </a:r>
              <a:endPara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20700" y="3795886"/>
            <a:ext cx="8166100" cy="436562"/>
          </a:xfrm>
          <a:prstGeom prst="rect">
            <a:avLst/>
          </a:prstGeom>
          <a:solidFill>
            <a:srgbClr val="7C7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                                                                                                      演讲人：马鑫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850900" y="4843463"/>
            <a:ext cx="1130300" cy="246062"/>
            <a:chOff x="1696526" y="3380564"/>
            <a:chExt cx="1129042" cy="246237"/>
          </a:xfrm>
        </p:grpSpPr>
        <p:grpSp>
          <p:nvGrpSpPr>
            <p:cNvPr id="5152" name="组合 9"/>
            <p:cNvGrpSpPr/>
            <p:nvPr/>
          </p:nvGrpSpPr>
          <p:grpSpPr bwMode="auto">
            <a:xfrm>
              <a:off x="1991472" y="3380568"/>
              <a:ext cx="834096" cy="246233"/>
              <a:chOff x="7236754" y="421973"/>
              <a:chExt cx="834096" cy="246395"/>
            </a:xfrm>
          </p:grpSpPr>
          <p:sp>
            <p:nvSpPr>
              <p:cNvPr id="5154" name="TextBox 16"/>
              <p:cNvSpPr txBox="1">
                <a:spLocks noChangeArrowheads="1"/>
              </p:cNvSpPr>
              <p:nvPr/>
            </p:nvSpPr>
            <p:spPr bwMode="auto">
              <a:xfrm>
                <a:off x="7236754" y="421973"/>
                <a:ext cx="784939" cy="246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Integrity</a:t>
                </a:r>
              </a:p>
            </p:txBody>
          </p:sp>
          <p:sp>
            <p:nvSpPr>
              <p:cNvPr id="20" name="右箭头 19"/>
              <p:cNvSpPr/>
              <p:nvPr/>
            </p:nvSpPr>
            <p:spPr bwMode="auto">
              <a:xfrm>
                <a:off x="7950334" y="487145"/>
                <a:ext cx="120516" cy="116047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53" name="TextBox 15"/>
            <p:cNvSpPr txBox="1">
              <a:spLocks noChangeArrowheads="1"/>
            </p:cNvSpPr>
            <p:nvPr/>
          </p:nvSpPr>
          <p:spPr bwMode="auto">
            <a:xfrm>
              <a:off x="1696526" y="3380564"/>
              <a:ext cx="440834" cy="246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诚信</a:t>
              </a: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2800350" y="4846638"/>
            <a:ext cx="1254125" cy="246062"/>
            <a:chOff x="2272780" y="2732121"/>
            <a:chExt cx="1254296" cy="245605"/>
          </a:xfrm>
        </p:grpSpPr>
        <p:grpSp>
          <p:nvGrpSpPr>
            <p:cNvPr id="5148" name="组合 12"/>
            <p:cNvGrpSpPr/>
            <p:nvPr/>
          </p:nvGrpSpPr>
          <p:grpSpPr bwMode="auto">
            <a:xfrm>
              <a:off x="2552218" y="2732126"/>
              <a:ext cx="974858" cy="245600"/>
              <a:chOff x="7095992" y="421984"/>
              <a:chExt cx="974858" cy="245600"/>
            </a:xfrm>
          </p:grpSpPr>
          <p:sp>
            <p:nvSpPr>
              <p:cNvPr id="5150" name="TextBox 16"/>
              <p:cNvSpPr txBox="1">
                <a:spLocks noChangeArrowheads="1"/>
              </p:cNvSpPr>
              <p:nvPr/>
            </p:nvSpPr>
            <p:spPr bwMode="auto">
              <a:xfrm>
                <a:off x="7095992" y="421984"/>
                <a:ext cx="924051" cy="24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Innovation</a:t>
                </a:r>
              </a:p>
            </p:txBody>
          </p:sp>
          <p:sp>
            <p:nvSpPr>
              <p:cNvPr id="25" name="右箭头 24"/>
              <p:cNvSpPr/>
              <p:nvPr/>
            </p:nvSpPr>
            <p:spPr bwMode="auto">
              <a:xfrm>
                <a:off x="7950184" y="486945"/>
                <a:ext cx="120666" cy="115673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49" name="TextBox 20"/>
            <p:cNvSpPr txBox="1">
              <a:spLocks noChangeArrowheads="1"/>
            </p:cNvSpPr>
            <p:nvPr/>
          </p:nvSpPr>
          <p:spPr bwMode="auto">
            <a:xfrm>
              <a:off x="2272780" y="2732121"/>
              <a:ext cx="441385" cy="245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</a:t>
              </a: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4873625" y="4846638"/>
            <a:ext cx="1416050" cy="247650"/>
            <a:chOff x="5021746" y="2658440"/>
            <a:chExt cx="1415603" cy="246977"/>
          </a:xfrm>
        </p:grpSpPr>
        <p:grpSp>
          <p:nvGrpSpPr>
            <p:cNvPr id="5144" name="组合 15"/>
            <p:cNvGrpSpPr/>
            <p:nvPr/>
          </p:nvGrpSpPr>
          <p:grpSpPr bwMode="auto">
            <a:xfrm>
              <a:off x="5313754" y="2658440"/>
              <a:ext cx="1123595" cy="246977"/>
              <a:chOff x="7042058" y="421981"/>
              <a:chExt cx="1123595" cy="246977"/>
            </a:xfrm>
          </p:grpSpPr>
          <p:sp>
            <p:nvSpPr>
              <p:cNvPr id="5146" name="TextBox 26"/>
              <p:cNvSpPr txBox="1">
                <a:spLocks noChangeArrowheads="1"/>
              </p:cNvSpPr>
              <p:nvPr/>
            </p:nvSpPr>
            <p:spPr bwMode="auto">
              <a:xfrm>
                <a:off x="7042058" y="421981"/>
                <a:ext cx="1080745" cy="246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Performance</a:t>
                </a:r>
              </a:p>
            </p:txBody>
          </p:sp>
          <p:sp>
            <p:nvSpPr>
              <p:cNvPr id="30" name="右箭头 29"/>
              <p:cNvSpPr/>
              <p:nvPr/>
            </p:nvSpPr>
            <p:spPr bwMode="auto">
              <a:xfrm>
                <a:off x="8045041" y="486891"/>
                <a:ext cx="120612" cy="1171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45" name="TextBox 25"/>
            <p:cNvSpPr txBox="1">
              <a:spLocks noChangeArrowheads="1"/>
            </p:cNvSpPr>
            <p:nvPr/>
          </p:nvSpPr>
          <p:spPr bwMode="auto">
            <a:xfrm>
              <a:off x="5021746" y="2658440"/>
              <a:ext cx="441185" cy="246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业绩</a:t>
              </a: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7108825" y="4833938"/>
            <a:ext cx="1152525" cy="246062"/>
            <a:chOff x="6114263" y="3431174"/>
            <a:chExt cx="1152605" cy="246085"/>
          </a:xfrm>
        </p:grpSpPr>
        <p:grpSp>
          <p:nvGrpSpPr>
            <p:cNvPr id="5140" name="组合 21"/>
            <p:cNvGrpSpPr/>
            <p:nvPr/>
          </p:nvGrpSpPr>
          <p:grpSpPr bwMode="auto">
            <a:xfrm>
              <a:off x="6390507" y="3431174"/>
              <a:ext cx="876361" cy="246081"/>
              <a:chOff x="7207190" y="422117"/>
              <a:chExt cx="876361" cy="246081"/>
            </a:xfrm>
          </p:grpSpPr>
          <p:sp>
            <p:nvSpPr>
              <p:cNvPr id="5142" name="TextBox 16"/>
              <p:cNvSpPr txBox="1">
                <a:spLocks noChangeArrowheads="1"/>
              </p:cNvSpPr>
              <p:nvPr/>
            </p:nvSpPr>
            <p:spPr bwMode="auto">
              <a:xfrm>
                <a:off x="7207190" y="422117"/>
                <a:ext cx="811269" cy="2460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Harmony</a:t>
                </a:r>
              </a:p>
            </p:txBody>
          </p:sp>
          <p:sp>
            <p:nvSpPr>
              <p:cNvPr id="35" name="右箭头 34"/>
              <p:cNvSpPr/>
              <p:nvPr/>
            </p:nvSpPr>
            <p:spPr bwMode="auto">
              <a:xfrm>
                <a:off x="7962893" y="487210"/>
                <a:ext cx="120658" cy="115899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41" name="TextBox 30"/>
            <p:cNvSpPr txBox="1">
              <a:spLocks noChangeArrowheads="1"/>
            </p:cNvSpPr>
            <p:nvPr/>
          </p:nvSpPr>
          <p:spPr bwMode="auto">
            <a:xfrm>
              <a:off x="6114263" y="3431178"/>
              <a:ext cx="441356" cy="246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和谐</a:t>
              </a:r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2147888" y="4732338"/>
            <a:ext cx="414337" cy="439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314825" y="4732338"/>
            <a:ext cx="414338" cy="439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508750" y="4732338"/>
            <a:ext cx="414338" cy="439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84150"/>
            <a:ext cx="14509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347913"/>
            <a:ext cx="2852738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184150"/>
            <a:ext cx="2828925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2.83951E-6 L -2.22222E-6 0.46913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45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7" presetClass="exit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7" presetClass="exit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7" presetClass="exit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7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7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7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7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184150"/>
            <a:ext cx="2987675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 bwMode="auto">
          <a:xfrm>
            <a:off x="2597150" y="184150"/>
            <a:ext cx="2997200" cy="4321175"/>
            <a:chOff x="2597085" y="183388"/>
            <a:chExt cx="2997436" cy="4322115"/>
          </a:xfrm>
        </p:grpSpPr>
        <p:pic>
          <p:nvPicPr>
            <p:cNvPr id="8206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793" y="183388"/>
              <a:ext cx="1450728" cy="4315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7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085" y="183388"/>
              <a:ext cx="2828310" cy="2157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8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202" y="2347697"/>
              <a:ext cx="2852692" cy="2157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202" name="组合 11"/>
          <p:cNvGrpSpPr/>
          <p:nvPr/>
        </p:nvGrpSpPr>
        <p:grpSpPr bwMode="auto">
          <a:xfrm>
            <a:off x="479425" y="2079625"/>
            <a:ext cx="3338830" cy="1078230"/>
            <a:chOff x="478989" y="2079778"/>
            <a:chExt cx="3338931" cy="1078309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029921" y="2540489"/>
              <a:ext cx="2237067" cy="338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易眠领品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8989" y="2080069"/>
              <a:ext cx="3338931" cy="646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 smtClean="0"/>
                <a:t>YI MIAN</a:t>
              </a:r>
              <a:endParaRPr lang="zh-CN" altLang="en-US" dirty="0"/>
            </a:p>
          </p:txBody>
        </p:sp>
        <p:sp>
          <p:nvSpPr>
            <p:cNvPr id="8205" name="TextBox 83"/>
            <p:cNvSpPr txBox="1">
              <a:spLocks noChangeArrowheads="1"/>
            </p:cNvSpPr>
            <p:nvPr/>
          </p:nvSpPr>
          <p:spPr bwMode="auto">
            <a:xfrm>
              <a:off x="1132930" y="2881134"/>
              <a:ext cx="2031054" cy="2769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http://e-sleep.cn</a:t>
              </a:r>
              <a:endPara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463203" y="23674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78125" y="55563"/>
            <a:ext cx="1208088" cy="3786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0" dirty="0">
                <a:solidFill>
                  <a:schemeClr val="bg1">
                    <a:lumMod val="65000"/>
                  </a:schemeClr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,</a:t>
            </a:r>
            <a:endParaRPr lang="zh-CN" altLang="en-US" sz="24000" dirty="0">
              <a:solidFill>
                <a:schemeClr val="bg1">
                  <a:lumMod val="65000"/>
                </a:schemeClr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3605213" y="2286000"/>
            <a:ext cx="4032250" cy="1168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易眠领品，中国寝具行业</a:t>
            </a:r>
            <a:r>
              <a:rPr lang="en-US" altLang="zh-CN" sz="1200" dirty="0" err="1"/>
              <a:t>Esleep</a:t>
            </a:r>
            <a:r>
              <a:rPr lang="zh-CN" altLang="en-US" sz="1200" dirty="0"/>
              <a:t>易眠舒适系统的创导者，是中国家具行业领军企业</a:t>
            </a:r>
            <a:r>
              <a:rPr lang="en-US" altLang="zh-CN" sz="1200" dirty="0"/>
              <a:t>——</a:t>
            </a:r>
            <a:r>
              <a:rPr lang="zh-CN" altLang="en-US" sz="1200" dirty="0"/>
              <a:t>成都市双虎实业有限公司所推出的高端寝具品牌，专业从事助眠寝具产品及配套设施的研发、制造和销售的供应，是国际一流的寝具品牌之一</a:t>
            </a:r>
            <a:r>
              <a:rPr lang="zh-CN" altLang="en-US" sz="1200" dirty="0" smtClean="0"/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3203" y="23674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2060574" y="1609725"/>
            <a:ext cx="1131932" cy="1531740"/>
            <a:chOff x="1965852" y="1813513"/>
            <a:chExt cx="1132544" cy="1531145"/>
          </a:xfrm>
        </p:grpSpPr>
        <p:sp>
          <p:nvSpPr>
            <p:cNvPr id="9247" name="TextBox 7"/>
            <p:cNvSpPr txBox="1">
              <a:spLocks noChangeArrowheads="1"/>
            </p:cNvSpPr>
            <p:nvPr/>
          </p:nvSpPr>
          <p:spPr bwMode="auto">
            <a:xfrm>
              <a:off x="2163525" y="1813513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50" charset="0"/>
                </a:rPr>
                <a:t>01</a:t>
              </a:r>
              <a:endParaRPr lang="zh-CN" altLang="en-US" sz="7200">
                <a:solidFill>
                  <a:srgbClr val="7C756A"/>
                </a:solidFill>
                <a:latin typeface="Eccentric Std" pitchFamily="50" charset="0"/>
              </a:endParaRPr>
            </a:p>
          </p:txBody>
        </p:sp>
        <p:grpSp>
          <p:nvGrpSpPr>
            <p:cNvPr id="9248" name="组合 8"/>
            <p:cNvGrpSpPr/>
            <p:nvPr/>
          </p:nvGrpSpPr>
          <p:grpSpPr bwMode="auto">
            <a:xfrm>
              <a:off x="1965852" y="2773578"/>
              <a:ext cx="954622" cy="571080"/>
              <a:chOff x="2150224" y="2773578"/>
              <a:chExt cx="954622" cy="57108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280469" y="2773578"/>
                <a:ext cx="184831" cy="27689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150224" y="3037001"/>
                <a:ext cx="954622" cy="30765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spc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品牌介绍</a:t>
                </a:r>
                <a:endParaRPr lang="zh-CN" altLang="en-US" sz="1400" b="1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 bwMode="auto">
          <a:xfrm>
            <a:off x="3460751" y="1577975"/>
            <a:ext cx="1122157" cy="1563490"/>
            <a:chOff x="3366839" y="1780838"/>
            <a:chExt cx="1121408" cy="1563839"/>
          </a:xfrm>
        </p:grpSpPr>
        <p:sp>
          <p:nvSpPr>
            <p:cNvPr id="9243" name="TextBox 12"/>
            <p:cNvSpPr txBox="1">
              <a:spLocks noChangeArrowheads="1"/>
            </p:cNvSpPr>
            <p:nvPr/>
          </p:nvSpPr>
          <p:spPr bwMode="auto">
            <a:xfrm>
              <a:off x="3553376" y="1780838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50" charset="0"/>
                </a:rPr>
                <a:t>02</a:t>
              </a:r>
              <a:endParaRPr lang="zh-CN" altLang="en-US" sz="7200">
                <a:solidFill>
                  <a:srgbClr val="7C756A"/>
                </a:solidFill>
                <a:latin typeface="Eccentric Std" pitchFamily="50" charset="0"/>
              </a:endParaRPr>
            </a:p>
          </p:txBody>
        </p:sp>
        <p:grpSp>
          <p:nvGrpSpPr>
            <p:cNvPr id="9244" name="组合 13"/>
            <p:cNvGrpSpPr/>
            <p:nvPr/>
          </p:nvGrpSpPr>
          <p:grpSpPr bwMode="auto">
            <a:xfrm>
              <a:off x="3366839" y="2773247"/>
              <a:ext cx="953471" cy="571430"/>
              <a:chOff x="2150224" y="2773247"/>
              <a:chExt cx="953471" cy="57143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280312" y="2773247"/>
                <a:ext cx="184608" cy="2770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50224" y="3036831"/>
                <a:ext cx="953471" cy="30784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spc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易眠产品</a:t>
                </a:r>
                <a:endParaRPr lang="zh-CN" altLang="en-US" sz="1400" b="1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 bwMode="auto">
          <a:xfrm>
            <a:off x="4862511" y="1577975"/>
            <a:ext cx="1109672" cy="1563490"/>
            <a:chOff x="4767826" y="1780838"/>
            <a:chExt cx="1110272" cy="1563839"/>
          </a:xfrm>
        </p:grpSpPr>
        <p:sp>
          <p:nvSpPr>
            <p:cNvPr id="9239" name="TextBox 17"/>
            <p:cNvSpPr txBox="1">
              <a:spLocks noChangeArrowheads="1"/>
            </p:cNvSpPr>
            <p:nvPr/>
          </p:nvSpPr>
          <p:spPr bwMode="auto">
            <a:xfrm>
              <a:off x="4943227" y="1780838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50" charset="0"/>
                </a:rPr>
                <a:t>03</a:t>
              </a:r>
              <a:endParaRPr lang="zh-CN" altLang="en-US" sz="7200">
                <a:solidFill>
                  <a:srgbClr val="7C756A"/>
                </a:solidFill>
                <a:latin typeface="Eccentric Std" pitchFamily="50" charset="0"/>
              </a:endParaRPr>
            </a:p>
          </p:txBody>
        </p:sp>
        <p:grpSp>
          <p:nvGrpSpPr>
            <p:cNvPr id="9240" name="组合 18"/>
            <p:cNvGrpSpPr/>
            <p:nvPr/>
          </p:nvGrpSpPr>
          <p:grpSpPr bwMode="auto">
            <a:xfrm>
              <a:off x="4767826" y="2773247"/>
              <a:ext cx="954622" cy="571430"/>
              <a:chOff x="2150224" y="2773247"/>
              <a:chExt cx="954622" cy="57143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280469" y="2773247"/>
                <a:ext cx="184831" cy="2770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150224" y="3036831"/>
                <a:ext cx="954622" cy="30784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spc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睡眠管家</a:t>
                </a:r>
                <a:endParaRPr lang="zh-CN" altLang="en-US" sz="1400" b="1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 bwMode="auto">
          <a:xfrm>
            <a:off x="6249986" y="1577975"/>
            <a:ext cx="1112577" cy="1563490"/>
            <a:chOff x="6156112" y="1780838"/>
            <a:chExt cx="1111836" cy="1563839"/>
          </a:xfrm>
        </p:grpSpPr>
        <p:sp>
          <p:nvSpPr>
            <p:cNvPr id="9235" name="TextBox 22"/>
            <p:cNvSpPr txBox="1">
              <a:spLocks noChangeArrowheads="1"/>
            </p:cNvSpPr>
            <p:nvPr/>
          </p:nvSpPr>
          <p:spPr bwMode="auto">
            <a:xfrm>
              <a:off x="6333077" y="1780838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50" charset="0"/>
                </a:rPr>
                <a:t>04</a:t>
              </a:r>
              <a:endParaRPr lang="zh-CN" altLang="en-US" sz="7200">
                <a:solidFill>
                  <a:srgbClr val="7C756A"/>
                </a:solidFill>
                <a:latin typeface="Eccentric Std" pitchFamily="50" charset="0"/>
              </a:endParaRPr>
            </a:p>
          </p:txBody>
        </p:sp>
        <p:grpSp>
          <p:nvGrpSpPr>
            <p:cNvPr id="9236" name="组合 23"/>
            <p:cNvGrpSpPr/>
            <p:nvPr/>
          </p:nvGrpSpPr>
          <p:grpSpPr bwMode="auto">
            <a:xfrm>
              <a:off x="6156112" y="2773247"/>
              <a:ext cx="953472" cy="571430"/>
              <a:chOff x="2150224" y="2773247"/>
              <a:chExt cx="953472" cy="57143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80312" y="2773247"/>
                <a:ext cx="184608" cy="2770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150224" y="3036831"/>
                <a:ext cx="953472" cy="30784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spc="1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助眠系统</a:t>
                </a:r>
                <a:endParaRPr lang="zh-CN" altLang="en-US" sz="1400" b="1" spc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 bwMode="auto">
          <a:xfrm>
            <a:off x="3101975" y="1697038"/>
            <a:ext cx="958850" cy="2054225"/>
            <a:chOff x="3421673" y="1899916"/>
            <a:chExt cx="958424" cy="2054381"/>
          </a:xfrm>
        </p:grpSpPr>
        <p:sp>
          <p:nvSpPr>
            <p:cNvPr id="24" name="任意多边形 23"/>
            <p:cNvSpPr/>
            <p:nvPr/>
          </p:nvSpPr>
          <p:spPr>
            <a:xfrm>
              <a:off x="3745379" y="1984059"/>
              <a:ext cx="609329" cy="579482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flipH="1">
              <a:off x="3421673" y="1899916"/>
              <a:ext cx="958424" cy="2054381"/>
            </a:xfrm>
            <a:prstGeom prst="line">
              <a:avLst/>
            </a:prstGeom>
            <a:ln>
              <a:solidFill>
                <a:srgbClr val="7C756A"/>
              </a:soli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 bwMode="auto">
          <a:xfrm>
            <a:off x="5878513" y="1697038"/>
            <a:ext cx="958850" cy="2054225"/>
            <a:chOff x="5968484" y="1899916"/>
            <a:chExt cx="958424" cy="2054381"/>
          </a:xfrm>
        </p:grpSpPr>
        <p:sp>
          <p:nvSpPr>
            <p:cNvPr id="27" name="任意多边形 26"/>
            <p:cNvSpPr/>
            <p:nvPr/>
          </p:nvSpPr>
          <p:spPr>
            <a:xfrm>
              <a:off x="6285843" y="1984059"/>
              <a:ext cx="607742" cy="579482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5968484" y="1899916"/>
              <a:ext cx="958424" cy="2054381"/>
            </a:xfrm>
            <a:prstGeom prst="line">
              <a:avLst/>
            </a:prstGeom>
            <a:ln>
              <a:solidFill>
                <a:srgbClr val="7C756A"/>
              </a:soli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 bwMode="auto">
          <a:xfrm>
            <a:off x="1714500" y="1697038"/>
            <a:ext cx="957263" cy="2054225"/>
            <a:chOff x="1804044" y="1899916"/>
            <a:chExt cx="958424" cy="2054381"/>
          </a:xfrm>
        </p:grpSpPr>
        <p:sp>
          <p:nvSpPr>
            <p:cNvPr id="30" name="任意多边形 29"/>
            <p:cNvSpPr/>
            <p:nvPr/>
          </p:nvSpPr>
          <p:spPr>
            <a:xfrm>
              <a:off x="2125108" y="1984059"/>
              <a:ext cx="608750" cy="579482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 flipH="1">
              <a:off x="1804044" y="1899916"/>
              <a:ext cx="958424" cy="2054381"/>
            </a:xfrm>
            <a:prstGeom prst="line">
              <a:avLst/>
            </a:prstGeom>
            <a:ln>
              <a:solidFill>
                <a:srgbClr val="7C756A"/>
              </a:soli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 bwMode="auto">
          <a:xfrm>
            <a:off x="4491038" y="1697038"/>
            <a:ext cx="957262" cy="2054225"/>
            <a:chOff x="4587067" y="1899916"/>
            <a:chExt cx="958424" cy="2054381"/>
          </a:xfrm>
        </p:grpSpPr>
        <p:sp>
          <p:nvSpPr>
            <p:cNvPr id="33" name="任意多边形 32"/>
            <p:cNvSpPr/>
            <p:nvPr/>
          </p:nvSpPr>
          <p:spPr>
            <a:xfrm>
              <a:off x="4914489" y="1984059"/>
              <a:ext cx="608750" cy="579482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>
              <a:off x="4587067" y="1899916"/>
              <a:ext cx="958424" cy="2054381"/>
            </a:xfrm>
            <a:prstGeom prst="line">
              <a:avLst/>
            </a:prstGeom>
            <a:ln>
              <a:solidFill>
                <a:srgbClr val="7C756A"/>
              </a:soli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52293" y="236740"/>
            <a:ext cx="18389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/>
              <a:t>助眠氛围</a:t>
            </a:r>
            <a:r>
              <a:rPr lang="zh-CN" altLang="en-US" sz="1600" b="1" dirty="0" smtClean="0"/>
              <a:t>叠加</a:t>
            </a:r>
            <a:endParaRPr lang="en-US" altLang="zh-CN" sz="1600" b="1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/>
              <a:t>助</a:t>
            </a:r>
            <a:r>
              <a:rPr lang="zh-CN" altLang="en-US" sz="1600" b="1" dirty="0"/>
              <a:t>眠效果翻倍提升</a:t>
            </a:r>
            <a:endParaRPr lang="zh-CN" altLang="en-US" sz="1600" b="1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555625" y="1168400"/>
            <a:ext cx="3754438" cy="3302000"/>
            <a:chOff x="289048" y="1337469"/>
            <a:chExt cx="4592638" cy="4038600"/>
          </a:xfrm>
        </p:grpSpPr>
        <p:sp>
          <p:nvSpPr>
            <p:cNvPr id="11286" name="Line 4338"/>
            <p:cNvSpPr>
              <a:spLocks noChangeShapeType="1"/>
            </p:cNvSpPr>
            <p:nvPr/>
          </p:nvSpPr>
          <p:spPr bwMode="auto">
            <a:xfrm flipH="1">
              <a:off x="1249486" y="3312319"/>
              <a:ext cx="565150" cy="1017588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287" name="Line 4337"/>
            <p:cNvSpPr>
              <a:spLocks noChangeShapeType="1"/>
            </p:cNvSpPr>
            <p:nvPr/>
          </p:nvSpPr>
          <p:spPr bwMode="auto">
            <a:xfrm>
              <a:off x="3935536" y="3423444"/>
              <a:ext cx="568325" cy="1025525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288" name="Freeform 4314"/>
            <p:cNvSpPr/>
            <p:nvPr/>
          </p:nvSpPr>
          <p:spPr bwMode="auto">
            <a:xfrm>
              <a:off x="2786186" y="1337469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Rectangle 4315"/>
            <p:cNvSpPr>
              <a:spLocks noChangeArrowheads="1"/>
            </p:cNvSpPr>
            <p:nvPr/>
          </p:nvSpPr>
          <p:spPr bwMode="auto">
            <a:xfrm>
              <a:off x="2327398" y="1658144"/>
              <a:ext cx="1588" cy="15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0" name="Rectangle 4316"/>
            <p:cNvSpPr>
              <a:spLocks noChangeArrowheads="1"/>
            </p:cNvSpPr>
            <p:nvPr/>
          </p:nvSpPr>
          <p:spPr bwMode="auto">
            <a:xfrm>
              <a:off x="2327398" y="1658144"/>
              <a:ext cx="1588" cy="15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1" name="Freeform 4317"/>
            <p:cNvSpPr/>
            <p:nvPr/>
          </p:nvSpPr>
          <p:spPr bwMode="auto">
            <a:xfrm>
              <a:off x="2327398" y="16581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4320"/>
            <p:cNvSpPr/>
            <p:nvPr/>
          </p:nvSpPr>
          <p:spPr bwMode="auto">
            <a:xfrm>
              <a:off x="289048" y="4529516"/>
              <a:ext cx="4070261" cy="846553"/>
            </a:xfrm>
            <a:custGeom>
              <a:avLst/>
              <a:gdLst>
                <a:gd name="T0" fmla="*/ 2147483647 w 3085"/>
                <a:gd name="T1" fmla="*/ 0 h 642"/>
                <a:gd name="T2" fmla="*/ 0 w 3085"/>
                <a:gd name="T3" fmla="*/ 2147483647 h 642"/>
                <a:gd name="T4" fmla="*/ 2147483647 w 3085"/>
                <a:gd name="T5" fmla="*/ 2147483647 h 642"/>
                <a:gd name="T6" fmla="*/ 2147483647 w 3085"/>
                <a:gd name="T7" fmla="*/ 2147483647 h 642"/>
                <a:gd name="T8" fmla="*/ 2147483647 w 3085"/>
                <a:gd name="T9" fmla="*/ 2147483647 h 642"/>
                <a:gd name="T10" fmla="*/ 2147483647 w 3085"/>
                <a:gd name="T11" fmla="*/ 0 h 642"/>
                <a:gd name="T12" fmla="*/ 2147483647 w 3085"/>
                <a:gd name="T13" fmla="*/ 0 h 6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85"/>
                <a:gd name="T22" fmla="*/ 0 h 642"/>
                <a:gd name="T23" fmla="*/ 3085 w 3085"/>
                <a:gd name="T24" fmla="*/ 642 h 6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85" h="642">
                  <a:moveTo>
                    <a:pt x="352" y="0"/>
                  </a:moveTo>
                  <a:lnTo>
                    <a:pt x="0" y="642"/>
                  </a:lnTo>
                  <a:lnTo>
                    <a:pt x="1544" y="642"/>
                  </a:lnTo>
                  <a:lnTo>
                    <a:pt x="3085" y="642"/>
                  </a:lnTo>
                  <a:lnTo>
                    <a:pt x="2734" y="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algn="ctr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4324"/>
            <p:cNvSpPr/>
            <p:nvPr/>
          </p:nvSpPr>
          <p:spPr bwMode="auto">
            <a:xfrm>
              <a:off x="760935" y="4261571"/>
              <a:ext cx="3662458" cy="267946"/>
            </a:xfrm>
            <a:custGeom>
              <a:avLst/>
              <a:gdLst>
                <a:gd name="T0" fmla="*/ 2147483647 w 2776"/>
                <a:gd name="T1" fmla="*/ 0 h 202"/>
                <a:gd name="T2" fmla="*/ 0 w 2776"/>
                <a:gd name="T3" fmla="*/ 2147483647 h 202"/>
                <a:gd name="T4" fmla="*/ 2147483647 w 2776"/>
                <a:gd name="T5" fmla="*/ 2147483647 h 202"/>
                <a:gd name="T6" fmla="*/ 2147483647 w 2776"/>
                <a:gd name="T7" fmla="*/ 0 h 202"/>
                <a:gd name="T8" fmla="*/ 2147483647 w 2776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6"/>
                <a:gd name="T16" fmla="*/ 0 h 202"/>
                <a:gd name="T17" fmla="*/ 2776 w 2776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6" h="202">
                  <a:moveTo>
                    <a:pt x="394" y="0"/>
                  </a:moveTo>
                  <a:lnTo>
                    <a:pt x="0" y="202"/>
                  </a:lnTo>
                  <a:lnTo>
                    <a:pt x="2382" y="202"/>
                  </a:lnTo>
                  <a:lnTo>
                    <a:pt x="2776" y="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4325"/>
            <p:cNvSpPr/>
            <p:nvPr/>
          </p:nvSpPr>
          <p:spPr bwMode="auto">
            <a:xfrm>
              <a:off x="3895191" y="4261571"/>
              <a:ext cx="986495" cy="1114498"/>
            </a:xfrm>
            <a:custGeom>
              <a:avLst/>
              <a:gdLst>
                <a:gd name="T0" fmla="*/ 2147483647 w 746"/>
                <a:gd name="T1" fmla="*/ 0 h 844"/>
                <a:gd name="T2" fmla="*/ 2147483647 w 746"/>
                <a:gd name="T3" fmla="*/ 0 h 844"/>
                <a:gd name="T4" fmla="*/ 0 w 746"/>
                <a:gd name="T5" fmla="*/ 2147483647 h 844"/>
                <a:gd name="T6" fmla="*/ 0 w 746"/>
                <a:gd name="T7" fmla="*/ 2147483647 h 844"/>
                <a:gd name="T8" fmla="*/ 2147483647 w 746"/>
                <a:gd name="T9" fmla="*/ 2147483647 h 844"/>
                <a:gd name="T10" fmla="*/ 2147483647 w 746"/>
                <a:gd name="T11" fmla="*/ 2147483647 h 844"/>
                <a:gd name="T12" fmla="*/ 2147483647 w 746"/>
                <a:gd name="T13" fmla="*/ 0 h 8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6"/>
                <a:gd name="T22" fmla="*/ 0 h 844"/>
                <a:gd name="T23" fmla="*/ 746 w 746"/>
                <a:gd name="T24" fmla="*/ 844 h 8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6" h="844">
                  <a:moveTo>
                    <a:pt x="394" y="0"/>
                  </a:moveTo>
                  <a:lnTo>
                    <a:pt x="394" y="0"/>
                  </a:lnTo>
                  <a:lnTo>
                    <a:pt x="0" y="202"/>
                  </a:lnTo>
                  <a:lnTo>
                    <a:pt x="351" y="844"/>
                  </a:lnTo>
                  <a:lnTo>
                    <a:pt x="746" y="641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295" name="Line 4335"/>
            <p:cNvSpPr>
              <a:spLocks noChangeShapeType="1"/>
            </p:cNvSpPr>
            <p:nvPr/>
          </p:nvSpPr>
          <p:spPr bwMode="auto">
            <a:xfrm flipH="1">
              <a:off x="765298" y="3637757"/>
              <a:ext cx="500063" cy="904875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296" name="Line 4336"/>
            <p:cNvSpPr>
              <a:spLocks noChangeShapeType="1"/>
            </p:cNvSpPr>
            <p:nvPr/>
          </p:nvSpPr>
          <p:spPr bwMode="auto">
            <a:xfrm>
              <a:off x="3425948" y="3637757"/>
              <a:ext cx="488950" cy="904875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5" name="Freeform 4319"/>
            <p:cNvSpPr/>
            <p:nvPr/>
          </p:nvSpPr>
          <p:spPr bwMode="auto">
            <a:xfrm>
              <a:off x="1067758" y="3234447"/>
              <a:ext cx="2514784" cy="724229"/>
            </a:xfrm>
            <a:custGeom>
              <a:avLst/>
              <a:gdLst>
                <a:gd name="T0" fmla="*/ 2147483647 w 1907"/>
                <a:gd name="T1" fmla="*/ 0 h 549"/>
                <a:gd name="T2" fmla="*/ 2147483647 w 1907"/>
                <a:gd name="T3" fmla="*/ 0 h 549"/>
                <a:gd name="T4" fmla="*/ 0 w 1907"/>
                <a:gd name="T5" fmla="*/ 2147483647 h 549"/>
                <a:gd name="T6" fmla="*/ 2147483647 w 1907"/>
                <a:gd name="T7" fmla="*/ 2147483647 h 549"/>
                <a:gd name="T8" fmla="*/ 2147483647 w 1907"/>
                <a:gd name="T9" fmla="*/ 0 h 5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7"/>
                <a:gd name="T16" fmla="*/ 0 h 549"/>
                <a:gd name="T17" fmla="*/ 1907 w 1907"/>
                <a:gd name="T18" fmla="*/ 549 h 5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7" h="549">
                  <a:moveTo>
                    <a:pt x="1607" y="0"/>
                  </a:moveTo>
                  <a:lnTo>
                    <a:pt x="300" y="0"/>
                  </a:lnTo>
                  <a:lnTo>
                    <a:pt x="0" y="549"/>
                  </a:lnTo>
                  <a:lnTo>
                    <a:pt x="1907" y="549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algn="ctr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4322"/>
            <p:cNvSpPr/>
            <p:nvPr/>
          </p:nvSpPr>
          <p:spPr bwMode="auto">
            <a:xfrm>
              <a:off x="1461967" y="2966501"/>
              <a:ext cx="2242917" cy="267946"/>
            </a:xfrm>
            <a:custGeom>
              <a:avLst/>
              <a:gdLst>
                <a:gd name="T0" fmla="*/ 2147483647 w 1700"/>
                <a:gd name="T1" fmla="*/ 0 h 202"/>
                <a:gd name="T2" fmla="*/ 0 w 1700"/>
                <a:gd name="T3" fmla="*/ 2147483647 h 202"/>
                <a:gd name="T4" fmla="*/ 2147483647 w 1700"/>
                <a:gd name="T5" fmla="*/ 2147483647 h 202"/>
                <a:gd name="T6" fmla="*/ 2147483647 w 1700"/>
                <a:gd name="T7" fmla="*/ 0 h 202"/>
                <a:gd name="T8" fmla="*/ 2147483647 w 170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0"/>
                <a:gd name="T16" fmla="*/ 0 h 202"/>
                <a:gd name="T17" fmla="*/ 1700 w 170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0" h="202">
                  <a:moveTo>
                    <a:pt x="395" y="0"/>
                  </a:moveTo>
                  <a:lnTo>
                    <a:pt x="0" y="202"/>
                  </a:lnTo>
                  <a:lnTo>
                    <a:pt x="1306" y="202"/>
                  </a:lnTo>
                  <a:lnTo>
                    <a:pt x="1700" y="0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4323"/>
            <p:cNvSpPr/>
            <p:nvPr/>
          </p:nvSpPr>
          <p:spPr bwMode="auto">
            <a:xfrm>
              <a:off x="3186390" y="2966501"/>
              <a:ext cx="916586" cy="992175"/>
            </a:xfrm>
            <a:custGeom>
              <a:avLst/>
              <a:gdLst>
                <a:gd name="T0" fmla="*/ 2147483647 w 696"/>
                <a:gd name="T1" fmla="*/ 0 h 751"/>
                <a:gd name="T2" fmla="*/ 2147483647 w 696"/>
                <a:gd name="T3" fmla="*/ 0 h 751"/>
                <a:gd name="T4" fmla="*/ 0 w 696"/>
                <a:gd name="T5" fmla="*/ 2147483647 h 751"/>
                <a:gd name="T6" fmla="*/ 2147483647 w 696"/>
                <a:gd name="T7" fmla="*/ 2147483647 h 751"/>
                <a:gd name="T8" fmla="*/ 2147483647 w 696"/>
                <a:gd name="T9" fmla="*/ 2147483647 h 751"/>
                <a:gd name="T10" fmla="*/ 2147483647 w 696"/>
                <a:gd name="T11" fmla="*/ 2147483647 h 751"/>
                <a:gd name="T12" fmla="*/ 2147483647 w 696"/>
                <a:gd name="T13" fmla="*/ 0 h 7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6"/>
                <a:gd name="T22" fmla="*/ 0 h 751"/>
                <a:gd name="T23" fmla="*/ 696 w 696"/>
                <a:gd name="T24" fmla="*/ 751 h 7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6" h="751">
                  <a:moveTo>
                    <a:pt x="396" y="0"/>
                  </a:moveTo>
                  <a:lnTo>
                    <a:pt x="394" y="0"/>
                  </a:lnTo>
                  <a:lnTo>
                    <a:pt x="0" y="202"/>
                  </a:lnTo>
                  <a:lnTo>
                    <a:pt x="1" y="202"/>
                  </a:lnTo>
                  <a:lnTo>
                    <a:pt x="301" y="751"/>
                  </a:lnTo>
                  <a:lnTo>
                    <a:pt x="696" y="549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11300" name="Group 4333"/>
            <p:cNvGrpSpPr/>
            <p:nvPr/>
          </p:nvGrpSpPr>
          <p:grpSpPr bwMode="auto">
            <a:xfrm>
              <a:off x="1473323" y="2343944"/>
              <a:ext cx="2205038" cy="882650"/>
              <a:chOff x="1020" y="1545"/>
              <a:chExt cx="1434" cy="574"/>
            </a:xfrm>
          </p:grpSpPr>
          <p:sp>
            <p:nvSpPr>
              <p:cNvPr id="11306" name="Line 4327"/>
              <p:cNvSpPr>
                <a:spLocks noChangeShapeType="1"/>
              </p:cNvSpPr>
              <p:nvPr/>
            </p:nvSpPr>
            <p:spPr bwMode="auto">
              <a:xfrm flipH="1">
                <a:off x="1020" y="1706"/>
                <a:ext cx="227" cy="409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1307" name="Line 4328"/>
              <p:cNvSpPr>
                <a:spLocks noChangeShapeType="1"/>
              </p:cNvSpPr>
              <p:nvPr/>
            </p:nvSpPr>
            <p:spPr bwMode="auto">
              <a:xfrm>
                <a:off x="1927" y="1706"/>
                <a:ext cx="209" cy="413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1308" name="Line 4330"/>
              <p:cNvSpPr>
                <a:spLocks noChangeShapeType="1"/>
              </p:cNvSpPr>
              <p:nvPr/>
            </p:nvSpPr>
            <p:spPr bwMode="auto">
              <a:xfrm>
                <a:off x="2245" y="1545"/>
                <a:ext cx="209" cy="413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1309" name="Line 4332"/>
              <p:cNvSpPr>
                <a:spLocks noChangeShapeType="1"/>
              </p:cNvSpPr>
              <p:nvPr/>
            </p:nvSpPr>
            <p:spPr bwMode="auto">
              <a:xfrm flipH="1">
                <a:off x="1344" y="1558"/>
                <a:ext cx="227" cy="409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</p:grpSp>
        <p:sp>
          <p:nvSpPr>
            <p:cNvPr id="11301" name="Freeform 4318"/>
            <p:cNvSpPr/>
            <p:nvPr/>
          </p:nvSpPr>
          <p:spPr bwMode="auto">
            <a:xfrm>
              <a:off x="2327398" y="1393032"/>
              <a:ext cx="1068388" cy="1268412"/>
            </a:xfrm>
            <a:custGeom>
              <a:avLst/>
              <a:gdLst>
                <a:gd name="T0" fmla="*/ 2147483646 w 810"/>
                <a:gd name="T1" fmla="*/ 2147483646 h 962"/>
                <a:gd name="T2" fmla="*/ 2147483646 w 810"/>
                <a:gd name="T3" fmla="*/ 0 h 962"/>
                <a:gd name="T4" fmla="*/ 0 w 810"/>
                <a:gd name="T5" fmla="*/ 2147483646 h 962"/>
                <a:gd name="T6" fmla="*/ 2147483646 w 810"/>
                <a:gd name="T7" fmla="*/ 2147483646 h 962"/>
                <a:gd name="T8" fmla="*/ 2147483646 w 810"/>
                <a:gd name="T9" fmla="*/ 2147483646 h 9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0"/>
                <a:gd name="T16" fmla="*/ 0 h 962"/>
                <a:gd name="T17" fmla="*/ 810 w 810"/>
                <a:gd name="T18" fmla="*/ 962 h 9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0" h="962">
                  <a:moveTo>
                    <a:pt x="810" y="760"/>
                  </a:moveTo>
                  <a:lnTo>
                    <a:pt x="394" y="0"/>
                  </a:lnTo>
                  <a:lnTo>
                    <a:pt x="0" y="202"/>
                  </a:lnTo>
                  <a:lnTo>
                    <a:pt x="417" y="962"/>
                  </a:lnTo>
                  <a:lnTo>
                    <a:pt x="810" y="760"/>
                  </a:lnTo>
                  <a:close/>
                </a:path>
              </a:pathLst>
            </a:custGeom>
            <a:solidFill>
              <a:srgbClr val="7C756A"/>
            </a:solidFill>
            <a:ln w="3175" algn="ctr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321"/>
            <p:cNvSpPr/>
            <p:nvPr/>
          </p:nvSpPr>
          <p:spPr bwMode="auto">
            <a:xfrm>
              <a:off x="1774616" y="1657839"/>
              <a:ext cx="1103010" cy="1003824"/>
            </a:xfrm>
            <a:custGeom>
              <a:avLst/>
              <a:gdLst>
                <a:gd name="T0" fmla="*/ 2147483647 w 835"/>
                <a:gd name="T1" fmla="*/ 0 h 760"/>
                <a:gd name="T2" fmla="*/ 0 w 835"/>
                <a:gd name="T3" fmla="*/ 2147483647 h 760"/>
                <a:gd name="T4" fmla="*/ 2147483647 w 835"/>
                <a:gd name="T5" fmla="*/ 2147483647 h 760"/>
                <a:gd name="T6" fmla="*/ 2147483647 w 835"/>
                <a:gd name="T7" fmla="*/ 0 h 7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5"/>
                <a:gd name="T13" fmla="*/ 0 h 760"/>
                <a:gd name="T14" fmla="*/ 835 w 835"/>
                <a:gd name="T15" fmla="*/ 760 h 7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5" h="760">
                  <a:moveTo>
                    <a:pt x="418" y="0"/>
                  </a:moveTo>
                  <a:lnTo>
                    <a:pt x="0" y="760"/>
                  </a:lnTo>
                  <a:lnTo>
                    <a:pt x="835" y="760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7C75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4343"/>
            <p:cNvSpPr>
              <a:spLocks noChangeArrowheads="1"/>
            </p:cNvSpPr>
            <p:nvPr/>
          </p:nvSpPr>
          <p:spPr bwMode="auto">
            <a:xfrm>
              <a:off x="1984344" y="2228680"/>
              <a:ext cx="822002" cy="414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气味</a:t>
              </a:r>
              <a:endParaRPr lang="en-US" altLang="ko-KR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4343"/>
            <p:cNvSpPr>
              <a:spLocks noChangeArrowheads="1"/>
            </p:cNvSpPr>
            <p:nvPr/>
          </p:nvSpPr>
          <p:spPr bwMode="auto">
            <a:xfrm>
              <a:off x="1984344" y="3383952"/>
              <a:ext cx="822002" cy="414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色彩</a:t>
              </a:r>
              <a:endParaRPr lang="en-US" altLang="ko-KR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4343"/>
            <p:cNvSpPr>
              <a:spLocks noChangeArrowheads="1"/>
            </p:cNvSpPr>
            <p:nvPr/>
          </p:nvSpPr>
          <p:spPr bwMode="auto">
            <a:xfrm>
              <a:off x="1984344" y="4768338"/>
              <a:ext cx="822002" cy="414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音乐</a:t>
              </a:r>
              <a:endParaRPr lang="en-US" altLang="ko-KR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Line 4347"/>
          <p:cNvSpPr>
            <a:spLocks noChangeShapeType="1"/>
          </p:cNvSpPr>
          <p:nvPr/>
        </p:nvSpPr>
        <p:spPr bwMode="auto">
          <a:xfrm>
            <a:off x="3003550" y="1590675"/>
            <a:ext cx="118427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9" name="Line 4354"/>
          <p:cNvSpPr>
            <a:spLocks noChangeShapeType="1"/>
          </p:cNvSpPr>
          <p:nvPr/>
        </p:nvSpPr>
        <p:spPr bwMode="auto">
          <a:xfrm>
            <a:off x="3695700" y="2806700"/>
            <a:ext cx="118427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30" name="Line 4356"/>
          <p:cNvSpPr>
            <a:spLocks noChangeShapeType="1"/>
          </p:cNvSpPr>
          <p:nvPr/>
        </p:nvSpPr>
        <p:spPr bwMode="auto">
          <a:xfrm>
            <a:off x="4249738" y="3854450"/>
            <a:ext cx="118427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grpSp>
        <p:nvGrpSpPr>
          <p:cNvPr id="31" name="Group 4388"/>
          <p:cNvGrpSpPr/>
          <p:nvPr/>
        </p:nvGrpSpPr>
        <p:grpSpPr bwMode="auto">
          <a:xfrm>
            <a:off x="4219575" y="1558925"/>
            <a:ext cx="3038475" cy="68263"/>
            <a:chOff x="3081" y="1051"/>
            <a:chExt cx="1977" cy="45"/>
          </a:xfrm>
        </p:grpSpPr>
        <p:sp>
          <p:nvSpPr>
            <p:cNvPr id="11284" name="Rectangle 4384"/>
            <p:cNvSpPr>
              <a:spLocks noChangeArrowheads="1"/>
            </p:cNvSpPr>
            <p:nvPr/>
          </p:nvSpPr>
          <p:spPr bwMode="auto">
            <a:xfrm>
              <a:off x="3081" y="1051"/>
              <a:ext cx="1387" cy="45"/>
            </a:xfrm>
            <a:prstGeom prst="rect">
              <a:avLst/>
            </a:prstGeom>
            <a:solidFill>
              <a:srgbClr val="7C756A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5" name="Rectangle 4385"/>
            <p:cNvSpPr>
              <a:spLocks noChangeArrowheads="1"/>
            </p:cNvSpPr>
            <p:nvPr/>
          </p:nvSpPr>
          <p:spPr bwMode="auto">
            <a:xfrm>
              <a:off x="3606" y="1051"/>
              <a:ext cx="1452" cy="45"/>
            </a:xfrm>
            <a:prstGeom prst="rect">
              <a:avLst/>
            </a:prstGeom>
            <a:solidFill>
              <a:srgbClr val="7C75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4" name="Group 4389"/>
          <p:cNvGrpSpPr/>
          <p:nvPr/>
        </p:nvGrpSpPr>
        <p:grpSpPr bwMode="auto">
          <a:xfrm>
            <a:off x="4922838" y="2757488"/>
            <a:ext cx="3038475" cy="69850"/>
            <a:chOff x="3081" y="1051"/>
            <a:chExt cx="1977" cy="45"/>
          </a:xfrm>
        </p:grpSpPr>
        <p:sp>
          <p:nvSpPr>
            <p:cNvPr id="11282" name="Rectangle 4390"/>
            <p:cNvSpPr>
              <a:spLocks noChangeArrowheads="1"/>
            </p:cNvSpPr>
            <p:nvPr/>
          </p:nvSpPr>
          <p:spPr bwMode="auto">
            <a:xfrm>
              <a:off x="3606" y="1051"/>
              <a:ext cx="1452" cy="45"/>
            </a:xfrm>
            <a:prstGeom prst="rect">
              <a:avLst/>
            </a:prstGeom>
            <a:solidFill>
              <a:srgbClr val="7C75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solidFill>
                  <a:srgbClr val="EE5700"/>
                </a:solidFill>
              </a:endParaRPr>
            </a:p>
          </p:txBody>
        </p:sp>
        <p:sp>
          <p:nvSpPr>
            <p:cNvPr id="11283" name="Rectangle 4391"/>
            <p:cNvSpPr>
              <a:spLocks noChangeArrowheads="1"/>
            </p:cNvSpPr>
            <p:nvPr/>
          </p:nvSpPr>
          <p:spPr bwMode="auto">
            <a:xfrm>
              <a:off x="3081" y="1051"/>
              <a:ext cx="1387" cy="45"/>
            </a:xfrm>
            <a:prstGeom prst="rect">
              <a:avLst/>
            </a:prstGeom>
            <a:solidFill>
              <a:srgbClr val="7C756A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solidFill>
                  <a:srgbClr val="EE5700"/>
                </a:solidFill>
              </a:endParaRPr>
            </a:p>
          </p:txBody>
        </p:sp>
      </p:grpSp>
      <p:grpSp>
        <p:nvGrpSpPr>
          <p:cNvPr id="37" name="Group 4400"/>
          <p:cNvGrpSpPr/>
          <p:nvPr/>
        </p:nvGrpSpPr>
        <p:grpSpPr bwMode="auto">
          <a:xfrm>
            <a:off x="5459413" y="3808413"/>
            <a:ext cx="3036887" cy="68262"/>
            <a:chOff x="3081" y="1051"/>
            <a:chExt cx="1977" cy="45"/>
          </a:xfrm>
        </p:grpSpPr>
        <p:sp>
          <p:nvSpPr>
            <p:cNvPr id="11280" name="Rectangle 4401"/>
            <p:cNvSpPr>
              <a:spLocks noChangeArrowheads="1"/>
            </p:cNvSpPr>
            <p:nvPr/>
          </p:nvSpPr>
          <p:spPr bwMode="auto">
            <a:xfrm>
              <a:off x="3606" y="1051"/>
              <a:ext cx="1452" cy="45"/>
            </a:xfrm>
            <a:prstGeom prst="rect">
              <a:avLst/>
            </a:prstGeom>
            <a:solidFill>
              <a:srgbClr val="7C75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solidFill>
                  <a:srgbClr val="EE5700"/>
                </a:solidFill>
              </a:endParaRPr>
            </a:p>
          </p:txBody>
        </p:sp>
        <p:sp>
          <p:nvSpPr>
            <p:cNvPr id="11281" name="Rectangle 4402"/>
            <p:cNvSpPr>
              <a:spLocks noChangeArrowheads="1"/>
            </p:cNvSpPr>
            <p:nvPr/>
          </p:nvSpPr>
          <p:spPr bwMode="auto">
            <a:xfrm>
              <a:off x="3081" y="1051"/>
              <a:ext cx="1387" cy="45"/>
            </a:xfrm>
            <a:prstGeom prst="rect">
              <a:avLst/>
            </a:prstGeom>
            <a:solidFill>
              <a:srgbClr val="7C756A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>
                <a:solidFill>
                  <a:srgbClr val="EE5700"/>
                </a:solidFill>
              </a:endParaRPr>
            </a:p>
          </p:txBody>
        </p:sp>
      </p:grpSp>
      <p:sp>
        <p:nvSpPr>
          <p:cNvPr id="40" name="TextBox 6"/>
          <p:cNvSpPr txBox="1">
            <a:spLocks noChangeArrowheads="1"/>
          </p:cNvSpPr>
          <p:nvPr/>
        </p:nvSpPr>
        <p:spPr bwMode="auto">
          <a:xfrm>
            <a:off x="4225509" y="1213829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/>
              <a:t>易眠氛围香薰</a:t>
            </a:r>
            <a:endParaRPr lang="zh-CN" altLang="en-US" sz="16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6"/>
          <p:cNvSpPr txBox="1">
            <a:spLocks noChangeArrowheads="1"/>
          </p:cNvSpPr>
          <p:nvPr/>
        </p:nvSpPr>
        <p:spPr bwMode="auto">
          <a:xfrm>
            <a:off x="4931618" y="2404854"/>
            <a:ext cx="6719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色彩</a:t>
            </a:r>
          </a:p>
        </p:txBody>
      </p:sp>
      <p:sp>
        <p:nvSpPr>
          <p:cNvPr id="42" name="TextBox 6"/>
          <p:cNvSpPr txBox="1">
            <a:spLocks noChangeArrowheads="1"/>
          </p:cNvSpPr>
          <p:nvPr/>
        </p:nvSpPr>
        <p:spPr bwMode="auto">
          <a:xfrm>
            <a:off x="5462779" y="3469859"/>
            <a:ext cx="6719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音乐</a:t>
            </a:r>
          </a:p>
        </p:txBody>
      </p:sp>
      <p:sp>
        <p:nvSpPr>
          <p:cNvPr id="43" name="TextBox 43"/>
          <p:cNvSpPr txBox="1">
            <a:spLocks noChangeArrowheads="1"/>
          </p:cNvSpPr>
          <p:nvPr/>
        </p:nvSpPr>
        <p:spPr bwMode="auto">
          <a:xfrm>
            <a:off x="4219575" y="1637361"/>
            <a:ext cx="3038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/>
              <a:t>易眠领品联合中国睡眠研究协会等多家专业机构，根据中国皇家宫廷秘方，集六种助眠植物精华进行配比，精心调制，并科学的植入到寝具之中，能够有效促进您快速进入睡眠状态。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922838" y="2838692"/>
            <a:ext cx="303847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/>
              <a:t>通过助眠色彩在产品设计中的应用管理</a:t>
            </a:r>
            <a:r>
              <a:rPr lang="en-US" altLang="zh-CN" sz="1000" dirty="0"/>
              <a:t>+</a:t>
            </a:r>
            <a:r>
              <a:rPr lang="zh-CN" altLang="en-US" sz="1000" dirty="0"/>
              <a:t>家装设计中的搭配建议达到催眠暗示的效果，营造更好入睡的睡眠环境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3"/>
          <p:cNvSpPr txBox="1">
            <a:spLocks noChangeArrowheads="1"/>
          </p:cNvSpPr>
          <p:nvPr/>
        </p:nvSpPr>
        <p:spPr bwMode="auto">
          <a:xfrm>
            <a:off x="5462779" y="3874536"/>
            <a:ext cx="30368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/>
              <a:t>旋律轻柔舒缓的睡眠音乐</a:t>
            </a:r>
            <a:r>
              <a:rPr lang="en-US" altLang="zh-CN" sz="1000" dirty="0"/>
              <a:t>+</a:t>
            </a:r>
            <a:r>
              <a:rPr lang="zh-CN" altLang="en-US" sz="1000" dirty="0"/>
              <a:t>模仿大自然的环境声音减轻焦虑，放松心情营造安然放松的气氛，帮助入睡困难者克服不利睡眠的因素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8948" y="2214070"/>
            <a:ext cx="1052891" cy="900222"/>
          </a:xfrm>
          <a:prstGeom prst="rect">
            <a:avLst/>
          </a:prstGeom>
          <a:noFill/>
          <a:ln w="15875">
            <a:solidFill>
              <a:srgbClr val="FFFFFF">
                <a:lumMod val="75000"/>
              </a:srgbClr>
            </a:solidFill>
          </a:ln>
          <a:effectLst>
            <a:glow rad="63500">
              <a:srgbClr val="FFFFFF">
                <a:alpha val="40000"/>
              </a:srgbClr>
            </a:glow>
            <a:innerShdw blurRad="63500" dist="50800" dir="13500000">
              <a:srgbClr val="000000">
                <a:alpha val="5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8858" y="2221214"/>
            <a:ext cx="1052891" cy="900222"/>
          </a:xfrm>
          <a:prstGeom prst="rect">
            <a:avLst/>
          </a:prstGeom>
          <a:noFill/>
          <a:ln w="15875">
            <a:solidFill>
              <a:srgbClr val="FFFFFF">
                <a:lumMod val="75000"/>
              </a:srgbClr>
            </a:solidFill>
          </a:ln>
          <a:effectLst>
            <a:glow rad="63500">
              <a:srgbClr val="FFFFFF">
                <a:alpha val="40000"/>
              </a:srgbClr>
            </a:glow>
            <a:innerShdw blurRad="63500" dist="50800" dir="13500000">
              <a:srgbClr val="000000">
                <a:alpha val="5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3173" y="3729893"/>
            <a:ext cx="1059404" cy="905791"/>
          </a:xfrm>
          <a:prstGeom prst="rect">
            <a:avLst/>
          </a:prstGeom>
          <a:noFill/>
          <a:ln w="15875">
            <a:solidFill>
              <a:srgbClr val="FFFFFF">
                <a:lumMod val="75000"/>
              </a:srgbClr>
            </a:solidFill>
          </a:ln>
          <a:effectLst>
            <a:glow rad="63500">
              <a:srgbClr val="FFFFFF">
                <a:alpha val="40000"/>
              </a:srgbClr>
            </a:glow>
            <a:innerShdw blurRad="63500" dist="50800" dir="13500000">
              <a:srgbClr val="000000">
                <a:alpha val="5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8464" y="3729893"/>
            <a:ext cx="1052891" cy="900222"/>
          </a:xfrm>
          <a:prstGeom prst="rect">
            <a:avLst/>
          </a:prstGeom>
          <a:noFill/>
          <a:ln w="15875">
            <a:solidFill>
              <a:srgbClr val="FFFFFF">
                <a:lumMod val="75000"/>
              </a:srgbClr>
            </a:solidFill>
          </a:ln>
          <a:effectLst>
            <a:glow rad="63500">
              <a:srgbClr val="FFFFFF">
                <a:alpha val="40000"/>
              </a:srgbClr>
            </a:glow>
            <a:innerShdw blurRad="63500" dist="50800" dir="13500000">
              <a:srgbClr val="000000">
                <a:alpha val="5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6" name="TextBox 1"/>
          <p:cNvSpPr txBox="1">
            <a:spLocks noChangeArrowheads="1"/>
          </p:cNvSpPr>
          <p:nvPr/>
        </p:nvSpPr>
        <p:spPr bwMode="auto">
          <a:xfrm>
            <a:off x="-46038" y="-67866"/>
            <a:ext cx="64633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latin typeface="Arial Black" panose="020B0A04020102020204" pitchFamily="34" charset="0"/>
              </a:rPr>
              <a:t>F</a:t>
            </a:r>
            <a:endParaRPr lang="zh-CN" altLang="zh-CN" sz="720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247" name="TextBox 2"/>
          <p:cNvSpPr txBox="1">
            <a:spLocks noChangeArrowheads="1"/>
          </p:cNvSpPr>
          <p:nvPr/>
        </p:nvSpPr>
        <p:spPr bwMode="auto">
          <a:xfrm>
            <a:off x="258763" y="34766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易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眠领品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7200" y="104776"/>
            <a:ext cx="1556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300" dirty="0">
                <a:latin typeface="Arial Black" panose="020B0A04020102020204" pitchFamily="34" charset="0"/>
              </a:rPr>
              <a:t>ACTOR</a:t>
            </a:r>
            <a:endParaRPr lang="zh-CN" altLang="en-US" sz="2400" spc="300" dirty="0">
              <a:latin typeface="+mn-lt"/>
            </a:endParaRPr>
          </a:p>
        </p:txBody>
      </p:sp>
      <p:grpSp>
        <p:nvGrpSpPr>
          <p:cNvPr id="47" name="组合 46"/>
          <p:cNvGrpSpPr/>
          <p:nvPr/>
        </p:nvGrpSpPr>
        <p:grpSpPr bwMode="auto">
          <a:xfrm>
            <a:off x="2233614" y="3477816"/>
            <a:ext cx="2517775" cy="252413"/>
            <a:chOff x="2233067" y="4637472"/>
            <a:chExt cx="2517889" cy="335495"/>
          </a:xfrm>
        </p:grpSpPr>
        <p:sp>
          <p:nvSpPr>
            <p:cNvPr id="48" name="AutoShape 6"/>
            <p:cNvSpPr>
              <a:spLocks noChangeArrowheads="1"/>
            </p:cNvSpPr>
            <p:nvPr/>
          </p:nvSpPr>
          <p:spPr bwMode="auto">
            <a:xfrm>
              <a:off x="2233067" y="4637472"/>
              <a:ext cx="1859480" cy="335495"/>
            </a:xfrm>
            <a:prstGeom prst="rightArrow">
              <a:avLst>
                <a:gd name="adj1" fmla="val 100000"/>
                <a:gd name="adj2" fmla="val 32438"/>
              </a:avLst>
            </a:prstGeom>
            <a:solidFill>
              <a:srgbClr val="FFFFFF">
                <a:lumMod val="85000"/>
              </a:srgbClr>
            </a:solidFill>
            <a:ln w="9525">
              <a:noFill/>
              <a:miter lim="800000"/>
            </a:ln>
            <a:effectLst>
              <a:glow rad="63500">
                <a:srgbClr val="FFFFFF">
                  <a:satMod val="175000"/>
                  <a:alpha val="40000"/>
                </a:srgbClr>
              </a:glo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49" name="Rectangle 8"/>
            <p:cNvSpPr txBox="1">
              <a:spLocks noChangeArrowheads="1"/>
            </p:cNvSpPr>
            <p:nvPr/>
          </p:nvSpPr>
          <p:spPr bwMode="auto">
            <a:xfrm>
              <a:off x="2518830" y="4684948"/>
              <a:ext cx="2232126" cy="162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rgbClr val="000000"/>
                  </a:solidFill>
                </a:rPr>
                <a:t>人体</a:t>
              </a:r>
              <a:r>
                <a:rPr lang="zh-CN" altLang="en-US" sz="1200" kern="0" dirty="0" smtClean="0">
                  <a:solidFill>
                    <a:srgbClr val="000000"/>
                  </a:solidFill>
                </a:rPr>
                <a:t>体重特征</a:t>
              </a:r>
              <a:endParaRPr lang="en-US" altLang="zh-CN" sz="1200" kern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 bwMode="auto">
          <a:xfrm>
            <a:off x="-73025" y="3443288"/>
            <a:ext cx="2462213" cy="313135"/>
            <a:chOff x="-72570" y="4590472"/>
            <a:chExt cx="2462474" cy="417557"/>
          </a:xfrm>
        </p:grpSpPr>
        <p:sp>
          <p:nvSpPr>
            <p:cNvPr id="51" name="AutoShape 6"/>
            <p:cNvSpPr>
              <a:spLocks noChangeArrowheads="1"/>
            </p:cNvSpPr>
            <p:nvPr/>
          </p:nvSpPr>
          <p:spPr bwMode="auto">
            <a:xfrm>
              <a:off x="-72570" y="4590472"/>
              <a:ext cx="2462474" cy="417557"/>
            </a:xfrm>
            <a:prstGeom prst="rightArrow">
              <a:avLst>
                <a:gd name="adj1" fmla="val 100000"/>
                <a:gd name="adj2" fmla="val 32438"/>
              </a:avLst>
            </a:prstGeom>
            <a:gradFill rotWithShape="1">
              <a:gsLst>
                <a:gs pos="0">
                  <a:srgbClr val="000000">
                    <a:lumMod val="50000"/>
                    <a:lumOff val="50000"/>
                  </a:srgbClr>
                </a:gs>
                <a:gs pos="80000">
                  <a:srgbClr val="FFFFFF">
                    <a:lumMod val="6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FFFFFF"/>
                </a:solidFill>
                <a:latin typeface="Arial" panose="020B0604020202020204"/>
                <a:ea typeface="+mn-ea"/>
              </a:endParaRPr>
            </a:p>
          </p:txBody>
        </p: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230675" y="4677794"/>
              <a:ext cx="1530512" cy="20322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sysClr val="windowText" lastClr="000000"/>
                  </a:solidFill>
                  <a:latin typeface="Arial" panose="020B0604020202020204"/>
                </a:rPr>
                <a:t>人体体重特征</a:t>
              </a:r>
              <a:endParaRPr lang="en-US" sz="1200" b="1" kern="0" dirty="0">
                <a:solidFill>
                  <a:sysClr val="windowText" lastClr="000000"/>
                </a:solidFill>
                <a:latin typeface="Arial" panose="020B0604020202020204"/>
              </a:endParaRPr>
            </a:p>
          </p:txBody>
        </p:sp>
      </p:grpSp>
      <p:grpSp>
        <p:nvGrpSpPr>
          <p:cNvPr id="53" name="组合 52"/>
          <p:cNvGrpSpPr/>
          <p:nvPr/>
        </p:nvGrpSpPr>
        <p:grpSpPr bwMode="auto">
          <a:xfrm>
            <a:off x="2227263" y="2008585"/>
            <a:ext cx="2393950" cy="251222"/>
            <a:chOff x="2227315" y="2677706"/>
            <a:chExt cx="2393491" cy="335495"/>
          </a:xfrm>
        </p:grpSpPr>
        <p:sp>
          <p:nvSpPr>
            <p:cNvPr id="54" name="AutoShape 6"/>
            <p:cNvSpPr>
              <a:spLocks noChangeArrowheads="1"/>
            </p:cNvSpPr>
            <p:nvPr/>
          </p:nvSpPr>
          <p:spPr bwMode="auto">
            <a:xfrm>
              <a:off x="2227315" y="2677706"/>
              <a:ext cx="1859480" cy="335495"/>
            </a:xfrm>
            <a:prstGeom prst="rightArrow">
              <a:avLst>
                <a:gd name="adj1" fmla="val 100000"/>
                <a:gd name="adj2" fmla="val 32438"/>
              </a:avLst>
            </a:prstGeom>
            <a:solidFill>
              <a:srgbClr val="FFFFFF">
                <a:lumMod val="85000"/>
              </a:srgbClr>
            </a:solidFill>
            <a:ln w="9525">
              <a:noFill/>
              <a:miter lim="800000"/>
            </a:ln>
            <a:effectLst>
              <a:glow rad="63500">
                <a:srgbClr val="FFFFFF">
                  <a:satMod val="175000"/>
                  <a:alpha val="40000"/>
                </a:srgbClr>
              </a:glo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55" name="Rectangle 8"/>
            <p:cNvSpPr txBox="1">
              <a:spLocks noChangeArrowheads="1"/>
            </p:cNvSpPr>
            <p:nvPr/>
          </p:nvSpPr>
          <p:spPr bwMode="auto">
            <a:xfrm>
              <a:off x="2389209" y="2719047"/>
              <a:ext cx="2231597" cy="162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rgbClr val="000000"/>
                  </a:solidFill>
                </a:rPr>
                <a:t>人体七区受力的压值</a:t>
              </a:r>
              <a:endParaRPr lang="en-US" altLang="zh-CN" sz="1200" kern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 bwMode="auto">
          <a:xfrm>
            <a:off x="-73025" y="1983582"/>
            <a:ext cx="2462213" cy="303610"/>
            <a:chOff x="-72570" y="2645458"/>
            <a:chExt cx="2462474" cy="404603"/>
          </a:xfrm>
        </p:grpSpPr>
        <p:sp>
          <p:nvSpPr>
            <p:cNvPr id="57" name="AutoShape 6"/>
            <p:cNvSpPr>
              <a:spLocks noChangeArrowheads="1"/>
            </p:cNvSpPr>
            <p:nvPr/>
          </p:nvSpPr>
          <p:spPr bwMode="auto">
            <a:xfrm>
              <a:off x="-72570" y="2645458"/>
              <a:ext cx="2462474" cy="404603"/>
            </a:xfrm>
            <a:prstGeom prst="rightArrow">
              <a:avLst>
                <a:gd name="adj1" fmla="val 100000"/>
                <a:gd name="adj2" fmla="val 32438"/>
              </a:avLst>
            </a:prstGeom>
            <a:gradFill rotWithShape="1">
              <a:gsLst>
                <a:gs pos="0">
                  <a:srgbClr val="000000">
                    <a:lumMod val="50000"/>
                    <a:lumOff val="50000"/>
                  </a:srgbClr>
                </a:gs>
                <a:gs pos="80000">
                  <a:srgbClr val="FFFFFF">
                    <a:lumMod val="6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FFFFFF"/>
                </a:solidFill>
                <a:latin typeface="Arial" panose="020B0604020202020204"/>
                <a:ea typeface="+mn-ea"/>
              </a:endParaRPr>
            </a:p>
          </p:txBody>
        </p:sp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230675" y="2721617"/>
              <a:ext cx="1784539" cy="240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sysClr val="windowText" lastClr="000000"/>
                  </a:solidFill>
                  <a:latin typeface="Arial" panose="020B0604020202020204"/>
                </a:rPr>
                <a:t>人体七区受力的压值</a:t>
              </a:r>
              <a:endParaRPr lang="en-US" sz="1200" b="1" kern="0" dirty="0">
                <a:solidFill>
                  <a:sysClr val="windowText" lastClr="000000"/>
                </a:solidFill>
                <a:latin typeface="Arial" panose="020B0604020202020204"/>
              </a:endParaRPr>
            </a:p>
          </p:txBody>
        </p:sp>
      </p:grpSp>
      <p:grpSp>
        <p:nvGrpSpPr>
          <p:cNvPr id="59" name="组合 58"/>
          <p:cNvGrpSpPr/>
          <p:nvPr/>
        </p:nvGrpSpPr>
        <p:grpSpPr bwMode="auto">
          <a:xfrm>
            <a:off x="131763" y="1025129"/>
            <a:ext cx="2993629" cy="378619"/>
            <a:chOff x="131762" y="1366838"/>
            <a:chExt cx="2993629" cy="504825"/>
          </a:xfrm>
        </p:grpSpPr>
        <p:sp>
          <p:nvSpPr>
            <p:cNvPr id="60" name="矩形 59"/>
            <p:cNvSpPr/>
            <p:nvPr/>
          </p:nvSpPr>
          <p:spPr>
            <a:xfrm>
              <a:off x="131762" y="1366838"/>
              <a:ext cx="2993629" cy="50482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342900" indent="-342900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n"/>
                <a:defRPr/>
              </a:pPr>
              <a:r>
                <a:rPr lang="zh-CN" altLang="en-US" sz="2000" b="1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什么是易眠舒适指数</a:t>
              </a:r>
              <a:endParaRPr lang="zh-CN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0279" name="直接连接符 60"/>
            <p:cNvCxnSpPr>
              <a:cxnSpLocks noChangeShapeType="1"/>
            </p:cNvCxnSpPr>
            <p:nvPr/>
          </p:nvCxnSpPr>
          <p:spPr bwMode="auto">
            <a:xfrm>
              <a:off x="2303463" y="1522413"/>
              <a:ext cx="0" cy="265112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2" name="组合 61"/>
          <p:cNvGrpSpPr/>
          <p:nvPr/>
        </p:nvGrpSpPr>
        <p:grpSpPr bwMode="auto">
          <a:xfrm>
            <a:off x="240616" y="1422798"/>
            <a:ext cx="2759759" cy="356864"/>
            <a:chOff x="240616" y="1897063"/>
            <a:chExt cx="2759759" cy="379807"/>
          </a:xfrm>
        </p:grpSpPr>
        <p:sp>
          <p:nvSpPr>
            <p:cNvPr id="63" name="右箭头 62"/>
            <p:cNvSpPr/>
            <p:nvPr/>
          </p:nvSpPr>
          <p:spPr bwMode="auto">
            <a:xfrm>
              <a:off x="240616" y="1901152"/>
              <a:ext cx="2212071" cy="3757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spc="300" dirty="0" smtClean="0">
                  <a:solidFill>
                    <a:srgbClr val="FFFFFF"/>
                  </a:solidFill>
                  <a:latin typeface="Arial" panose="020B0604020202020204"/>
                  <a:ea typeface="华文细黑" panose="02010600040101010101" pitchFamily="2" charset="-122"/>
                </a:rPr>
                <a:t>   易眠舒适指数</a:t>
              </a:r>
              <a:endParaRPr lang="en-US" altLang="zh-CN" sz="1400" kern="0" spc="300" dirty="0">
                <a:solidFill>
                  <a:srgbClr val="FFFFFF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  <p:sp>
          <p:nvSpPr>
            <p:cNvPr id="64" name="右箭头 15"/>
            <p:cNvSpPr/>
            <p:nvPr/>
          </p:nvSpPr>
          <p:spPr bwMode="auto">
            <a:xfrm>
              <a:off x="2452688" y="1897063"/>
              <a:ext cx="547687" cy="379807"/>
            </a:xfrm>
            <a:custGeom>
              <a:avLst/>
              <a:gdLst>
                <a:gd name="connsiteX0" fmla="*/ 0 w 2209800"/>
                <a:gd name="connsiteY0" fmla="*/ 0 h 293422"/>
                <a:gd name="connsiteX1" fmla="*/ 2063089 w 2209800"/>
                <a:gd name="connsiteY1" fmla="*/ 0 h 293422"/>
                <a:gd name="connsiteX2" fmla="*/ 2063089 w 2209800"/>
                <a:gd name="connsiteY2" fmla="*/ 0 h 293422"/>
                <a:gd name="connsiteX3" fmla="*/ 2209800 w 2209800"/>
                <a:gd name="connsiteY3" fmla="*/ 146711 h 293422"/>
                <a:gd name="connsiteX4" fmla="*/ 2063089 w 2209800"/>
                <a:gd name="connsiteY4" fmla="*/ 293422 h 293422"/>
                <a:gd name="connsiteX5" fmla="*/ 2063089 w 2209800"/>
                <a:gd name="connsiteY5" fmla="*/ 293422 h 293422"/>
                <a:gd name="connsiteX6" fmla="*/ 0 w 2209800"/>
                <a:gd name="connsiteY6" fmla="*/ 293422 h 293422"/>
                <a:gd name="connsiteX7" fmla="*/ 0 w 2209800"/>
                <a:gd name="connsiteY7" fmla="*/ 0 h 293422"/>
                <a:gd name="connsiteX0-1" fmla="*/ 0 w 2209800"/>
                <a:gd name="connsiteY0-2" fmla="*/ 0 h 293422"/>
                <a:gd name="connsiteX1-3" fmla="*/ 2063089 w 2209800"/>
                <a:gd name="connsiteY1-4" fmla="*/ 0 h 293422"/>
                <a:gd name="connsiteX2-5" fmla="*/ 2063089 w 2209800"/>
                <a:gd name="connsiteY2-6" fmla="*/ 0 h 293422"/>
                <a:gd name="connsiteX3-7" fmla="*/ 2209800 w 2209800"/>
                <a:gd name="connsiteY3-8" fmla="*/ 146711 h 293422"/>
                <a:gd name="connsiteX4-9" fmla="*/ 2063089 w 2209800"/>
                <a:gd name="connsiteY4-10" fmla="*/ 293422 h 293422"/>
                <a:gd name="connsiteX5-11" fmla="*/ 2063089 w 2209800"/>
                <a:gd name="connsiteY5-12" fmla="*/ 293422 h 293422"/>
                <a:gd name="connsiteX6-13" fmla="*/ 0 w 2209800"/>
                <a:gd name="connsiteY6-14" fmla="*/ 293422 h 293422"/>
                <a:gd name="connsiteX7-15" fmla="*/ 155575 w 2209800"/>
                <a:gd name="connsiteY7-16" fmla="*/ 141287 h 293422"/>
                <a:gd name="connsiteX8" fmla="*/ 0 w 2209800"/>
                <a:gd name="connsiteY8" fmla="*/ 0 h 293422"/>
                <a:gd name="connsiteX0-17" fmla="*/ 0 w 2209800"/>
                <a:gd name="connsiteY0-18" fmla="*/ 0 h 293422"/>
                <a:gd name="connsiteX1-19" fmla="*/ 2063089 w 2209800"/>
                <a:gd name="connsiteY1-20" fmla="*/ 0 h 293422"/>
                <a:gd name="connsiteX2-21" fmla="*/ 2063089 w 2209800"/>
                <a:gd name="connsiteY2-22" fmla="*/ 0 h 293422"/>
                <a:gd name="connsiteX3-23" fmla="*/ 2209800 w 2209800"/>
                <a:gd name="connsiteY3-24" fmla="*/ 146711 h 293422"/>
                <a:gd name="connsiteX4-25" fmla="*/ 2063089 w 2209800"/>
                <a:gd name="connsiteY4-26" fmla="*/ 293422 h 293422"/>
                <a:gd name="connsiteX5-27" fmla="*/ 2063089 w 2209800"/>
                <a:gd name="connsiteY5-28" fmla="*/ 293422 h 293422"/>
                <a:gd name="connsiteX6-29" fmla="*/ 0 w 2209800"/>
                <a:gd name="connsiteY6-30" fmla="*/ 293422 h 293422"/>
                <a:gd name="connsiteX7-31" fmla="*/ 155575 w 2209800"/>
                <a:gd name="connsiteY7-32" fmla="*/ 141287 h 293422"/>
                <a:gd name="connsiteX8-33" fmla="*/ 0 w 2209800"/>
                <a:gd name="connsiteY8-34" fmla="*/ 0 h 293422"/>
                <a:gd name="connsiteX0-35" fmla="*/ 0 w 2209800"/>
                <a:gd name="connsiteY0-36" fmla="*/ 0 h 293422"/>
                <a:gd name="connsiteX1-37" fmla="*/ 2063089 w 2209800"/>
                <a:gd name="connsiteY1-38" fmla="*/ 0 h 293422"/>
                <a:gd name="connsiteX2-39" fmla="*/ 2063089 w 2209800"/>
                <a:gd name="connsiteY2-40" fmla="*/ 0 h 293422"/>
                <a:gd name="connsiteX3-41" fmla="*/ 2209800 w 2209800"/>
                <a:gd name="connsiteY3-42" fmla="*/ 146711 h 293422"/>
                <a:gd name="connsiteX4-43" fmla="*/ 2063089 w 2209800"/>
                <a:gd name="connsiteY4-44" fmla="*/ 293422 h 293422"/>
                <a:gd name="connsiteX5-45" fmla="*/ 2063089 w 2209800"/>
                <a:gd name="connsiteY5-46" fmla="*/ 293422 h 293422"/>
                <a:gd name="connsiteX6-47" fmla="*/ 0 w 2209800"/>
                <a:gd name="connsiteY6-48" fmla="*/ 293422 h 293422"/>
                <a:gd name="connsiteX7-49" fmla="*/ 155575 w 2209800"/>
                <a:gd name="connsiteY7-50" fmla="*/ 141287 h 293422"/>
                <a:gd name="connsiteX8-51" fmla="*/ 0 w 2209800"/>
                <a:gd name="connsiteY8-52" fmla="*/ 0 h 293422"/>
                <a:gd name="connsiteX0-53" fmla="*/ 0 w 2209800"/>
                <a:gd name="connsiteY0-54" fmla="*/ 0 h 293422"/>
                <a:gd name="connsiteX1-55" fmla="*/ 2063089 w 2209800"/>
                <a:gd name="connsiteY1-56" fmla="*/ 0 h 293422"/>
                <a:gd name="connsiteX2-57" fmla="*/ 2063089 w 2209800"/>
                <a:gd name="connsiteY2-58" fmla="*/ 0 h 293422"/>
                <a:gd name="connsiteX3-59" fmla="*/ 2209800 w 2209800"/>
                <a:gd name="connsiteY3-60" fmla="*/ 146711 h 293422"/>
                <a:gd name="connsiteX4-61" fmla="*/ 2063089 w 2209800"/>
                <a:gd name="connsiteY4-62" fmla="*/ 293422 h 293422"/>
                <a:gd name="connsiteX5-63" fmla="*/ 2063089 w 2209800"/>
                <a:gd name="connsiteY5-64" fmla="*/ 293422 h 293422"/>
                <a:gd name="connsiteX6-65" fmla="*/ 0 w 2209800"/>
                <a:gd name="connsiteY6-66" fmla="*/ 293422 h 293422"/>
                <a:gd name="connsiteX7-67" fmla="*/ 150812 w 2209800"/>
                <a:gd name="connsiteY7-68" fmla="*/ 146049 h 293422"/>
                <a:gd name="connsiteX8-69" fmla="*/ 0 w 2209800"/>
                <a:gd name="connsiteY8-70" fmla="*/ 0 h 293422"/>
                <a:gd name="connsiteX0-71" fmla="*/ 0 w 2209800"/>
                <a:gd name="connsiteY0-72" fmla="*/ 0 h 293422"/>
                <a:gd name="connsiteX1-73" fmla="*/ 2063089 w 2209800"/>
                <a:gd name="connsiteY1-74" fmla="*/ 0 h 293422"/>
                <a:gd name="connsiteX2-75" fmla="*/ 2063089 w 2209800"/>
                <a:gd name="connsiteY2-76" fmla="*/ 0 h 293422"/>
                <a:gd name="connsiteX3-77" fmla="*/ 2209800 w 2209800"/>
                <a:gd name="connsiteY3-78" fmla="*/ 146711 h 293422"/>
                <a:gd name="connsiteX4-79" fmla="*/ 2063089 w 2209800"/>
                <a:gd name="connsiteY4-80" fmla="*/ 293422 h 293422"/>
                <a:gd name="connsiteX5-81" fmla="*/ 2063089 w 2209800"/>
                <a:gd name="connsiteY5-82" fmla="*/ 293422 h 293422"/>
                <a:gd name="connsiteX6-83" fmla="*/ 0 w 2209800"/>
                <a:gd name="connsiteY6-84" fmla="*/ 293422 h 293422"/>
                <a:gd name="connsiteX7-85" fmla="*/ 29368 w 2209800"/>
                <a:gd name="connsiteY7-86" fmla="*/ 146049 h 293422"/>
                <a:gd name="connsiteX8-87" fmla="*/ 0 w 2209800"/>
                <a:gd name="connsiteY8-88" fmla="*/ 0 h 293422"/>
                <a:gd name="connsiteX0-89" fmla="*/ 0 w 2209800"/>
                <a:gd name="connsiteY0-90" fmla="*/ 0 h 293422"/>
                <a:gd name="connsiteX1-91" fmla="*/ 2063089 w 2209800"/>
                <a:gd name="connsiteY1-92" fmla="*/ 0 h 293422"/>
                <a:gd name="connsiteX2-93" fmla="*/ 2063089 w 2209800"/>
                <a:gd name="connsiteY2-94" fmla="*/ 0 h 293422"/>
                <a:gd name="connsiteX3-95" fmla="*/ 2209800 w 2209800"/>
                <a:gd name="connsiteY3-96" fmla="*/ 146711 h 293422"/>
                <a:gd name="connsiteX4-97" fmla="*/ 2063089 w 2209800"/>
                <a:gd name="connsiteY4-98" fmla="*/ 293422 h 293422"/>
                <a:gd name="connsiteX5-99" fmla="*/ 2063089 w 2209800"/>
                <a:gd name="connsiteY5-100" fmla="*/ 293422 h 293422"/>
                <a:gd name="connsiteX6-101" fmla="*/ 0 w 2209800"/>
                <a:gd name="connsiteY6-102" fmla="*/ 293422 h 293422"/>
                <a:gd name="connsiteX7-103" fmla="*/ 169862 w 2209800"/>
                <a:gd name="connsiteY7-104" fmla="*/ 148431 h 293422"/>
                <a:gd name="connsiteX8-105" fmla="*/ 0 w 2209800"/>
                <a:gd name="connsiteY8-106" fmla="*/ 0 h 293422"/>
                <a:gd name="connsiteX0-107" fmla="*/ 0 w 2817495"/>
                <a:gd name="connsiteY0-108" fmla="*/ 0 h 293422"/>
                <a:gd name="connsiteX1-109" fmla="*/ 2063089 w 2817495"/>
                <a:gd name="connsiteY1-110" fmla="*/ 0 h 293422"/>
                <a:gd name="connsiteX2-111" fmla="*/ 2063089 w 2817495"/>
                <a:gd name="connsiteY2-112" fmla="*/ 0 h 293422"/>
                <a:gd name="connsiteX3-113" fmla="*/ 2817495 w 2817495"/>
                <a:gd name="connsiteY3-114" fmla="*/ 146711 h 293422"/>
                <a:gd name="connsiteX4-115" fmla="*/ 2063089 w 2817495"/>
                <a:gd name="connsiteY4-116" fmla="*/ 293422 h 293422"/>
                <a:gd name="connsiteX5-117" fmla="*/ 2063089 w 2817495"/>
                <a:gd name="connsiteY5-118" fmla="*/ 293422 h 293422"/>
                <a:gd name="connsiteX6-119" fmla="*/ 0 w 2817495"/>
                <a:gd name="connsiteY6-120" fmla="*/ 293422 h 293422"/>
                <a:gd name="connsiteX7-121" fmla="*/ 169862 w 2817495"/>
                <a:gd name="connsiteY7-122" fmla="*/ 148431 h 293422"/>
                <a:gd name="connsiteX8-123" fmla="*/ 0 w 2817495"/>
                <a:gd name="connsiteY8-124" fmla="*/ 0 h 293422"/>
                <a:gd name="connsiteX0-125" fmla="*/ 0 w 2817495"/>
                <a:gd name="connsiteY0-126" fmla="*/ 0 h 293422"/>
                <a:gd name="connsiteX1-127" fmla="*/ 2063089 w 2817495"/>
                <a:gd name="connsiteY1-128" fmla="*/ 0 h 293422"/>
                <a:gd name="connsiteX2-129" fmla="*/ 2063089 w 2817495"/>
                <a:gd name="connsiteY2-130" fmla="*/ 0 h 293422"/>
                <a:gd name="connsiteX3-131" fmla="*/ 2817495 w 2817495"/>
                <a:gd name="connsiteY3-132" fmla="*/ 146711 h 293422"/>
                <a:gd name="connsiteX4-133" fmla="*/ 2063089 w 2817495"/>
                <a:gd name="connsiteY4-134" fmla="*/ 293422 h 293422"/>
                <a:gd name="connsiteX5-135" fmla="*/ 2063089 w 2817495"/>
                <a:gd name="connsiteY5-136" fmla="*/ 293422 h 293422"/>
                <a:gd name="connsiteX6-137" fmla="*/ 0 w 2817495"/>
                <a:gd name="connsiteY6-138" fmla="*/ 293422 h 293422"/>
                <a:gd name="connsiteX7-139" fmla="*/ 703900 w 2817495"/>
                <a:gd name="connsiteY7-140" fmla="*/ 154781 h 293422"/>
                <a:gd name="connsiteX8-141" fmla="*/ 0 w 2817495"/>
                <a:gd name="connsiteY8-142" fmla="*/ 0 h 293422"/>
                <a:gd name="connsiteX0-143" fmla="*/ 0 w 2817495"/>
                <a:gd name="connsiteY0-144" fmla="*/ 0 h 293422"/>
                <a:gd name="connsiteX1-145" fmla="*/ 2063089 w 2817495"/>
                <a:gd name="connsiteY1-146" fmla="*/ 0 h 293422"/>
                <a:gd name="connsiteX2-147" fmla="*/ 2063089 w 2817495"/>
                <a:gd name="connsiteY2-148" fmla="*/ 0 h 293422"/>
                <a:gd name="connsiteX3-149" fmla="*/ 2817495 w 2817495"/>
                <a:gd name="connsiteY3-150" fmla="*/ 146711 h 293422"/>
                <a:gd name="connsiteX4-151" fmla="*/ 2063089 w 2817495"/>
                <a:gd name="connsiteY4-152" fmla="*/ 293422 h 293422"/>
                <a:gd name="connsiteX5-153" fmla="*/ 2063089 w 2817495"/>
                <a:gd name="connsiteY5-154" fmla="*/ 293422 h 293422"/>
                <a:gd name="connsiteX6-155" fmla="*/ 0 w 2817495"/>
                <a:gd name="connsiteY6-156" fmla="*/ 293422 h 293422"/>
                <a:gd name="connsiteX7-157" fmla="*/ 745335 w 2817495"/>
                <a:gd name="connsiteY7-158" fmla="*/ 152399 h 293422"/>
                <a:gd name="connsiteX8-159" fmla="*/ 0 w 2817495"/>
                <a:gd name="connsiteY8-160" fmla="*/ 0 h 293422"/>
                <a:gd name="connsiteX0-161" fmla="*/ 359090 w 3176585"/>
                <a:gd name="connsiteY0-162" fmla="*/ 0 h 293422"/>
                <a:gd name="connsiteX1-163" fmla="*/ 2422179 w 3176585"/>
                <a:gd name="connsiteY1-164" fmla="*/ 0 h 293422"/>
                <a:gd name="connsiteX2-165" fmla="*/ 2422179 w 3176585"/>
                <a:gd name="connsiteY2-166" fmla="*/ 0 h 293422"/>
                <a:gd name="connsiteX3-167" fmla="*/ 3176585 w 3176585"/>
                <a:gd name="connsiteY3-168" fmla="*/ 146711 h 293422"/>
                <a:gd name="connsiteX4-169" fmla="*/ 2422179 w 3176585"/>
                <a:gd name="connsiteY4-170" fmla="*/ 293422 h 293422"/>
                <a:gd name="connsiteX5-171" fmla="*/ 2422179 w 3176585"/>
                <a:gd name="connsiteY5-172" fmla="*/ 293422 h 293422"/>
                <a:gd name="connsiteX6-173" fmla="*/ 0 w 3176585"/>
                <a:gd name="connsiteY6-174" fmla="*/ 293422 h 293422"/>
                <a:gd name="connsiteX7-175" fmla="*/ 1104425 w 3176585"/>
                <a:gd name="connsiteY7-176" fmla="*/ 152399 h 293422"/>
                <a:gd name="connsiteX8-177" fmla="*/ 359090 w 3176585"/>
                <a:gd name="connsiteY8-178" fmla="*/ 0 h 293422"/>
                <a:gd name="connsiteX0-179" fmla="*/ 359090 w 3176585"/>
                <a:gd name="connsiteY0-180" fmla="*/ 0 h 293711"/>
                <a:gd name="connsiteX1-181" fmla="*/ 2422179 w 3176585"/>
                <a:gd name="connsiteY1-182" fmla="*/ 0 h 293711"/>
                <a:gd name="connsiteX2-183" fmla="*/ 2422179 w 3176585"/>
                <a:gd name="connsiteY2-184" fmla="*/ 0 h 293711"/>
                <a:gd name="connsiteX3-185" fmla="*/ 3176585 w 3176585"/>
                <a:gd name="connsiteY3-186" fmla="*/ 146711 h 293711"/>
                <a:gd name="connsiteX4-187" fmla="*/ 2422179 w 3176585"/>
                <a:gd name="connsiteY4-188" fmla="*/ 293422 h 293711"/>
                <a:gd name="connsiteX5-189" fmla="*/ 2422179 w 3176585"/>
                <a:gd name="connsiteY5-190" fmla="*/ 293422 h 293711"/>
                <a:gd name="connsiteX6-191" fmla="*/ 0 w 3176585"/>
                <a:gd name="connsiteY6-192" fmla="*/ 293422 h 293711"/>
                <a:gd name="connsiteX7-193" fmla="*/ 1104425 w 3176585"/>
                <a:gd name="connsiteY7-194" fmla="*/ 152399 h 293711"/>
                <a:gd name="connsiteX8-195" fmla="*/ 359090 w 3176585"/>
                <a:gd name="connsiteY8-196" fmla="*/ 0 h 293711"/>
                <a:gd name="connsiteX0-197" fmla="*/ 0 w 3176591"/>
                <a:gd name="connsiteY0-198" fmla="*/ 0 h 293711"/>
                <a:gd name="connsiteX1-199" fmla="*/ 2422185 w 3176591"/>
                <a:gd name="connsiteY1-200" fmla="*/ 0 h 293711"/>
                <a:gd name="connsiteX2-201" fmla="*/ 2422185 w 3176591"/>
                <a:gd name="connsiteY2-202" fmla="*/ 0 h 293711"/>
                <a:gd name="connsiteX3-203" fmla="*/ 3176591 w 3176591"/>
                <a:gd name="connsiteY3-204" fmla="*/ 146711 h 293711"/>
                <a:gd name="connsiteX4-205" fmla="*/ 2422185 w 3176591"/>
                <a:gd name="connsiteY4-206" fmla="*/ 293422 h 293711"/>
                <a:gd name="connsiteX5-207" fmla="*/ 2422185 w 3176591"/>
                <a:gd name="connsiteY5-208" fmla="*/ 293422 h 293711"/>
                <a:gd name="connsiteX6-209" fmla="*/ 6 w 3176591"/>
                <a:gd name="connsiteY6-210" fmla="*/ 293422 h 293711"/>
                <a:gd name="connsiteX7-211" fmla="*/ 1104431 w 3176591"/>
                <a:gd name="connsiteY7-212" fmla="*/ 152399 h 293711"/>
                <a:gd name="connsiteX8-213" fmla="*/ 0 w 3176591"/>
                <a:gd name="connsiteY8-214" fmla="*/ 0 h 293711"/>
                <a:gd name="connsiteX0-215" fmla="*/ 191 w 3176782"/>
                <a:gd name="connsiteY0-216" fmla="*/ 1 h 293712"/>
                <a:gd name="connsiteX1-217" fmla="*/ 2422376 w 3176782"/>
                <a:gd name="connsiteY1-218" fmla="*/ 1 h 293712"/>
                <a:gd name="connsiteX2-219" fmla="*/ 2422376 w 3176782"/>
                <a:gd name="connsiteY2-220" fmla="*/ 1 h 293712"/>
                <a:gd name="connsiteX3-221" fmla="*/ 3176782 w 3176782"/>
                <a:gd name="connsiteY3-222" fmla="*/ 146712 h 293712"/>
                <a:gd name="connsiteX4-223" fmla="*/ 2422376 w 3176782"/>
                <a:gd name="connsiteY4-224" fmla="*/ 293423 h 293712"/>
                <a:gd name="connsiteX5-225" fmla="*/ 2422376 w 3176782"/>
                <a:gd name="connsiteY5-226" fmla="*/ 293423 h 293712"/>
                <a:gd name="connsiteX6-227" fmla="*/ 197 w 3176782"/>
                <a:gd name="connsiteY6-228" fmla="*/ 293423 h 293712"/>
                <a:gd name="connsiteX7-229" fmla="*/ 1104622 w 3176782"/>
                <a:gd name="connsiteY7-230" fmla="*/ 152400 h 293712"/>
                <a:gd name="connsiteX8-231" fmla="*/ 191 w 3176782"/>
                <a:gd name="connsiteY8-232" fmla="*/ 1 h 293712"/>
                <a:gd name="connsiteX0-233" fmla="*/ 243 w 3176834"/>
                <a:gd name="connsiteY0-234" fmla="*/ 1 h 293712"/>
                <a:gd name="connsiteX1-235" fmla="*/ 2422428 w 3176834"/>
                <a:gd name="connsiteY1-236" fmla="*/ 1 h 293712"/>
                <a:gd name="connsiteX2-237" fmla="*/ 2422428 w 3176834"/>
                <a:gd name="connsiteY2-238" fmla="*/ 1 h 293712"/>
                <a:gd name="connsiteX3-239" fmla="*/ 3176834 w 3176834"/>
                <a:gd name="connsiteY3-240" fmla="*/ 146712 h 293712"/>
                <a:gd name="connsiteX4-241" fmla="*/ 2422428 w 3176834"/>
                <a:gd name="connsiteY4-242" fmla="*/ 293423 h 293712"/>
                <a:gd name="connsiteX5-243" fmla="*/ 2422428 w 3176834"/>
                <a:gd name="connsiteY5-244" fmla="*/ 293423 h 293712"/>
                <a:gd name="connsiteX6-245" fmla="*/ 249 w 3176834"/>
                <a:gd name="connsiteY6-246" fmla="*/ 293423 h 293712"/>
                <a:gd name="connsiteX7-247" fmla="*/ 865279 w 3176834"/>
                <a:gd name="connsiteY7-248" fmla="*/ 152400 h 293712"/>
                <a:gd name="connsiteX8-249" fmla="*/ 243 w 3176834"/>
                <a:gd name="connsiteY8-250" fmla="*/ 1 h 2937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33" y="connsiteY8-34"/>
                </a:cxn>
              </a:cxnLst>
              <a:rect l="l" t="t" r="r" b="b"/>
              <a:pathLst>
                <a:path w="3176834" h="293712">
                  <a:moveTo>
                    <a:pt x="243" y="1"/>
                  </a:moveTo>
                  <a:lnTo>
                    <a:pt x="2422428" y="1"/>
                  </a:lnTo>
                  <a:lnTo>
                    <a:pt x="2422428" y="1"/>
                  </a:lnTo>
                  <a:lnTo>
                    <a:pt x="3176834" y="146712"/>
                  </a:lnTo>
                  <a:lnTo>
                    <a:pt x="2422428" y="293423"/>
                  </a:lnTo>
                  <a:lnTo>
                    <a:pt x="2422428" y="293423"/>
                  </a:lnTo>
                  <a:lnTo>
                    <a:pt x="249" y="293423"/>
                  </a:lnTo>
                  <a:cubicBezTo>
                    <a:pt x="14059" y="301184"/>
                    <a:pt x="868454" y="150195"/>
                    <a:pt x="865279" y="152400"/>
                  </a:cubicBezTo>
                  <a:cubicBezTo>
                    <a:pt x="872952" y="152929"/>
                    <a:pt x="-16954" y="-528"/>
                    <a:pt x="243" y="1"/>
                  </a:cubicBezTo>
                  <a:close/>
                </a:path>
              </a:pathLst>
            </a:cu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srgbClr val="FFFFFF"/>
                  </a:solidFill>
                  <a:latin typeface="Arial" panose="020B0604020202020204"/>
                  <a:ea typeface="华文细黑" panose="02010600040101010101" pitchFamily="2" charset="-122"/>
                </a:rPr>
                <a:t> </a:t>
              </a:r>
              <a:endParaRPr lang="zh-CN" altLang="en-US" sz="1400" kern="0" dirty="0">
                <a:solidFill>
                  <a:srgbClr val="FFFFFF"/>
                </a:solidFill>
                <a:latin typeface="Arial" panose="020B0604020202020204"/>
                <a:ea typeface="华文细黑" panose="02010600040101010101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 bwMode="auto">
          <a:xfrm>
            <a:off x="6675439" y="1969294"/>
            <a:ext cx="2522537" cy="251222"/>
            <a:chOff x="6674920" y="2625377"/>
            <a:chExt cx="2522819" cy="335495"/>
          </a:xfrm>
        </p:grpSpPr>
        <p:sp>
          <p:nvSpPr>
            <p:cNvPr id="66" name="AutoShape 6"/>
            <p:cNvSpPr>
              <a:spLocks noChangeArrowheads="1"/>
            </p:cNvSpPr>
            <p:nvPr/>
          </p:nvSpPr>
          <p:spPr bwMode="auto">
            <a:xfrm>
              <a:off x="6674920" y="2625377"/>
              <a:ext cx="1859480" cy="335495"/>
            </a:xfrm>
            <a:prstGeom prst="rightArrow">
              <a:avLst>
                <a:gd name="adj1" fmla="val 100000"/>
                <a:gd name="adj2" fmla="val 32438"/>
              </a:avLst>
            </a:prstGeom>
            <a:solidFill>
              <a:srgbClr val="FFFFFF">
                <a:lumMod val="85000"/>
              </a:srgbClr>
            </a:solidFill>
            <a:ln w="9525">
              <a:noFill/>
              <a:miter lim="800000"/>
            </a:ln>
            <a:effectLst>
              <a:glow rad="63500">
                <a:srgbClr val="FFFFFF">
                  <a:satMod val="175000"/>
                  <a:alpha val="40000"/>
                </a:srgbClr>
              </a:glo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67" name="Rectangle 8"/>
            <p:cNvSpPr txBox="1">
              <a:spLocks noChangeArrowheads="1"/>
            </p:cNvSpPr>
            <p:nvPr/>
          </p:nvSpPr>
          <p:spPr bwMode="auto">
            <a:xfrm>
              <a:off x="6965464" y="2668308"/>
              <a:ext cx="2232275" cy="162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rgbClr val="000000"/>
                  </a:solidFill>
                </a:rPr>
                <a:t>脊椎弯曲度</a:t>
              </a:r>
              <a:endParaRPr lang="en-US" altLang="zh-CN" sz="1200" kern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>
            <a:off x="4373563" y="1940719"/>
            <a:ext cx="2463800" cy="308372"/>
            <a:chOff x="4374213" y="2587336"/>
            <a:chExt cx="2462474" cy="411578"/>
          </a:xfrm>
        </p:grpSpPr>
        <p:sp>
          <p:nvSpPr>
            <p:cNvPr id="69" name="AutoShape 6"/>
            <p:cNvSpPr>
              <a:spLocks noChangeArrowheads="1"/>
            </p:cNvSpPr>
            <p:nvPr/>
          </p:nvSpPr>
          <p:spPr bwMode="auto">
            <a:xfrm>
              <a:off x="4374213" y="2587336"/>
              <a:ext cx="2462474" cy="411578"/>
            </a:xfrm>
            <a:prstGeom prst="rightArrow">
              <a:avLst>
                <a:gd name="adj1" fmla="val 100000"/>
                <a:gd name="adj2" fmla="val 32438"/>
              </a:avLst>
            </a:prstGeom>
            <a:gradFill rotWithShape="1">
              <a:gsLst>
                <a:gs pos="0">
                  <a:srgbClr val="000000">
                    <a:lumMod val="50000"/>
                    <a:lumOff val="50000"/>
                  </a:srgbClr>
                </a:gs>
                <a:gs pos="80000">
                  <a:srgbClr val="FFFFFF">
                    <a:lumMod val="6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FFFFFF"/>
                </a:solidFill>
                <a:latin typeface="Arial" panose="020B0604020202020204"/>
                <a:ea typeface="+mn-ea"/>
              </a:endParaRPr>
            </a:p>
          </p:txBody>
        </p:sp>
        <p:sp>
          <p:nvSpPr>
            <p:cNvPr id="70" name="Rectangle 9"/>
            <p:cNvSpPr>
              <a:spLocks noChangeArrowheads="1"/>
            </p:cNvSpPr>
            <p:nvPr/>
          </p:nvSpPr>
          <p:spPr bwMode="auto">
            <a:xfrm>
              <a:off x="4677262" y="2666791"/>
              <a:ext cx="1531114" cy="23359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sysClr val="windowText" lastClr="000000"/>
                  </a:solidFill>
                  <a:latin typeface="Arial" panose="020B0604020202020204"/>
                </a:rPr>
                <a:t>脊椎弯曲度</a:t>
              </a:r>
              <a:endParaRPr lang="en-US" sz="1200" b="1" kern="0" dirty="0">
                <a:solidFill>
                  <a:sysClr val="windowText" lastClr="000000"/>
                </a:solidFill>
                <a:latin typeface="Arial" panose="020B0604020202020204"/>
              </a:endParaRPr>
            </a:p>
          </p:txBody>
        </p:sp>
      </p:grpSp>
      <p:grpSp>
        <p:nvGrpSpPr>
          <p:cNvPr id="71" name="组合 70"/>
          <p:cNvGrpSpPr/>
          <p:nvPr/>
        </p:nvGrpSpPr>
        <p:grpSpPr bwMode="auto">
          <a:xfrm>
            <a:off x="6675439" y="3477816"/>
            <a:ext cx="2522537" cy="251222"/>
            <a:chOff x="6674920" y="4636949"/>
            <a:chExt cx="2522819" cy="335495"/>
          </a:xfrm>
        </p:grpSpPr>
        <p:sp>
          <p:nvSpPr>
            <p:cNvPr id="72" name="AutoShape 6"/>
            <p:cNvSpPr>
              <a:spLocks noChangeArrowheads="1"/>
            </p:cNvSpPr>
            <p:nvPr/>
          </p:nvSpPr>
          <p:spPr bwMode="auto">
            <a:xfrm>
              <a:off x="6674920" y="4636949"/>
              <a:ext cx="1859480" cy="335495"/>
            </a:xfrm>
            <a:prstGeom prst="rightArrow">
              <a:avLst>
                <a:gd name="adj1" fmla="val 100000"/>
                <a:gd name="adj2" fmla="val 32438"/>
              </a:avLst>
            </a:prstGeom>
            <a:solidFill>
              <a:srgbClr val="FFFFFF">
                <a:lumMod val="85000"/>
              </a:srgbClr>
            </a:solidFill>
            <a:ln w="9525">
              <a:noFill/>
              <a:miter lim="800000"/>
            </a:ln>
            <a:effectLst>
              <a:glow rad="63500">
                <a:srgbClr val="FFFFFF">
                  <a:satMod val="175000"/>
                  <a:alpha val="40000"/>
                </a:srgbClr>
              </a:glo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73" name="Rectangle 8"/>
            <p:cNvSpPr txBox="1">
              <a:spLocks noChangeArrowheads="1"/>
            </p:cNvSpPr>
            <p:nvPr/>
          </p:nvSpPr>
          <p:spPr bwMode="auto">
            <a:xfrm>
              <a:off x="6965464" y="4679879"/>
              <a:ext cx="2232275" cy="162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rgbClr val="000000"/>
                  </a:solidFill>
                </a:rPr>
                <a:t>人体身高特征</a:t>
              </a:r>
              <a:endParaRPr lang="en-US" altLang="zh-CN" sz="1200" kern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 bwMode="auto">
          <a:xfrm>
            <a:off x="4373563" y="3449241"/>
            <a:ext cx="2463800" cy="308372"/>
            <a:chOff x="4374213" y="4598908"/>
            <a:chExt cx="2462474" cy="411578"/>
          </a:xfrm>
        </p:grpSpPr>
        <p:sp>
          <p:nvSpPr>
            <p:cNvPr id="75" name="AutoShape 6"/>
            <p:cNvSpPr>
              <a:spLocks noChangeArrowheads="1"/>
            </p:cNvSpPr>
            <p:nvPr/>
          </p:nvSpPr>
          <p:spPr bwMode="auto">
            <a:xfrm>
              <a:off x="4374213" y="4598908"/>
              <a:ext cx="2462474" cy="411578"/>
            </a:xfrm>
            <a:prstGeom prst="rightArrow">
              <a:avLst>
                <a:gd name="adj1" fmla="val 100000"/>
                <a:gd name="adj2" fmla="val 32438"/>
              </a:avLst>
            </a:prstGeom>
            <a:gradFill rotWithShape="1">
              <a:gsLst>
                <a:gs pos="0">
                  <a:srgbClr val="000000">
                    <a:lumMod val="50000"/>
                    <a:lumOff val="50000"/>
                  </a:srgbClr>
                </a:gs>
                <a:gs pos="80000">
                  <a:srgbClr val="FFFFFF">
                    <a:lumMod val="6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FFFFFF"/>
                </a:solidFill>
                <a:latin typeface="Arial" panose="020B0604020202020204"/>
                <a:ea typeface="+mn-ea"/>
              </a:endParaRPr>
            </a:p>
          </p:txBody>
        </p:sp>
        <p:sp>
          <p:nvSpPr>
            <p:cNvPr id="76" name="Rectangle 9"/>
            <p:cNvSpPr>
              <a:spLocks noChangeArrowheads="1"/>
            </p:cNvSpPr>
            <p:nvPr/>
          </p:nvSpPr>
          <p:spPr bwMode="auto">
            <a:xfrm>
              <a:off x="4677262" y="4678363"/>
              <a:ext cx="1531114" cy="23359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sysClr val="windowText" lastClr="000000"/>
                  </a:solidFill>
                  <a:latin typeface="Arial" panose="020B0604020202020204"/>
                </a:rPr>
                <a:t>人体身高特征</a:t>
              </a:r>
              <a:endParaRPr lang="en-US" sz="1200" b="1" kern="0" dirty="0">
                <a:solidFill>
                  <a:sysClr val="windowText" lastClr="000000"/>
                </a:solidFill>
                <a:latin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26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3203" y="236740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新闻资讯</a:t>
            </a:r>
            <a:endParaRPr lang="zh-CN" altLang="en-US" sz="32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909460" y="1103313"/>
            <a:ext cx="930577" cy="619125"/>
            <a:chOff x="1614634" y="3867894"/>
            <a:chExt cx="648071" cy="431468"/>
          </a:xfrm>
        </p:grpSpPr>
        <p:sp>
          <p:nvSpPr>
            <p:cNvPr id="12330" name="TextBox 17"/>
            <p:cNvSpPr txBox="1">
              <a:spLocks noChangeArrowheads="1"/>
            </p:cNvSpPr>
            <p:nvPr/>
          </p:nvSpPr>
          <p:spPr bwMode="auto">
            <a:xfrm>
              <a:off x="1614634" y="3867894"/>
              <a:ext cx="64807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28" name="TextBox 50"/>
            <p:cNvSpPr txBox="1">
              <a:spLocks noChangeArrowheads="1"/>
            </p:cNvSpPr>
            <p:nvPr/>
          </p:nvSpPr>
          <p:spPr bwMode="auto">
            <a:xfrm>
              <a:off x="1614634" y="4083918"/>
              <a:ext cx="64807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" name="直接箭头连接符 9"/>
          <p:cNvCxnSpPr/>
          <p:nvPr/>
        </p:nvCxnSpPr>
        <p:spPr>
          <a:xfrm>
            <a:off x="1598613" y="4035425"/>
            <a:ext cx="66198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403648" y="1107150"/>
            <a:ext cx="0" cy="29479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4" name="Freeform 1176"/>
          <p:cNvSpPr/>
          <p:nvPr/>
        </p:nvSpPr>
        <p:spPr bwMode="auto">
          <a:xfrm>
            <a:off x="2455863" y="2560638"/>
            <a:ext cx="4762" cy="1928812"/>
          </a:xfrm>
          <a:custGeom>
            <a:avLst/>
            <a:gdLst>
              <a:gd name="T0" fmla="*/ 0 w 2"/>
              <a:gd name="T1" fmla="*/ 2147483646 h 846"/>
              <a:gd name="T2" fmla="*/ 0 w 2"/>
              <a:gd name="T3" fmla="*/ 2147483646 h 846"/>
              <a:gd name="T4" fmla="*/ 2147483646 w 2"/>
              <a:gd name="T5" fmla="*/ 2147483646 h 846"/>
              <a:gd name="T6" fmla="*/ 2147483646 w 2"/>
              <a:gd name="T7" fmla="*/ 2147483646 h 846"/>
              <a:gd name="T8" fmla="*/ 2147483646 w 2"/>
              <a:gd name="T9" fmla="*/ 0 h 8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846">
                <a:moveTo>
                  <a:pt x="0" y="7"/>
                </a:moveTo>
                <a:lnTo>
                  <a:pt x="0" y="846"/>
                </a:lnTo>
                <a:lnTo>
                  <a:pt x="2" y="846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1255713" y="4144963"/>
            <a:ext cx="1619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年春季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641475" y="3038434"/>
            <a:ext cx="857250" cy="936659"/>
            <a:chOff x="1590661" y="4219109"/>
            <a:chExt cx="857299" cy="937400"/>
          </a:xfrm>
        </p:grpSpPr>
        <p:sp>
          <p:nvSpPr>
            <p:cNvPr id="15" name="Rectangle 1168"/>
            <p:cNvSpPr>
              <a:spLocks noChangeArrowheads="1"/>
            </p:cNvSpPr>
            <p:nvPr/>
          </p:nvSpPr>
          <p:spPr bwMode="auto">
            <a:xfrm>
              <a:off x="1590661" y="4811750"/>
              <a:ext cx="857299" cy="3447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2321" name="组合 15"/>
            <p:cNvGrpSpPr/>
            <p:nvPr/>
          </p:nvGrpSpPr>
          <p:grpSpPr bwMode="auto">
            <a:xfrm>
              <a:off x="1952049" y="4219109"/>
              <a:ext cx="134524" cy="814280"/>
              <a:chOff x="2666270" y="2747170"/>
              <a:chExt cx="93663" cy="566947"/>
            </a:xfrm>
          </p:grpSpPr>
          <p:sp>
            <p:nvSpPr>
              <p:cNvPr id="12322" name="Oval 1173"/>
              <p:cNvSpPr>
                <a:spLocks noChangeArrowheads="1"/>
              </p:cNvSpPr>
              <p:nvPr/>
            </p:nvSpPr>
            <p:spPr bwMode="auto">
              <a:xfrm>
                <a:off x="2666270" y="3223629"/>
                <a:ext cx="93663" cy="9048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prstDash val="sysDot"/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23" name="Oval 1174"/>
              <p:cNvSpPr>
                <a:spLocks noChangeArrowheads="1"/>
              </p:cNvSpPr>
              <p:nvPr/>
            </p:nvSpPr>
            <p:spPr bwMode="auto">
              <a:xfrm>
                <a:off x="2683733" y="3242679"/>
                <a:ext cx="52388" cy="52388"/>
              </a:xfrm>
              <a:prstGeom prst="ellipse">
                <a:avLst/>
              </a:prstGeom>
              <a:solidFill>
                <a:srgbClr val="050000"/>
              </a:solidFill>
              <a:ln w="12700">
                <a:solidFill>
                  <a:schemeClr val="tx1"/>
                </a:solidFill>
                <a:prstDash val="sysDot"/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19" name="直接连接符 18"/>
              <p:cNvCxnSpPr>
                <a:stCxn id="12323" idx="0"/>
                <a:endCxn id="20" idx="2"/>
              </p:cNvCxnSpPr>
              <p:nvPr/>
            </p:nvCxnSpPr>
            <p:spPr>
              <a:xfrm flipH="1" flipV="1">
                <a:off x="2709755" y="2747171"/>
                <a:ext cx="172" cy="4955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69"/>
          <p:cNvSpPr txBox="1">
            <a:spLocks noChangeArrowheads="1"/>
          </p:cNvSpPr>
          <p:nvPr/>
        </p:nvSpPr>
        <p:spPr bwMode="auto">
          <a:xfrm>
            <a:off x="1376274" y="2484437"/>
            <a:ext cx="137804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dirty="0" smtClean="0"/>
              <a:t>正式</a:t>
            </a:r>
            <a:r>
              <a:rPr lang="zh-CN" altLang="en-US" sz="1000" dirty="0"/>
              <a:t>推出旗下</a:t>
            </a:r>
            <a:r>
              <a:rPr lang="zh-CN" altLang="en-US" sz="1000" dirty="0" smtClean="0"/>
              <a:t>高     端</a:t>
            </a:r>
            <a:r>
              <a:rPr lang="zh-CN" altLang="en-US" sz="1000" dirty="0"/>
              <a:t>寝具品牌</a:t>
            </a:r>
            <a:r>
              <a:rPr lang="en-US" altLang="zh-CN" sz="1000" dirty="0"/>
              <a:t>——</a:t>
            </a:r>
            <a:r>
              <a:rPr lang="zh-CN" altLang="en-US" sz="1000" dirty="0"/>
              <a:t>易眠领品。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523574" y="2456599"/>
            <a:ext cx="1466073" cy="1527150"/>
            <a:chOff x="2472774" y="3637699"/>
            <a:chExt cx="1466073" cy="1527150"/>
          </a:xfrm>
          <a:solidFill>
            <a:srgbClr val="D1111C"/>
          </a:solidFill>
        </p:grpSpPr>
        <p:sp>
          <p:nvSpPr>
            <p:cNvPr id="22" name="Rectangle 1172"/>
            <p:cNvSpPr>
              <a:spLocks noChangeArrowheads="1"/>
            </p:cNvSpPr>
            <p:nvPr/>
          </p:nvSpPr>
          <p:spPr bwMode="auto">
            <a:xfrm>
              <a:off x="2472774" y="4820561"/>
              <a:ext cx="1466073" cy="344288"/>
            </a:xfrm>
            <a:prstGeom prst="rect">
              <a:avLst/>
            </a:prstGeom>
            <a:solidFill>
              <a:srgbClr val="7C756A"/>
            </a:solidFill>
            <a:ln w="28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0"/>
              <a:endCxn id="24" idx="2"/>
            </p:cNvCxnSpPr>
            <p:nvPr/>
          </p:nvCxnSpPr>
          <p:spPr>
            <a:xfrm flipV="1">
              <a:off x="3205811" y="3637699"/>
              <a:ext cx="8936" cy="118286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70"/>
          <p:cNvSpPr txBox="1">
            <a:spLocks noChangeArrowheads="1"/>
          </p:cNvSpPr>
          <p:nvPr/>
        </p:nvSpPr>
        <p:spPr bwMode="auto">
          <a:xfrm>
            <a:off x="2580540" y="2056489"/>
            <a:ext cx="13700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dirty="0"/>
              <a:t>易眠领品，专注助眠寝具研究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 bwMode="auto">
          <a:xfrm>
            <a:off x="4013200" y="2010322"/>
            <a:ext cx="463550" cy="1972718"/>
            <a:chOff x="3962930" y="3190522"/>
            <a:chExt cx="462851" cy="1974327"/>
          </a:xfrm>
        </p:grpSpPr>
        <p:sp>
          <p:nvSpPr>
            <p:cNvPr id="26" name="Rectangle 1169"/>
            <p:cNvSpPr>
              <a:spLocks noChangeArrowheads="1"/>
            </p:cNvSpPr>
            <p:nvPr/>
          </p:nvSpPr>
          <p:spPr bwMode="auto">
            <a:xfrm>
              <a:off x="3962930" y="4820080"/>
              <a:ext cx="462851" cy="3447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7" name="Oval 1177"/>
            <p:cNvSpPr>
              <a:spLocks noChangeArrowheads="1"/>
            </p:cNvSpPr>
            <p:nvPr/>
          </p:nvSpPr>
          <p:spPr bwMode="auto">
            <a:xfrm>
              <a:off x="4148704" y="4927724"/>
              <a:ext cx="129964" cy="129964"/>
            </a:xfrm>
            <a:prstGeom prst="ellipse">
              <a:avLst/>
            </a:prstGeom>
            <a:solidFill>
              <a:srgbClr val="FFFFFF"/>
            </a:solidFill>
            <a:ln w="5">
              <a:solidFill>
                <a:srgbClr val="05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8" name="Oval 1178"/>
            <p:cNvSpPr>
              <a:spLocks noChangeArrowheads="1"/>
            </p:cNvSpPr>
            <p:nvPr/>
          </p:nvSpPr>
          <p:spPr bwMode="auto">
            <a:xfrm>
              <a:off x="4176064" y="4955085"/>
              <a:ext cx="75242" cy="75242"/>
            </a:xfrm>
            <a:prstGeom prst="ellipse">
              <a:avLst/>
            </a:prstGeom>
            <a:solidFill>
              <a:srgbClr val="050000"/>
            </a:solidFill>
            <a:ln w="0">
              <a:solidFill>
                <a:srgbClr val="FFFFFF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9" name="直接连接符 28"/>
            <p:cNvCxnSpPr>
              <a:stCxn id="12318" idx="0"/>
              <a:endCxn id="31" idx="2"/>
            </p:cNvCxnSpPr>
            <p:nvPr/>
          </p:nvCxnSpPr>
          <p:spPr>
            <a:xfrm flipH="1" flipV="1">
              <a:off x="4194356" y="3190522"/>
              <a:ext cx="19330" cy="176456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54"/>
          <p:cNvSpPr txBox="1">
            <a:spLocks noChangeArrowheads="1"/>
          </p:cNvSpPr>
          <p:nvPr/>
        </p:nvSpPr>
        <p:spPr bwMode="auto">
          <a:xfrm>
            <a:off x="3516313" y="4144963"/>
            <a:ext cx="14906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 smtClean="0"/>
              <a:t>2018-05-18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71"/>
          <p:cNvSpPr txBox="1">
            <a:spLocks noChangeArrowheads="1"/>
          </p:cNvSpPr>
          <p:nvPr/>
        </p:nvSpPr>
        <p:spPr bwMode="auto">
          <a:xfrm>
            <a:off x="3560762" y="1610213"/>
            <a:ext cx="13684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向社会进行招聘进行扩大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 bwMode="auto">
          <a:xfrm>
            <a:off x="4506913" y="1810268"/>
            <a:ext cx="2079625" cy="2172769"/>
            <a:chOff x="4456510" y="2990294"/>
            <a:chExt cx="2079406" cy="2174555"/>
          </a:xfrm>
        </p:grpSpPr>
        <p:sp>
          <p:nvSpPr>
            <p:cNvPr id="12314" name="Rectangle 1171"/>
            <p:cNvSpPr>
              <a:spLocks noChangeArrowheads="1"/>
            </p:cNvSpPr>
            <p:nvPr/>
          </p:nvSpPr>
          <p:spPr bwMode="auto">
            <a:xfrm>
              <a:off x="4456510" y="4820561"/>
              <a:ext cx="2079406" cy="344288"/>
            </a:xfrm>
            <a:prstGeom prst="rect">
              <a:avLst/>
            </a:prstGeom>
            <a:solidFill>
              <a:srgbClr val="7C756A"/>
            </a:solidFill>
            <a:ln w="28">
              <a:solidFill>
                <a:srgbClr val="FFFFFF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4" name="直接连接符 33"/>
            <p:cNvCxnSpPr>
              <a:stCxn id="12314" idx="0"/>
              <a:endCxn id="35" idx="2"/>
            </p:cNvCxnSpPr>
            <p:nvPr/>
          </p:nvCxnSpPr>
          <p:spPr>
            <a:xfrm flipV="1">
              <a:off x="5496213" y="2990294"/>
              <a:ext cx="0" cy="1830268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72"/>
          <p:cNvSpPr txBox="1">
            <a:spLocks noChangeArrowheads="1"/>
          </p:cNvSpPr>
          <p:nvPr/>
        </p:nvSpPr>
        <p:spPr bwMode="auto">
          <a:xfrm>
            <a:off x="4862513" y="1102381"/>
            <a:ext cx="13684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000" dirty="0"/>
              <a:t>成都展</a:t>
            </a:r>
            <a:r>
              <a:rPr lang="en-US" altLang="zh-CN" sz="1000" dirty="0"/>
              <a:t>·</a:t>
            </a:r>
            <a:r>
              <a:rPr lang="zh-CN" altLang="en-US" sz="1000" dirty="0"/>
              <a:t>星焦点 </a:t>
            </a:r>
            <a:r>
              <a:rPr lang="en-US" altLang="zh-CN" sz="1000" dirty="0"/>
              <a:t>| </a:t>
            </a:r>
            <a:r>
              <a:rPr lang="zh-CN" altLang="en-US" sz="1000" dirty="0"/>
              <a:t>尹章宇：无论是双虎还是易眠领品，我们都在解决同一个核心问题！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56"/>
          <p:cNvSpPr txBox="1">
            <a:spLocks noChangeArrowheads="1"/>
          </p:cNvSpPr>
          <p:nvPr/>
        </p:nvSpPr>
        <p:spPr bwMode="auto">
          <a:xfrm>
            <a:off x="6429375" y="4144963"/>
            <a:ext cx="1609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/>
              <a:t>2018-06-12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6621463" y="1795323"/>
            <a:ext cx="1185862" cy="2187712"/>
            <a:chOff x="6571414" y="2977021"/>
            <a:chExt cx="1185626" cy="2187828"/>
          </a:xfrm>
        </p:grpSpPr>
        <p:sp>
          <p:nvSpPr>
            <p:cNvPr id="38" name="Rectangle 1170"/>
            <p:cNvSpPr>
              <a:spLocks noChangeArrowheads="1"/>
            </p:cNvSpPr>
            <p:nvPr/>
          </p:nvSpPr>
          <p:spPr bwMode="auto">
            <a:xfrm>
              <a:off x="6571414" y="4820343"/>
              <a:ext cx="1185626" cy="3445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1" name="Oval 1180"/>
            <p:cNvSpPr>
              <a:spLocks noChangeArrowheads="1"/>
            </p:cNvSpPr>
            <p:nvPr/>
          </p:nvSpPr>
          <p:spPr bwMode="auto">
            <a:xfrm>
              <a:off x="6925234" y="4927724"/>
              <a:ext cx="129964" cy="129964"/>
            </a:xfrm>
            <a:prstGeom prst="ellipse">
              <a:avLst/>
            </a:prstGeom>
            <a:solidFill>
              <a:srgbClr val="FFFFFF"/>
            </a:solidFill>
            <a:ln w="5">
              <a:solidFill>
                <a:srgbClr val="05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2" name="Oval 1181"/>
            <p:cNvSpPr>
              <a:spLocks noChangeArrowheads="1"/>
            </p:cNvSpPr>
            <p:nvPr/>
          </p:nvSpPr>
          <p:spPr bwMode="auto">
            <a:xfrm>
              <a:off x="6952595" y="4955085"/>
              <a:ext cx="75242" cy="75242"/>
            </a:xfrm>
            <a:prstGeom prst="ellipse">
              <a:avLst/>
            </a:prstGeom>
            <a:solidFill>
              <a:srgbClr val="050000"/>
            </a:solidFill>
            <a:ln w="0">
              <a:solidFill>
                <a:srgbClr val="FFFFFF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41" name="直接连接符 40"/>
            <p:cNvCxnSpPr>
              <a:stCxn id="12312" idx="0"/>
              <a:endCxn id="42" idx="2"/>
            </p:cNvCxnSpPr>
            <p:nvPr/>
          </p:nvCxnSpPr>
          <p:spPr>
            <a:xfrm flipV="1">
              <a:off x="6990217" y="2977021"/>
              <a:ext cx="214" cy="197806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73"/>
          <p:cNvSpPr txBox="1">
            <a:spLocks noChangeArrowheads="1"/>
          </p:cNvSpPr>
          <p:nvPr/>
        </p:nvSpPr>
        <p:spPr bwMode="auto">
          <a:xfrm>
            <a:off x="6356350" y="1087438"/>
            <a:ext cx="13684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/>
              <a:t>【</a:t>
            </a:r>
            <a:r>
              <a:rPr lang="zh-CN" altLang="en-US" sz="1000" dirty="0"/>
              <a:t>财富大头条</a:t>
            </a:r>
            <a:r>
              <a:rPr lang="en-US" altLang="zh-CN" sz="1000" dirty="0"/>
              <a:t>】</a:t>
            </a:r>
            <a:r>
              <a:rPr lang="zh-CN" altLang="en-US" sz="1000" dirty="0"/>
              <a:t>易眠领品成都展会首秀大捷， 被誉为寝具行业的黑马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7"/>
          <p:cNvSpPr txBox="1">
            <a:spLocks noChangeArrowheads="1"/>
          </p:cNvSpPr>
          <p:nvPr/>
        </p:nvSpPr>
        <p:spPr bwMode="auto">
          <a:xfrm>
            <a:off x="980358" y="1087300"/>
            <a:ext cx="430887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重大突破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950913" y="4035425"/>
            <a:ext cx="6477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4"/>
          <p:cNvSpPr txBox="1">
            <a:spLocks noChangeArrowheads="1"/>
          </p:cNvSpPr>
          <p:nvPr/>
        </p:nvSpPr>
        <p:spPr bwMode="auto">
          <a:xfrm>
            <a:off x="2511426" y="3633573"/>
            <a:ext cx="14906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/>
              <a:t>2018-05-11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6"/>
          <p:cNvSpPr txBox="1">
            <a:spLocks noChangeArrowheads="1"/>
          </p:cNvSpPr>
          <p:nvPr/>
        </p:nvSpPr>
        <p:spPr bwMode="auto">
          <a:xfrm>
            <a:off x="4746625" y="3641517"/>
            <a:ext cx="1609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/>
              <a:t>2018-06-12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4" grpId="0"/>
      <p:bldP spid="30" grpId="0"/>
      <p:bldP spid="31" grpId="0"/>
      <p:bldP spid="35" grpId="0"/>
      <p:bldP spid="36" grpId="0"/>
      <p:bldP spid="42" grpId="0"/>
      <p:bldP spid="43" grpId="0"/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12" descr="6-00348_s01-arrows02"/>
          <p:cNvPicPr>
            <a:picLocks noChangeAspect="1" noChangeArrowheads="1"/>
          </p:cNvPicPr>
          <p:nvPr/>
        </p:nvPicPr>
        <p:blipFill>
          <a:blip r:embed="rId2" cstate="print">
            <a:duotone>
              <a:srgbClr val="808080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2546226" y="3169905"/>
            <a:ext cx="3835997" cy="7706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7" name="矩形 46"/>
          <p:cNvSpPr/>
          <p:nvPr/>
        </p:nvSpPr>
        <p:spPr>
          <a:xfrm>
            <a:off x="820738" y="1025129"/>
            <a:ext cx="2413000" cy="37861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战略合作单位</a:t>
            </a:r>
            <a:endParaRPr lang="zh-CN" altLang="en-US" sz="2000" b="1" kern="0" dirty="0">
              <a:solidFill>
                <a:srgbClr val="000000">
                  <a:lumMod val="65000"/>
                  <a:lumOff val="35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2292" name="直接连接符 47"/>
          <p:cNvCxnSpPr>
            <a:cxnSpLocks noChangeShapeType="1"/>
          </p:cNvCxnSpPr>
          <p:nvPr/>
        </p:nvCxnSpPr>
        <p:spPr bwMode="auto">
          <a:xfrm>
            <a:off x="2773363" y="1141810"/>
            <a:ext cx="0" cy="198834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右箭头 48"/>
          <p:cNvSpPr/>
          <p:nvPr/>
        </p:nvSpPr>
        <p:spPr bwMode="auto">
          <a:xfrm>
            <a:off x="725488" y="1423988"/>
            <a:ext cx="2209800" cy="355674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000000">
              <a:lumMod val="75000"/>
              <a:lumOff val="25000"/>
            </a:srgb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spc="300" dirty="0" smtClean="0">
                <a:solidFill>
                  <a:srgbClr val="FFFFFF"/>
                </a:solidFill>
                <a:latin typeface="+mn-lt"/>
                <a:ea typeface="华文细黑" panose="02010600040101010101" pitchFamily="2" charset="-122"/>
              </a:rPr>
              <a:t>       合作单位</a:t>
            </a:r>
            <a:endParaRPr lang="en-US" altLang="zh-CN" sz="1400" kern="0" spc="300" dirty="0">
              <a:solidFill>
                <a:srgbClr val="FFFFFF"/>
              </a:solidFill>
              <a:latin typeface="+mn-lt"/>
              <a:ea typeface="华文细黑" panose="02010600040101010101" pitchFamily="2" charset="-122"/>
            </a:endParaRPr>
          </a:p>
        </p:txBody>
      </p:sp>
      <p:sp>
        <p:nvSpPr>
          <p:cNvPr id="50" name="右箭头 15"/>
          <p:cNvSpPr/>
          <p:nvPr/>
        </p:nvSpPr>
        <p:spPr bwMode="auto">
          <a:xfrm>
            <a:off x="2922588" y="1422798"/>
            <a:ext cx="547687" cy="356864"/>
          </a:xfrm>
          <a:custGeom>
            <a:avLst/>
            <a:gdLst>
              <a:gd name="connsiteX0" fmla="*/ 0 w 2209800"/>
              <a:gd name="connsiteY0" fmla="*/ 0 h 293422"/>
              <a:gd name="connsiteX1" fmla="*/ 2063089 w 2209800"/>
              <a:gd name="connsiteY1" fmla="*/ 0 h 293422"/>
              <a:gd name="connsiteX2" fmla="*/ 2063089 w 2209800"/>
              <a:gd name="connsiteY2" fmla="*/ 0 h 293422"/>
              <a:gd name="connsiteX3" fmla="*/ 2209800 w 2209800"/>
              <a:gd name="connsiteY3" fmla="*/ 146711 h 293422"/>
              <a:gd name="connsiteX4" fmla="*/ 2063089 w 2209800"/>
              <a:gd name="connsiteY4" fmla="*/ 293422 h 293422"/>
              <a:gd name="connsiteX5" fmla="*/ 2063089 w 2209800"/>
              <a:gd name="connsiteY5" fmla="*/ 293422 h 293422"/>
              <a:gd name="connsiteX6" fmla="*/ 0 w 2209800"/>
              <a:gd name="connsiteY6" fmla="*/ 293422 h 293422"/>
              <a:gd name="connsiteX7" fmla="*/ 0 w 2209800"/>
              <a:gd name="connsiteY7" fmla="*/ 0 h 293422"/>
              <a:gd name="connsiteX0-1" fmla="*/ 0 w 2209800"/>
              <a:gd name="connsiteY0-2" fmla="*/ 0 h 293422"/>
              <a:gd name="connsiteX1-3" fmla="*/ 2063089 w 2209800"/>
              <a:gd name="connsiteY1-4" fmla="*/ 0 h 293422"/>
              <a:gd name="connsiteX2-5" fmla="*/ 2063089 w 2209800"/>
              <a:gd name="connsiteY2-6" fmla="*/ 0 h 293422"/>
              <a:gd name="connsiteX3-7" fmla="*/ 2209800 w 2209800"/>
              <a:gd name="connsiteY3-8" fmla="*/ 146711 h 293422"/>
              <a:gd name="connsiteX4-9" fmla="*/ 2063089 w 2209800"/>
              <a:gd name="connsiteY4-10" fmla="*/ 293422 h 293422"/>
              <a:gd name="connsiteX5-11" fmla="*/ 2063089 w 2209800"/>
              <a:gd name="connsiteY5-12" fmla="*/ 293422 h 293422"/>
              <a:gd name="connsiteX6-13" fmla="*/ 0 w 2209800"/>
              <a:gd name="connsiteY6-14" fmla="*/ 293422 h 293422"/>
              <a:gd name="connsiteX7-15" fmla="*/ 155575 w 2209800"/>
              <a:gd name="connsiteY7-16" fmla="*/ 141287 h 293422"/>
              <a:gd name="connsiteX8" fmla="*/ 0 w 2209800"/>
              <a:gd name="connsiteY8" fmla="*/ 0 h 293422"/>
              <a:gd name="connsiteX0-17" fmla="*/ 0 w 2209800"/>
              <a:gd name="connsiteY0-18" fmla="*/ 0 h 293422"/>
              <a:gd name="connsiteX1-19" fmla="*/ 2063089 w 2209800"/>
              <a:gd name="connsiteY1-20" fmla="*/ 0 h 293422"/>
              <a:gd name="connsiteX2-21" fmla="*/ 2063089 w 2209800"/>
              <a:gd name="connsiteY2-22" fmla="*/ 0 h 293422"/>
              <a:gd name="connsiteX3-23" fmla="*/ 2209800 w 2209800"/>
              <a:gd name="connsiteY3-24" fmla="*/ 146711 h 293422"/>
              <a:gd name="connsiteX4-25" fmla="*/ 2063089 w 2209800"/>
              <a:gd name="connsiteY4-26" fmla="*/ 293422 h 293422"/>
              <a:gd name="connsiteX5-27" fmla="*/ 2063089 w 2209800"/>
              <a:gd name="connsiteY5-28" fmla="*/ 293422 h 293422"/>
              <a:gd name="connsiteX6-29" fmla="*/ 0 w 2209800"/>
              <a:gd name="connsiteY6-30" fmla="*/ 293422 h 293422"/>
              <a:gd name="connsiteX7-31" fmla="*/ 155575 w 2209800"/>
              <a:gd name="connsiteY7-32" fmla="*/ 141287 h 293422"/>
              <a:gd name="connsiteX8-33" fmla="*/ 0 w 2209800"/>
              <a:gd name="connsiteY8-34" fmla="*/ 0 h 293422"/>
              <a:gd name="connsiteX0-35" fmla="*/ 0 w 2209800"/>
              <a:gd name="connsiteY0-36" fmla="*/ 0 h 293422"/>
              <a:gd name="connsiteX1-37" fmla="*/ 2063089 w 2209800"/>
              <a:gd name="connsiteY1-38" fmla="*/ 0 h 293422"/>
              <a:gd name="connsiteX2-39" fmla="*/ 2063089 w 2209800"/>
              <a:gd name="connsiteY2-40" fmla="*/ 0 h 293422"/>
              <a:gd name="connsiteX3-41" fmla="*/ 2209800 w 2209800"/>
              <a:gd name="connsiteY3-42" fmla="*/ 146711 h 293422"/>
              <a:gd name="connsiteX4-43" fmla="*/ 2063089 w 2209800"/>
              <a:gd name="connsiteY4-44" fmla="*/ 293422 h 293422"/>
              <a:gd name="connsiteX5-45" fmla="*/ 2063089 w 2209800"/>
              <a:gd name="connsiteY5-46" fmla="*/ 293422 h 293422"/>
              <a:gd name="connsiteX6-47" fmla="*/ 0 w 2209800"/>
              <a:gd name="connsiteY6-48" fmla="*/ 293422 h 293422"/>
              <a:gd name="connsiteX7-49" fmla="*/ 155575 w 2209800"/>
              <a:gd name="connsiteY7-50" fmla="*/ 141287 h 293422"/>
              <a:gd name="connsiteX8-51" fmla="*/ 0 w 2209800"/>
              <a:gd name="connsiteY8-52" fmla="*/ 0 h 293422"/>
              <a:gd name="connsiteX0-53" fmla="*/ 0 w 2209800"/>
              <a:gd name="connsiteY0-54" fmla="*/ 0 h 293422"/>
              <a:gd name="connsiteX1-55" fmla="*/ 2063089 w 2209800"/>
              <a:gd name="connsiteY1-56" fmla="*/ 0 h 293422"/>
              <a:gd name="connsiteX2-57" fmla="*/ 2063089 w 2209800"/>
              <a:gd name="connsiteY2-58" fmla="*/ 0 h 293422"/>
              <a:gd name="connsiteX3-59" fmla="*/ 2209800 w 2209800"/>
              <a:gd name="connsiteY3-60" fmla="*/ 146711 h 293422"/>
              <a:gd name="connsiteX4-61" fmla="*/ 2063089 w 2209800"/>
              <a:gd name="connsiteY4-62" fmla="*/ 293422 h 293422"/>
              <a:gd name="connsiteX5-63" fmla="*/ 2063089 w 2209800"/>
              <a:gd name="connsiteY5-64" fmla="*/ 293422 h 293422"/>
              <a:gd name="connsiteX6-65" fmla="*/ 0 w 2209800"/>
              <a:gd name="connsiteY6-66" fmla="*/ 293422 h 293422"/>
              <a:gd name="connsiteX7-67" fmla="*/ 150812 w 2209800"/>
              <a:gd name="connsiteY7-68" fmla="*/ 146049 h 293422"/>
              <a:gd name="connsiteX8-69" fmla="*/ 0 w 2209800"/>
              <a:gd name="connsiteY8-70" fmla="*/ 0 h 293422"/>
              <a:gd name="connsiteX0-71" fmla="*/ 0 w 2209800"/>
              <a:gd name="connsiteY0-72" fmla="*/ 0 h 293422"/>
              <a:gd name="connsiteX1-73" fmla="*/ 2063089 w 2209800"/>
              <a:gd name="connsiteY1-74" fmla="*/ 0 h 293422"/>
              <a:gd name="connsiteX2-75" fmla="*/ 2063089 w 2209800"/>
              <a:gd name="connsiteY2-76" fmla="*/ 0 h 293422"/>
              <a:gd name="connsiteX3-77" fmla="*/ 2209800 w 2209800"/>
              <a:gd name="connsiteY3-78" fmla="*/ 146711 h 293422"/>
              <a:gd name="connsiteX4-79" fmla="*/ 2063089 w 2209800"/>
              <a:gd name="connsiteY4-80" fmla="*/ 293422 h 293422"/>
              <a:gd name="connsiteX5-81" fmla="*/ 2063089 w 2209800"/>
              <a:gd name="connsiteY5-82" fmla="*/ 293422 h 293422"/>
              <a:gd name="connsiteX6-83" fmla="*/ 0 w 2209800"/>
              <a:gd name="connsiteY6-84" fmla="*/ 293422 h 293422"/>
              <a:gd name="connsiteX7-85" fmla="*/ 29368 w 2209800"/>
              <a:gd name="connsiteY7-86" fmla="*/ 146049 h 293422"/>
              <a:gd name="connsiteX8-87" fmla="*/ 0 w 2209800"/>
              <a:gd name="connsiteY8-88" fmla="*/ 0 h 293422"/>
              <a:gd name="connsiteX0-89" fmla="*/ 0 w 2209800"/>
              <a:gd name="connsiteY0-90" fmla="*/ 0 h 293422"/>
              <a:gd name="connsiteX1-91" fmla="*/ 2063089 w 2209800"/>
              <a:gd name="connsiteY1-92" fmla="*/ 0 h 293422"/>
              <a:gd name="connsiteX2-93" fmla="*/ 2063089 w 2209800"/>
              <a:gd name="connsiteY2-94" fmla="*/ 0 h 293422"/>
              <a:gd name="connsiteX3-95" fmla="*/ 2209800 w 2209800"/>
              <a:gd name="connsiteY3-96" fmla="*/ 146711 h 293422"/>
              <a:gd name="connsiteX4-97" fmla="*/ 2063089 w 2209800"/>
              <a:gd name="connsiteY4-98" fmla="*/ 293422 h 293422"/>
              <a:gd name="connsiteX5-99" fmla="*/ 2063089 w 2209800"/>
              <a:gd name="connsiteY5-100" fmla="*/ 293422 h 293422"/>
              <a:gd name="connsiteX6-101" fmla="*/ 0 w 2209800"/>
              <a:gd name="connsiteY6-102" fmla="*/ 293422 h 293422"/>
              <a:gd name="connsiteX7-103" fmla="*/ 169862 w 2209800"/>
              <a:gd name="connsiteY7-104" fmla="*/ 148431 h 293422"/>
              <a:gd name="connsiteX8-105" fmla="*/ 0 w 2209800"/>
              <a:gd name="connsiteY8-106" fmla="*/ 0 h 293422"/>
              <a:gd name="connsiteX0-107" fmla="*/ 0 w 2817495"/>
              <a:gd name="connsiteY0-108" fmla="*/ 0 h 293422"/>
              <a:gd name="connsiteX1-109" fmla="*/ 2063089 w 2817495"/>
              <a:gd name="connsiteY1-110" fmla="*/ 0 h 293422"/>
              <a:gd name="connsiteX2-111" fmla="*/ 2063089 w 2817495"/>
              <a:gd name="connsiteY2-112" fmla="*/ 0 h 293422"/>
              <a:gd name="connsiteX3-113" fmla="*/ 2817495 w 2817495"/>
              <a:gd name="connsiteY3-114" fmla="*/ 146711 h 293422"/>
              <a:gd name="connsiteX4-115" fmla="*/ 2063089 w 2817495"/>
              <a:gd name="connsiteY4-116" fmla="*/ 293422 h 293422"/>
              <a:gd name="connsiteX5-117" fmla="*/ 2063089 w 2817495"/>
              <a:gd name="connsiteY5-118" fmla="*/ 293422 h 293422"/>
              <a:gd name="connsiteX6-119" fmla="*/ 0 w 2817495"/>
              <a:gd name="connsiteY6-120" fmla="*/ 293422 h 293422"/>
              <a:gd name="connsiteX7-121" fmla="*/ 169862 w 2817495"/>
              <a:gd name="connsiteY7-122" fmla="*/ 148431 h 293422"/>
              <a:gd name="connsiteX8-123" fmla="*/ 0 w 2817495"/>
              <a:gd name="connsiteY8-124" fmla="*/ 0 h 293422"/>
              <a:gd name="connsiteX0-125" fmla="*/ 0 w 2817495"/>
              <a:gd name="connsiteY0-126" fmla="*/ 0 h 293422"/>
              <a:gd name="connsiteX1-127" fmla="*/ 2063089 w 2817495"/>
              <a:gd name="connsiteY1-128" fmla="*/ 0 h 293422"/>
              <a:gd name="connsiteX2-129" fmla="*/ 2063089 w 2817495"/>
              <a:gd name="connsiteY2-130" fmla="*/ 0 h 293422"/>
              <a:gd name="connsiteX3-131" fmla="*/ 2817495 w 2817495"/>
              <a:gd name="connsiteY3-132" fmla="*/ 146711 h 293422"/>
              <a:gd name="connsiteX4-133" fmla="*/ 2063089 w 2817495"/>
              <a:gd name="connsiteY4-134" fmla="*/ 293422 h 293422"/>
              <a:gd name="connsiteX5-135" fmla="*/ 2063089 w 2817495"/>
              <a:gd name="connsiteY5-136" fmla="*/ 293422 h 293422"/>
              <a:gd name="connsiteX6-137" fmla="*/ 0 w 2817495"/>
              <a:gd name="connsiteY6-138" fmla="*/ 293422 h 293422"/>
              <a:gd name="connsiteX7-139" fmla="*/ 703900 w 2817495"/>
              <a:gd name="connsiteY7-140" fmla="*/ 154781 h 293422"/>
              <a:gd name="connsiteX8-141" fmla="*/ 0 w 2817495"/>
              <a:gd name="connsiteY8-142" fmla="*/ 0 h 293422"/>
              <a:gd name="connsiteX0-143" fmla="*/ 0 w 2817495"/>
              <a:gd name="connsiteY0-144" fmla="*/ 0 h 293422"/>
              <a:gd name="connsiteX1-145" fmla="*/ 2063089 w 2817495"/>
              <a:gd name="connsiteY1-146" fmla="*/ 0 h 293422"/>
              <a:gd name="connsiteX2-147" fmla="*/ 2063089 w 2817495"/>
              <a:gd name="connsiteY2-148" fmla="*/ 0 h 293422"/>
              <a:gd name="connsiteX3-149" fmla="*/ 2817495 w 2817495"/>
              <a:gd name="connsiteY3-150" fmla="*/ 146711 h 293422"/>
              <a:gd name="connsiteX4-151" fmla="*/ 2063089 w 2817495"/>
              <a:gd name="connsiteY4-152" fmla="*/ 293422 h 293422"/>
              <a:gd name="connsiteX5-153" fmla="*/ 2063089 w 2817495"/>
              <a:gd name="connsiteY5-154" fmla="*/ 293422 h 293422"/>
              <a:gd name="connsiteX6-155" fmla="*/ 0 w 2817495"/>
              <a:gd name="connsiteY6-156" fmla="*/ 293422 h 293422"/>
              <a:gd name="connsiteX7-157" fmla="*/ 745335 w 2817495"/>
              <a:gd name="connsiteY7-158" fmla="*/ 152399 h 293422"/>
              <a:gd name="connsiteX8-159" fmla="*/ 0 w 2817495"/>
              <a:gd name="connsiteY8-160" fmla="*/ 0 h 293422"/>
              <a:gd name="connsiteX0-161" fmla="*/ 359090 w 3176585"/>
              <a:gd name="connsiteY0-162" fmla="*/ 0 h 293422"/>
              <a:gd name="connsiteX1-163" fmla="*/ 2422179 w 3176585"/>
              <a:gd name="connsiteY1-164" fmla="*/ 0 h 293422"/>
              <a:gd name="connsiteX2-165" fmla="*/ 2422179 w 3176585"/>
              <a:gd name="connsiteY2-166" fmla="*/ 0 h 293422"/>
              <a:gd name="connsiteX3-167" fmla="*/ 3176585 w 3176585"/>
              <a:gd name="connsiteY3-168" fmla="*/ 146711 h 293422"/>
              <a:gd name="connsiteX4-169" fmla="*/ 2422179 w 3176585"/>
              <a:gd name="connsiteY4-170" fmla="*/ 293422 h 293422"/>
              <a:gd name="connsiteX5-171" fmla="*/ 2422179 w 3176585"/>
              <a:gd name="connsiteY5-172" fmla="*/ 293422 h 293422"/>
              <a:gd name="connsiteX6-173" fmla="*/ 0 w 3176585"/>
              <a:gd name="connsiteY6-174" fmla="*/ 293422 h 293422"/>
              <a:gd name="connsiteX7-175" fmla="*/ 1104425 w 3176585"/>
              <a:gd name="connsiteY7-176" fmla="*/ 152399 h 293422"/>
              <a:gd name="connsiteX8-177" fmla="*/ 359090 w 3176585"/>
              <a:gd name="connsiteY8-178" fmla="*/ 0 h 293422"/>
              <a:gd name="connsiteX0-179" fmla="*/ 359090 w 3176585"/>
              <a:gd name="connsiteY0-180" fmla="*/ 0 h 293711"/>
              <a:gd name="connsiteX1-181" fmla="*/ 2422179 w 3176585"/>
              <a:gd name="connsiteY1-182" fmla="*/ 0 h 293711"/>
              <a:gd name="connsiteX2-183" fmla="*/ 2422179 w 3176585"/>
              <a:gd name="connsiteY2-184" fmla="*/ 0 h 293711"/>
              <a:gd name="connsiteX3-185" fmla="*/ 3176585 w 3176585"/>
              <a:gd name="connsiteY3-186" fmla="*/ 146711 h 293711"/>
              <a:gd name="connsiteX4-187" fmla="*/ 2422179 w 3176585"/>
              <a:gd name="connsiteY4-188" fmla="*/ 293422 h 293711"/>
              <a:gd name="connsiteX5-189" fmla="*/ 2422179 w 3176585"/>
              <a:gd name="connsiteY5-190" fmla="*/ 293422 h 293711"/>
              <a:gd name="connsiteX6-191" fmla="*/ 0 w 3176585"/>
              <a:gd name="connsiteY6-192" fmla="*/ 293422 h 293711"/>
              <a:gd name="connsiteX7-193" fmla="*/ 1104425 w 3176585"/>
              <a:gd name="connsiteY7-194" fmla="*/ 152399 h 293711"/>
              <a:gd name="connsiteX8-195" fmla="*/ 359090 w 3176585"/>
              <a:gd name="connsiteY8-196" fmla="*/ 0 h 293711"/>
              <a:gd name="connsiteX0-197" fmla="*/ 0 w 3176591"/>
              <a:gd name="connsiteY0-198" fmla="*/ 0 h 293711"/>
              <a:gd name="connsiteX1-199" fmla="*/ 2422185 w 3176591"/>
              <a:gd name="connsiteY1-200" fmla="*/ 0 h 293711"/>
              <a:gd name="connsiteX2-201" fmla="*/ 2422185 w 3176591"/>
              <a:gd name="connsiteY2-202" fmla="*/ 0 h 293711"/>
              <a:gd name="connsiteX3-203" fmla="*/ 3176591 w 3176591"/>
              <a:gd name="connsiteY3-204" fmla="*/ 146711 h 293711"/>
              <a:gd name="connsiteX4-205" fmla="*/ 2422185 w 3176591"/>
              <a:gd name="connsiteY4-206" fmla="*/ 293422 h 293711"/>
              <a:gd name="connsiteX5-207" fmla="*/ 2422185 w 3176591"/>
              <a:gd name="connsiteY5-208" fmla="*/ 293422 h 293711"/>
              <a:gd name="connsiteX6-209" fmla="*/ 6 w 3176591"/>
              <a:gd name="connsiteY6-210" fmla="*/ 293422 h 293711"/>
              <a:gd name="connsiteX7-211" fmla="*/ 1104431 w 3176591"/>
              <a:gd name="connsiteY7-212" fmla="*/ 152399 h 293711"/>
              <a:gd name="connsiteX8-213" fmla="*/ 0 w 3176591"/>
              <a:gd name="connsiteY8-214" fmla="*/ 0 h 293711"/>
              <a:gd name="connsiteX0-215" fmla="*/ 191 w 3176782"/>
              <a:gd name="connsiteY0-216" fmla="*/ 1 h 293712"/>
              <a:gd name="connsiteX1-217" fmla="*/ 2422376 w 3176782"/>
              <a:gd name="connsiteY1-218" fmla="*/ 1 h 293712"/>
              <a:gd name="connsiteX2-219" fmla="*/ 2422376 w 3176782"/>
              <a:gd name="connsiteY2-220" fmla="*/ 1 h 293712"/>
              <a:gd name="connsiteX3-221" fmla="*/ 3176782 w 3176782"/>
              <a:gd name="connsiteY3-222" fmla="*/ 146712 h 293712"/>
              <a:gd name="connsiteX4-223" fmla="*/ 2422376 w 3176782"/>
              <a:gd name="connsiteY4-224" fmla="*/ 293423 h 293712"/>
              <a:gd name="connsiteX5-225" fmla="*/ 2422376 w 3176782"/>
              <a:gd name="connsiteY5-226" fmla="*/ 293423 h 293712"/>
              <a:gd name="connsiteX6-227" fmla="*/ 197 w 3176782"/>
              <a:gd name="connsiteY6-228" fmla="*/ 293423 h 293712"/>
              <a:gd name="connsiteX7-229" fmla="*/ 1104622 w 3176782"/>
              <a:gd name="connsiteY7-230" fmla="*/ 152400 h 293712"/>
              <a:gd name="connsiteX8-231" fmla="*/ 191 w 3176782"/>
              <a:gd name="connsiteY8-232" fmla="*/ 1 h 293712"/>
              <a:gd name="connsiteX0-233" fmla="*/ 243 w 3176834"/>
              <a:gd name="connsiteY0-234" fmla="*/ 1 h 293712"/>
              <a:gd name="connsiteX1-235" fmla="*/ 2422428 w 3176834"/>
              <a:gd name="connsiteY1-236" fmla="*/ 1 h 293712"/>
              <a:gd name="connsiteX2-237" fmla="*/ 2422428 w 3176834"/>
              <a:gd name="connsiteY2-238" fmla="*/ 1 h 293712"/>
              <a:gd name="connsiteX3-239" fmla="*/ 3176834 w 3176834"/>
              <a:gd name="connsiteY3-240" fmla="*/ 146712 h 293712"/>
              <a:gd name="connsiteX4-241" fmla="*/ 2422428 w 3176834"/>
              <a:gd name="connsiteY4-242" fmla="*/ 293423 h 293712"/>
              <a:gd name="connsiteX5-243" fmla="*/ 2422428 w 3176834"/>
              <a:gd name="connsiteY5-244" fmla="*/ 293423 h 293712"/>
              <a:gd name="connsiteX6-245" fmla="*/ 249 w 3176834"/>
              <a:gd name="connsiteY6-246" fmla="*/ 293423 h 293712"/>
              <a:gd name="connsiteX7-247" fmla="*/ 865279 w 3176834"/>
              <a:gd name="connsiteY7-248" fmla="*/ 152400 h 293712"/>
              <a:gd name="connsiteX8-249" fmla="*/ 243 w 3176834"/>
              <a:gd name="connsiteY8-250" fmla="*/ 1 h 2937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</a:cxnLst>
            <a:rect l="l" t="t" r="r" b="b"/>
            <a:pathLst>
              <a:path w="3176834" h="293712">
                <a:moveTo>
                  <a:pt x="243" y="1"/>
                </a:moveTo>
                <a:lnTo>
                  <a:pt x="2422428" y="1"/>
                </a:lnTo>
                <a:lnTo>
                  <a:pt x="2422428" y="1"/>
                </a:lnTo>
                <a:lnTo>
                  <a:pt x="3176834" y="146712"/>
                </a:lnTo>
                <a:lnTo>
                  <a:pt x="2422428" y="293423"/>
                </a:lnTo>
                <a:lnTo>
                  <a:pt x="2422428" y="293423"/>
                </a:lnTo>
                <a:lnTo>
                  <a:pt x="249" y="293423"/>
                </a:lnTo>
                <a:cubicBezTo>
                  <a:pt x="14059" y="301184"/>
                  <a:pt x="868454" y="150195"/>
                  <a:pt x="865279" y="152400"/>
                </a:cubicBezTo>
                <a:cubicBezTo>
                  <a:pt x="872952" y="152929"/>
                  <a:pt x="-16954" y="-528"/>
                  <a:pt x="243" y="1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rgbClr val="FFFFFF"/>
                </a:solidFill>
                <a:latin typeface="Arial" panose="020B0604020202020204"/>
                <a:ea typeface="华文细黑" panose="02010600040101010101" pitchFamily="2" charset="-122"/>
              </a:rPr>
              <a:t>  </a:t>
            </a:r>
            <a:endParaRPr lang="zh-CN" altLang="en-US" sz="1400" kern="0" dirty="0">
              <a:solidFill>
                <a:srgbClr val="FFFFFF"/>
              </a:solidFill>
              <a:latin typeface="Arial" panose="020B0604020202020204"/>
              <a:ea typeface="华文细黑" panose="02010600040101010101" pitchFamily="2" charset="-122"/>
            </a:endParaRPr>
          </a:p>
        </p:txBody>
      </p:sp>
      <p:sp>
        <p:nvSpPr>
          <p:cNvPr id="51" name="半闭框 50"/>
          <p:cNvSpPr/>
          <p:nvPr/>
        </p:nvSpPr>
        <p:spPr>
          <a:xfrm rot="18900000" flipH="1" flipV="1">
            <a:off x="635001" y="1176338"/>
            <a:ext cx="161925" cy="121444"/>
          </a:xfrm>
          <a:prstGeom prst="halfFrame">
            <a:avLst>
              <a:gd name="adj1" fmla="val 27711"/>
              <a:gd name="adj2" fmla="val 27270"/>
            </a:avLst>
          </a:prstGeom>
          <a:solidFill>
            <a:srgbClr val="000000">
              <a:lumMod val="50000"/>
              <a:lumOff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00"/>
              </a:solidFill>
              <a:latin typeface="Arial" panose="020B0604020202020204"/>
              <a:ea typeface="+mn-ea"/>
            </a:endParaRPr>
          </a:p>
        </p:txBody>
      </p:sp>
      <p:sp>
        <p:nvSpPr>
          <p:cNvPr id="12296" name="TextBox 1"/>
          <p:cNvSpPr txBox="1">
            <a:spLocks noChangeArrowheads="1"/>
          </p:cNvSpPr>
          <p:nvPr/>
        </p:nvSpPr>
        <p:spPr bwMode="auto">
          <a:xfrm>
            <a:off x="-46038" y="-67866"/>
            <a:ext cx="64633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latin typeface="Arial Black" panose="020B0A04020102020204" pitchFamily="34" charset="0"/>
              </a:rPr>
              <a:t>F</a:t>
            </a:r>
            <a:endParaRPr lang="zh-CN" altLang="zh-CN" sz="720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2297" name="TextBox 2"/>
          <p:cNvSpPr txBox="1">
            <a:spLocks noChangeArrowheads="1"/>
          </p:cNvSpPr>
          <p:nvPr/>
        </p:nvSpPr>
        <p:spPr bwMode="auto">
          <a:xfrm>
            <a:off x="258763" y="34766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易眠领品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7200" y="104776"/>
            <a:ext cx="1556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pc="300" dirty="0">
                <a:latin typeface="Arial Black" panose="020B0A04020102020204" pitchFamily="34" charset="0"/>
              </a:rPr>
              <a:t>ACTOR</a:t>
            </a:r>
            <a:endParaRPr lang="zh-CN" altLang="en-US" sz="2400" spc="300" dirty="0"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0334" y="3562366"/>
            <a:ext cx="1709434" cy="215780"/>
          </a:xfrm>
          <a:prstGeom prst="roundRect">
            <a:avLst/>
          </a:prstGeom>
          <a:gradFill flip="none" rotWithShape="1">
            <a:gsLst>
              <a:gs pos="0">
                <a:srgbClr val="000000">
                  <a:alpha val="31000"/>
                </a:srgbClr>
              </a:gs>
              <a:gs pos="52000">
                <a:srgbClr val="000000">
                  <a:alpha val="15000"/>
                </a:srgbClr>
              </a:gs>
              <a:gs pos="100000">
                <a:srgbClr val="FFFFFF">
                  <a:alpha val="7000"/>
                </a:srgbClr>
              </a:gs>
            </a:gsLst>
            <a:lin ang="16200000" scaled="0"/>
            <a:tileRect/>
          </a:gradFill>
          <a:ln w="12700" cap="flat" cmpd="sng" algn="ctr">
            <a:gradFill>
              <a:gsLst>
                <a:gs pos="0">
                  <a:srgbClr val="FFFFFF">
                    <a:alpha val="33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108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45710" tIns="45710" rIns="54852" bIns="41145" anchor="ctr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</a:rPr>
              <a:t>双虎官网</a:t>
            </a:r>
            <a:endParaRPr lang="zh-CN" altLang="en-US" sz="1200" kern="0" dirty="0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19607" y="3998854"/>
            <a:ext cx="1709434" cy="220886"/>
          </a:xfrm>
          <a:prstGeom prst="roundRect">
            <a:avLst/>
          </a:prstGeom>
          <a:gradFill flip="none" rotWithShape="1">
            <a:gsLst>
              <a:gs pos="0">
                <a:srgbClr val="000000">
                  <a:alpha val="31000"/>
                </a:srgbClr>
              </a:gs>
              <a:gs pos="52000">
                <a:srgbClr val="000000">
                  <a:alpha val="15000"/>
                </a:srgbClr>
              </a:gs>
              <a:gs pos="100000">
                <a:srgbClr val="FFFFFF">
                  <a:alpha val="7000"/>
                </a:srgbClr>
              </a:gs>
            </a:gsLst>
            <a:lin ang="16200000" scaled="0"/>
            <a:tileRect/>
          </a:gradFill>
          <a:ln w="12700" cap="flat" cmpd="sng" algn="ctr">
            <a:gradFill>
              <a:gsLst>
                <a:gs pos="0">
                  <a:srgbClr val="FFFFFF">
                    <a:alpha val="33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108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45710" tIns="45710" rIns="54852" bIns="41145" anchor="ctr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</a:rPr>
              <a:t>双虎天猫</a:t>
            </a:r>
            <a:endParaRPr lang="zh-CN" altLang="en-US" sz="1200" kern="0" dirty="0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56138" y="3548257"/>
            <a:ext cx="1904294" cy="215780"/>
          </a:xfrm>
          <a:prstGeom prst="roundRect">
            <a:avLst/>
          </a:prstGeom>
          <a:gradFill flip="none" rotWithShape="1">
            <a:gsLst>
              <a:gs pos="0">
                <a:srgbClr val="000000">
                  <a:alpha val="31000"/>
                </a:srgbClr>
              </a:gs>
              <a:gs pos="52000">
                <a:srgbClr val="000000">
                  <a:alpha val="15000"/>
                </a:srgbClr>
              </a:gs>
              <a:gs pos="100000">
                <a:srgbClr val="FFFFFF">
                  <a:alpha val="7000"/>
                </a:srgbClr>
              </a:gs>
            </a:gsLst>
            <a:lin ang="16200000" scaled="0"/>
            <a:tileRect/>
          </a:gradFill>
          <a:ln w="12700" cap="flat" cmpd="sng" algn="ctr">
            <a:gradFill>
              <a:gsLst>
                <a:gs pos="0">
                  <a:srgbClr val="FFFFFF">
                    <a:alpha val="33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108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45710" tIns="45710" rIns="54852" bIns="41145" anchor="ctr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</a:rPr>
              <a:t>土耳其康菲特官网</a:t>
            </a:r>
            <a:endParaRPr lang="zh-CN" altLang="en-US" sz="1200" kern="0" dirty="0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34847" y="4003960"/>
            <a:ext cx="2034759" cy="215780"/>
          </a:xfrm>
          <a:prstGeom prst="roundRect">
            <a:avLst/>
          </a:prstGeom>
          <a:gradFill flip="none" rotWithShape="1">
            <a:gsLst>
              <a:gs pos="0">
                <a:srgbClr val="000000">
                  <a:alpha val="31000"/>
                </a:srgbClr>
              </a:gs>
              <a:gs pos="52000">
                <a:srgbClr val="000000">
                  <a:alpha val="15000"/>
                </a:srgbClr>
              </a:gs>
              <a:gs pos="100000">
                <a:srgbClr val="FFFFFF">
                  <a:alpha val="7000"/>
                </a:srgbClr>
              </a:gs>
            </a:gsLst>
            <a:lin ang="16200000" scaled="0"/>
            <a:tileRect/>
          </a:gradFill>
          <a:ln w="12700" cap="flat" cmpd="sng" algn="ctr">
            <a:gradFill>
              <a:gsLst>
                <a:gs pos="0">
                  <a:srgbClr val="FFFFFF">
                    <a:alpha val="33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108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45710" tIns="45710" rIns="54852" bIns="41145" anchor="ctr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</a:rPr>
              <a:t>中国睡眠研究会</a:t>
            </a:r>
            <a:endParaRPr lang="zh-CN" altLang="en-US" sz="1200" kern="0" dirty="0">
              <a:solidFill>
                <a:srgbClr val="FFFFFF"/>
              </a:solidFill>
              <a:latin typeface="Arial" panose="020B0604020202020204" pitchFamily="34" charset="0"/>
              <a:ea typeface="+mn-ea"/>
            </a:endParaRPr>
          </a:p>
        </p:txBody>
      </p:sp>
      <p:grpSp>
        <p:nvGrpSpPr>
          <p:cNvPr id="60" name="组合 59"/>
          <p:cNvGrpSpPr/>
          <p:nvPr/>
        </p:nvGrpSpPr>
        <p:grpSpPr bwMode="auto">
          <a:xfrm>
            <a:off x="950914" y="2593181"/>
            <a:ext cx="2225675" cy="947738"/>
            <a:chOff x="384171" y="4297068"/>
            <a:chExt cx="2225679" cy="1263945"/>
          </a:xfrm>
        </p:grpSpPr>
        <p:grpSp>
          <p:nvGrpSpPr>
            <p:cNvPr id="12353" name="组合 60"/>
            <p:cNvGrpSpPr/>
            <p:nvPr/>
          </p:nvGrpSpPr>
          <p:grpSpPr bwMode="auto">
            <a:xfrm>
              <a:off x="384171" y="4297068"/>
              <a:ext cx="2225679" cy="1263945"/>
              <a:chOff x="384171" y="4297068"/>
              <a:chExt cx="2225679" cy="1263945"/>
            </a:xfrm>
          </p:grpSpPr>
          <p:sp>
            <p:nvSpPr>
              <p:cNvPr id="63" name="Trapezoid 32"/>
              <p:cNvSpPr/>
              <p:nvPr/>
            </p:nvSpPr>
            <p:spPr bwMode="auto">
              <a:xfrm rot="7089769">
                <a:off x="988219" y="3939382"/>
                <a:ext cx="1069975" cy="2173287"/>
              </a:xfrm>
              <a:prstGeom prst="trapezoid">
                <a:avLst>
                  <a:gd name="adj" fmla="val 30797"/>
                </a:avLst>
              </a:prstGeom>
              <a:gradFill flip="none" rotWithShape="1">
                <a:gsLst>
                  <a:gs pos="0">
                    <a:srgbClr val="000000">
                      <a:alpha val="0"/>
                    </a:srgbClr>
                  </a:gs>
                  <a:gs pos="52000">
                    <a:srgbClr val="000000">
                      <a:alpha val="15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10" tIns="45710" rIns="54852" bIns="41145" anchor="ctr" anchorCtr="1"/>
              <a:lstStyle/>
              <a:p>
                <a:pPr marL="227330" indent="-227330" algn="ctr" defTabSz="913765" eaLnBrk="1" fontAlgn="auto" hangingPunct="1">
                  <a:lnSpc>
                    <a:spcPct val="90000"/>
                  </a:lnSpc>
                  <a:spcBef>
                    <a:spcPts val="630"/>
                  </a:spcBef>
                  <a:spcAft>
                    <a:spcPts val="0"/>
                  </a:spcAft>
                  <a:buClr>
                    <a:srgbClr val="FFFF99"/>
                  </a:buClr>
                  <a:buSzPct val="120000"/>
                  <a:defRPr/>
                </a:pPr>
                <a:endParaRPr lang="en-US" altLang="zh-CN" sz="3200" i="1" kern="0" dirty="0" err="1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64" name="Oval 58"/>
              <p:cNvSpPr/>
              <p:nvPr/>
            </p:nvSpPr>
            <p:spPr bwMode="auto">
              <a:xfrm>
                <a:off x="384171" y="4297068"/>
                <a:ext cx="1237996" cy="932181"/>
              </a:xfrm>
              <a:prstGeom prst="ellipse">
                <a:avLst/>
              </a:prstGeom>
              <a:gradFill>
                <a:gsLst>
                  <a:gs pos="0">
                    <a:srgbClr val="000000">
                      <a:lumMod val="50000"/>
                      <a:lumOff val="50000"/>
                    </a:srgbClr>
                  </a:gs>
                  <a:gs pos="52000">
                    <a:srgbClr val="FFFFFF">
                      <a:lumMod val="75000"/>
                    </a:srgbClr>
                  </a:gs>
                  <a:gs pos="100000">
                    <a:srgbClr val="FFFFFF">
                      <a:alpha val="7000"/>
                    </a:srgbClr>
                  </a:gs>
                </a:gsLst>
                <a:lin ang="16200000" scaled="0"/>
              </a:gradFill>
              <a:ln w="12700" cap="flat" cmpd="sng" algn="ctr">
                <a:gradFill>
                  <a:gsLst>
                    <a:gs pos="0">
                      <a:srgbClr val="FFFFFF">
                        <a:alpha val="33000"/>
                      </a:srgbClr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>
                        <a:alpha val="4500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45710" tIns="45710" rIns="54852" bIns="41145" anchor="ctr" anchorCtr="1"/>
              <a:lstStyle/>
              <a:p>
                <a:pPr marL="227330" indent="-227330" algn="ctr" defTabSz="913765" eaLnBrk="1" fontAlgn="auto" hangingPunct="1">
                  <a:lnSpc>
                    <a:spcPct val="90000"/>
                  </a:lnSpc>
                  <a:spcBef>
                    <a:spcPts val="630"/>
                  </a:spcBef>
                  <a:spcAft>
                    <a:spcPts val="0"/>
                  </a:spcAft>
                  <a:buClr>
                    <a:srgbClr val="FFFF99"/>
                  </a:buClr>
                  <a:buSzPct val="120000"/>
                  <a:defRPr/>
                </a:pPr>
                <a:endParaRPr lang="en-US" altLang="zh-CN" sz="3200" i="1" kern="0" dirty="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</p:grpSp>
        <p:sp>
          <p:nvSpPr>
            <p:cNvPr id="62" name="Isosceles Triangle 52"/>
            <p:cNvSpPr/>
            <p:nvPr/>
          </p:nvSpPr>
          <p:spPr bwMode="auto">
            <a:xfrm rot="7546345">
              <a:off x="1424738" y="4921928"/>
              <a:ext cx="352507" cy="284164"/>
            </a:xfrm>
            <a:prstGeom prst="triangl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  <a:alpha val="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36" tIns="45718" rIns="91436" bIns="45718" anchor="ctr"/>
            <a:lstStyle/>
            <a:p>
              <a:pPr algn="ctr" defTabSz="9137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+mn-ea"/>
              </a:endParaRPr>
            </a:p>
          </p:txBody>
        </p:sp>
      </p:grpSp>
      <p:grpSp>
        <p:nvGrpSpPr>
          <p:cNvPr id="66" name="组合 65"/>
          <p:cNvGrpSpPr/>
          <p:nvPr/>
        </p:nvGrpSpPr>
        <p:grpSpPr bwMode="auto">
          <a:xfrm>
            <a:off x="2225675" y="2163366"/>
            <a:ext cx="1666875" cy="1319213"/>
            <a:chOff x="1658284" y="3723567"/>
            <a:chExt cx="1667529" cy="1759658"/>
          </a:xfrm>
        </p:grpSpPr>
        <p:grpSp>
          <p:nvGrpSpPr>
            <p:cNvPr id="12344" name="组合 66"/>
            <p:cNvGrpSpPr/>
            <p:nvPr/>
          </p:nvGrpSpPr>
          <p:grpSpPr bwMode="auto">
            <a:xfrm>
              <a:off x="1658284" y="3723567"/>
              <a:ext cx="1667529" cy="1759658"/>
              <a:chOff x="1658284" y="3723567"/>
              <a:chExt cx="1667529" cy="1759658"/>
            </a:xfrm>
          </p:grpSpPr>
          <p:sp>
            <p:nvSpPr>
              <p:cNvPr id="69" name="Trapezoid 36"/>
              <p:cNvSpPr/>
              <p:nvPr/>
            </p:nvSpPr>
            <p:spPr bwMode="auto">
              <a:xfrm rot="9008627">
                <a:off x="1887538" y="3819525"/>
                <a:ext cx="1438275" cy="1663700"/>
              </a:xfrm>
              <a:prstGeom prst="trapezoid">
                <a:avLst>
                  <a:gd name="adj" fmla="val 30797"/>
                </a:avLst>
              </a:prstGeom>
              <a:gradFill flip="none" rotWithShape="1">
                <a:gsLst>
                  <a:gs pos="0">
                    <a:srgbClr val="000000">
                      <a:alpha val="0"/>
                    </a:srgbClr>
                  </a:gs>
                  <a:gs pos="52000">
                    <a:srgbClr val="000000">
                      <a:alpha val="15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10" tIns="45710" rIns="54852" bIns="41145" anchor="ctr" anchorCtr="1"/>
              <a:lstStyle/>
              <a:p>
                <a:pPr marL="227330" indent="-227330" algn="ctr" defTabSz="913765" eaLnBrk="1" fontAlgn="auto" hangingPunct="1">
                  <a:lnSpc>
                    <a:spcPct val="90000"/>
                  </a:lnSpc>
                  <a:spcBef>
                    <a:spcPts val="630"/>
                  </a:spcBef>
                  <a:spcAft>
                    <a:spcPts val="0"/>
                  </a:spcAft>
                  <a:buClr>
                    <a:srgbClr val="FFFF99"/>
                  </a:buClr>
                  <a:buSzPct val="120000"/>
                  <a:defRPr/>
                </a:pPr>
                <a:endParaRPr lang="en-US" altLang="zh-CN" sz="3200" i="1" kern="0" dirty="0" err="1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70" name="Oval 60"/>
              <p:cNvSpPr/>
              <p:nvPr/>
            </p:nvSpPr>
            <p:spPr bwMode="auto">
              <a:xfrm>
                <a:off x="1658284" y="3723567"/>
                <a:ext cx="1237996" cy="932181"/>
              </a:xfrm>
              <a:prstGeom prst="ellipse">
                <a:avLst/>
              </a:prstGeom>
              <a:gradFill>
                <a:gsLst>
                  <a:gs pos="0">
                    <a:srgbClr val="000000">
                      <a:lumMod val="50000"/>
                      <a:lumOff val="50000"/>
                    </a:srgbClr>
                  </a:gs>
                  <a:gs pos="52000">
                    <a:srgbClr val="FFFFFF">
                      <a:lumMod val="75000"/>
                    </a:srgbClr>
                  </a:gs>
                  <a:gs pos="100000">
                    <a:srgbClr val="FFFFFF">
                      <a:alpha val="7000"/>
                    </a:srgbClr>
                  </a:gs>
                </a:gsLst>
                <a:lin ang="16200000" scaled="0"/>
              </a:gradFill>
              <a:ln w="12700" cap="flat" cmpd="sng" algn="ctr">
                <a:gradFill>
                  <a:gsLst>
                    <a:gs pos="0">
                      <a:srgbClr val="FFFFFF">
                        <a:alpha val="33000"/>
                      </a:srgbClr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>
                        <a:alpha val="4500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45710" tIns="45710" rIns="54852" bIns="41145" anchor="ctr" anchorCtr="1"/>
              <a:lstStyle/>
              <a:p>
                <a:pPr marL="227330" indent="-227330" algn="ctr" defTabSz="913765" eaLnBrk="1" fontAlgn="auto" hangingPunct="1">
                  <a:lnSpc>
                    <a:spcPct val="90000"/>
                  </a:lnSpc>
                  <a:spcBef>
                    <a:spcPts val="630"/>
                  </a:spcBef>
                  <a:spcAft>
                    <a:spcPts val="0"/>
                  </a:spcAft>
                  <a:buClr>
                    <a:srgbClr val="FFFF99"/>
                  </a:buClr>
                  <a:buSzPct val="120000"/>
                  <a:defRPr/>
                </a:pPr>
                <a:endParaRPr lang="en-US" altLang="zh-CN" sz="3200" i="1" kern="0" dirty="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71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704340" y="3958612"/>
                <a:ext cx="1146625" cy="3694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Isosceles Triangle 53"/>
            <p:cNvSpPr/>
            <p:nvPr/>
          </p:nvSpPr>
          <p:spPr bwMode="auto">
            <a:xfrm rot="9427182">
              <a:off x="2314179" y="4563692"/>
              <a:ext cx="470084" cy="212811"/>
            </a:xfrm>
            <a:prstGeom prst="triangl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  <a:alpha val="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36" tIns="45718" rIns="91436" bIns="45718" anchor="ctr"/>
            <a:lstStyle/>
            <a:p>
              <a:pPr algn="ctr" defTabSz="9137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+mn-ea"/>
              </a:endParaRPr>
            </a:p>
          </p:txBody>
        </p:sp>
      </p:grpSp>
      <p:grpSp>
        <p:nvGrpSpPr>
          <p:cNvPr id="72" name="组合 71"/>
          <p:cNvGrpSpPr/>
          <p:nvPr/>
        </p:nvGrpSpPr>
        <p:grpSpPr bwMode="auto">
          <a:xfrm>
            <a:off x="3629025" y="2059781"/>
            <a:ext cx="1360488" cy="1195388"/>
            <a:chOff x="3062288" y="3585503"/>
            <a:chExt cx="1360487" cy="1594510"/>
          </a:xfrm>
        </p:grpSpPr>
        <p:grpSp>
          <p:nvGrpSpPr>
            <p:cNvPr id="12336" name="组合 74"/>
            <p:cNvGrpSpPr/>
            <p:nvPr/>
          </p:nvGrpSpPr>
          <p:grpSpPr bwMode="auto">
            <a:xfrm>
              <a:off x="3062288" y="3585503"/>
              <a:ext cx="1360487" cy="1594510"/>
              <a:chOff x="3062288" y="3585503"/>
              <a:chExt cx="1360487" cy="1594510"/>
            </a:xfrm>
          </p:grpSpPr>
          <p:sp>
            <p:nvSpPr>
              <p:cNvPr id="77" name="Trapezoid 38"/>
              <p:cNvSpPr/>
              <p:nvPr/>
            </p:nvSpPr>
            <p:spPr bwMode="auto">
              <a:xfrm rot="10800000">
                <a:off x="3062288" y="3895725"/>
                <a:ext cx="1360487" cy="1284288"/>
              </a:xfrm>
              <a:prstGeom prst="trapezoid">
                <a:avLst>
                  <a:gd name="adj" fmla="val 30797"/>
                </a:avLst>
              </a:prstGeom>
              <a:gradFill flip="none" rotWithShape="1">
                <a:gsLst>
                  <a:gs pos="0">
                    <a:srgbClr val="000000">
                      <a:alpha val="0"/>
                    </a:srgbClr>
                  </a:gs>
                  <a:gs pos="52000">
                    <a:srgbClr val="000000">
                      <a:alpha val="15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10" tIns="45710" rIns="54852" bIns="41145" anchor="ctr" anchorCtr="1"/>
              <a:lstStyle/>
              <a:p>
                <a:pPr marL="227330" indent="-227330" algn="ctr" defTabSz="913765" eaLnBrk="1" fontAlgn="auto" hangingPunct="1">
                  <a:lnSpc>
                    <a:spcPct val="90000"/>
                  </a:lnSpc>
                  <a:spcBef>
                    <a:spcPts val="630"/>
                  </a:spcBef>
                  <a:spcAft>
                    <a:spcPts val="0"/>
                  </a:spcAft>
                  <a:buClr>
                    <a:srgbClr val="FFFF99"/>
                  </a:buClr>
                  <a:buSzPct val="120000"/>
                  <a:defRPr/>
                </a:pPr>
                <a:endParaRPr lang="en-US" altLang="zh-CN" sz="3200" i="1" kern="0" dirty="0" err="1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78" name="Oval 61"/>
              <p:cNvSpPr/>
              <p:nvPr/>
            </p:nvSpPr>
            <p:spPr bwMode="auto">
              <a:xfrm>
                <a:off x="3130594" y="3585503"/>
                <a:ext cx="1237996" cy="932181"/>
              </a:xfrm>
              <a:prstGeom prst="ellipse">
                <a:avLst/>
              </a:prstGeom>
              <a:gradFill>
                <a:gsLst>
                  <a:gs pos="0">
                    <a:srgbClr val="000000">
                      <a:lumMod val="50000"/>
                      <a:lumOff val="50000"/>
                    </a:srgbClr>
                  </a:gs>
                  <a:gs pos="52000">
                    <a:srgbClr val="FFFFFF">
                      <a:lumMod val="75000"/>
                    </a:srgbClr>
                  </a:gs>
                  <a:gs pos="100000">
                    <a:srgbClr val="FFFFFF">
                      <a:alpha val="7000"/>
                    </a:srgbClr>
                  </a:gs>
                </a:gsLst>
                <a:lin ang="16200000" scaled="0"/>
              </a:gradFill>
              <a:ln w="12700" cap="flat" cmpd="sng" algn="ctr">
                <a:gradFill>
                  <a:gsLst>
                    <a:gs pos="0">
                      <a:srgbClr val="FFFFFF">
                        <a:alpha val="33000"/>
                      </a:srgbClr>
                    </a:gs>
                    <a:gs pos="50000">
                      <a:srgbClr val="FFFFFF">
                        <a:alpha val="0"/>
                      </a:srgbClr>
                    </a:gs>
                    <a:gs pos="100000">
                      <a:srgbClr val="000000">
                        <a:alpha val="4500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45710" tIns="45710" rIns="54852" bIns="41145" anchor="ctr" anchorCtr="1"/>
              <a:lstStyle/>
              <a:p>
                <a:pPr marL="227330" indent="-227330" algn="ctr" defTabSz="913765" eaLnBrk="1" fontAlgn="auto" hangingPunct="1">
                  <a:lnSpc>
                    <a:spcPct val="90000"/>
                  </a:lnSpc>
                  <a:spcBef>
                    <a:spcPts val="630"/>
                  </a:spcBef>
                  <a:spcAft>
                    <a:spcPts val="0"/>
                  </a:spcAft>
                  <a:buClr>
                    <a:srgbClr val="FFFF99"/>
                  </a:buClr>
                  <a:buSzPct val="120000"/>
                  <a:defRPr/>
                </a:pPr>
                <a:endParaRPr lang="en-US" altLang="zh-CN" sz="3200" i="1" kern="0" dirty="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</p:grpSp>
        <p:sp>
          <p:nvSpPr>
            <p:cNvPr id="74" name="Isosceles Triangle 54"/>
            <p:cNvSpPr/>
            <p:nvPr/>
          </p:nvSpPr>
          <p:spPr bwMode="auto">
            <a:xfrm rot="10800000">
              <a:off x="3532188" y="4479636"/>
              <a:ext cx="469900" cy="212813"/>
            </a:xfrm>
            <a:prstGeom prst="triangl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  <a:alpha val="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36" tIns="45718" rIns="91436" bIns="45718" anchor="ctr"/>
            <a:lstStyle/>
            <a:p>
              <a:pPr algn="ctr" defTabSz="9137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+mn-ea"/>
              </a:endParaRPr>
            </a:p>
          </p:txBody>
        </p:sp>
      </p:grpSp>
      <p:grpSp>
        <p:nvGrpSpPr>
          <p:cNvPr id="79" name="组合 78"/>
          <p:cNvGrpSpPr/>
          <p:nvPr/>
        </p:nvGrpSpPr>
        <p:grpSpPr bwMode="auto">
          <a:xfrm>
            <a:off x="4713289" y="2163366"/>
            <a:ext cx="1652587" cy="1301353"/>
            <a:chOff x="4146550" y="3723567"/>
            <a:chExt cx="1651880" cy="1735846"/>
          </a:xfrm>
        </p:grpSpPr>
        <p:sp>
          <p:nvSpPr>
            <p:cNvPr id="80" name="Oval 63"/>
            <p:cNvSpPr/>
            <p:nvPr/>
          </p:nvSpPr>
          <p:spPr bwMode="auto">
            <a:xfrm>
              <a:off x="4560434" y="3723567"/>
              <a:ext cx="1237996" cy="932181"/>
            </a:xfrm>
            <a:prstGeom prst="ellipse">
              <a:avLst/>
            </a:prstGeom>
            <a:gradFill>
              <a:gsLst>
                <a:gs pos="0">
                  <a:srgbClr val="000000">
                    <a:lumMod val="50000"/>
                    <a:lumOff val="50000"/>
                  </a:srgbClr>
                </a:gs>
                <a:gs pos="52000">
                  <a:srgbClr val="FFFFFF">
                    <a:lumMod val="75000"/>
                  </a:srgbClr>
                </a:gs>
                <a:gs pos="100000">
                  <a:srgbClr val="FFFFFF">
                    <a:alpha val="7000"/>
                  </a:srgbClr>
                </a:gs>
              </a:gsLst>
              <a:lin ang="16200000" scaled="0"/>
            </a:gradFill>
            <a:ln w="12700" cap="flat" cmpd="sng" algn="ctr">
              <a:gradFill>
                <a:gsLst>
                  <a:gs pos="0">
                    <a:srgbClr val="FFFFFF">
                      <a:alpha val="33000"/>
                    </a:srgbClr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>
                      <a:alpha val="45000"/>
                    </a:srgbClr>
                  </a:gs>
                </a:gsLst>
                <a:lin ang="108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45710" tIns="45710" rIns="54852" bIns="41145" anchor="ctr" anchorCtr="1"/>
            <a:lstStyle/>
            <a:p>
              <a:pPr marL="227330" indent="-227330" algn="ctr" defTabSz="913765" eaLnBrk="1" fontAlgn="auto" hangingPunct="1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FFFF99"/>
                </a:buClr>
                <a:buSzPct val="120000"/>
                <a:defRPr/>
              </a:pPr>
              <a:endParaRPr lang="en-US" altLang="zh-CN" sz="3200" i="1" kern="0" dirty="0">
                <a:solidFill>
                  <a:srgbClr val="FFFFFF"/>
                </a:solidFill>
                <a:latin typeface="Arial" panose="020B0604020202020204" pitchFamily="34" charset="0"/>
                <a:ea typeface="+mn-ea"/>
              </a:endParaRPr>
            </a:p>
          </p:txBody>
        </p:sp>
        <p:grpSp>
          <p:nvGrpSpPr>
            <p:cNvPr id="12328" name="组合 80"/>
            <p:cNvGrpSpPr/>
            <p:nvPr/>
          </p:nvGrpSpPr>
          <p:grpSpPr bwMode="auto">
            <a:xfrm>
              <a:off x="4146550" y="3914775"/>
              <a:ext cx="1605863" cy="1544638"/>
              <a:chOff x="4146550" y="3914775"/>
              <a:chExt cx="1605863" cy="1544638"/>
            </a:xfrm>
          </p:grpSpPr>
          <p:sp>
            <p:nvSpPr>
              <p:cNvPr id="82" name="Trapezoid 42"/>
              <p:cNvSpPr/>
              <p:nvPr/>
            </p:nvSpPr>
            <p:spPr bwMode="auto">
              <a:xfrm rot="12495805" flipH="1">
                <a:off x="4146550" y="3914775"/>
                <a:ext cx="1485900" cy="1544638"/>
              </a:xfrm>
              <a:prstGeom prst="trapezoid">
                <a:avLst>
                  <a:gd name="adj" fmla="val 30797"/>
                </a:avLst>
              </a:prstGeom>
              <a:gradFill flip="none" rotWithShape="1">
                <a:gsLst>
                  <a:gs pos="0">
                    <a:srgbClr val="000000">
                      <a:alpha val="0"/>
                    </a:srgbClr>
                  </a:gs>
                  <a:gs pos="52000">
                    <a:srgbClr val="000000">
                      <a:alpha val="15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45710" tIns="45710" rIns="54852" bIns="41145" anchor="ctr" anchorCtr="1"/>
              <a:lstStyle/>
              <a:p>
                <a:pPr marL="227330" indent="-227330" algn="ctr" defTabSz="913765" eaLnBrk="1" fontAlgn="auto" hangingPunct="1">
                  <a:lnSpc>
                    <a:spcPct val="90000"/>
                  </a:lnSpc>
                  <a:spcBef>
                    <a:spcPts val="630"/>
                  </a:spcBef>
                  <a:spcAft>
                    <a:spcPts val="0"/>
                  </a:spcAft>
                  <a:buClr>
                    <a:srgbClr val="FFFF99"/>
                  </a:buClr>
                  <a:buSzPct val="120000"/>
                  <a:defRPr/>
                </a:pPr>
                <a:endParaRPr lang="en-US" altLang="zh-CN" sz="3200" i="1" kern="0" dirty="0" err="1">
                  <a:solidFill>
                    <a:srgbClr val="FFFFFF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3" name="Isosceles Triangle 56"/>
              <p:cNvSpPr/>
              <p:nvPr/>
            </p:nvSpPr>
            <p:spPr bwMode="auto">
              <a:xfrm rot="12339346">
                <a:off x="4649572" y="4585931"/>
                <a:ext cx="471286" cy="212812"/>
              </a:xfrm>
              <a:prstGeom prst="triangl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  <a:alpha val="0"/>
                    </a:srgb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kern="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/>
                  <a:ea typeface="+mn-ea"/>
                </a:endParaRPr>
              </a:p>
            </p:txBody>
          </p:sp>
          <p:sp>
            <p:nvSpPr>
              <p:cNvPr id="84" name="TextBox 11"/>
              <p:cNvSpPr txBox="1">
                <a:spLocks noChangeArrowheads="1"/>
              </p:cNvSpPr>
              <p:nvPr/>
            </p:nvSpPr>
            <p:spPr bwMode="auto">
              <a:xfrm flipH="1">
                <a:off x="4606728" y="3947495"/>
                <a:ext cx="1145685" cy="369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2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5" name="组合 84"/>
          <p:cNvGrpSpPr/>
          <p:nvPr/>
        </p:nvGrpSpPr>
        <p:grpSpPr bwMode="auto">
          <a:xfrm>
            <a:off x="5500689" y="2593181"/>
            <a:ext cx="2308225" cy="1015604"/>
            <a:chOff x="4933950" y="4297068"/>
            <a:chExt cx="2308471" cy="1354432"/>
          </a:xfrm>
        </p:grpSpPr>
        <p:sp>
          <p:nvSpPr>
            <p:cNvPr id="86" name="Trapezoid 41"/>
            <p:cNvSpPr/>
            <p:nvPr/>
          </p:nvSpPr>
          <p:spPr bwMode="auto">
            <a:xfrm rot="14348334" flipH="1">
              <a:off x="5417344" y="4040981"/>
              <a:ext cx="1127125" cy="2093913"/>
            </a:xfrm>
            <a:prstGeom prst="trapezoid">
              <a:avLst>
                <a:gd name="adj" fmla="val 30797"/>
              </a:avLst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52000">
                  <a:srgbClr val="000000">
                    <a:alpha val="1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10" tIns="45710" rIns="54852" bIns="41145" anchor="ctr" anchorCtr="1"/>
            <a:lstStyle/>
            <a:p>
              <a:pPr marL="227330" indent="-227330" algn="ctr" defTabSz="913765" eaLnBrk="1" fontAlgn="auto" hangingPunct="1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FFFF99"/>
                </a:buClr>
                <a:buSzPct val="120000"/>
                <a:defRPr/>
              </a:pPr>
              <a:endParaRPr lang="en-US" altLang="zh-CN" sz="3200" i="1" kern="0" dirty="0" err="1">
                <a:solidFill>
                  <a:srgbClr val="FFFFFF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87" name="Oval 65"/>
            <p:cNvSpPr/>
            <p:nvPr/>
          </p:nvSpPr>
          <p:spPr bwMode="auto">
            <a:xfrm>
              <a:off x="6004425" y="4297068"/>
              <a:ext cx="1237996" cy="932181"/>
            </a:xfrm>
            <a:prstGeom prst="ellipse">
              <a:avLst/>
            </a:prstGeom>
            <a:gradFill>
              <a:gsLst>
                <a:gs pos="0">
                  <a:srgbClr val="000000">
                    <a:lumMod val="50000"/>
                    <a:lumOff val="50000"/>
                  </a:srgbClr>
                </a:gs>
                <a:gs pos="52000">
                  <a:srgbClr val="FFFFFF">
                    <a:lumMod val="75000"/>
                  </a:srgbClr>
                </a:gs>
                <a:gs pos="100000">
                  <a:srgbClr val="FFFFFF">
                    <a:alpha val="7000"/>
                  </a:srgbClr>
                </a:gs>
              </a:gsLst>
              <a:lin ang="16200000" scaled="0"/>
            </a:gradFill>
            <a:ln w="12700" cap="flat" cmpd="sng" algn="ctr">
              <a:gradFill>
                <a:gsLst>
                  <a:gs pos="0">
                    <a:srgbClr val="FFFFFF">
                      <a:alpha val="33000"/>
                    </a:srgbClr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000000">
                      <a:alpha val="45000"/>
                    </a:srgbClr>
                  </a:gs>
                </a:gsLst>
                <a:lin ang="10800000" scaled="0"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45710" tIns="45710" rIns="54852" bIns="41145" anchor="ctr" anchorCtr="1"/>
            <a:lstStyle/>
            <a:p>
              <a:pPr marL="227330" indent="-227330" algn="ctr" defTabSz="913765" eaLnBrk="1" fontAlgn="auto" hangingPunct="1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FFFF99"/>
                </a:buClr>
                <a:buSzPct val="120000"/>
                <a:defRPr/>
              </a:pPr>
              <a:endParaRPr lang="en-US" altLang="zh-CN" sz="3200" i="1" kern="0" dirty="0">
                <a:solidFill>
                  <a:srgbClr val="FFFFFF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88" name="Isosceles Triangle 57"/>
            <p:cNvSpPr/>
            <p:nvPr/>
          </p:nvSpPr>
          <p:spPr bwMode="auto">
            <a:xfrm rot="13930604">
              <a:off x="5897645" y="4963978"/>
              <a:ext cx="354090" cy="284193"/>
            </a:xfrm>
            <a:prstGeom prst="triangl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  <a:alpha val="0"/>
                  </a:srgbClr>
                </a:gs>
              </a:gsLst>
              <a:lin ang="5400000" scaled="0"/>
            </a:gra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36" tIns="45718" rIns="91436" bIns="45718" anchor="ctr"/>
            <a:lstStyle/>
            <a:p>
              <a:pPr algn="ctr" defTabSz="9137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+mn-ea"/>
              </a:endParaRPr>
            </a:p>
          </p:txBody>
        </p:sp>
        <p:sp>
          <p:nvSpPr>
            <p:cNvPr id="89" name="TextBox 11"/>
            <p:cNvSpPr txBox="1">
              <a:spLocks noChangeArrowheads="1"/>
            </p:cNvSpPr>
            <p:nvPr/>
          </p:nvSpPr>
          <p:spPr bwMode="auto">
            <a:xfrm flipH="1">
              <a:off x="6050081" y="4557475"/>
              <a:ext cx="1146297" cy="36941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20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28" name="Picture 4" descr="C:\Users\Administrator\Desktop\p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77" y="2614346"/>
            <a:ext cx="1309399" cy="63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p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540" y="2230114"/>
            <a:ext cx="1184521" cy="57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p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886" y="2111775"/>
            <a:ext cx="1239976" cy="60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\Desktop\p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46" y="2180367"/>
            <a:ext cx="1186176" cy="57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dministrator\Desktop\p1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347" y="2619073"/>
            <a:ext cx="1288881" cy="62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51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376273" y="1122614"/>
            <a:ext cx="3786188" cy="355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200" dirty="0"/>
              <a:t>易眠领品，中国寝具行业</a:t>
            </a:r>
            <a:r>
              <a:rPr lang="en-US" altLang="zh-CN" sz="1200" dirty="0" err="1"/>
              <a:t>Esleep</a:t>
            </a:r>
            <a:r>
              <a:rPr lang="zh-CN" altLang="en-US" sz="1200" dirty="0"/>
              <a:t>易眠舒适</a:t>
            </a:r>
            <a:r>
              <a:rPr lang="zh-CN" altLang="en-US" sz="1200" dirty="0" smtClean="0"/>
              <a:t>系统的创</a:t>
            </a:r>
            <a:r>
              <a:rPr lang="zh-CN" altLang="en-US" sz="1200" dirty="0"/>
              <a:t>导者，是中国家具行业领军企业</a:t>
            </a:r>
            <a:r>
              <a:rPr lang="en-US" altLang="zh-CN" sz="1200" dirty="0"/>
              <a:t>——</a:t>
            </a:r>
            <a:r>
              <a:rPr lang="zh-CN" altLang="en-US" sz="1200" dirty="0"/>
              <a:t>成都市双虎实业有限公司所推出的高端寝具品牌。为</a:t>
            </a:r>
            <a:r>
              <a:rPr lang="zh-CN" altLang="en-US" sz="1200" dirty="0" smtClean="0"/>
              <a:t>全方位</a:t>
            </a:r>
            <a:r>
              <a:rPr lang="zh-CN" altLang="en-US" sz="1200" dirty="0"/>
              <a:t>有效的改善</a:t>
            </a:r>
            <a:r>
              <a:rPr lang="zh-CN" altLang="en-US" sz="1200" dirty="0" smtClean="0"/>
              <a:t>困 </a:t>
            </a:r>
            <a:endParaRPr lang="en-US" altLang="zh-CN" sz="1200" dirty="0" smtClean="0"/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200" dirty="0" smtClean="0"/>
              <a:t>扰</a:t>
            </a:r>
            <a:r>
              <a:rPr lang="zh-CN" altLang="en-US" sz="1200" dirty="0"/>
              <a:t>国人的入睡难，入</a:t>
            </a:r>
            <a:r>
              <a:rPr lang="zh-CN" altLang="en-US" sz="1200" dirty="0" smtClean="0"/>
              <a:t>深度睡眠难，入</a:t>
            </a:r>
            <a:r>
              <a:rPr lang="zh-CN" altLang="en-US" sz="1200" dirty="0"/>
              <a:t>高品质</a:t>
            </a:r>
            <a:r>
              <a:rPr lang="zh-CN" altLang="en-US" sz="1200" dirty="0" smtClean="0"/>
              <a:t>睡眠</a:t>
            </a:r>
            <a:endParaRPr lang="en-US" altLang="zh-CN" sz="1200" dirty="0" smtClean="0"/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200" dirty="0" smtClean="0"/>
              <a:t>难</a:t>
            </a:r>
            <a:r>
              <a:rPr lang="zh-CN" altLang="en-US" sz="1200" dirty="0"/>
              <a:t>的问题，以</a:t>
            </a:r>
            <a:r>
              <a:rPr lang="zh-CN" altLang="en-US" sz="1200" dirty="0" smtClean="0"/>
              <a:t>领先国际</a:t>
            </a:r>
            <a:r>
              <a:rPr lang="zh-CN" altLang="en-US" sz="1200" dirty="0"/>
              <a:t>先进水平的概念和</a:t>
            </a:r>
            <a:r>
              <a:rPr lang="zh-CN" altLang="en-US" sz="1200" dirty="0" smtClean="0"/>
              <a:t>技</a:t>
            </a:r>
            <a:endParaRPr lang="en-US" altLang="zh-CN" sz="1200" dirty="0" smtClean="0"/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200" dirty="0" smtClean="0"/>
              <a:t>术</a:t>
            </a:r>
            <a:r>
              <a:rPr lang="zh-CN" altLang="en-US" sz="1200" dirty="0"/>
              <a:t>，</a:t>
            </a:r>
            <a:r>
              <a:rPr lang="zh-CN" altLang="en-US" sz="1200" dirty="0" smtClean="0"/>
              <a:t>实实在在</a:t>
            </a:r>
            <a:r>
              <a:rPr lang="zh-CN" altLang="en-US" sz="1200" dirty="0"/>
              <a:t>将每一个与睡眠相关的</a:t>
            </a:r>
            <a:r>
              <a:rPr lang="zh-CN" altLang="en-US" sz="1200" dirty="0" smtClean="0"/>
              <a:t>细节</a:t>
            </a:r>
            <a:endParaRPr lang="en-US" altLang="zh-CN" sz="1200" dirty="0" smtClean="0"/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200" dirty="0" smtClean="0"/>
              <a:t>做到极致</a:t>
            </a:r>
            <a:r>
              <a:rPr lang="zh-CN" altLang="en-US" sz="1200" dirty="0"/>
              <a:t>，并给予了高质量的睡眠</a:t>
            </a:r>
            <a:r>
              <a:rPr lang="zh-CN" altLang="en-US" sz="1200" dirty="0" smtClean="0"/>
              <a:t>整</a:t>
            </a:r>
            <a:endParaRPr lang="en-US" altLang="zh-CN" sz="1200" dirty="0" smtClean="0"/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200" dirty="0" smtClean="0"/>
              <a:t>体</a:t>
            </a:r>
            <a:r>
              <a:rPr lang="zh-CN" altLang="en-US" sz="1200" dirty="0"/>
              <a:t>解决方案，真正满足了消费者</a:t>
            </a:r>
            <a:r>
              <a:rPr lang="zh-CN" altLang="en-US" sz="1200" dirty="0" smtClean="0"/>
              <a:t>容</a:t>
            </a:r>
            <a:endParaRPr lang="en-US" altLang="zh-CN" sz="1200" dirty="0" smtClean="0"/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200" dirty="0" smtClean="0"/>
              <a:t>易</a:t>
            </a:r>
            <a:r>
              <a:rPr lang="zh-CN" altLang="en-US" sz="1200" dirty="0"/>
              <a:t>入眠，轻松获得高品质睡眠</a:t>
            </a:r>
            <a:r>
              <a:rPr lang="zh-CN" altLang="en-US" sz="1200" dirty="0" smtClean="0"/>
              <a:t>的</a:t>
            </a:r>
            <a:endParaRPr lang="en-US" altLang="zh-CN" sz="1200" dirty="0" smtClean="0"/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200" dirty="0" smtClean="0"/>
              <a:t>生活</a:t>
            </a:r>
            <a:r>
              <a:rPr lang="zh-CN" altLang="en-US" sz="1200" dirty="0"/>
              <a:t>需求。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725863" y="1314450"/>
            <a:ext cx="1600200" cy="2908300"/>
          </a:xfrm>
          <a:prstGeom prst="line">
            <a:avLst/>
          </a:prstGeom>
          <a:ln>
            <a:solidFill>
              <a:srgbClr val="7C756A"/>
            </a:solidFill>
          </a:ln>
          <a:effectLst>
            <a:outerShdw dist="127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6"/>
          <p:cNvSpPr/>
          <p:nvPr/>
        </p:nvSpPr>
        <p:spPr>
          <a:xfrm>
            <a:off x="4000500" y="1707877"/>
            <a:ext cx="3769816" cy="2233687"/>
          </a:xfrm>
          <a:custGeom>
            <a:avLst/>
            <a:gdLst>
              <a:gd name="connsiteX0" fmla="*/ 0 w 4032448"/>
              <a:gd name="connsiteY0" fmla="*/ 0 h 2232250"/>
              <a:gd name="connsiteX1" fmla="*/ 4032448 w 4032448"/>
              <a:gd name="connsiteY1" fmla="*/ 0 h 2232250"/>
              <a:gd name="connsiteX2" fmla="*/ 4032448 w 4032448"/>
              <a:gd name="connsiteY2" fmla="*/ 2232250 h 2232250"/>
              <a:gd name="connsiteX3" fmla="*/ 0 w 4032448"/>
              <a:gd name="connsiteY3" fmla="*/ 2232250 h 2232250"/>
              <a:gd name="connsiteX4" fmla="*/ 0 w 4032448"/>
              <a:gd name="connsiteY4" fmla="*/ 0 h 2232250"/>
              <a:gd name="connsiteX0-1" fmla="*/ 0 w 4032448"/>
              <a:gd name="connsiteY0-2" fmla="*/ 1437 h 2233687"/>
              <a:gd name="connsiteX1-3" fmla="*/ 1303586 w 4032448"/>
              <a:gd name="connsiteY1-4" fmla="*/ 0 h 2233687"/>
              <a:gd name="connsiteX2-5" fmla="*/ 4032448 w 4032448"/>
              <a:gd name="connsiteY2-6" fmla="*/ 1437 h 2233687"/>
              <a:gd name="connsiteX3-7" fmla="*/ 4032448 w 4032448"/>
              <a:gd name="connsiteY3-8" fmla="*/ 2233687 h 2233687"/>
              <a:gd name="connsiteX4-9" fmla="*/ 0 w 4032448"/>
              <a:gd name="connsiteY4-10" fmla="*/ 2233687 h 2233687"/>
              <a:gd name="connsiteX5" fmla="*/ 0 w 4032448"/>
              <a:gd name="connsiteY5" fmla="*/ 1437 h 2233687"/>
              <a:gd name="connsiteX0-11" fmla="*/ 0 w 4032448"/>
              <a:gd name="connsiteY0-12" fmla="*/ 2233687 h 2233687"/>
              <a:gd name="connsiteX1-13" fmla="*/ 1303586 w 4032448"/>
              <a:gd name="connsiteY1-14" fmla="*/ 0 h 2233687"/>
              <a:gd name="connsiteX2-15" fmla="*/ 4032448 w 4032448"/>
              <a:gd name="connsiteY2-16" fmla="*/ 1437 h 2233687"/>
              <a:gd name="connsiteX3-17" fmla="*/ 4032448 w 4032448"/>
              <a:gd name="connsiteY3-18" fmla="*/ 2233687 h 2233687"/>
              <a:gd name="connsiteX4-19" fmla="*/ 0 w 4032448"/>
              <a:gd name="connsiteY4-20" fmla="*/ 2233687 h 22336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032448" h="2233687">
                <a:moveTo>
                  <a:pt x="0" y="2233687"/>
                </a:moveTo>
                <a:lnTo>
                  <a:pt x="1303586" y="0"/>
                </a:lnTo>
                <a:lnTo>
                  <a:pt x="4032448" y="1437"/>
                </a:lnTo>
                <a:lnTo>
                  <a:pt x="4032448" y="2233687"/>
                </a:lnTo>
                <a:lnTo>
                  <a:pt x="0" y="2233687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t="-29000" b="-5000"/>
            </a:stretch>
          </a:blip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63203" y="236740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关于易眠领品</a:t>
            </a:r>
            <a:endParaRPr lang="zh-CN" altLang="en-US" sz="32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 -4.70806E-6 L -0.05469 0.16127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806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2.88539E-6 L 0.0533 -0.16775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840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53025"/>
          </a:xfrm>
          <a:prstGeom prst="rect">
            <a:avLst/>
          </a:prstGeom>
          <a:solidFill>
            <a:srgbClr val="ECE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8300" y="0"/>
            <a:ext cx="8458200" cy="5168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184150"/>
            <a:ext cx="2987675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84150"/>
            <a:ext cx="14509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184150"/>
            <a:ext cx="2828925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347913"/>
            <a:ext cx="2852738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 bwMode="auto">
          <a:xfrm>
            <a:off x="850900" y="4843463"/>
            <a:ext cx="1130300" cy="246062"/>
            <a:chOff x="1696526" y="3380564"/>
            <a:chExt cx="1129042" cy="246237"/>
          </a:xfrm>
        </p:grpSpPr>
        <p:grpSp>
          <p:nvGrpSpPr>
            <p:cNvPr id="14369" name="组合 9"/>
            <p:cNvGrpSpPr/>
            <p:nvPr/>
          </p:nvGrpSpPr>
          <p:grpSpPr bwMode="auto">
            <a:xfrm>
              <a:off x="1991472" y="3380568"/>
              <a:ext cx="834096" cy="246233"/>
              <a:chOff x="7236754" y="421973"/>
              <a:chExt cx="834096" cy="246395"/>
            </a:xfrm>
          </p:grpSpPr>
          <p:sp>
            <p:nvSpPr>
              <p:cNvPr id="14371" name="TextBox 16"/>
              <p:cNvSpPr txBox="1">
                <a:spLocks noChangeArrowheads="1"/>
              </p:cNvSpPr>
              <p:nvPr/>
            </p:nvSpPr>
            <p:spPr bwMode="auto">
              <a:xfrm>
                <a:off x="7236754" y="421973"/>
                <a:ext cx="784939" cy="246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Integrity</a:t>
                </a:r>
              </a:p>
            </p:txBody>
          </p:sp>
          <p:sp>
            <p:nvSpPr>
              <p:cNvPr id="14" name="右箭头 13"/>
              <p:cNvSpPr/>
              <p:nvPr/>
            </p:nvSpPr>
            <p:spPr bwMode="auto">
              <a:xfrm>
                <a:off x="7950334" y="487145"/>
                <a:ext cx="120516" cy="116047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370" name="TextBox 15"/>
            <p:cNvSpPr txBox="1">
              <a:spLocks noChangeArrowheads="1"/>
            </p:cNvSpPr>
            <p:nvPr/>
          </p:nvSpPr>
          <p:spPr bwMode="auto">
            <a:xfrm>
              <a:off x="1696526" y="3380564"/>
              <a:ext cx="440834" cy="246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诚信</a:t>
              </a: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2800350" y="4846638"/>
            <a:ext cx="1254125" cy="246062"/>
            <a:chOff x="2272780" y="2732122"/>
            <a:chExt cx="1254298" cy="245604"/>
          </a:xfrm>
        </p:grpSpPr>
        <p:grpSp>
          <p:nvGrpSpPr>
            <p:cNvPr id="14365" name="组合 12"/>
            <p:cNvGrpSpPr/>
            <p:nvPr/>
          </p:nvGrpSpPr>
          <p:grpSpPr bwMode="auto">
            <a:xfrm>
              <a:off x="2552218" y="2732126"/>
              <a:ext cx="974860" cy="245600"/>
              <a:chOff x="7095992" y="421984"/>
              <a:chExt cx="974860" cy="245600"/>
            </a:xfrm>
          </p:grpSpPr>
          <p:sp>
            <p:nvSpPr>
              <p:cNvPr id="14367" name="TextBox 16"/>
              <p:cNvSpPr txBox="1">
                <a:spLocks noChangeArrowheads="1"/>
              </p:cNvSpPr>
              <p:nvPr/>
            </p:nvSpPr>
            <p:spPr bwMode="auto">
              <a:xfrm>
                <a:off x="7095992" y="421984"/>
                <a:ext cx="924051" cy="24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Innovation</a:t>
                </a:r>
              </a:p>
            </p:txBody>
          </p:sp>
          <p:sp>
            <p:nvSpPr>
              <p:cNvPr id="19" name="右箭头 18"/>
              <p:cNvSpPr/>
              <p:nvPr/>
            </p:nvSpPr>
            <p:spPr bwMode="auto">
              <a:xfrm>
                <a:off x="7950185" y="486946"/>
                <a:ext cx="120667" cy="115672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366" name="TextBox 20"/>
            <p:cNvSpPr txBox="1">
              <a:spLocks noChangeArrowheads="1"/>
            </p:cNvSpPr>
            <p:nvPr/>
          </p:nvSpPr>
          <p:spPr bwMode="auto">
            <a:xfrm>
              <a:off x="2272780" y="2732122"/>
              <a:ext cx="441385" cy="245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</a:t>
              </a: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4873625" y="4846638"/>
            <a:ext cx="1416050" cy="247650"/>
            <a:chOff x="5021746" y="2658440"/>
            <a:chExt cx="1415603" cy="246977"/>
          </a:xfrm>
        </p:grpSpPr>
        <p:grpSp>
          <p:nvGrpSpPr>
            <p:cNvPr id="14361" name="组合 15"/>
            <p:cNvGrpSpPr/>
            <p:nvPr/>
          </p:nvGrpSpPr>
          <p:grpSpPr bwMode="auto">
            <a:xfrm>
              <a:off x="5313754" y="2658440"/>
              <a:ext cx="1123595" cy="246977"/>
              <a:chOff x="7042058" y="421981"/>
              <a:chExt cx="1123595" cy="246977"/>
            </a:xfrm>
          </p:grpSpPr>
          <p:sp>
            <p:nvSpPr>
              <p:cNvPr id="14363" name="TextBox 26"/>
              <p:cNvSpPr txBox="1">
                <a:spLocks noChangeArrowheads="1"/>
              </p:cNvSpPr>
              <p:nvPr/>
            </p:nvSpPr>
            <p:spPr bwMode="auto">
              <a:xfrm>
                <a:off x="7042058" y="421981"/>
                <a:ext cx="1080745" cy="246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Performance</a:t>
                </a:r>
              </a:p>
            </p:txBody>
          </p:sp>
          <p:sp>
            <p:nvSpPr>
              <p:cNvPr id="24" name="右箭头 23"/>
              <p:cNvSpPr/>
              <p:nvPr/>
            </p:nvSpPr>
            <p:spPr bwMode="auto">
              <a:xfrm>
                <a:off x="8045041" y="486891"/>
                <a:ext cx="120612" cy="1171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362" name="TextBox 25"/>
            <p:cNvSpPr txBox="1">
              <a:spLocks noChangeArrowheads="1"/>
            </p:cNvSpPr>
            <p:nvPr/>
          </p:nvSpPr>
          <p:spPr bwMode="auto">
            <a:xfrm>
              <a:off x="5021746" y="2658440"/>
              <a:ext cx="441185" cy="246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业绩</a:t>
              </a: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7108825" y="4833938"/>
            <a:ext cx="1152525" cy="246062"/>
            <a:chOff x="6114263" y="3431174"/>
            <a:chExt cx="1152605" cy="246085"/>
          </a:xfrm>
        </p:grpSpPr>
        <p:grpSp>
          <p:nvGrpSpPr>
            <p:cNvPr id="14357" name="组合 21"/>
            <p:cNvGrpSpPr/>
            <p:nvPr/>
          </p:nvGrpSpPr>
          <p:grpSpPr bwMode="auto">
            <a:xfrm>
              <a:off x="6390507" y="3431174"/>
              <a:ext cx="876361" cy="246081"/>
              <a:chOff x="7207190" y="422117"/>
              <a:chExt cx="876361" cy="246081"/>
            </a:xfrm>
          </p:grpSpPr>
          <p:sp>
            <p:nvSpPr>
              <p:cNvPr id="14359" name="TextBox 16"/>
              <p:cNvSpPr txBox="1">
                <a:spLocks noChangeArrowheads="1"/>
              </p:cNvSpPr>
              <p:nvPr/>
            </p:nvSpPr>
            <p:spPr bwMode="auto">
              <a:xfrm>
                <a:off x="7207190" y="422117"/>
                <a:ext cx="811269" cy="2460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chemeClr val="bg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Harmony</a:t>
                </a:r>
              </a:p>
            </p:txBody>
          </p:sp>
          <p:sp>
            <p:nvSpPr>
              <p:cNvPr id="29" name="右箭头 28"/>
              <p:cNvSpPr/>
              <p:nvPr/>
            </p:nvSpPr>
            <p:spPr bwMode="auto">
              <a:xfrm>
                <a:off x="7962893" y="487210"/>
                <a:ext cx="120658" cy="115899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358" name="TextBox 30"/>
            <p:cNvSpPr txBox="1">
              <a:spLocks noChangeArrowheads="1"/>
            </p:cNvSpPr>
            <p:nvPr/>
          </p:nvSpPr>
          <p:spPr bwMode="auto">
            <a:xfrm>
              <a:off x="6114263" y="3431178"/>
              <a:ext cx="441356" cy="246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和谐</a:t>
              </a:r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2147888" y="4732338"/>
            <a:ext cx="414337" cy="439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314825" y="4732338"/>
            <a:ext cx="414338" cy="439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508750" y="4732338"/>
            <a:ext cx="414338" cy="439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84150"/>
            <a:ext cx="14509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347913"/>
            <a:ext cx="2852738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184150"/>
            <a:ext cx="2828925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组合 35"/>
          <p:cNvGrpSpPr/>
          <p:nvPr/>
        </p:nvGrpSpPr>
        <p:grpSpPr bwMode="auto">
          <a:xfrm>
            <a:off x="1195388" y="2058988"/>
            <a:ext cx="2030412" cy="887412"/>
            <a:chOff x="1195468" y="2058318"/>
            <a:chExt cx="2031242" cy="888766"/>
          </a:xfrm>
        </p:grpSpPr>
        <p:sp>
          <p:nvSpPr>
            <p:cNvPr id="37" name="TextBox 36"/>
            <p:cNvSpPr txBox="1"/>
            <p:nvPr/>
          </p:nvSpPr>
          <p:spPr>
            <a:xfrm>
              <a:off x="1195468" y="2058318"/>
              <a:ext cx="2031242" cy="647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dirty="0"/>
                <a:t>谢谢观看</a:t>
              </a:r>
            </a:p>
          </p:txBody>
        </p:sp>
        <p:sp>
          <p:nvSpPr>
            <p:cNvPr id="14356" name="TextBox 23"/>
            <p:cNvSpPr txBox="1">
              <a:spLocks noChangeArrowheads="1"/>
            </p:cNvSpPr>
            <p:nvPr/>
          </p:nvSpPr>
          <p:spPr bwMode="auto">
            <a:xfrm>
              <a:off x="1673142" y="2608173"/>
              <a:ext cx="1075892" cy="3389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</a:t>
              </a:r>
              <a:endParaRPr lang="zh-CN" altLang="zh-CN" sz="16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5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5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7" presetClass="exit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7" presetClass="exit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7" presetClass="exit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7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7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7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527</Words>
  <Application>Microsoft Office PowerPoint</Application>
  <PresentationFormat>全屏显示(16:9)</PresentationFormat>
  <Paragraphs>93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Calibri</vt:lpstr>
      <vt:lpstr>方正超粗黑简体</vt:lpstr>
      <vt:lpstr>微软雅黑</vt:lpstr>
      <vt:lpstr>等线</vt:lpstr>
      <vt:lpstr>Wingdings</vt:lpstr>
      <vt:lpstr>Arial Black</vt:lpstr>
      <vt:lpstr>华文细黑</vt:lpstr>
      <vt:lpstr>Eccentric Std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da</cp:lastModifiedBy>
  <cp:revision>8</cp:revision>
  <dcterms:created xsi:type="dcterms:W3CDTF">2012-06-20T05:21:00Z</dcterms:created>
  <dcterms:modified xsi:type="dcterms:W3CDTF">2018-12-14T09:53:36Z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