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fvoa2IkoDbL2n80i7HkxfXLCA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guide orient="horz" pos="33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086f72124f_1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g2086f72124f_1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g2086f72124f_1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086f72124f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2086f72124f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g2086f72124f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086f72124f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g2086f72124f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g2086f72124f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081b738c5d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g2081b738c5d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g2081b738c5d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086f72124f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g2086f72124f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g2086f72124f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086f72124f_3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g2086f72124f_3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g2086f72124f_3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086f72124f_3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5" name="Google Shape;455;g2086f72124f_3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086f72124f_3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 grabbing net income for companies, I looked to get data from 4th quarter as they are wrapping up the year. I was able to organize the companies into a dataFrame by year and then by quarter. In doing so it really limited me on data showing me only several companies for 2022. To compare apples to apples, I looked at pulling 2021 data for fourth quarter and my results gave me an empty chart. Financial Data was a challenge to get without subscribing to variously sites. I found Financial modeling as an open sourceware investment financial data and to gather data, I was limited. </a:t>
            </a:r>
            <a:endParaRPr/>
          </a:p>
        </p:txBody>
      </p:sp>
      <p:sp>
        <p:nvSpPr>
          <p:cNvPr id="463" name="Google Shape;463;g2086f72124f_3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086f72124f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2086f72124f_3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g2086f72124f_3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081b738c5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g2081b738c5d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g2081b738c5d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081b738c5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g2081b738c5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2081b738c5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086f72124f_1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2086f72124f_1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g2086f72124f_1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086f72124f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g2086f72124f_1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g2086f72124f_1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086f72124f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g2086f72124f_1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g2086f72124f_1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6416040" y="4434840"/>
            <a:ext cx="4941771" cy="11222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3600"/>
              <a:buFont typeface="Arial"/>
              <a:buNone/>
              <a:defRPr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6416041" y="5586890"/>
            <a:ext cx="4941770" cy="39666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rgbClr val="3F3F3F"/>
              </a:buClr>
              <a:buSzPts val="1600"/>
              <a:buNone/>
              <a:defRPr sz="1600">
                <a:solidFill>
                  <a:srgbClr val="3F3F3F"/>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25"/>
          <p:cNvPicPr preferRelativeResize="0"/>
          <p:nvPr/>
        </p:nvPicPr>
        <p:blipFill rotWithShape="1">
          <a:blip r:embed="rId2">
            <a:alphaModFix/>
          </a:blip>
          <a:srcRect l="9358" t="23650" b="-1"/>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rket comparison">
  <p:cSld name="Market comparison">
    <p:bg>
      <p:bgPr>
        <a:solidFill>
          <a:schemeClr val="accent2"/>
        </a:solidFill>
        <a:effectLst/>
      </p:bgPr>
    </p:bg>
    <p:spTree>
      <p:nvGrpSpPr>
        <p:cNvPr id="1" name="Shape 99"/>
        <p:cNvGrpSpPr/>
        <p:nvPr/>
      </p:nvGrpSpPr>
      <p:grpSpPr>
        <a:xfrm>
          <a:off x="0" y="0"/>
          <a:ext cx="0" cy="0"/>
          <a:chOff x="0" y="0"/>
          <a:chExt cx="0" cy="0"/>
        </a:xfrm>
      </p:grpSpPr>
      <p:sp>
        <p:nvSpPr>
          <p:cNvPr id="100" name="Google Shape;100;p32"/>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2"/>
          <p:cNvSpPr txBox="1">
            <a:spLocks noGrp="1"/>
          </p:cNvSpPr>
          <p:nvPr>
            <p:ph type="body" idx="1"/>
          </p:nvPr>
        </p:nvSpPr>
        <p:spPr>
          <a:xfrm>
            <a:off x="2063855"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2" name="Google Shape;102;p32"/>
          <p:cNvSpPr txBox="1">
            <a:spLocks noGrp="1"/>
          </p:cNvSpPr>
          <p:nvPr>
            <p:ph type="body" idx="2"/>
          </p:nvPr>
        </p:nvSpPr>
        <p:spPr>
          <a:xfrm>
            <a:off x="5475514"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3" name="Google Shape;103;p32"/>
          <p:cNvSpPr txBox="1">
            <a:spLocks noGrp="1"/>
          </p:cNvSpPr>
          <p:nvPr>
            <p:ph type="body" idx="3"/>
          </p:nvPr>
        </p:nvSpPr>
        <p:spPr>
          <a:xfrm>
            <a:off x="8887174"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 name="Google Shape;104;p32"/>
          <p:cNvSpPr txBox="1">
            <a:spLocks noGrp="1"/>
          </p:cNvSpPr>
          <p:nvPr>
            <p:ph type="body" idx="4"/>
          </p:nvPr>
        </p:nvSpPr>
        <p:spPr>
          <a:xfrm>
            <a:off x="1129698" y="4824188"/>
            <a:ext cx="3124093" cy="462927"/>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2"/>
          <p:cNvSpPr txBox="1">
            <a:spLocks noGrp="1"/>
          </p:cNvSpPr>
          <p:nvPr>
            <p:ph type="body" idx="5"/>
          </p:nvPr>
        </p:nvSpPr>
        <p:spPr>
          <a:xfrm>
            <a:off x="4526261" y="4824188"/>
            <a:ext cx="3139479"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2000"/>
              <a:buNone/>
              <a:defRPr sz="2000" cap="none">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2"/>
          <p:cNvSpPr txBox="1">
            <a:spLocks noGrp="1"/>
          </p:cNvSpPr>
          <p:nvPr>
            <p:ph type="body" idx="6"/>
          </p:nvPr>
        </p:nvSpPr>
        <p:spPr>
          <a:xfrm>
            <a:off x="7938210" y="4824188"/>
            <a:ext cx="3124093" cy="462927"/>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07" name="Google Shape;107;p32"/>
          <p:cNvPicPr preferRelativeResize="0"/>
          <p:nvPr/>
        </p:nvPicPr>
        <p:blipFill rotWithShape="1">
          <a:blip r:embed="rId2">
            <a:alphaModFix/>
          </a:blip>
          <a:srcRect/>
          <a:stretch/>
        </p:blipFill>
        <p:spPr>
          <a:xfrm>
            <a:off x="1465141" y="2358007"/>
            <a:ext cx="2438400" cy="2019300"/>
          </a:xfrm>
          <a:prstGeom prst="rect">
            <a:avLst/>
          </a:prstGeom>
          <a:noFill/>
          <a:ln>
            <a:noFill/>
          </a:ln>
        </p:spPr>
      </p:pic>
      <p:pic>
        <p:nvPicPr>
          <p:cNvPr id="108" name="Google Shape;108;p32"/>
          <p:cNvPicPr preferRelativeResize="0"/>
          <p:nvPr/>
        </p:nvPicPr>
        <p:blipFill rotWithShape="1">
          <a:blip r:embed="rId3">
            <a:alphaModFix/>
          </a:blip>
          <a:srcRect/>
          <a:stretch/>
        </p:blipFill>
        <p:spPr>
          <a:xfrm>
            <a:off x="5000625" y="2531837"/>
            <a:ext cx="2190750" cy="1943100"/>
          </a:xfrm>
          <a:prstGeom prst="rect">
            <a:avLst/>
          </a:prstGeom>
          <a:noFill/>
          <a:ln>
            <a:noFill/>
          </a:ln>
        </p:spPr>
      </p:pic>
      <p:pic>
        <p:nvPicPr>
          <p:cNvPr id="109" name="Google Shape;109;p32"/>
          <p:cNvPicPr preferRelativeResize="0"/>
          <p:nvPr/>
        </p:nvPicPr>
        <p:blipFill rotWithShape="1">
          <a:blip r:embed="rId4">
            <a:alphaModFix/>
          </a:blip>
          <a:srcRect/>
          <a:stretch/>
        </p:blipFill>
        <p:spPr>
          <a:xfrm>
            <a:off x="8345608" y="2421056"/>
            <a:ext cx="2324100" cy="2057400"/>
          </a:xfrm>
          <a:prstGeom prst="rect">
            <a:avLst/>
          </a:prstGeom>
          <a:noFill/>
          <a:ln>
            <a:noFill/>
          </a:ln>
        </p:spPr>
      </p:pic>
      <p:sp>
        <p:nvSpPr>
          <p:cNvPr id="110" name="Google Shape;110;p32"/>
          <p:cNvSpPr txBox="1">
            <a:spLocks noGrp="1"/>
          </p:cNvSpPr>
          <p:nvPr>
            <p:ph type="body" idx="7"/>
          </p:nvPr>
        </p:nvSpPr>
        <p:spPr>
          <a:xfrm>
            <a:off x="1129698" y="5280763"/>
            <a:ext cx="3124093"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2"/>
          <p:cNvSpPr txBox="1">
            <a:spLocks noGrp="1"/>
          </p:cNvSpPr>
          <p:nvPr>
            <p:ph type="body" idx="8"/>
          </p:nvPr>
        </p:nvSpPr>
        <p:spPr>
          <a:xfrm>
            <a:off x="4526261" y="5280763"/>
            <a:ext cx="3139479"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ctr">
              <a:lnSpc>
                <a:spcPct val="100000"/>
              </a:lnSpc>
              <a:spcBef>
                <a:spcPts val="500"/>
              </a:spcBef>
              <a:spcAft>
                <a:spcPts val="0"/>
              </a:spcAft>
              <a:buClr>
                <a:srgbClr val="3F3F3F"/>
              </a:buClr>
              <a:buSzPts val="1400"/>
              <a:buNone/>
              <a:defRPr sz="1400" cap="none">
                <a:solidFill>
                  <a:srgbClr val="3F3F3F"/>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32"/>
          <p:cNvSpPr txBox="1">
            <a:spLocks noGrp="1"/>
          </p:cNvSpPr>
          <p:nvPr>
            <p:ph type="body" idx="9"/>
          </p:nvPr>
        </p:nvSpPr>
        <p:spPr>
          <a:xfrm>
            <a:off x="7938210" y="5280763"/>
            <a:ext cx="3124093"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adrant">
  <p:cSld name="Quadrant">
    <p:spTree>
      <p:nvGrpSpPr>
        <p:cNvPr id="1" name="Shape 116"/>
        <p:cNvGrpSpPr/>
        <p:nvPr/>
      </p:nvGrpSpPr>
      <p:grpSpPr>
        <a:xfrm>
          <a:off x="0" y="0"/>
          <a:ext cx="0" cy="0"/>
          <a:chOff x="0" y="0"/>
          <a:chExt cx="0" cy="0"/>
        </a:xfrm>
      </p:grpSpPr>
      <p:sp>
        <p:nvSpPr>
          <p:cNvPr id="117" name="Google Shape;117;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34"/>
          <p:cNvSpPr txBox="1">
            <a:spLocks noGrp="1"/>
          </p:cNvSpPr>
          <p:nvPr>
            <p:ph type="body" idx="1"/>
          </p:nvPr>
        </p:nvSpPr>
        <p:spPr>
          <a:xfrm>
            <a:off x="5242517" y="1599947"/>
            <a:ext cx="1706965" cy="4920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34"/>
          <p:cNvSpPr txBox="1">
            <a:spLocks noGrp="1"/>
          </p:cNvSpPr>
          <p:nvPr>
            <p:ph type="body" idx="2"/>
          </p:nvPr>
        </p:nvSpPr>
        <p:spPr>
          <a:xfrm>
            <a:off x="3738732" y="2378452"/>
            <a:ext cx="1183179"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34"/>
          <p:cNvSpPr txBox="1">
            <a:spLocks noGrp="1"/>
          </p:cNvSpPr>
          <p:nvPr>
            <p:ph type="body" idx="3"/>
          </p:nvPr>
        </p:nvSpPr>
        <p:spPr>
          <a:xfrm>
            <a:off x="7522269" y="2169263"/>
            <a:ext cx="1706965" cy="104857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400"/>
              <a:buNone/>
              <a:defRPr sz="1400" b="1"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4"/>
          <p:cNvSpPr txBox="1">
            <a:spLocks noGrp="1"/>
          </p:cNvSpPr>
          <p:nvPr>
            <p:ph type="body" idx="4"/>
          </p:nvPr>
        </p:nvSpPr>
        <p:spPr>
          <a:xfrm>
            <a:off x="921894" y="3528829"/>
            <a:ext cx="1393863"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34"/>
          <p:cNvSpPr txBox="1">
            <a:spLocks noGrp="1"/>
          </p:cNvSpPr>
          <p:nvPr>
            <p:ph type="body" idx="5"/>
          </p:nvPr>
        </p:nvSpPr>
        <p:spPr>
          <a:xfrm>
            <a:off x="9940449" y="3528829"/>
            <a:ext cx="1380681"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34"/>
          <p:cNvSpPr txBox="1">
            <a:spLocks noGrp="1"/>
          </p:cNvSpPr>
          <p:nvPr>
            <p:ph type="body" idx="6"/>
          </p:nvPr>
        </p:nvSpPr>
        <p:spPr>
          <a:xfrm>
            <a:off x="2637747" y="4634331"/>
            <a:ext cx="1183179"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34"/>
          <p:cNvSpPr txBox="1">
            <a:spLocks noGrp="1"/>
          </p:cNvSpPr>
          <p:nvPr>
            <p:ph type="body" idx="7"/>
          </p:nvPr>
        </p:nvSpPr>
        <p:spPr>
          <a:xfrm>
            <a:off x="4175224" y="4459860"/>
            <a:ext cx="1183179"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4"/>
          <p:cNvSpPr txBox="1">
            <a:spLocks noGrp="1"/>
          </p:cNvSpPr>
          <p:nvPr>
            <p:ph type="body" idx="8"/>
          </p:nvPr>
        </p:nvSpPr>
        <p:spPr>
          <a:xfrm>
            <a:off x="6552714" y="4321788"/>
            <a:ext cx="1183179"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34"/>
          <p:cNvSpPr txBox="1">
            <a:spLocks noGrp="1"/>
          </p:cNvSpPr>
          <p:nvPr>
            <p:ph type="body" idx="9"/>
          </p:nvPr>
        </p:nvSpPr>
        <p:spPr>
          <a:xfrm>
            <a:off x="5242517" y="5468790"/>
            <a:ext cx="1706965" cy="4920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34"/>
          <p:cNvSpPr txBox="1">
            <a:spLocks noGrp="1"/>
          </p:cNvSpPr>
          <p:nvPr>
            <p:ph type="body" idx="13"/>
          </p:nvPr>
        </p:nvSpPr>
        <p:spPr>
          <a:xfrm>
            <a:off x="7801857" y="5195673"/>
            <a:ext cx="1183179"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8" name="Google Shape;128;p34"/>
          <p:cNvCxnSpPr>
            <a:endCxn id="122" idx="1"/>
          </p:cNvCxnSpPr>
          <p:nvPr/>
        </p:nvCxnSpPr>
        <p:spPr>
          <a:xfrm>
            <a:off x="2315649" y="3774842"/>
            <a:ext cx="7624800" cy="0"/>
          </a:xfrm>
          <a:prstGeom prst="straightConnector1">
            <a:avLst/>
          </a:prstGeom>
          <a:noFill/>
          <a:ln w="44450" cap="flat" cmpd="sng">
            <a:solidFill>
              <a:srgbClr val="E2B08C"/>
            </a:solidFill>
            <a:prstDash val="solid"/>
            <a:miter lim="800000"/>
            <a:headEnd type="none" w="sm" len="sm"/>
            <a:tailEnd type="none" w="sm" len="sm"/>
          </a:ln>
        </p:spPr>
      </p:cxnSp>
      <p:cxnSp>
        <p:nvCxnSpPr>
          <p:cNvPr id="129" name="Google Shape;129;p34"/>
          <p:cNvCxnSpPr/>
          <p:nvPr/>
        </p:nvCxnSpPr>
        <p:spPr>
          <a:xfrm rot="10800000" flipH="1">
            <a:off x="6096000" y="2091972"/>
            <a:ext cx="4678" cy="3376818"/>
          </a:xfrm>
          <a:prstGeom prst="straightConnector1">
            <a:avLst/>
          </a:prstGeom>
          <a:noFill/>
          <a:ln w="44450" cap="flat" cmpd="sng">
            <a:solidFill>
              <a:srgbClr val="E2B08C"/>
            </a:solidFill>
            <a:prstDash val="solid"/>
            <a:miter lim="800000"/>
            <a:headEnd type="none" w="sm" len="sm"/>
            <a:tailEnd type="none" w="sm" len="sm"/>
          </a:ln>
        </p:spPr>
      </p:cxnSp>
      <p:sp>
        <p:nvSpPr>
          <p:cNvPr id="130" name="Google Shape;1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33"/>
        <p:cNvGrpSpPr/>
        <p:nvPr/>
      </p:nvGrpSpPr>
      <p:grpSpPr>
        <a:xfrm>
          <a:off x="0" y="0"/>
          <a:ext cx="0" cy="0"/>
          <a:chOff x="0" y="0"/>
          <a:chExt cx="0" cy="0"/>
        </a:xfrm>
      </p:grpSpPr>
      <p:pic>
        <p:nvPicPr>
          <p:cNvPr id="134" name="Google Shape;134;p35"/>
          <p:cNvPicPr preferRelativeResize="0"/>
          <p:nvPr/>
        </p:nvPicPr>
        <p:blipFill rotWithShape="1">
          <a:blip r:embed="rId2">
            <a:alphaModFix/>
          </a:blip>
          <a:srcRect t="18301" r="41824" b="23070"/>
          <a:stretch/>
        </p:blipFill>
        <p:spPr>
          <a:xfrm flipH="1">
            <a:off x="0" y="0"/>
            <a:ext cx="5441888" cy="6858000"/>
          </a:xfrm>
          <a:custGeom>
            <a:avLst/>
            <a:gdLst/>
            <a:ahLst/>
            <a:cxnLst/>
            <a:rect l="l" t="t" r="r" b="b"/>
            <a:pathLst>
              <a:path w="5441888" h="6858000" extrusionOk="0">
                <a:moveTo>
                  <a:pt x="5441888" y="0"/>
                </a:moveTo>
                <a:lnTo>
                  <a:pt x="0" y="0"/>
                </a:lnTo>
                <a:lnTo>
                  <a:pt x="0" y="6858000"/>
                </a:lnTo>
                <a:lnTo>
                  <a:pt x="5441888" y="6858000"/>
                </a:lnTo>
                <a:close/>
              </a:path>
            </a:pathLst>
          </a:custGeom>
          <a:noFill/>
          <a:ln>
            <a:noFill/>
          </a:ln>
        </p:spPr>
      </p:pic>
      <p:sp>
        <p:nvSpPr>
          <p:cNvPr id="135" name="Google Shape;135;p35"/>
          <p:cNvSpPr txBox="1">
            <a:spLocks noGrp="1"/>
          </p:cNvSpPr>
          <p:nvPr>
            <p:ph type="title"/>
          </p:nvPr>
        </p:nvSpPr>
        <p:spPr>
          <a:xfrm>
            <a:off x="5920169" y="1152771"/>
            <a:ext cx="5431971" cy="84630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5"/>
          <p:cNvSpPr txBox="1">
            <a:spLocks noGrp="1"/>
          </p:cNvSpPr>
          <p:nvPr>
            <p:ph type="body" idx="1"/>
          </p:nvPr>
        </p:nvSpPr>
        <p:spPr>
          <a:xfrm>
            <a:off x="5922254" y="246951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35"/>
          <p:cNvSpPr txBox="1">
            <a:spLocks noGrp="1"/>
          </p:cNvSpPr>
          <p:nvPr>
            <p:ph type="body" idx="2"/>
          </p:nvPr>
        </p:nvSpPr>
        <p:spPr>
          <a:xfrm>
            <a:off x="5921828" y="279894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5"/>
          <p:cNvSpPr txBox="1">
            <a:spLocks noGrp="1"/>
          </p:cNvSpPr>
          <p:nvPr>
            <p:ph type="body" idx="3"/>
          </p:nvPr>
        </p:nvSpPr>
        <p:spPr>
          <a:xfrm>
            <a:off x="5922254" y="356931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35"/>
          <p:cNvSpPr txBox="1">
            <a:spLocks noGrp="1"/>
          </p:cNvSpPr>
          <p:nvPr>
            <p:ph type="body" idx="4"/>
          </p:nvPr>
        </p:nvSpPr>
        <p:spPr>
          <a:xfrm>
            <a:off x="5921828" y="389873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5"/>
          <p:cNvSpPr txBox="1">
            <a:spLocks noGrp="1"/>
          </p:cNvSpPr>
          <p:nvPr>
            <p:ph type="body" idx="5"/>
          </p:nvPr>
        </p:nvSpPr>
        <p:spPr>
          <a:xfrm>
            <a:off x="5922254" y="466910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35"/>
          <p:cNvSpPr txBox="1">
            <a:spLocks noGrp="1"/>
          </p:cNvSpPr>
          <p:nvPr>
            <p:ph type="body" idx="6"/>
          </p:nvPr>
        </p:nvSpPr>
        <p:spPr>
          <a:xfrm>
            <a:off x="5921828" y="499853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meline 2">
  <p:cSld name="Timeline 2">
    <p:spTree>
      <p:nvGrpSpPr>
        <p:cNvPr id="1" name="Shape 145"/>
        <p:cNvGrpSpPr/>
        <p:nvPr/>
      </p:nvGrpSpPr>
      <p:grpSpPr>
        <a:xfrm>
          <a:off x="0" y="0"/>
          <a:ext cx="0" cy="0"/>
          <a:chOff x="0" y="0"/>
          <a:chExt cx="0" cy="0"/>
        </a:xfrm>
      </p:grpSpPr>
      <p:sp>
        <p:nvSpPr>
          <p:cNvPr id="146" name="Google Shape;146;p37"/>
          <p:cNvSpPr/>
          <p:nvPr/>
        </p:nvSpPr>
        <p:spPr>
          <a:xfrm>
            <a:off x="0" y="3057683"/>
            <a:ext cx="12191998" cy="201019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147" name="Google Shape;14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37"/>
          <p:cNvSpPr txBox="1">
            <a:spLocks noGrp="1"/>
          </p:cNvSpPr>
          <p:nvPr>
            <p:ph type="body" idx="1"/>
          </p:nvPr>
        </p:nvSpPr>
        <p:spPr>
          <a:xfrm>
            <a:off x="914399" y="3354712"/>
            <a:ext cx="73152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3F3F3F"/>
              </a:buClr>
              <a:buSzPts val="1400"/>
              <a:buNone/>
              <a:defRPr sz="1400" b="1">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37"/>
          <p:cNvSpPr txBox="1">
            <a:spLocks noGrp="1"/>
          </p:cNvSpPr>
          <p:nvPr>
            <p:ph type="body" idx="2"/>
          </p:nvPr>
        </p:nvSpPr>
        <p:spPr>
          <a:xfrm>
            <a:off x="19659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37"/>
          <p:cNvSpPr txBox="1">
            <a:spLocks noGrp="1"/>
          </p:cNvSpPr>
          <p:nvPr>
            <p:ph type="body" idx="3"/>
          </p:nvPr>
        </p:nvSpPr>
        <p:spPr>
          <a:xfrm>
            <a:off x="27538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37"/>
          <p:cNvSpPr txBox="1">
            <a:spLocks noGrp="1"/>
          </p:cNvSpPr>
          <p:nvPr>
            <p:ph type="body" idx="4"/>
          </p:nvPr>
        </p:nvSpPr>
        <p:spPr>
          <a:xfrm>
            <a:off x="35418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7"/>
          <p:cNvSpPr txBox="1">
            <a:spLocks noGrp="1"/>
          </p:cNvSpPr>
          <p:nvPr>
            <p:ph type="body" idx="5"/>
          </p:nvPr>
        </p:nvSpPr>
        <p:spPr>
          <a:xfrm>
            <a:off x="43297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37"/>
          <p:cNvSpPr txBox="1">
            <a:spLocks noGrp="1"/>
          </p:cNvSpPr>
          <p:nvPr>
            <p:ph type="body" idx="6"/>
          </p:nvPr>
        </p:nvSpPr>
        <p:spPr>
          <a:xfrm>
            <a:off x="914400" y="4292468"/>
            <a:ext cx="73152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3F3F3F"/>
              </a:buClr>
              <a:buSzPts val="1400"/>
              <a:buNone/>
              <a:defRPr sz="1400" b="1">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37"/>
          <p:cNvSpPr txBox="1">
            <a:spLocks noGrp="1"/>
          </p:cNvSpPr>
          <p:nvPr>
            <p:ph type="body" idx="7"/>
          </p:nvPr>
        </p:nvSpPr>
        <p:spPr>
          <a:xfrm>
            <a:off x="51176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37"/>
          <p:cNvSpPr txBox="1">
            <a:spLocks noGrp="1"/>
          </p:cNvSpPr>
          <p:nvPr>
            <p:ph type="body" idx="8"/>
          </p:nvPr>
        </p:nvSpPr>
        <p:spPr>
          <a:xfrm>
            <a:off x="59055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37"/>
          <p:cNvSpPr txBox="1">
            <a:spLocks noGrp="1"/>
          </p:cNvSpPr>
          <p:nvPr>
            <p:ph type="body" idx="9"/>
          </p:nvPr>
        </p:nvSpPr>
        <p:spPr>
          <a:xfrm>
            <a:off x="66934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7"/>
          <p:cNvSpPr txBox="1">
            <a:spLocks noGrp="1"/>
          </p:cNvSpPr>
          <p:nvPr>
            <p:ph type="body" idx="13"/>
          </p:nvPr>
        </p:nvSpPr>
        <p:spPr>
          <a:xfrm>
            <a:off x="90572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37"/>
          <p:cNvSpPr txBox="1">
            <a:spLocks noGrp="1"/>
          </p:cNvSpPr>
          <p:nvPr>
            <p:ph type="body" idx="14"/>
          </p:nvPr>
        </p:nvSpPr>
        <p:spPr>
          <a:xfrm>
            <a:off x="74814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7"/>
          <p:cNvSpPr txBox="1">
            <a:spLocks noGrp="1"/>
          </p:cNvSpPr>
          <p:nvPr>
            <p:ph type="body" idx="15"/>
          </p:nvPr>
        </p:nvSpPr>
        <p:spPr>
          <a:xfrm>
            <a:off x="82693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7"/>
          <p:cNvSpPr txBox="1">
            <a:spLocks noGrp="1"/>
          </p:cNvSpPr>
          <p:nvPr>
            <p:ph type="body" idx="16"/>
          </p:nvPr>
        </p:nvSpPr>
        <p:spPr>
          <a:xfrm>
            <a:off x="98451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37"/>
          <p:cNvSpPr txBox="1">
            <a:spLocks noGrp="1"/>
          </p:cNvSpPr>
          <p:nvPr>
            <p:ph type="body" idx="17"/>
          </p:nvPr>
        </p:nvSpPr>
        <p:spPr>
          <a:xfrm>
            <a:off x="10633085"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37"/>
          <p:cNvSpPr txBox="1">
            <a:spLocks noGrp="1"/>
          </p:cNvSpPr>
          <p:nvPr>
            <p:ph type="body" idx="18"/>
          </p:nvPr>
        </p:nvSpPr>
        <p:spPr>
          <a:xfrm>
            <a:off x="196991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37"/>
          <p:cNvSpPr txBox="1">
            <a:spLocks noGrp="1"/>
          </p:cNvSpPr>
          <p:nvPr>
            <p:ph type="body" idx="19"/>
          </p:nvPr>
        </p:nvSpPr>
        <p:spPr>
          <a:xfrm>
            <a:off x="275760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37"/>
          <p:cNvSpPr txBox="1">
            <a:spLocks noGrp="1"/>
          </p:cNvSpPr>
          <p:nvPr>
            <p:ph type="body" idx="20"/>
          </p:nvPr>
        </p:nvSpPr>
        <p:spPr>
          <a:xfrm>
            <a:off x="3545289"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37"/>
          <p:cNvSpPr txBox="1">
            <a:spLocks noGrp="1"/>
          </p:cNvSpPr>
          <p:nvPr>
            <p:ph type="body" idx="21"/>
          </p:nvPr>
        </p:nvSpPr>
        <p:spPr>
          <a:xfrm>
            <a:off x="4332976"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37"/>
          <p:cNvSpPr txBox="1">
            <a:spLocks noGrp="1"/>
          </p:cNvSpPr>
          <p:nvPr>
            <p:ph type="body" idx="22"/>
          </p:nvPr>
        </p:nvSpPr>
        <p:spPr>
          <a:xfrm>
            <a:off x="5120663"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37"/>
          <p:cNvSpPr txBox="1">
            <a:spLocks noGrp="1"/>
          </p:cNvSpPr>
          <p:nvPr>
            <p:ph type="body" idx="23"/>
          </p:nvPr>
        </p:nvSpPr>
        <p:spPr>
          <a:xfrm>
            <a:off x="5908350"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37"/>
          <p:cNvSpPr txBox="1">
            <a:spLocks noGrp="1"/>
          </p:cNvSpPr>
          <p:nvPr>
            <p:ph type="body" idx="24"/>
          </p:nvPr>
        </p:nvSpPr>
        <p:spPr>
          <a:xfrm>
            <a:off x="6696037"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37"/>
          <p:cNvSpPr txBox="1">
            <a:spLocks noGrp="1"/>
          </p:cNvSpPr>
          <p:nvPr>
            <p:ph type="body" idx="25"/>
          </p:nvPr>
        </p:nvSpPr>
        <p:spPr>
          <a:xfrm>
            <a:off x="9059098"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37"/>
          <p:cNvSpPr txBox="1">
            <a:spLocks noGrp="1"/>
          </p:cNvSpPr>
          <p:nvPr>
            <p:ph type="body" idx="26"/>
          </p:nvPr>
        </p:nvSpPr>
        <p:spPr>
          <a:xfrm>
            <a:off x="7483724"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37"/>
          <p:cNvSpPr txBox="1">
            <a:spLocks noGrp="1"/>
          </p:cNvSpPr>
          <p:nvPr>
            <p:ph type="body" idx="27"/>
          </p:nvPr>
        </p:nvSpPr>
        <p:spPr>
          <a:xfrm>
            <a:off x="8271411"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37"/>
          <p:cNvSpPr txBox="1">
            <a:spLocks noGrp="1"/>
          </p:cNvSpPr>
          <p:nvPr>
            <p:ph type="body" idx="28"/>
          </p:nvPr>
        </p:nvSpPr>
        <p:spPr>
          <a:xfrm>
            <a:off x="984678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37"/>
          <p:cNvSpPr txBox="1">
            <a:spLocks noGrp="1"/>
          </p:cNvSpPr>
          <p:nvPr>
            <p:ph type="body" idx="29"/>
          </p:nvPr>
        </p:nvSpPr>
        <p:spPr>
          <a:xfrm>
            <a:off x="1063447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37"/>
          <p:cNvSpPr/>
          <p:nvPr/>
        </p:nvSpPr>
        <p:spPr>
          <a:xfrm>
            <a:off x="929640" y="4034785"/>
            <a:ext cx="10332720" cy="45719"/>
          </a:xfrm>
          <a:prstGeom prst="rect">
            <a:avLst/>
          </a:prstGeom>
          <a:solidFill>
            <a:srgbClr val="E2B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175" name="Google Shape;17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178"/>
        <p:cNvGrpSpPr/>
        <p:nvPr/>
      </p:nvGrpSpPr>
      <p:grpSpPr>
        <a:xfrm>
          <a:off x="0" y="0"/>
          <a:ext cx="0" cy="0"/>
          <a:chOff x="0" y="0"/>
          <a:chExt cx="0" cy="0"/>
        </a:xfrm>
      </p:grpSpPr>
      <p:sp>
        <p:nvSpPr>
          <p:cNvPr id="179" name="Google Shape;179;p38"/>
          <p:cNvSpPr>
            <a:spLocks noGrp="1"/>
          </p:cNvSpPr>
          <p:nvPr>
            <p:ph type="dgm" idx="2"/>
          </p:nvPr>
        </p:nvSpPr>
        <p:spPr>
          <a:xfrm>
            <a:off x="838200" y="2136776"/>
            <a:ext cx="10515600" cy="369764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0" name="Google Shape;18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3" name="Google Shape;183;p38"/>
          <p:cNvCxnSpPr/>
          <p:nvPr/>
        </p:nvCxnSpPr>
        <p:spPr>
          <a:xfrm rot="10800000" flipH="1">
            <a:off x="0" y="0"/>
            <a:ext cx="2590800" cy="762000"/>
          </a:xfrm>
          <a:prstGeom prst="straightConnector1">
            <a:avLst/>
          </a:prstGeom>
          <a:noFill/>
          <a:ln w="9525" cap="flat" cmpd="sng">
            <a:solidFill>
              <a:srgbClr val="E2B08C"/>
            </a:solidFill>
            <a:prstDash val="solid"/>
            <a:miter lim="800000"/>
            <a:headEnd type="none" w="sm" len="sm"/>
            <a:tailEnd type="none" w="sm" len="sm"/>
          </a:ln>
        </p:spPr>
      </p:cxnSp>
      <p:cxnSp>
        <p:nvCxnSpPr>
          <p:cNvPr id="184" name="Google Shape;184;p38"/>
          <p:cNvCxnSpPr/>
          <p:nvPr/>
        </p:nvCxnSpPr>
        <p:spPr>
          <a:xfrm flipH="1">
            <a:off x="0" y="0"/>
            <a:ext cx="704850" cy="1027906"/>
          </a:xfrm>
          <a:prstGeom prst="straightConnector1">
            <a:avLst/>
          </a:prstGeom>
          <a:noFill/>
          <a:ln w="9525" cap="flat" cmpd="sng">
            <a:solidFill>
              <a:srgbClr val="E2B08C"/>
            </a:solidFill>
            <a:prstDash val="solid"/>
            <a:miter lim="800000"/>
            <a:headEnd type="none" w="sm" len="sm"/>
            <a:tailEnd type="none" w="sm" len="sm"/>
          </a:ln>
        </p:spPr>
      </p:cxnSp>
      <p:sp>
        <p:nvSpPr>
          <p:cNvPr id="185" name="Google Shape;18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186"/>
        <p:cNvGrpSpPr/>
        <p:nvPr/>
      </p:nvGrpSpPr>
      <p:grpSpPr>
        <a:xfrm>
          <a:off x="0" y="0"/>
          <a:ext cx="0" cy="0"/>
          <a:chOff x="0" y="0"/>
          <a:chExt cx="0" cy="0"/>
        </a:xfrm>
      </p:grpSpPr>
      <p:sp>
        <p:nvSpPr>
          <p:cNvPr id="187" name="Google Shape;187;p39"/>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39"/>
          <p:cNvSpPr>
            <a:spLocks noGrp="1"/>
          </p:cNvSpPr>
          <p:nvPr>
            <p:ph type="pic" idx="2"/>
          </p:nvPr>
        </p:nvSpPr>
        <p:spPr>
          <a:xfrm>
            <a:off x="1487181" y="2886074"/>
            <a:ext cx="1845511" cy="1845511"/>
          </a:xfrm>
          <a:prstGeom prst="rect">
            <a:avLst/>
          </a:prstGeom>
          <a:solidFill>
            <a:srgbClr val="F2F2F2"/>
          </a:solidFill>
          <a:ln>
            <a:noFill/>
          </a:ln>
        </p:spPr>
      </p:sp>
      <p:sp>
        <p:nvSpPr>
          <p:cNvPr id="189" name="Google Shape;189;p39"/>
          <p:cNvSpPr>
            <a:spLocks noGrp="1"/>
          </p:cNvSpPr>
          <p:nvPr>
            <p:ph type="pic" idx="3"/>
          </p:nvPr>
        </p:nvSpPr>
        <p:spPr>
          <a:xfrm>
            <a:off x="3836914" y="2886074"/>
            <a:ext cx="1845511" cy="1845511"/>
          </a:xfrm>
          <a:prstGeom prst="rect">
            <a:avLst/>
          </a:prstGeom>
          <a:solidFill>
            <a:srgbClr val="F2F2F2"/>
          </a:solidFill>
          <a:ln>
            <a:noFill/>
          </a:ln>
        </p:spPr>
      </p:sp>
      <p:sp>
        <p:nvSpPr>
          <p:cNvPr id="190" name="Google Shape;190;p39"/>
          <p:cNvSpPr>
            <a:spLocks noGrp="1"/>
          </p:cNvSpPr>
          <p:nvPr>
            <p:ph type="pic" idx="4"/>
          </p:nvPr>
        </p:nvSpPr>
        <p:spPr>
          <a:xfrm>
            <a:off x="6327578" y="2886074"/>
            <a:ext cx="1845511" cy="1845511"/>
          </a:xfrm>
          <a:prstGeom prst="rect">
            <a:avLst/>
          </a:prstGeom>
          <a:solidFill>
            <a:srgbClr val="F2F2F2"/>
          </a:solidFill>
          <a:ln>
            <a:noFill/>
          </a:ln>
        </p:spPr>
      </p:sp>
      <p:sp>
        <p:nvSpPr>
          <p:cNvPr id="191" name="Google Shape;191;p39"/>
          <p:cNvSpPr>
            <a:spLocks noGrp="1"/>
          </p:cNvSpPr>
          <p:nvPr>
            <p:ph type="pic" idx="5"/>
          </p:nvPr>
        </p:nvSpPr>
        <p:spPr>
          <a:xfrm>
            <a:off x="8747458" y="2886074"/>
            <a:ext cx="1845511" cy="1845511"/>
          </a:xfrm>
          <a:prstGeom prst="rect">
            <a:avLst/>
          </a:prstGeom>
          <a:solidFill>
            <a:srgbClr val="F2F2F2"/>
          </a:solidFill>
          <a:ln>
            <a:noFill/>
          </a:ln>
        </p:spPr>
      </p:sp>
      <p:sp>
        <p:nvSpPr>
          <p:cNvPr id="192" name="Google Shape;192;p39"/>
          <p:cNvSpPr txBox="1">
            <a:spLocks noGrp="1"/>
          </p:cNvSpPr>
          <p:nvPr>
            <p:ph type="body" idx="1"/>
          </p:nvPr>
        </p:nvSpPr>
        <p:spPr>
          <a:xfrm>
            <a:off x="1343248" y="5084524"/>
            <a:ext cx="2123743"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3" name="Google Shape;193;p39"/>
          <p:cNvSpPr txBox="1">
            <a:spLocks noGrp="1"/>
          </p:cNvSpPr>
          <p:nvPr>
            <p:ph type="body" idx="6"/>
          </p:nvPr>
        </p:nvSpPr>
        <p:spPr>
          <a:xfrm>
            <a:off x="3692980" y="5099206"/>
            <a:ext cx="2135755"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4" name="Google Shape;194;p39"/>
          <p:cNvSpPr txBox="1">
            <a:spLocks noGrp="1"/>
          </p:cNvSpPr>
          <p:nvPr>
            <p:ph type="body" idx="7"/>
          </p:nvPr>
        </p:nvSpPr>
        <p:spPr>
          <a:xfrm>
            <a:off x="6183644" y="5099206"/>
            <a:ext cx="2123743"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5" name="Google Shape;195;p39"/>
          <p:cNvSpPr txBox="1">
            <a:spLocks noGrp="1"/>
          </p:cNvSpPr>
          <p:nvPr>
            <p:ph type="body" idx="8"/>
          </p:nvPr>
        </p:nvSpPr>
        <p:spPr>
          <a:xfrm>
            <a:off x="8603525" y="5084524"/>
            <a:ext cx="2123742"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6" name="Google Shape;196;p39"/>
          <p:cNvSpPr txBox="1">
            <a:spLocks noGrp="1"/>
          </p:cNvSpPr>
          <p:nvPr>
            <p:ph type="body" idx="9"/>
          </p:nvPr>
        </p:nvSpPr>
        <p:spPr>
          <a:xfrm>
            <a:off x="1487181" y="5464114"/>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7" name="Google Shape;197;p39"/>
          <p:cNvSpPr txBox="1">
            <a:spLocks noGrp="1"/>
          </p:cNvSpPr>
          <p:nvPr>
            <p:ph type="body" idx="13"/>
          </p:nvPr>
        </p:nvSpPr>
        <p:spPr>
          <a:xfrm>
            <a:off x="3836913" y="5478796"/>
            <a:ext cx="1855949"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8" name="Google Shape;198;p39"/>
          <p:cNvSpPr txBox="1">
            <a:spLocks noGrp="1"/>
          </p:cNvSpPr>
          <p:nvPr>
            <p:ph type="body" idx="14"/>
          </p:nvPr>
        </p:nvSpPr>
        <p:spPr>
          <a:xfrm>
            <a:off x="6327577" y="5478796"/>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9" name="Google Shape;199;p39"/>
          <p:cNvSpPr txBox="1">
            <a:spLocks noGrp="1"/>
          </p:cNvSpPr>
          <p:nvPr>
            <p:ph type="body" idx="15"/>
          </p:nvPr>
        </p:nvSpPr>
        <p:spPr>
          <a:xfrm>
            <a:off x="8747458" y="5464114"/>
            <a:ext cx="184551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0" name="Google Shape;200;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203" name="Google Shape;203;p39"/>
          <p:cNvCxnSpPr/>
          <p:nvPr/>
        </p:nvCxnSpPr>
        <p:spPr>
          <a:xfrm rot="10800000">
            <a:off x="7334250" y="0"/>
            <a:ext cx="4857750" cy="762000"/>
          </a:xfrm>
          <a:prstGeom prst="straightConnector1">
            <a:avLst/>
          </a:prstGeom>
          <a:noFill/>
          <a:ln w="9525" cap="flat" cmpd="sng">
            <a:solidFill>
              <a:srgbClr val="C5BEA9"/>
            </a:solidFill>
            <a:prstDash val="solid"/>
            <a:miter lim="800000"/>
            <a:headEnd type="none" w="sm" len="sm"/>
            <a:tailEnd type="none" w="sm" len="sm"/>
          </a:ln>
        </p:spPr>
      </p:cxnSp>
      <p:cxnSp>
        <p:nvCxnSpPr>
          <p:cNvPr id="204" name="Google Shape;204;p39"/>
          <p:cNvCxnSpPr/>
          <p:nvPr/>
        </p:nvCxnSpPr>
        <p:spPr>
          <a:xfrm>
            <a:off x="11487150" y="0"/>
            <a:ext cx="704850" cy="1724025"/>
          </a:xfrm>
          <a:prstGeom prst="straightConnector1">
            <a:avLst/>
          </a:prstGeom>
          <a:noFill/>
          <a:ln w="9525" cap="flat" cmpd="sng">
            <a:solidFill>
              <a:srgbClr val="C5BEA9"/>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ntent">
  <p:cSld name="3  Content">
    <p:bg>
      <p:bgPr>
        <a:solidFill>
          <a:schemeClr val="lt1"/>
        </a:solidFill>
        <a:effectLst/>
      </p:bgPr>
    </p:bg>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43"/>
          <p:cNvSpPr txBox="1">
            <a:spLocks noGrp="1"/>
          </p:cNvSpPr>
          <p:nvPr>
            <p:ph type="body" idx="1"/>
          </p:nvPr>
        </p:nvSpPr>
        <p:spPr>
          <a:xfrm>
            <a:off x="1075447"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43"/>
          <p:cNvSpPr txBox="1">
            <a:spLocks noGrp="1"/>
          </p:cNvSpPr>
          <p:nvPr>
            <p:ph type="body" idx="2"/>
          </p:nvPr>
        </p:nvSpPr>
        <p:spPr>
          <a:xfrm>
            <a:off x="838200"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9" name="Google Shape;209;p43"/>
          <p:cNvSpPr txBox="1">
            <a:spLocks noGrp="1"/>
          </p:cNvSpPr>
          <p:nvPr>
            <p:ph type="body" idx="3"/>
          </p:nvPr>
        </p:nvSpPr>
        <p:spPr>
          <a:xfrm>
            <a:off x="838200"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0" name="Google Shape;210;p43"/>
          <p:cNvSpPr txBox="1">
            <a:spLocks noGrp="1"/>
          </p:cNvSpPr>
          <p:nvPr>
            <p:ph type="body" idx="4"/>
          </p:nvPr>
        </p:nvSpPr>
        <p:spPr>
          <a:xfrm>
            <a:off x="838200"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43"/>
          <p:cNvSpPr txBox="1">
            <a:spLocks noGrp="1"/>
          </p:cNvSpPr>
          <p:nvPr>
            <p:ph type="body" idx="5"/>
          </p:nvPr>
        </p:nvSpPr>
        <p:spPr>
          <a:xfrm>
            <a:off x="3805651"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43"/>
          <p:cNvSpPr txBox="1">
            <a:spLocks noGrp="1"/>
          </p:cNvSpPr>
          <p:nvPr>
            <p:ph type="body" idx="6"/>
          </p:nvPr>
        </p:nvSpPr>
        <p:spPr>
          <a:xfrm>
            <a:off x="3562665" y="3788813"/>
            <a:ext cx="2342205"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43"/>
          <p:cNvSpPr txBox="1">
            <a:spLocks noGrp="1"/>
          </p:cNvSpPr>
          <p:nvPr>
            <p:ph type="body" idx="7"/>
          </p:nvPr>
        </p:nvSpPr>
        <p:spPr>
          <a:xfrm>
            <a:off x="3562665" y="4464810"/>
            <a:ext cx="2342205"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4" name="Google Shape;214;p43"/>
          <p:cNvSpPr txBox="1">
            <a:spLocks noGrp="1"/>
          </p:cNvSpPr>
          <p:nvPr>
            <p:ph type="body" idx="8"/>
          </p:nvPr>
        </p:nvSpPr>
        <p:spPr>
          <a:xfrm>
            <a:off x="3562665" y="5120722"/>
            <a:ext cx="2342205"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5" name="Google Shape;215;p43"/>
          <p:cNvSpPr txBox="1">
            <a:spLocks noGrp="1"/>
          </p:cNvSpPr>
          <p:nvPr>
            <p:ph type="body" idx="9"/>
          </p:nvPr>
        </p:nvSpPr>
        <p:spPr>
          <a:xfrm>
            <a:off x="6530117"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43"/>
          <p:cNvSpPr txBox="1">
            <a:spLocks noGrp="1"/>
          </p:cNvSpPr>
          <p:nvPr>
            <p:ph type="body" idx="13"/>
          </p:nvPr>
        </p:nvSpPr>
        <p:spPr>
          <a:xfrm>
            <a:off x="6298609"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7" name="Google Shape;217;p43"/>
          <p:cNvSpPr txBox="1">
            <a:spLocks noGrp="1"/>
          </p:cNvSpPr>
          <p:nvPr>
            <p:ph type="body" idx="14"/>
          </p:nvPr>
        </p:nvSpPr>
        <p:spPr>
          <a:xfrm>
            <a:off x="6298609"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8" name="Google Shape;218;p43"/>
          <p:cNvSpPr txBox="1">
            <a:spLocks noGrp="1"/>
          </p:cNvSpPr>
          <p:nvPr>
            <p:ph type="body" idx="15"/>
          </p:nvPr>
        </p:nvSpPr>
        <p:spPr>
          <a:xfrm>
            <a:off x="6298609"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9" name="Google Shape;219;p43"/>
          <p:cNvSpPr txBox="1">
            <a:spLocks noGrp="1"/>
          </p:cNvSpPr>
          <p:nvPr>
            <p:ph type="body" idx="16"/>
          </p:nvPr>
        </p:nvSpPr>
        <p:spPr>
          <a:xfrm>
            <a:off x="9260321"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43"/>
          <p:cNvSpPr txBox="1">
            <a:spLocks noGrp="1"/>
          </p:cNvSpPr>
          <p:nvPr>
            <p:ph type="body" idx="17"/>
          </p:nvPr>
        </p:nvSpPr>
        <p:spPr>
          <a:xfrm>
            <a:off x="9023074" y="3788457"/>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21" name="Google Shape;221;p43"/>
          <p:cNvSpPr txBox="1">
            <a:spLocks noGrp="1"/>
          </p:cNvSpPr>
          <p:nvPr>
            <p:ph type="body" idx="18"/>
          </p:nvPr>
        </p:nvSpPr>
        <p:spPr>
          <a:xfrm>
            <a:off x="9023074" y="4464454"/>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cxnSp>
        <p:nvCxnSpPr>
          <p:cNvPr id="222" name="Google Shape;222;p43"/>
          <p:cNvCxnSpPr/>
          <p:nvPr/>
        </p:nvCxnSpPr>
        <p:spPr>
          <a:xfrm flipH="1">
            <a:off x="0" y="0"/>
            <a:ext cx="1238250" cy="1328057"/>
          </a:xfrm>
          <a:prstGeom prst="straightConnector1">
            <a:avLst/>
          </a:prstGeom>
          <a:noFill/>
          <a:ln w="9525" cap="flat" cmpd="sng">
            <a:solidFill>
              <a:srgbClr val="E2B08C"/>
            </a:solidFill>
            <a:prstDash val="solid"/>
            <a:miter lim="800000"/>
            <a:headEnd type="none" w="sm" len="sm"/>
            <a:tailEnd type="none" w="sm" len="sm"/>
          </a:ln>
        </p:spPr>
      </p:cxnSp>
      <p:cxnSp>
        <p:nvCxnSpPr>
          <p:cNvPr id="223" name="Google Shape;223;p43"/>
          <p:cNvCxnSpPr/>
          <p:nvPr/>
        </p:nvCxnSpPr>
        <p:spPr>
          <a:xfrm flipH="1">
            <a:off x="0" y="0"/>
            <a:ext cx="3790950" cy="892177"/>
          </a:xfrm>
          <a:prstGeom prst="straightConnector1">
            <a:avLst/>
          </a:prstGeom>
          <a:noFill/>
          <a:ln w="9525" cap="flat" cmpd="sng">
            <a:solidFill>
              <a:srgbClr val="E2B08C"/>
            </a:solidFill>
            <a:prstDash val="solid"/>
            <a:miter lim="800000"/>
            <a:headEnd type="none" w="sm" len="sm"/>
            <a:tailEnd type="none" w="sm" len="sm"/>
          </a:ln>
        </p:spPr>
      </p:cxnSp>
      <p:sp>
        <p:nvSpPr>
          <p:cNvPr id="224" name="Google Shape;224;p43"/>
          <p:cNvSpPr txBox="1">
            <a:spLocks noGrp="1"/>
          </p:cNvSpPr>
          <p:nvPr>
            <p:ph type="body" idx="19"/>
          </p:nvPr>
        </p:nvSpPr>
        <p:spPr>
          <a:xfrm>
            <a:off x="9023074" y="5120366"/>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4768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body" idx="1"/>
          </p:nvPr>
        </p:nvSpPr>
        <p:spPr>
          <a:xfrm>
            <a:off x="5476875" y="3682546"/>
            <a:ext cx="5111750" cy="152558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231" name="Google Shape;231;p44"/>
          <p:cNvCxnSpPr/>
          <p:nvPr/>
        </p:nvCxnSpPr>
        <p:spPr>
          <a:xfrm rot="10800000">
            <a:off x="0" y="876300"/>
            <a:ext cx="4762500" cy="1628775"/>
          </a:xfrm>
          <a:prstGeom prst="straightConnector1">
            <a:avLst/>
          </a:prstGeom>
          <a:noFill/>
          <a:ln w="9525" cap="flat" cmpd="sng">
            <a:solidFill>
              <a:srgbClr val="E2B08C"/>
            </a:solidFill>
            <a:prstDash val="solid"/>
            <a:miter lim="800000"/>
            <a:headEnd type="none" w="sm" len="sm"/>
            <a:tailEnd type="none" w="sm" len="sm"/>
          </a:ln>
        </p:spPr>
      </p:cxnSp>
      <p:cxnSp>
        <p:nvCxnSpPr>
          <p:cNvPr id="232" name="Google Shape;232;p44"/>
          <p:cNvCxnSpPr/>
          <p:nvPr/>
        </p:nvCxnSpPr>
        <p:spPr>
          <a:xfrm rot="10800000">
            <a:off x="2638425" y="0"/>
            <a:ext cx="2124076" cy="5186363"/>
          </a:xfrm>
          <a:prstGeom prst="straightConnector1">
            <a:avLst/>
          </a:prstGeom>
          <a:noFill/>
          <a:ln w="9525" cap="flat" cmpd="sng">
            <a:solidFill>
              <a:srgbClr val="E2B08C"/>
            </a:solidFill>
            <a:prstDash val="solid"/>
            <a:miter lim="800000"/>
            <a:headEnd type="none" w="sm" len="sm"/>
            <a:tailEnd type="none" w="sm" len="sm"/>
          </a:ln>
        </p:spPr>
      </p:cxnSp>
      <p:sp>
        <p:nvSpPr>
          <p:cNvPr id="233" name="Google Shape;23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2"/>
        </a:solidFill>
        <a:effectLst/>
      </p:bgPr>
    </p:bg>
    <p:spTree>
      <p:nvGrpSpPr>
        <p:cNvPr id="1" name="Shape 236"/>
        <p:cNvGrpSpPr/>
        <p:nvPr/>
      </p:nvGrpSpPr>
      <p:grpSpPr>
        <a:xfrm>
          <a:off x="0" y="0"/>
          <a:ext cx="0" cy="0"/>
          <a:chOff x="0" y="0"/>
          <a:chExt cx="0" cy="0"/>
        </a:xfrm>
      </p:grpSpPr>
      <p:sp>
        <p:nvSpPr>
          <p:cNvPr id="237" name="Google Shape;237;p45"/>
          <p:cNvSpPr txBox="1">
            <a:spLocks noGrp="1"/>
          </p:cNvSpPr>
          <p:nvPr>
            <p:ph type="ctrTitle"/>
          </p:nvPr>
        </p:nvSpPr>
        <p:spPr>
          <a:xfrm>
            <a:off x="4267200" y="1615736"/>
            <a:ext cx="4179570" cy="15247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3200"/>
              <a:buFont typeface="Arial"/>
              <a:buNone/>
              <a:defRPr sz="3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45"/>
          <p:cNvSpPr txBox="1">
            <a:spLocks noGrp="1"/>
          </p:cNvSpPr>
          <p:nvPr>
            <p:ph type="subTitle" idx="1"/>
          </p:nvPr>
        </p:nvSpPr>
        <p:spPr>
          <a:xfrm>
            <a:off x="4267200" y="3238103"/>
            <a:ext cx="4179570" cy="2004161"/>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rgbClr val="3F3F3F"/>
              </a:buClr>
              <a:buSzPts val="1400"/>
              <a:buNone/>
              <a:defRPr sz="1400">
                <a:solidFill>
                  <a:srgbClr val="3F3F3F"/>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39" name="Google Shape;239;p45"/>
          <p:cNvPicPr preferRelativeResize="0"/>
          <p:nvPr/>
        </p:nvPicPr>
        <p:blipFill rotWithShape="1">
          <a:blip r:embed="rId2">
            <a:alphaModFix/>
          </a:blip>
          <a:srcRect/>
          <a:stretch/>
        </p:blipFill>
        <p:spPr>
          <a:xfrm>
            <a:off x="0" y="0"/>
            <a:ext cx="3176938" cy="6858000"/>
          </a:xfrm>
          <a:prstGeom prst="rect">
            <a:avLst/>
          </a:prstGeom>
          <a:noFill/>
          <a:ln>
            <a:noFill/>
          </a:ln>
        </p:spPr>
      </p:pic>
      <p:sp>
        <p:nvSpPr>
          <p:cNvPr id="240" name="Google Shape;240;p45"/>
          <p:cNvSpPr txBox="1">
            <a:spLocks noGrp="1"/>
          </p:cNvSpPr>
          <p:nvPr>
            <p:ph type="dt" idx="10"/>
          </p:nvPr>
        </p:nvSpPr>
        <p:spPr>
          <a:xfrm>
            <a:off x="4267200" y="6356350"/>
            <a:ext cx="17743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45"/>
          <p:cNvSpPr txBox="1">
            <a:spLocks noGrp="1"/>
          </p:cNvSpPr>
          <p:nvPr>
            <p:ph type="ftr" idx="11"/>
          </p:nvPr>
        </p:nvSpPr>
        <p:spPr>
          <a:xfrm>
            <a:off x="6479721" y="6356350"/>
            <a:ext cx="26615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p45"/>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243"/>
        <p:cNvGrpSpPr/>
        <p:nvPr/>
      </p:nvGrpSpPr>
      <p:grpSpPr>
        <a:xfrm>
          <a:off x="0" y="0"/>
          <a:ext cx="0" cy="0"/>
          <a:chOff x="0" y="0"/>
          <a:chExt cx="0" cy="0"/>
        </a:xfrm>
      </p:grpSpPr>
      <p:sp>
        <p:nvSpPr>
          <p:cNvPr id="244" name="Google Shape;244;p46"/>
          <p:cNvSpPr/>
          <p:nvPr/>
        </p:nvSpPr>
        <p:spPr>
          <a:xfrm>
            <a:off x="2113884" y="0"/>
            <a:ext cx="10078116" cy="68580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 name="Google Shape;245;p46"/>
          <p:cNvSpPr txBox="1">
            <a:spLocks noGrp="1"/>
          </p:cNvSpPr>
          <p:nvPr>
            <p:ph type="title"/>
          </p:nvPr>
        </p:nvSpPr>
        <p:spPr>
          <a:xfrm>
            <a:off x="838200" y="5509419"/>
            <a:ext cx="4082142" cy="58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46"/>
          <p:cNvSpPr txBox="1">
            <a:spLocks noGrp="1"/>
          </p:cNvSpPr>
          <p:nvPr>
            <p:ph type="body" idx="1"/>
          </p:nvPr>
        </p:nvSpPr>
        <p:spPr>
          <a:xfrm>
            <a:off x="148318" y="1481138"/>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46"/>
          <p:cNvSpPr txBox="1">
            <a:spLocks noGrp="1"/>
          </p:cNvSpPr>
          <p:nvPr>
            <p:ph type="body" idx="2"/>
          </p:nvPr>
        </p:nvSpPr>
        <p:spPr>
          <a:xfrm>
            <a:off x="714375" y="2557463"/>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46"/>
          <p:cNvSpPr txBox="1">
            <a:spLocks noGrp="1"/>
          </p:cNvSpPr>
          <p:nvPr>
            <p:ph type="body" idx="3"/>
          </p:nvPr>
        </p:nvSpPr>
        <p:spPr>
          <a:xfrm>
            <a:off x="1320800" y="3633788"/>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46"/>
          <p:cNvSpPr txBox="1">
            <a:spLocks noGrp="1"/>
          </p:cNvSpPr>
          <p:nvPr>
            <p:ph type="body" idx="4"/>
          </p:nvPr>
        </p:nvSpPr>
        <p:spPr>
          <a:xfrm>
            <a:off x="1905000" y="4710114"/>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0" name="Google Shape;250;p46"/>
          <p:cNvSpPr txBox="1">
            <a:spLocks noGrp="1"/>
          </p:cNvSpPr>
          <p:nvPr>
            <p:ph type="body" idx="5"/>
          </p:nvPr>
        </p:nvSpPr>
        <p:spPr>
          <a:xfrm>
            <a:off x="4401535" y="1594478"/>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46"/>
          <p:cNvSpPr txBox="1">
            <a:spLocks noGrp="1"/>
          </p:cNvSpPr>
          <p:nvPr>
            <p:ph type="body" idx="6"/>
          </p:nvPr>
        </p:nvSpPr>
        <p:spPr>
          <a:xfrm>
            <a:off x="4986028" y="2682564"/>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2" name="Google Shape;252;p46"/>
          <p:cNvSpPr txBox="1">
            <a:spLocks noGrp="1"/>
          </p:cNvSpPr>
          <p:nvPr>
            <p:ph type="body" idx="7"/>
          </p:nvPr>
        </p:nvSpPr>
        <p:spPr>
          <a:xfrm>
            <a:off x="5576937" y="3755394"/>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46"/>
          <p:cNvSpPr txBox="1">
            <a:spLocks noGrp="1"/>
          </p:cNvSpPr>
          <p:nvPr>
            <p:ph type="body" idx="8"/>
          </p:nvPr>
        </p:nvSpPr>
        <p:spPr>
          <a:xfrm>
            <a:off x="6175279" y="4824430"/>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54" name="Google Shape;254;p46"/>
          <p:cNvCxnSpPr/>
          <p:nvPr/>
        </p:nvCxnSpPr>
        <p:spPr>
          <a:xfrm>
            <a:off x="4353515" y="5023933"/>
            <a:ext cx="1513211" cy="0"/>
          </a:xfrm>
          <a:prstGeom prst="straightConnector1">
            <a:avLst/>
          </a:prstGeom>
          <a:noFill/>
          <a:ln w="9525" cap="flat" cmpd="sng">
            <a:solidFill>
              <a:srgbClr val="E2B08C"/>
            </a:solidFill>
            <a:prstDash val="solid"/>
            <a:miter lim="800000"/>
            <a:headEnd type="none" w="sm" len="sm"/>
            <a:tailEnd type="none" w="sm" len="sm"/>
          </a:ln>
        </p:spPr>
      </p:cxnSp>
      <p:cxnSp>
        <p:nvCxnSpPr>
          <p:cNvPr id="255" name="Google Shape;255;p46"/>
          <p:cNvCxnSpPr/>
          <p:nvPr/>
        </p:nvCxnSpPr>
        <p:spPr>
          <a:xfrm>
            <a:off x="3759917" y="3948451"/>
            <a:ext cx="1513211" cy="0"/>
          </a:xfrm>
          <a:prstGeom prst="straightConnector1">
            <a:avLst/>
          </a:prstGeom>
          <a:noFill/>
          <a:ln w="9525" cap="flat" cmpd="sng">
            <a:solidFill>
              <a:srgbClr val="E2B08C"/>
            </a:solidFill>
            <a:prstDash val="solid"/>
            <a:miter lim="800000"/>
            <a:headEnd type="none" w="sm" len="sm"/>
            <a:tailEnd type="none" w="sm" len="sm"/>
          </a:ln>
        </p:spPr>
      </p:cxnSp>
      <p:cxnSp>
        <p:nvCxnSpPr>
          <p:cNvPr id="256" name="Google Shape;256;p46"/>
          <p:cNvCxnSpPr/>
          <p:nvPr/>
        </p:nvCxnSpPr>
        <p:spPr>
          <a:xfrm>
            <a:off x="3173453" y="2872686"/>
            <a:ext cx="1513211" cy="0"/>
          </a:xfrm>
          <a:prstGeom prst="straightConnector1">
            <a:avLst/>
          </a:prstGeom>
          <a:noFill/>
          <a:ln w="9525" cap="flat" cmpd="sng">
            <a:solidFill>
              <a:srgbClr val="E2B08C"/>
            </a:solidFill>
            <a:prstDash val="solid"/>
            <a:miter lim="800000"/>
            <a:headEnd type="none" w="sm" len="sm"/>
            <a:tailEnd type="none" w="sm" len="sm"/>
          </a:ln>
        </p:spPr>
      </p:cxnSp>
      <p:cxnSp>
        <p:nvCxnSpPr>
          <p:cNvPr id="257" name="Google Shape;257;p46"/>
          <p:cNvCxnSpPr/>
          <p:nvPr/>
        </p:nvCxnSpPr>
        <p:spPr>
          <a:xfrm>
            <a:off x="2586263" y="1796083"/>
            <a:ext cx="1513211" cy="0"/>
          </a:xfrm>
          <a:prstGeom prst="straightConnector1">
            <a:avLst/>
          </a:prstGeom>
          <a:noFill/>
          <a:ln w="9525" cap="flat" cmpd="sng">
            <a:solidFill>
              <a:srgbClr val="E2B08C"/>
            </a:solidFill>
            <a:prstDash val="solid"/>
            <a:miter lim="800000"/>
            <a:headEnd type="none" w="sm" len="sm"/>
            <a:tailEnd type="none" w="sm" len="sm"/>
          </a:ln>
        </p:spPr>
      </p:cxnSp>
      <p:sp>
        <p:nvSpPr>
          <p:cNvPr id="258" name="Google Shape;25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46"/>
          <p:cNvSpPr txBox="1">
            <a:spLocks noGrp="1"/>
          </p:cNvSpPr>
          <p:nvPr>
            <p:ph type="ftr" idx="11"/>
          </p:nvPr>
        </p:nvSpPr>
        <p:spPr>
          <a:xfrm>
            <a:off x="6155823" y="6356350"/>
            <a:ext cx="18087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0" name="Google Shape;260;p46"/>
          <p:cNvSpPr txBox="1">
            <a:spLocks noGrp="1"/>
          </p:cNvSpPr>
          <p:nvPr>
            <p:ph type="sldNum" idx="12"/>
          </p:nvPr>
        </p:nvSpPr>
        <p:spPr>
          <a:xfrm>
            <a:off x="10810874" y="6356350"/>
            <a:ext cx="5429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lt1"/>
        </a:solidFill>
        <a:effectLst/>
      </p:bgPr>
    </p:bg>
    <p:spTree>
      <p:nvGrpSpPr>
        <p:cNvPr id="1" name="Shape 19"/>
        <p:cNvGrpSpPr/>
        <p:nvPr/>
      </p:nvGrpSpPr>
      <p:grpSpPr>
        <a:xfrm>
          <a:off x="0" y="0"/>
          <a:ext cx="0" cy="0"/>
          <a:chOff x="0" y="0"/>
          <a:chExt cx="0" cy="0"/>
        </a:xfrm>
      </p:grpSpPr>
      <p:pic>
        <p:nvPicPr>
          <p:cNvPr id="20" name="Google Shape;20;p26"/>
          <p:cNvPicPr preferRelativeResize="0"/>
          <p:nvPr/>
        </p:nvPicPr>
        <p:blipFill rotWithShape="1">
          <a:blip r:embed="rId2">
            <a:alphaModFix/>
          </a:blip>
          <a:srcRect t="18301" r="28339" b="23070"/>
          <a:stretch/>
        </p:blipFill>
        <p:spPr>
          <a:xfrm>
            <a:off x="5488815" y="0"/>
            <a:ext cx="6703185" cy="6858000"/>
          </a:xfrm>
          <a:prstGeom prst="rect">
            <a:avLst/>
          </a:prstGeom>
          <a:noFill/>
          <a:ln>
            <a:noFill/>
          </a:ln>
        </p:spPr>
      </p:pic>
      <p:sp>
        <p:nvSpPr>
          <p:cNvPr id="21" name="Google Shape;21;p26"/>
          <p:cNvSpPr txBox="1">
            <a:spLocks noGrp="1"/>
          </p:cNvSpPr>
          <p:nvPr>
            <p:ph type="title"/>
          </p:nvPr>
        </p:nvSpPr>
        <p:spPr>
          <a:xfrm>
            <a:off x="1333499" y="1020445"/>
            <a:ext cx="3171825"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body" idx="1"/>
          </p:nvPr>
        </p:nvSpPr>
        <p:spPr>
          <a:xfrm>
            <a:off x="1333499" y="2924175"/>
            <a:ext cx="3171825" cy="251936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rgbClr val="3F3F3F"/>
              </a:buClr>
              <a:buSzPts val="1400"/>
              <a:buNone/>
              <a:defRPr sz="1400">
                <a:solidFill>
                  <a:srgbClr val="3F3F3F"/>
                </a:solidFill>
              </a:defRPr>
            </a:lvl1pPr>
            <a:lvl2pPr marL="914400" lvl="1" indent="-228600" algn="l">
              <a:lnSpc>
                <a:spcPct val="120000"/>
              </a:lnSpc>
              <a:spcBef>
                <a:spcPts val="1000"/>
              </a:spcBef>
              <a:spcAft>
                <a:spcPts val="0"/>
              </a:spcAft>
              <a:buClr>
                <a:srgbClr val="3F3F3F"/>
              </a:buClr>
              <a:buSzPts val="1400"/>
              <a:buNone/>
              <a:defRPr sz="1400">
                <a:solidFill>
                  <a:srgbClr val="3F3F3F"/>
                </a:solidFill>
              </a:defRPr>
            </a:lvl2pPr>
            <a:lvl3pPr marL="1371600" lvl="2" indent="-228600" algn="l">
              <a:lnSpc>
                <a:spcPct val="120000"/>
              </a:lnSpc>
              <a:spcBef>
                <a:spcPts val="1000"/>
              </a:spcBef>
              <a:spcAft>
                <a:spcPts val="0"/>
              </a:spcAft>
              <a:buClr>
                <a:srgbClr val="3F3F3F"/>
              </a:buClr>
              <a:buSzPts val="1400"/>
              <a:buNone/>
              <a:defRPr sz="1400">
                <a:solidFill>
                  <a:srgbClr val="3F3F3F"/>
                </a:solidFill>
              </a:defRPr>
            </a:lvl3pPr>
            <a:lvl4pPr marL="1828800" lvl="3" indent="-228600" algn="l">
              <a:lnSpc>
                <a:spcPct val="120000"/>
              </a:lnSpc>
              <a:spcBef>
                <a:spcPts val="1000"/>
              </a:spcBef>
              <a:spcAft>
                <a:spcPts val="0"/>
              </a:spcAft>
              <a:buClr>
                <a:srgbClr val="3F3F3F"/>
              </a:buClr>
              <a:buSzPts val="1400"/>
              <a:buNone/>
              <a:defRPr sz="1400">
                <a:solidFill>
                  <a:srgbClr val="3F3F3F"/>
                </a:solidFill>
              </a:defRPr>
            </a:lvl4pPr>
            <a:lvl5pPr marL="2286000" lvl="4" indent="-228600" algn="l">
              <a:lnSpc>
                <a:spcPct val="120000"/>
              </a:lnSpc>
              <a:spcBef>
                <a:spcPts val="10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6"/>
          <p:cNvSpPr txBox="1">
            <a:spLocks noGrp="1"/>
          </p:cNvSpPr>
          <p:nvPr>
            <p:ph type="dt" idx="10"/>
          </p:nvPr>
        </p:nvSpPr>
        <p:spPr>
          <a:xfrm>
            <a:off x="1333500" y="6356350"/>
            <a:ext cx="985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6"/>
          <p:cNvSpPr txBox="1">
            <a:spLocks noGrp="1"/>
          </p:cNvSpPr>
          <p:nvPr>
            <p:ph type="ftr" idx="11"/>
          </p:nvPr>
        </p:nvSpPr>
        <p:spPr>
          <a:xfrm>
            <a:off x="2669886" y="6356349"/>
            <a:ext cx="248284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sldNum" idx="12"/>
          </p:nvPr>
        </p:nvSpPr>
        <p:spPr>
          <a:xfrm>
            <a:off x="5536305" y="6356350"/>
            <a:ext cx="98755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2 Column">
  <p:cSld name="Content 2 Column">
    <p:bg>
      <p:bgPr>
        <a:solidFill>
          <a:schemeClr val="lt1"/>
        </a:solidFill>
        <a:effectLst/>
      </p:bgPr>
    </p:bg>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1508760" y="4156405"/>
            <a:ext cx="313944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7"/>
          <p:cNvSpPr txBox="1">
            <a:spLocks noGrp="1"/>
          </p:cNvSpPr>
          <p:nvPr>
            <p:ph type="body" idx="1"/>
          </p:nvPr>
        </p:nvSpPr>
        <p:spPr>
          <a:xfrm>
            <a:off x="5922254" y="153063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4" name="Google Shape;264;p47"/>
          <p:cNvSpPr txBox="1">
            <a:spLocks noGrp="1"/>
          </p:cNvSpPr>
          <p:nvPr>
            <p:ph type="body" idx="2"/>
          </p:nvPr>
        </p:nvSpPr>
        <p:spPr>
          <a:xfrm>
            <a:off x="5921828" y="186006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5" name="Google Shape;265;p47"/>
          <p:cNvSpPr txBox="1">
            <a:spLocks noGrp="1"/>
          </p:cNvSpPr>
          <p:nvPr>
            <p:ph type="body" idx="3"/>
          </p:nvPr>
        </p:nvSpPr>
        <p:spPr>
          <a:xfrm>
            <a:off x="5922254" y="263043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47"/>
          <p:cNvSpPr txBox="1">
            <a:spLocks noGrp="1"/>
          </p:cNvSpPr>
          <p:nvPr>
            <p:ph type="body" idx="4"/>
          </p:nvPr>
        </p:nvSpPr>
        <p:spPr>
          <a:xfrm>
            <a:off x="5921828" y="295985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47"/>
          <p:cNvSpPr txBox="1">
            <a:spLocks noGrp="1"/>
          </p:cNvSpPr>
          <p:nvPr>
            <p:ph type="body" idx="5"/>
          </p:nvPr>
        </p:nvSpPr>
        <p:spPr>
          <a:xfrm>
            <a:off x="5922254" y="373022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47"/>
          <p:cNvSpPr txBox="1">
            <a:spLocks noGrp="1"/>
          </p:cNvSpPr>
          <p:nvPr>
            <p:ph type="body" idx="6"/>
          </p:nvPr>
        </p:nvSpPr>
        <p:spPr>
          <a:xfrm>
            <a:off x="5921828" y="405965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47"/>
          <p:cNvSpPr txBox="1">
            <a:spLocks noGrp="1"/>
          </p:cNvSpPr>
          <p:nvPr>
            <p:ph type="body" idx="7"/>
          </p:nvPr>
        </p:nvSpPr>
        <p:spPr>
          <a:xfrm>
            <a:off x="5920106" y="4830024"/>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47"/>
          <p:cNvSpPr txBox="1">
            <a:spLocks noGrp="1"/>
          </p:cNvSpPr>
          <p:nvPr>
            <p:ph type="body" idx="8"/>
          </p:nvPr>
        </p:nvSpPr>
        <p:spPr>
          <a:xfrm>
            <a:off x="5919680" y="5159449"/>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47"/>
          <p:cNvSpPr txBox="1">
            <a:spLocks noGrp="1"/>
          </p:cNvSpPr>
          <p:nvPr>
            <p:ph type="dt" idx="10"/>
          </p:nvPr>
        </p:nvSpPr>
        <p:spPr>
          <a:xfrm>
            <a:off x="5919680" y="6356350"/>
            <a:ext cx="9475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p47"/>
          <p:cNvSpPr txBox="1">
            <a:spLocks noGrp="1"/>
          </p:cNvSpPr>
          <p:nvPr>
            <p:ph type="ftr" idx="11"/>
          </p:nvPr>
        </p:nvSpPr>
        <p:spPr>
          <a:xfrm>
            <a:off x="7161955" y="6356350"/>
            <a:ext cx="324394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7"/>
          <p:cNvSpPr txBox="1">
            <a:spLocks noGrp="1"/>
          </p:cNvSpPr>
          <p:nvPr>
            <p:ph type="sldNum" idx="12"/>
          </p:nvPr>
        </p:nvSpPr>
        <p:spPr>
          <a:xfrm>
            <a:off x="10700656" y="6356350"/>
            <a:ext cx="65314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74" name="Google Shape;274;p47"/>
          <p:cNvPicPr preferRelativeResize="0"/>
          <p:nvPr/>
        </p:nvPicPr>
        <p:blipFill rotWithShape="1">
          <a:blip r:embed="rId2">
            <a:alphaModFix/>
          </a:blip>
          <a:srcRect l="39434" t="20278" b="22673"/>
          <a:stretch/>
        </p:blipFill>
        <p:spPr>
          <a:xfrm>
            <a:off x="-4696" y="-1"/>
            <a:ext cx="4896735" cy="438594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accent2"/>
        </a:solidFill>
        <a:effectLst/>
      </p:bgPr>
    </p:bg>
    <p:spTree>
      <p:nvGrpSpPr>
        <p:cNvPr id="1" name="Shape 275"/>
        <p:cNvGrpSpPr/>
        <p:nvPr/>
      </p:nvGrpSpPr>
      <p:grpSpPr>
        <a:xfrm>
          <a:off x="0" y="0"/>
          <a:ext cx="0" cy="0"/>
          <a:chOff x="0" y="0"/>
          <a:chExt cx="0" cy="0"/>
        </a:xfrm>
      </p:grpSpPr>
      <p:sp>
        <p:nvSpPr>
          <p:cNvPr id="276" name="Google Shape;276;p41"/>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41"/>
          <p:cNvSpPr>
            <a:spLocks noGrp="1"/>
          </p:cNvSpPr>
          <p:nvPr>
            <p:ph type="pic" idx="2"/>
          </p:nvPr>
        </p:nvSpPr>
        <p:spPr>
          <a:xfrm>
            <a:off x="1877176" y="2428875"/>
            <a:ext cx="1066800" cy="1066800"/>
          </a:xfrm>
          <a:prstGeom prst="rect">
            <a:avLst/>
          </a:prstGeom>
          <a:solidFill>
            <a:schemeClr val="lt1"/>
          </a:solidFill>
          <a:ln>
            <a:noFill/>
          </a:ln>
        </p:spPr>
      </p:sp>
      <p:sp>
        <p:nvSpPr>
          <p:cNvPr id="278" name="Google Shape;278;p41"/>
          <p:cNvSpPr>
            <a:spLocks noGrp="1"/>
          </p:cNvSpPr>
          <p:nvPr>
            <p:ph type="pic" idx="3"/>
          </p:nvPr>
        </p:nvSpPr>
        <p:spPr>
          <a:xfrm>
            <a:off x="4226270" y="2428875"/>
            <a:ext cx="1066800" cy="1066800"/>
          </a:xfrm>
          <a:prstGeom prst="rect">
            <a:avLst/>
          </a:prstGeom>
          <a:solidFill>
            <a:schemeClr val="lt1"/>
          </a:solidFill>
          <a:ln>
            <a:noFill/>
          </a:ln>
        </p:spPr>
      </p:sp>
      <p:sp>
        <p:nvSpPr>
          <p:cNvPr id="279" name="Google Shape;279;p41"/>
          <p:cNvSpPr>
            <a:spLocks noGrp="1"/>
          </p:cNvSpPr>
          <p:nvPr>
            <p:ph type="pic" idx="4"/>
          </p:nvPr>
        </p:nvSpPr>
        <p:spPr>
          <a:xfrm>
            <a:off x="6716934" y="2428875"/>
            <a:ext cx="1066800" cy="1066800"/>
          </a:xfrm>
          <a:prstGeom prst="rect">
            <a:avLst/>
          </a:prstGeom>
          <a:solidFill>
            <a:schemeClr val="lt1"/>
          </a:solidFill>
          <a:ln>
            <a:noFill/>
          </a:ln>
        </p:spPr>
      </p:sp>
      <p:sp>
        <p:nvSpPr>
          <p:cNvPr id="280" name="Google Shape;280;p41"/>
          <p:cNvSpPr>
            <a:spLocks noGrp="1"/>
          </p:cNvSpPr>
          <p:nvPr>
            <p:ph type="pic" idx="5"/>
          </p:nvPr>
        </p:nvSpPr>
        <p:spPr>
          <a:xfrm>
            <a:off x="9136814" y="2428875"/>
            <a:ext cx="1066800" cy="1066800"/>
          </a:xfrm>
          <a:prstGeom prst="rect">
            <a:avLst/>
          </a:prstGeom>
          <a:solidFill>
            <a:schemeClr val="lt1"/>
          </a:solidFill>
          <a:ln>
            <a:noFill/>
          </a:ln>
        </p:spPr>
      </p:sp>
      <p:sp>
        <p:nvSpPr>
          <p:cNvPr id="281" name="Google Shape;281;p41"/>
          <p:cNvSpPr txBox="1">
            <a:spLocks noGrp="1"/>
          </p:cNvSpPr>
          <p:nvPr>
            <p:ph type="body" idx="1"/>
          </p:nvPr>
        </p:nvSpPr>
        <p:spPr>
          <a:xfrm>
            <a:off x="1500168"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2" name="Google Shape;282;p41"/>
          <p:cNvSpPr txBox="1">
            <a:spLocks noGrp="1"/>
          </p:cNvSpPr>
          <p:nvPr>
            <p:ph type="body" idx="6"/>
          </p:nvPr>
        </p:nvSpPr>
        <p:spPr>
          <a:xfrm>
            <a:off x="1390120" y="3782039"/>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3" name="Google Shape;283;p41"/>
          <p:cNvSpPr txBox="1">
            <a:spLocks noGrp="1"/>
          </p:cNvSpPr>
          <p:nvPr>
            <p:ph type="body" idx="7"/>
          </p:nvPr>
        </p:nvSpPr>
        <p:spPr>
          <a:xfrm>
            <a:off x="3849262" y="3669060"/>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4" name="Google Shape;284;p41"/>
          <p:cNvSpPr txBox="1">
            <a:spLocks noGrp="1"/>
          </p:cNvSpPr>
          <p:nvPr>
            <p:ph type="body" idx="8"/>
          </p:nvPr>
        </p:nvSpPr>
        <p:spPr>
          <a:xfrm>
            <a:off x="3739214" y="3796721"/>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5" name="Google Shape;285;p41"/>
          <p:cNvSpPr txBox="1">
            <a:spLocks noGrp="1"/>
          </p:cNvSpPr>
          <p:nvPr>
            <p:ph type="body" idx="9"/>
          </p:nvPr>
        </p:nvSpPr>
        <p:spPr>
          <a:xfrm>
            <a:off x="6339926" y="3669060"/>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6" name="Google Shape;286;p41"/>
          <p:cNvSpPr txBox="1">
            <a:spLocks noGrp="1"/>
          </p:cNvSpPr>
          <p:nvPr>
            <p:ph type="body" idx="13"/>
          </p:nvPr>
        </p:nvSpPr>
        <p:spPr>
          <a:xfrm>
            <a:off x="6217963" y="3796721"/>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7" name="Google Shape;287;p41"/>
          <p:cNvSpPr txBox="1">
            <a:spLocks noGrp="1"/>
          </p:cNvSpPr>
          <p:nvPr>
            <p:ph type="body" idx="14"/>
          </p:nvPr>
        </p:nvSpPr>
        <p:spPr>
          <a:xfrm>
            <a:off x="8759806"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8" name="Google Shape;288;p41"/>
          <p:cNvSpPr txBox="1">
            <a:spLocks noGrp="1"/>
          </p:cNvSpPr>
          <p:nvPr>
            <p:ph type="body" idx="15"/>
          </p:nvPr>
        </p:nvSpPr>
        <p:spPr>
          <a:xfrm>
            <a:off x="8634432" y="3782039"/>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9" name="Google Shape;289;p41"/>
          <p:cNvSpPr>
            <a:spLocks noGrp="1"/>
          </p:cNvSpPr>
          <p:nvPr>
            <p:ph type="pic" idx="16"/>
          </p:nvPr>
        </p:nvSpPr>
        <p:spPr>
          <a:xfrm>
            <a:off x="1877176" y="4287711"/>
            <a:ext cx="1066800" cy="1066800"/>
          </a:xfrm>
          <a:prstGeom prst="rect">
            <a:avLst/>
          </a:prstGeom>
          <a:solidFill>
            <a:schemeClr val="lt1"/>
          </a:solidFill>
          <a:ln>
            <a:noFill/>
          </a:ln>
        </p:spPr>
      </p:sp>
      <p:sp>
        <p:nvSpPr>
          <p:cNvPr id="290" name="Google Shape;290;p41"/>
          <p:cNvSpPr>
            <a:spLocks noGrp="1"/>
          </p:cNvSpPr>
          <p:nvPr>
            <p:ph type="pic" idx="17"/>
          </p:nvPr>
        </p:nvSpPr>
        <p:spPr>
          <a:xfrm>
            <a:off x="4226270" y="4287711"/>
            <a:ext cx="1066800" cy="1066800"/>
          </a:xfrm>
          <a:prstGeom prst="rect">
            <a:avLst/>
          </a:prstGeom>
          <a:solidFill>
            <a:schemeClr val="lt1"/>
          </a:solidFill>
          <a:ln>
            <a:noFill/>
          </a:ln>
        </p:spPr>
      </p:sp>
      <p:sp>
        <p:nvSpPr>
          <p:cNvPr id="291" name="Google Shape;291;p41"/>
          <p:cNvSpPr>
            <a:spLocks noGrp="1"/>
          </p:cNvSpPr>
          <p:nvPr>
            <p:ph type="pic" idx="18"/>
          </p:nvPr>
        </p:nvSpPr>
        <p:spPr>
          <a:xfrm>
            <a:off x="6716934" y="4287711"/>
            <a:ext cx="1066800" cy="1066800"/>
          </a:xfrm>
          <a:prstGeom prst="rect">
            <a:avLst/>
          </a:prstGeom>
          <a:solidFill>
            <a:schemeClr val="lt1"/>
          </a:solidFill>
          <a:ln>
            <a:noFill/>
          </a:ln>
        </p:spPr>
      </p:sp>
      <p:sp>
        <p:nvSpPr>
          <p:cNvPr id="292" name="Google Shape;292;p41"/>
          <p:cNvSpPr>
            <a:spLocks noGrp="1"/>
          </p:cNvSpPr>
          <p:nvPr>
            <p:ph type="pic" idx="19"/>
          </p:nvPr>
        </p:nvSpPr>
        <p:spPr>
          <a:xfrm>
            <a:off x="9136814" y="4287711"/>
            <a:ext cx="1066800" cy="1066800"/>
          </a:xfrm>
          <a:prstGeom prst="rect">
            <a:avLst/>
          </a:prstGeom>
          <a:solidFill>
            <a:schemeClr val="lt1"/>
          </a:solidFill>
          <a:ln>
            <a:noFill/>
          </a:ln>
        </p:spPr>
      </p:sp>
      <p:sp>
        <p:nvSpPr>
          <p:cNvPr id="293" name="Google Shape;293;p41"/>
          <p:cNvSpPr txBox="1">
            <a:spLocks noGrp="1"/>
          </p:cNvSpPr>
          <p:nvPr>
            <p:ph type="body" idx="20"/>
          </p:nvPr>
        </p:nvSpPr>
        <p:spPr>
          <a:xfrm>
            <a:off x="1500168"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4" name="Google Shape;294;p41"/>
          <p:cNvSpPr txBox="1">
            <a:spLocks noGrp="1"/>
          </p:cNvSpPr>
          <p:nvPr>
            <p:ph type="body" idx="21"/>
          </p:nvPr>
        </p:nvSpPr>
        <p:spPr>
          <a:xfrm>
            <a:off x="1390120" y="5640875"/>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5" name="Google Shape;295;p41"/>
          <p:cNvSpPr txBox="1">
            <a:spLocks noGrp="1"/>
          </p:cNvSpPr>
          <p:nvPr>
            <p:ph type="body" idx="22"/>
          </p:nvPr>
        </p:nvSpPr>
        <p:spPr>
          <a:xfrm>
            <a:off x="3849262" y="5527896"/>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6" name="Google Shape;296;p41"/>
          <p:cNvSpPr txBox="1">
            <a:spLocks noGrp="1"/>
          </p:cNvSpPr>
          <p:nvPr>
            <p:ph type="body" idx="23"/>
          </p:nvPr>
        </p:nvSpPr>
        <p:spPr>
          <a:xfrm>
            <a:off x="3739214" y="5655557"/>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7" name="Google Shape;297;p41"/>
          <p:cNvSpPr txBox="1">
            <a:spLocks noGrp="1"/>
          </p:cNvSpPr>
          <p:nvPr>
            <p:ph type="body" idx="24"/>
          </p:nvPr>
        </p:nvSpPr>
        <p:spPr>
          <a:xfrm>
            <a:off x="6339926" y="5527896"/>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8" name="Google Shape;298;p41"/>
          <p:cNvSpPr txBox="1">
            <a:spLocks noGrp="1"/>
          </p:cNvSpPr>
          <p:nvPr>
            <p:ph type="body" idx="25"/>
          </p:nvPr>
        </p:nvSpPr>
        <p:spPr>
          <a:xfrm>
            <a:off x="6229878" y="5655557"/>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9" name="Google Shape;299;p41"/>
          <p:cNvSpPr txBox="1">
            <a:spLocks noGrp="1"/>
          </p:cNvSpPr>
          <p:nvPr>
            <p:ph type="body" idx="26"/>
          </p:nvPr>
        </p:nvSpPr>
        <p:spPr>
          <a:xfrm>
            <a:off x="875980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00" name="Google Shape;300;p41"/>
          <p:cNvSpPr txBox="1">
            <a:spLocks noGrp="1"/>
          </p:cNvSpPr>
          <p:nvPr>
            <p:ph type="body" idx="27"/>
          </p:nvPr>
        </p:nvSpPr>
        <p:spPr>
          <a:xfrm>
            <a:off x="8634432" y="5640875"/>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01" name="Google Shape;30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2" name="Google Shape;30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3" name="Google Shape;30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04" name="Google Shape;304;p41"/>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305" name="Google Shape;305;p41"/>
          <p:cNvPicPr preferRelativeResize="0"/>
          <p:nvPr/>
        </p:nvPicPr>
        <p:blipFill rotWithShape="1">
          <a:blip r:embed="rId3">
            <a:alphaModFix/>
          </a:blip>
          <a:srcRect/>
          <a:stretch/>
        </p:blipFill>
        <p:spPr>
          <a:xfrm>
            <a:off x="11049000" y="5180889"/>
            <a:ext cx="1143000" cy="914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type="secHead">
  <p:cSld name="SECTION_HEADER">
    <p:bg>
      <p:bgPr>
        <a:solidFill>
          <a:schemeClr val="accent1"/>
        </a:solidFill>
        <a:effectLst/>
      </p:bgPr>
    </p:bg>
    <p:spTree>
      <p:nvGrpSpPr>
        <p:cNvPr id="1" name="Shape 26"/>
        <p:cNvGrpSpPr/>
        <p:nvPr/>
      </p:nvGrpSpPr>
      <p:grpSpPr>
        <a:xfrm>
          <a:off x="0" y="0"/>
          <a:ext cx="0" cy="0"/>
          <a:chOff x="0" y="0"/>
          <a:chExt cx="0" cy="0"/>
        </a:xfrm>
      </p:grpSpPr>
      <p:sp>
        <p:nvSpPr>
          <p:cNvPr id="27" name="Google Shape;27;p27"/>
          <p:cNvSpPr txBox="1">
            <a:spLocks noGrp="1"/>
          </p:cNvSpPr>
          <p:nvPr>
            <p:ph type="title"/>
          </p:nvPr>
        </p:nvSpPr>
        <p:spPr>
          <a:xfrm>
            <a:off x="13620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7"/>
          <p:cNvSpPr txBox="1">
            <a:spLocks noGrp="1"/>
          </p:cNvSpPr>
          <p:nvPr>
            <p:ph type="body" idx="1"/>
          </p:nvPr>
        </p:nvSpPr>
        <p:spPr>
          <a:xfrm>
            <a:off x="1362075" y="3660774"/>
            <a:ext cx="5111750" cy="1525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29" name="Google Shape;29;p27"/>
          <p:cNvCxnSpPr/>
          <p:nvPr/>
        </p:nvCxnSpPr>
        <p:spPr>
          <a:xfrm>
            <a:off x="9096375" y="1497012"/>
            <a:ext cx="3095625" cy="0"/>
          </a:xfrm>
          <a:prstGeom prst="straightConnector1">
            <a:avLst/>
          </a:prstGeom>
          <a:noFill/>
          <a:ln w="9525" cap="flat" cmpd="sng">
            <a:solidFill>
              <a:srgbClr val="E2B08C"/>
            </a:solidFill>
            <a:prstDash val="solid"/>
            <a:miter lim="800000"/>
            <a:headEnd type="none" w="sm" len="sm"/>
            <a:tailEnd type="none" w="sm" len="sm"/>
          </a:ln>
        </p:spPr>
      </p:cxnSp>
      <p:cxnSp>
        <p:nvCxnSpPr>
          <p:cNvPr id="30" name="Google Shape;30;p27"/>
          <p:cNvCxnSpPr/>
          <p:nvPr/>
        </p:nvCxnSpPr>
        <p:spPr>
          <a:xfrm flipH="1">
            <a:off x="6953250" y="-25401"/>
            <a:ext cx="3790950" cy="6902451"/>
          </a:xfrm>
          <a:prstGeom prst="straightConnector1">
            <a:avLst/>
          </a:prstGeom>
          <a:noFill/>
          <a:ln w="9525" cap="flat" cmpd="sng">
            <a:solidFill>
              <a:srgbClr val="E2B08C"/>
            </a:solidFill>
            <a:prstDash val="solid"/>
            <a:miter lim="800000"/>
            <a:headEnd type="none" w="sm" len="sm"/>
            <a:tailEnd type="none" w="sm" len="sm"/>
          </a:ln>
        </p:spPr>
      </p:cxnSp>
      <p:sp>
        <p:nvSpPr>
          <p:cNvPr id="31" name="Google Shape;3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ftr" idx="11"/>
          </p:nvPr>
        </p:nvSpPr>
        <p:spPr>
          <a:xfrm>
            <a:off x="5224463" y="6356350"/>
            <a:ext cx="174307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art and table">
  <p:cSld name="Chart and table">
    <p:bg>
      <p:bgPr>
        <a:solidFill>
          <a:schemeClr val="accent1"/>
        </a:solidFill>
        <a:effectLst/>
      </p:bgPr>
    </p:bg>
    <p:spTree>
      <p:nvGrpSpPr>
        <p:cNvPr id="1" name="Shape 34"/>
        <p:cNvGrpSpPr/>
        <p:nvPr/>
      </p:nvGrpSpPr>
      <p:grpSpPr>
        <a:xfrm>
          <a:off x="0" y="0"/>
          <a:ext cx="0" cy="0"/>
          <a:chOff x="0" y="0"/>
          <a:chExt cx="0" cy="0"/>
        </a:xfrm>
      </p:grpSpPr>
      <p:sp>
        <p:nvSpPr>
          <p:cNvPr id="35" name="Google Shape;35;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6"/>
          <p:cNvSpPr txBox="1">
            <a:spLocks noGrp="1"/>
          </p:cNvSpPr>
          <p:nvPr>
            <p:ph type="body" idx="1"/>
          </p:nvPr>
        </p:nvSpPr>
        <p:spPr>
          <a:xfrm>
            <a:off x="748749" y="1361938"/>
            <a:ext cx="6765925" cy="4968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800"/>
              <a:buNone/>
              <a:defRPr sz="1800">
                <a:solidFill>
                  <a:srgbClr val="3F3F3F"/>
                </a:solidFill>
              </a:defRPr>
            </a:lvl1pPr>
            <a:lvl2pPr marL="914400" lvl="1" indent="-228600" algn="l">
              <a:lnSpc>
                <a:spcPct val="90000"/>
              </a:lnSpc>
              <a:spcBef>
                <a:spcPts val="500"/>
              </a:spcBef>
              <a:spcAft>
                <a:spcPts val="0"/>
              </a:spcAft>
              <a:buClr>
                <a:srgbClr val="3F3F3F"/>
              </a:buClr>
              <a:buSzPts val="1800"/>
              <a:buNone/>
              <a:defRPr sz="1800"/>
            </a:lvl2pPr>
            <a:lvl3pPr marL="1371600" lvl="2" indent="-228600" algn="l">
              <a:lnSpc>
                <a:spcPct val="90000"/>
              </a:lnSpc>
              <a:spcBef>
                <a:spcPts val="500"/>
              </a:spcBef>
              <a:spcAft>
                <a:spcPts val="0"/>
              </a:spcAft>
              <a:buClr>
                <a:srgbClr val="3F3F3F"/>
              </a:buClr>
              <a:buSzPts val="1600"/>
              <a:buNone/>
              <a:defRPr sz="1600"/>
            </a:lvl3pPr>
            <a:lvl4pPr marL="1828800" lvl="3" indent="-228600" algn="l">
              <a:lnSpc>
                <a:spcPct val="90000"/>
              </a:lnSpc>
              <a:spcBef>
                <a:spcPts val="500"/>
              </a:spcBef>
              <a:spcAft>
                <a:spcPts val="0"/>
              </a:spcAft>
              <a:buClr>
                <a:srgbClr val="3F3F3F"/>
              </a:buClr>
              <a:buSzPts val="1400"/>
              <a:buNone/>
              <a:defRPr sz="1400"/>
            </a:lvl4pPr>
            <a:lvl5pPr marL="2286000" lvl="4" indent="-228600" algn="l">
              <a:lnSpc>
                <a:spcPct val="9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6"/>
          <p:cNvSpPr>
            <a:spLocks noGrp="1"/>
          </p:cNvSpPr>
          <p:nvPr>
            <p:ph type="chart" idx="2"/>
          </p:nvPr>
        </p:nvSpPr>
        <p:spPr>
          <a:xfrm>
            <a:off x="838200" y="2286002"/>
            <a:ext cx="6094270" cy="35421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8" name="Google Shape;38;p36"/>
          <p:cNvSpPr txBox="1">
            <a:spLocks noGrp="1"/>
          </p:cNvSpPr>
          <p:nvPr>
            <p:ph type="body" idx="3"/>
          </p:nvPr>
        </p:nvSpPr>
        <p:spPr>
          <a:xfrm>
            <a:off x="7858125" y="2284624"/>
            <a:ext cx="3147332" cy="3063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100"/>
              <a:buNone/>
              <a:defRPr sz="1100"/>
            </a:lvl4pPr>
            <a:lvl5pPr marL="2286000" lvl="4" indent="-228600" algn="l">
              <a:lnSpc>
                <a:spcPct val="90000"/>
              </a:lnSpc>
              <a:spcBef>
                <a:spcPts val="500"/>
              </a:spcBef>
              <a:spcAft>
                <a:spcPts val="0"/>
              </a:spcAft>
              <a:buClr>
                <a:srgbClr val="3F3F3F"/>
              </a:buClr>
              <a:buSzPts val="1100"/>
              <a:buNone/>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6"/>
          <p:cNvSpPr txBox="1">
            <a:spLocks noGrp="1"/>
          </p:cNvSpPr>
          <p:nvPr>
            <p:ph type="body" idx="4"/>
          </p:nvPr>
        </p:nvSpPr>
        <p:spPr>
          <a:xfrm>
            <a:off x="7858125" y="2779713"/>
            <a:ext cx="3148013" cy="30956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1200"/>
              <a:buNone/>
              <a:defRPr sz="1200">
                <a:solidFill>
                  <a:srgbClr val="595959"/>
                </a:solidFill>
              </a:defRPr>
            </a:lvl1pPr>
            <a:lvl2pPr marL="914400" lvl="1" indent="-228600" algn="l">
              <a:lnSpc>
                <a:spcPct val="90000"/>
              </a:lnSpc>
              <a:spcBef>
                <a:spcPts val="500"/>
              </a:spcBef>
              <a:spcAft>
                <a:spcPts val="0"/>
              </a:spcAft>
              <a:buClr>
                <a:srgbClr val="595959"/>
              </a:buClr>
              <a:buSzPts val="1100"/>
              <a:buNone/>
              <a:defRPr sz="1100">
                <a:solidFill>
                  <a:srgbClr val="595959"/>
                </a:solidFill>
              </a:defRPr>
            </a:lvl2pPr>
            <a:lvl3pPr marL="1371600" lvl="2" indent="-228600" algn="l">
              <a:lnSpc>
                <a:spcPct val="90000"/>
              </a:lnSpc>
              <a:spcBef>
                <a:spcPts val="500"/>
              </a:spcBef>
              <a:spcAft>
                <a:spcPts val="0"/>
              </a:spcAft>
              <a:buClr>
                <a:srgbClr val="595959"/>
              </a:buClr>
              <a:buSzPts val="1050"/>
              <a:buNone/>
              <a:defRPr sz="1050">
                <a:solidFill>
                  <a:srgbClr val="595959"/>
                </a:solidFill>
              </a:defRPr>
            </a:lvl3pPr>
            <a:lvl4pPr marL="1828800" lvl="3" indent="-228600" algn="l">
              <a:lnSpc>
                <a:spcPct val="90000"/>
              </a:lnSpc>
              <a:spcBef>
                <a:spcPts val="500"/>
              </a:spcBef>
              <a:spcAft>
                <a:spcPts val="0"/>
              </a:spcAft>
              <a:buClr>
                <a:srgbClr val="595959"/>
              </a:buClr>
              <a:buSzPts val="1000"/>
              <a:buNone/>
              <a:defRPr sz="1000">
                <a:solidFill>
                  <a:srgbClr val="595959"/>
                </a:solidFill>
              </a:defRPr>
            </a:lvl4pPr>
            <a:lvl5pPr marL="2286000" lvl="4" indent="-228600" algn="l">
              <a:lnSpc>
                <a:spcPct val="90000"/>
              </a:lnSpc>
              <a:spcBef>
                <a:spcPts val="500"/>
              </a:spcBef>
              <a:spcAft>
                <a:spcPts val="0"/>
              </a:spcAft>
              <a:buClr>
                <a:srgbClr val="595959"/>
              </a:buClr>
              <a:buSzPts val="1000"/>
              <a:buNone/>
              <a:defRPr sz="1000">
                <a:solidFill>
                  <a:srgbClr val="59595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43"/>
        <p:cNvGrpSpPr/>
        <p:nvPr/>
      </p:nvGrpSpPr>
      <p:grpSpPr>
        <a:xfrm>
          <a:off x="0" y="0"/>
          <a:ext cx="0" cy="0"/>
          <a:chOff x="0" y="0"/>
          <a:chExt cx="0" cy="0"/>
        </a:xfrm>
      </p:grpSpPr>
      <p:sp>
        <p:nvSpPr>
          <p:cNvPr id="44" name="Google Shape;44;p33"/>
          <p:cNvSpPr txBox="1">
            <a:spLocks noGrp="1"/>
          </p:cNvSpPr>
          <p:nvPr>
            <p:ph type="title"/>
          </p:nvPr>
        </p:nvSpPr>
        <p:spPr>
          <a:xfrm>
            <a:off x="2933700" y="892177"/>
            <a:ext cx="842168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3"/>
          <p:cNvSpPr txBox="1">
            <a:spLocks noGrp="1"/>
          </p:cNvSpPr>
          <p:nvPr>
            <p:ph type="body" idx="1"/>
          </p:nvPr>
        </p:nvSpPr>
        <p:spPr>
          <a:xfrm>
            <a:off x="2933700" y="2776936"/>
            <a:ext cx="392430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3"/>
          <p:cNvSpPr txBox="1">
            <a:spLocks noGrp="1"/>
          </p:cNvSpPr>
          <p:nvPr>
            <p:ph type="body" idx="2"/>
          </p:nvPr>
        </p:nvSpPr>
        <p:spPr>
          <a:xfrm>
            <a:off x="2933700" y="3834606"/>
            <a:ext cx="3924300"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body" idx="3"/>
          </p:nvPr>
        </p:nvSpPr>
        <p:spPr>
          <a:xfrm>
            <a:off x="7410173" y="2776936"/>
            <a:ext cx="394362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3"/>
          <p:cNvSpPr txBox="1">
            <a:spLocks noGrp="1"/>
          </p:cNvSpPr>
          <p:nvPr>
            <p:ph type="body" idx="4"/>
          </p:nvPr>
        </p:nvSpPr>
        <p:spPr>
          <a:xfrm>
            <a:off x="7410173" y="3834606"/>
            <a:ext cx="3943627"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2" name="Google Shape;52;p33"/>
          <p:cNvPicPr preferRelativeResize="0"/>
          <p:nvPr/>
        </p:nvPicPr>
        <p:blipFill rotWithShape="1">
          <a:blip r:embed="rId2">
            <a:alphaModFix/>
          </a:blip>
          <a:srcRect l="39434" t="20278" b="22673"/>
          <a:stretch/>
        </p:blipFill>
        <p:spPr>
          <a:xfrm>
            <a:off x="25785" y="0"/>
            <a:ext cx="4368030" cy="391239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3 Column">
  <p:cSld name="Content 3 Column">
    <p:bg>
      <p:bgPr>
        <a:solidFill>
          <a:schemeClr val="accent2"/>
        </a:solidFill>
        <a:effectLst/>
      </p:bgPr>
    </p:bg>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8"/>
          <p:cNvSpPr txBox="1">
            <a:spLocks noGrp="1"/>
          </p:cNvSpPr>
          <p:nvPr>
            <p:ph type="body" idx="1"/>
          </p:nvPr>
        </p:nvSpPr>
        <p:spPr>
          <a:xfrm>
            <a:off x="1485900" y="2563123"/>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8"/>
          <p:cNvSpPr txBox="1">
            <a:spLocks noGrp="1"/>
          </p:cNvSpPr>
          <p:nvPr>
            <p:ph type="body" idx="2"/>
          </p:nvPr>
        </p:nvSpPr>
        <p:spPr>
          <a:xfrm>
            <a:off x="1485664" y="3070348"/>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8"/>
          <p:cNvSpPr txBox="1">
            <a:spLocks noGrp="1"/>
          </p:cNvSpPr>
          <p:nvPr>
            <p:ph type="body" idx="3"/>
          </p:nvPr>
        </p:nvSpPr>
        <p:spPr>
          <a:xfrm>
            <a:off x="6673004" y="2563123"/>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8"/>
          <p:cNvSpPr txBox="1">
            <a:spLocks noGrp="1"/>
          </p:cNvSpPr>
          <p:nvPr>
            <p:ph type="body" idx="4"/>
          </p:nvPr>
        </p:nvSpPr>
        <p:spPr>
          <a:xfrm>
            <a:off x="6673143" y="3070348"/>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8"/>
          <p:cNvSpPr txBox="1">
            <a:spLocks noGrp="1"/>
          </p:cNvSpPr>
          <p:nvPr>
            <p:ph type="body" idx="5"/>
          </p:nvPr>
        </p:nvSpPr>
        <p:spPr>
          <a:xfrm>
            <a:off x="1485899" y="4319431"/>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8"/>
          <p:cNvSpPr txBox="1">
            <a:spLocks noGrp="1"/>
          </p:cNvSpPr>
          <p:nvPr>
            <p:ph type="body" idx="6"/>
          </p:nvPr>
        </p:nvSpPr>
        <p:spPr>
          <a:xfrm>
            <a:off x="1486412" y="4826656"/>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8"/>
          <p:cNvSpPr txBox="1">
            <a:spLocks noGrp="1"/>
          </p:cNvSpPr>
          <p:nvPr>
            <p:ph type="body" idx="7"/>
          </p:nvPr>
        </p:nvSpPr>
        <p:spPr>
          <a:xfrm>
            <a:off x="6672630" y="4319431"/>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8"/>
          <p:cNvSpPr txBox="1">
            <a:spLocks noGrp="1"/>
          </p:cNvSpPr>
          <p:nvPr>
            <p:ph type="body" idx="8"/>
          </p:nvPr>
        </p:nvSpPr>
        <p:spPr>
          <a:xfrm>
            <a:off x="6673143" y="4826656"/>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66" name="Google Shape;66;p28"/>
          <p:cNvCxnSpPr/>
          <p:nvPr/>
        </p:nvCxnSpPr>
        <p:spPr>
          <a:xfrm>
            <a:off x="8688388" y="0"/>
            <a:ext cx="3503612" cy="2352957"/>
          </a:xfrm>
          <a:prstGeom prst="straightConnector1">
            <a:avLst/>
          </a:prstGeom>
          <a:noFill/>
          <a:ln w="9525" cap="flat" cmpd="sng">
            <a:solidFill>
              <a:schemeClr val="accent1"/>
            </a:solidFill>
            <a:prstDash val="solid"/>
            <a:miter lim="800000"/>
            <a:headEnd type="none" w="sm" len="sm"/>
            <a:tailEnd type="none" w="sm" len="sm"/>
          </a:ln>
        </p:spPr>
      </p:cxnSp>
      <p:cxnSp>
        <p:nvCxnSpPr>
          <p:cNvPr id="67" name="Google Shape;67;p28"/>
          <p:cNvCxnSpPr/>
          <p:nvPr/>
        </p:nvCxnSpPr>
        <p:spPr>
          <a:xfrm>
            <a:off x="9720943" y="0"/>
            <a:ext cx="2471057" cy="2699032"/>
          </a:xfrm>
          <a:prstGeom prst="straightConnector1">
            <a:avLst/>
          </a:prstGeom>
          <a:noFill/>
          <a:ln w="9525" cap="flat" cmpd="sng">
            <a:solidFill>
              <a:schemeClr val="accent1"/>
            </a:solidFill>
            <a:prstDash val="solid"/>
            <a:miter lim="800000"/>
            <a:headEnd type="none" w="sm" len="sm"/>
            <a:tailEnd type="none" w="sm" len="sm"/>
          </a:ln>
        </p:spPr>
      </p:cxnSp>
      <p:pic>
        <p:nvPicPr>
          <p:cNvPr id="68" name="Google Shape;68;p28"/>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69" name="Google Shape;69;p28"/>
          <p:cNvPicPr preferRelativeResize="0"/>
          <p:nvPr/>
        </p:nvPicPr>
        <p:blipFill rotWithShape="1">
          <a:blip r:embed="rId3">
            <a:alphaModFix/>
          </a:blip>
          <a:srcRect/>
          <a:stretch/>
        </p:blipFill>
        <p:spPr>
          <a:xfrm>
            <a:off x="11049000" y="5180889"/>
            <a:ext cx="1143000" cy="914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accent2"/>
        </a:solidFill>
        <a:effectLst/>
      </p:bgPr>
    </p:bg>
    <p:spTree>
      <p:nvGrpSpPr>
        <p:cNvPr id="1" name="Shape 70"/>
        <p:cNvGrpSpPr/>
        <p:nvPr/>
      </p:nvGrpSpPr>
      <p:grpSpPr>
        <a:xfrm>
          <a:off x="0" y="0"/>
          <a:ext cx="0" cy="0"/>
          <a:chOff x="0" y="0"/>
          <a:chExt cx="0" cy="0"/>
        </a:xfrm>
      </p:grpSpPr>
      <p:sp>
        <p:nvSpPr>
          <p:cNvPr id="71" name="Google Shape;71;p29"/>
          <p:cNvSpPr txBox="1">
            <a:spLocks noGrp="1"/>
          </p:cNvSpPr>
          <p:nvPr>
            <p:ph type="ctrTitle"/>
          </p:nvPr>
        </p:nvSpPr>
        <p:spPr>
          <a:xfrm>
            <a:off x="6991350" y="2571235"/>
            <a:ext cx="4179570" cy="171553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3F3F3F"/>
              </a:buClr>
              <a:buSzPts val="3600"/>
              <a:buFont typeface="Arial"/>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2" name="Google Shape;72;p29"/>
          <p:cNvPicPr preferRelativeResize="0"/>
          <p:nvPr/>
        </p:nvPicPr>
        <p:blipFill rotWithShape="1">
          <a:blip r:embed="rId2">
            <a:alphaModFix/>
          </a:blip>
          <a:srcRect/>
          <a:stretch/>
        </p:blipFill>
        <p:spPr>
          <a:xfrm>
            <a:off x="0" y="828675"/>
            <a:ext cx="5876925" cy="52006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3"/>
        <p:cNvGrpSpPr/>
        <p:nvPr/>
      </p:nvGrpSpPr>
      <p:grpSpPr>
        <a:xfrm>
          <a:off x="0" y="0"/>
          <a:ext cx="0" cy="0"/>
          <a:chOff x="0" y="0"/>
          <a:chExt cx="0" cy="0"/>
        </a:xfrm>
      </p:grpSpPr>
      <p:pic>
        <p:nvPicPr>
          <p:cNvPr id="74" name="Google Shape;74;p30"/>
          <p:cNvPicPr preferRelativeResize="0"/>
          <p:nvPr/>
        </p:nvPicPr>
        <p:blipFill rotWithShape="1">
          <a:blip r:embed="rId2">
            <a:alphaModFix/>
          </a:blip>
          <a:srcRect/>
          <a:stretch/>
        </p:blipFill>
        <p:spPr>
          <a:xfrm>
            <a:off x="0" y="0"/>
            <a:ext cx="5581650" cy="6858000"/>
          </a:xfrm>
          <a:prstGeom prst="rect">
            <a:avLst/>
          </a:prstGeom>
          <a:noFill/>
          <a:ln>
            <a:noFill/>
          </a:ln>
        </p:spPr>
      </p:pic>
      <p:sp>
        <p:nvSpPr>
          <p:cNvPr id="75" name="Google Shape;75;p30"/>
          <p:cNvSpPr txBox="1">
            <a:spLocks noGrp="1"/>
          </p:cNvSpPr>
          <p:nvPr>
            <p:ph type="title"/>
          </p:nvPr>
        </p:nvSpPr>
        <p:spPr>
          <a:xfrm>
            <a:off x="5920169" y="1152771"/>
            <a:ext cx="5431971" cy="84630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76" name="Google Shape;76;p30"/>
          <p:cNvCxnSpPr/>
          <p:nvPr/>
        </p:nvCxnSpPr>
        <p:spPr>
          <a:xfrm rot="10800000" flipH="1">
            <a:off x="2209800" y="0"/>
            <a:ext cx="2438400" cy="6858000"/>
          </a:xfrm>
          <a:prstGeom prst="straightConnector1">
            <a:avLst/>
          </a:prstGeom>
          <a:noFill/>
          <a:ln w="9525" cap="flat" cmpd="sng">
            <a:solidFill>
              <a:srgbClr val="E2B08C"/>
            </a:solidFill>
            <a:prstDash val="solid"/>
            <a:miter lim="800000"/>
            <a:headEnd type="none" w="sm" len="sm"/>
            <a:tailEnd type="none" w="sm" len="sm"/>
          </a:ln>
        </p:spPr>
      </p:cxnSp>
      <p:sp>
        <p:nvSpPr>
          <p:cNvPr id="77" name="Google Shape;77;p30"/>
          <p:cNvSpPr txBox="1">
            <a:spLocks noGrp="1"/>
          </p:cNvSpPr>
          <p:nvPr>
            <p:ph type="body" idx="1"/>
          </p:nvPr>
        </p:nvSpPr>
        <p:spPr>
          <a:xfrm>
            <a:off x="5922254" y="246951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0"/>
          <p:cNvSpPr txBox="1">
            <a:spLocks noGrp="1"/>
          </p:cNvSpPr>
          <p:nvPr>
            <p:ph type="body" idx="2"/>
          </p:nvPr>
        </p:nvSpPr>
        <p:spPr>
          <a:xfrm>
            <a:off x="5921828" y="279894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0"/>
          <p:cNvSpPr txBox="1">
            <a:spLocks noGrp="1"/>
          </p:cNvSpPr>
          <p:nvPr>
            <p:ph type="body" idx="3"/>
          </p:nvPr>
        </p:nvSpPr>
        <p:spPr>
          <a:xfrm>
            <a:off x="5922254" y="356931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0"/>
          <p:cNvSpPr txBox="1">
            <a:spLocks noGrp="1"/>
          </p:cNvSpPr>
          <p:nvPr>
            <p:ph type="body" idx="4"/>
          </p:nvPr>
        </p:nvSpPr>
        <p:spPr>
          <a:xfrm>
            <a:off x="5921828" y="389873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body" idx="5"/>
          </p:nvPr>
        </p:nvSpPr>
        <p:spPr>
          <a:xfrm>
            <a:off x="5922254" y="466910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0"/>
          <p:cNvSpPr txBox="1">
            <a:spLocks noGrp="1"/>
          </p:cNvSpPr>
          <p:nvPr>
            <p:ph type="body" idx="6"/>
          </p:nvPr>
        </p:nvSpPr>
        <p:spPr>
          <a:xfrm>
            <a:off x="5921828" y="499853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30"/>
          <p:cNvSpPr txBox="1">
            <a:spLocks noGrp="1"/>
          </p:cNvSpPr>
          <p:nvPr>
            <p:ph type="dt" idx="10"/>
          </p:nvPr>
        </p:nvSpPr>
        <p:spPr>
          <a:xfrm>
            <a:off x="5919680" y="6356350"/>
            <a:ext cx="9475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0"/>
          <p:cNvSpPr txBox="1">
            <a:spLocks noGrp="1"/>
          </p:cNvSpPr>
          <p:nvPr>
            <p:ph type="ftr" idx="11"/>
          </p:nvPr>
        </p:nvSpPr>
        <p:spPr>
          <a:xfrm>
            <a:off x="7161955" y="6356350"/>
            <a:ext cx="324394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0"/>
          <p:cNvSpPr txBox="1">
            <a:spLocks noGrp="1"/>
          </p:cNvSpPr>
          <p:nvPr>
            <p:ph type="sldNum" idx="12"/>
          </p:nvPr>
        </p:nvSpPr>
        <p:spPr>
          <a:xfrm>
            <a:off x="10700656" y="6356350"/>
            <a:ext cx="65314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86"/>
        <p:cNvGrpSpPr/>
        <p:nvPr/>
      </p:nvGrpSpPr>
      <p:grpSpPr>
        <a:xfrm>
          <a:off x="0" y="0"/>
          <a:ext cx="0" cy="0"/>
          <a:chOff x="0" y="0"/>
          <a:chExt cx="0" cy="0"/>
        </a:xfrm>
      </p:grpSpPr>
      <p:sp>
        <p:nvSpPr>
          <p:cNvPr id="87" name="Google Shape;87;p31"/>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1"/>
          <p:cNvSpPr txBox="1">
            <a:spLocks noGrp="1"/>
          </p:cNvSpPr>
          <p:nvPr>
            <p:ph type="body" idx="1"/>
          </p:nvPr>
        </p:nvSpPr>
        <p:spPr>
          <a:xfrm>
            <a:off x="1243104"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9" name="Google Shape;89;p31"/>
          <p:cNvSpPr txBox="1">
            <a:spLocks noGrp="1"/>
          </p:cNvSpPr>
          <p:nvPr>
            <p:ph type="body" idx="2"/>
          </p:nvPr>
        </p:nvSpPr>
        <p:spPr>
          <a:xfrm>
            <a:off x="1243104"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31"/>
          <p:cNvSpPr txBox="1">
            <a:spLocks noGrp="1"/>
          </p:cNvSpPr>
          <p:nvPr>
            <p:ph type="body" idx="3"/>
          </p:nvPr>
        </p:nvSpPr>
        <p:spPr>
          <a:xfrm>
            <a:off x="4647665" y="2776936"/>
            <a:ext cx="289667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1" name="Google Shape;91;p31"/>
          <p:cNvSpPr txBox="1">
            <a:spLocks noGrp="1"/>
          </p:cNvSpPr>
          <p:nvPr>
            <p:ph type="body" idx="4"/>
          </p:nvPr>
        </p:nvSpPr>
        <p:spPr>
          <a:xfrm>
            <a:off x="4647665" y="3834606"/>
            <a:ext cx="2896671"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1"/>
          <p:cNvSpPr txBox="1">
            <a:spLocks noGrp="1"/>
          </p:cNvSpPr>
          <p:nvPr>
            <p:ph type="body" idx="5"/>
          </p:nvPr>
        </p:nvSpPr>
        <p:spPr>
          <a:xfrm>
            <a:off x="8066421"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3" name="Google Shape;93;p31"/>
          <p:cNvSpPr txBox="1">
            <a:spLocks noGrp="1"/>
          </p:cNvSpPr>
          <p:nvPr>
            <p:ph type="body" idx="6"/>
          </p:nvPr>
        </p:nvSpPr>
        <p:spPr>
          <a:xfrm>
            <a:off x="8066421"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97" name="Google Shape;97;p31"/>
          <p:cNvCxnSpPr/>
          <p:nvPr/>
        </p:nvCxnSpPr>
        <p:spPr>
          <a:xfrm flipH="1">
            <a:off x="0" y="0"/>
            <a:ext cx="1238250" cy="3105150"/>
          </a:xfrm>
          <a:prstGeom prst="straightConnector1">
            <a:avLst/>
          </a:prstGeom>
          <a:noFill/>
          <a:ln w="9525" cap="flat" cmpd="sng">
            <a:solidFill>
              <a:srgbClr val="E2B08C"/>
            </a:solidFill>
            <a:prstDash val="solid"/>
            <a:miter lim="800000"/>
            <a:headEnd type="none" w="sm" len="sm"/>
            <a:tailEnd type="none" w="sm" len="sm"/>
          </a:ln>
        </p:spPr>
      </p:cxnSp>
      <p:cxnSp>
        <p:nvCxnSpPr>
          <p:cNvPr id="98" name="Google Shape;98;p31"/>
          <p:cNvCxnSpPr/>
          <p:nvPr/>
        </p:nvCxnSpPr>
        <p:spPr>
          <a:xfrm flipH="1">
            <a:off x="0" y="0"/>
            <a:ext cx="2238376" cy="2476500"/>
          </a:xfrm>
          <a:prstGeom prst="straightConnector1">
            <a:avLst/>
          </a:prstGeom>
          <a:noFill/>
          <a:ln w="9525" cap="flat" cmpd="sng">
            <a:solidFill>
              <a:srgbClr val="E2B08C"/>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Arial"/>
                <a:ea typeface="Arial"/>
                <a:cs typeface="Arial"/>
                <a:sym typeface="Arial"/>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esd.wa.gov/labormarketinfo/employment-estimates" TargetMode="Externa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apartmentlist.com/research/category/data-rent-estimat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commercialedge.com/blog/national-office-repor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s://geo.wa.gov/datasets/e8f2df3ed92843738f3dd778e92e93fc_0/explore?location=47.602121%2C-122.308183%2C13.93"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hyperlink" Target="https://www.census.gov/quickfacts/fact/table/seattlecitywashington/PST045222"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hyperlink" Target="https://www.census.gov/quickfacts/fact/table/seattlecitywashington/PST045222"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
          <p:cNvSpPr txBox="1">
            <a:spLocks noGrp="1"/>
          </p:cNvSpPr>
          <p:nvPr>
            <p:ph type="ctrTitle"/>
          </p:nvPr>
        </p:nvSpPr>
        <p:spPr>
          <a:xfrm>
            <a:off x="6416040" y="4434840"/>
            <a:ext cx="4941771" cy="11222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600"/>
              <a:buFont typeface="Arial"/>
              <a:buNone/>
            </a:pPr>
            <a:r>
              <a:rPr lang="en-US"/>
              <a:t>SEATTLE</a:t>
            </a:r>
            <a:endParaRPr/>
          </a:p>
        </p:txBody>
      </p:sp>
      <p:sp>
        <p:nvSpPr>
          <p:cNvPr id="311" name="Google Shape;311;p1"/>
          <p:cNvSpPr txBox="1">
            <a:spLocks noGrp="1"/>
          </p:cNvSpPr>
          <p:nvPr>
            <p:ph type="subTitle" idx="1"/>
          </p:nvPr>
        </p:nvSpPr>
        <p:spPr>
          <a:xfrm>
            <a:off x="6416050" y="5586900"/>
            <a:ext cx="5085900" cy="10296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0"/>
              </a:spcBef>
              <a:spcAft>
                <a:spcPts val="0"/>
              </a:spcAft>
              <a:buClr>
                <a:srgbClr val="3F3F3F"/>
              </a:buClr>
              <a:buSzPct val="100000"/>
              <a:buNone/>
            </a:pPr>
            <a:r>
              <a:rPr lang="en-US"/>
              <a:t>With more people working remotely or in a hybrid environment, more offices are vacant. Is there an opportunity for corporations to reimagine these vacant areas and turn them into income generating investments?</a:t>
            </a:r>
            <a:endParaRPr/>
          </a:p>
        </p:txBody>
      </p:sp>
      <p:pic>
        <p:nvPicPr>
          <p:cNvPr id="312" name="Google Shape;312;p1" descr="A picture containing text&#10;&#10;Description automatically generated"/>
          <p:cNvPicPr preferRelativeResize="0"/>
          <p:nvPr/>
        </p:nvPicPr>
        <p:blipFill rotWithShape="1">
          <a:blip r:embed="rId3">
            <a:alphaModFix/>
          </a:blip>
          <a:srcRect/>
          <a:stretch/>
        </p:blipFill>
        <p:spPr>
          <a:xfrm>
            <a:off x="4152123" y="4762419"/>
            <a:ext cx="2186823" cy="21868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2086f72124f_1_39"/>
          <p:cNvSpPr txBox="1">
            <a:spLocks noGrp="1"/>
          </p:cNvSpPr>
          <p:nvPr>
            <p:ph type="body" idx="2"/>
          </p:nvPr>
        </p:nvSpPr>
        <p:spPr>
          <a:xfrm>
            <a:off x="902100" y="5182800"/>
            <a:ext cx="4133700" cy="1675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50000"/>
              </a:lnSpc>
              <a:spcBef>
                <a:spcPts val="0"/>
              </a:spcBef>
              <a:spcAft>
                <a:spcPts val="0"/>
              </a:spcAft>
              <a:buSzPts val="1400"/>
              <a:buNone/>
            </a:pPr>
            <a:r>
              <a:rPr lang="en-US"/>
              <a:t>Major Sectors are: </a:t>
            </a:r>
            <a:endParaRPr/>
          </a:p>
          <a:p>
            <a:pPr marL="457200" lvl="0" indent="-317500" algn="l" rtl="0">
              <a:lnSpc>
                <a:spcPct val="50000"/>
              </a:lnSpc>
              <a:spcBef>
                <a:spcPts val="1000"/>
              </a:spcBef>
              <a:spcAft>
                <a:spcPts val="0"/>
              </a:spcAft>
              <a:buSzPts val="1400"/>
              <a:buChar char="●"/>
            </a:pPr>
            <a:r>
              <a:rPr lang="en-US"/>
              <a:t>Total Nonfarm</a:t>
            </a:r>
            <a:endParaRPr/>
          </a:p>
          <a:p>
            <a:pPr marL="914400" lvl="1" indent="-317500" algn="l" rtl="0">
              <a:lnSpc>
                <a:spcPct val="50000"/>
              </a:lnSpc>
              <a:spcBef>
                <a:spcPts val="1000"/>
              </a:spcBef>
              <a:spcAft>
                <a:spcPts val="0"/>
              </a:spcAft>
              <a:buSzPts val="1400"/>
              <a:buChar char="○"/>
            </a:pPr>
            <a:r>
              <a:rPr lang="en-US"/>
              <a:t>Total Private</a:t>
            </a:r>
            <a:endParaRPr/>
          </a:p>
          <a:p>
            <a:pPr marL="914400" lvl="1" indent="-317500" algn="l" rtl="0">
              <a:lnSpc>
                <a:spcPct val="50000"/>
              </a:lnSpc>
              <a:spcBef>
                <a:spcPts val="1000"/>
              </a:spcBef>
              <a:spcAft>
                <a:spcPts val="0"/>
              </a:spcAft>
              <a:buSzPts val="1400"/>
              <a:buChar char="○"/>
            </a:pPr>
            <a:r>
              <a:rPr lang="en-US"/>
              <a:t>Goods Producing</a:t>
            </a:r>
            <a:endParaRPr/>
          </a:p>
          <a:p>
            <a:pPr marL="457200" lvl="0" indent="-317500" algn="l" rtl="0">
              <a:lnSpc>
                <a:spcPct val="50000"/>
              </a:lnSpc>
              <a:spcBef>
                <a:spcPts val="1000"/>
              </a:spcBef>
              <a:spcAft>
                <a:spcPts val="0"/>
              </a:spcAft>
              <a:buSzPts val="1400"/>
              <a:buChar char="●"/>
            </a:pPr>
            <a:r>
              <a:rPr lang="en-US"/>
              <a:t> Service Providing</a:t>
            </a:r>
            <a:endParaRPr/>
          </a:p>
          <a:p>
            <a:pPr marL="914400" lvl="1" indent="-317500" algn="l" rtl="0">
              <a:lnSpc>
                <a:spcPct val="50000"/>
              </a:lnSpc>
              <a:spcBef>
                <a:spcPts val="1000"/>
              </a:spcBef>
              <a:spcAft>
                <a:spcPts val="0"/>
              </a:spcAft>
              <a:buSzPts val="1400"/>
              <a:buChar char="○"/>
            </a:pPr>
            <a:r>
              <a:rPr lang="en-US"/>
              <a:t>Trade, Transportation, Utilities</a:t>
            </a:r>
            <a:endParaRPr/>
          </a:p>
          <a:p>
            <a:pPr marL="914400" lvl="1" indent="-317500" algn="l" rtl="0">
              <a:lnSpc>
                <a:spcPct val="50000"/>
              </a:lnSpc>
              <a:spcBef>
                <a:spcPts val="1000"/>
              </a:spcBef>
              <a:spcAft>
                <a:spcPts val="0"/>
              </a:spcAft>
              <a:buSzPts val="1400"/>
              <a:buChar char="○"/>
            </a:pPr>
            <a:r>
              <a:rPr lang="en-US"/>
              <a:t>Professional and Business Services</a:t>
            </a:r>
            <a:endParaRPr/>
          </a:p>
          <a:p>
            <a:pPr marL="914400" lvl="1" indent="-317500" algn="l" rtl="0">
              <a:lnSpc>
                <a:spcPct val="50000"/>
              </a:lnSpc>
              <a:spcBef>
                <a:spcPts val="1000"/>
              </a:spcBef>
              <a:spcAft>
                <a:spcPts val="1000"/>
              </a:spcAft>
              <a:buSzPts val="1400"/>
              <a:buChar char="○"/>
            </a:pPr>
            <a:r>
              <a:rPr lang="en-US"/>
              <a:t>Educational and Health Services</a:t>
            </a:r>
            <a:endParaRPr/>
          </a:p>
        </p:txBody>
      </p:sp>
      <p:sp>
        <p:nvSpPr>
          <p:cNvPr id="396" name="Google Shape;396;g2086f72124f_1_39"/>
          <p:cNvSpPr txBox="1">
            <a:spLocks noGrp="1"/>
          </p:cNvSpPr>
          <p:nvPr>
            <p:ph type="body" idx="3"/>
          </p:nvPr>
        </p:nvSpPr>
        <p:spPr>
          <a:xfrm>
            <a:off x="7410173" y="2776936"/>
            <a:ext cx="3943500" cy="823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1000"/>
              </a:spcBef>
              <a:spcAft>
                <a:spcPts val="0"/>
              </a:spcAft>
              <a:buSzPts val="2000"/>
              <a:buNone/>
            </a:pPr>
            <a:endParaRPr/>
          </a:p>
        </p:txBody>
      </p:sp>
      <p:sp>
        <p:nvSpPr>
          <p:cNvPr id="397" name="Google Shape;397;g2086f72124f_1_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10</a:t>
            </a:fld>
            <a:endParaRPr/>
          </a:p>
        </p:txBody>
      </p:sp>
      <p:pic>
        <p:nvPicPr>
          <p:cNvPr id="398" name="Google Shape;398;g2086f72124f_1_39"/>
          <p:cNvPicPr preferRelativeResize="0"/>
          <p:nvPr/>
        </p:nvPicPr>
        <p:blipFill rotWithShape="1">
          <a:blip r:embed="rId3">
            <a:alphaModFix/>
          </a:blip>
          <a:srcRect/>
          <a:stretch/>
        </p:blipFill>
        <p:spPr>
          <a:xfrm>
            <a:off x="0" y="0"/>
            <a:ext cx="6096000" cy="5123677"/>
          </a:xfrm>
          <a:prstGeom prst="rect">
            <a:avLst/>
          </a:prstGeom>
          <a:noFill/>
          <a:ln>
            <a:noFill/>
          </a:ln>
        </p:spPr>
      </p:pic>
      <p:pic>
        <p:nvPicPr>
          <p:cNvPr id="399" name="Google Shape;399;g2086f72124f_1_39"/>
          <p:cNvPicPr preferRelativeResize="0"/>
          <p:nvPr/>
        </p:nvPicPr>
        <p:blipFill rotWithShape="1">
          <a:blip r:embed="rId4">
            <a:alphaModFix/>
          </a:blip>
          <a:srcRect/>
          <a:stretch/>
        </p:blipFill>
        <p:spPr>
          <a:xfrm>
            <a:off x="6096000" y="0"/>
            <a:ext cx="6096000" cy="5123689"/>
          </a:xfrm>
          <a:prstGeom prst="rect">
            <a:avLst/>
          </a:prstGeom>
          <a:noFill/>
          <a:ln>
            <a:noFill/>
          </a:ln>
        </p:spPr>
      </p:pic>
      <p:sp>
        <p:nvSpPr>
          <p:cNvPr id="400" name="Google Shape;400;g2086f72124f_1_39"/>
          <p:cNvSpPr txBox="1"/>
          <p:nvPr/>
        </p:nvSpPr>
        <p:spPr>
          <a:xfrm>
            <a:off x="5035800" y="5182800"/>
            <a:ext cx="21204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These top seven sectors were determined by a minimum of 220,000 persons in each sector</a:t>
            </a:r>
            <a:endParaRPr sz="1400" b="0" i="0" u="none" strike="noStrike" cap="none">
              <a:solidFill>
                <a:srgbClr val="000000"/>
              </a:solidFill>
              <a:latin typeface="Arial"/>
              <a:ea typeface="Arial"/>
              <a:cs typeface="Arial"/>
              <a:sym typeface="Arial"/>
            </a:endParaRPr>
          </a:p>
        </p:txBody>
      </p:sp>
      <p:sp>
        <p:nvSpPr>
          <p:cNvPr id="401" name="Google Shape;401;g2086f72124f_1_39"/>
          <p:cNvSpPr txBox="1"/>
          <p:nvPr/>
        </p:nvSpPr>
        <p:spPr>
          <a:xfrm>
            <a:off x="7477300" y="6356350"/>
            <a:ext cx="4781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sng" strike="noStrike" cap="none">
                <a:solidFill>
                  <a:schemeClr val="hlink"/>
                </a:solidFill>
                <a:latin typeface="Arial"/>
                <a:ea typeface="Arial"/>
                <a:cs typeface="Arial"/>
                <a:sym typeface="Arial"/>
                <a:hlinkClick r:id="rId5"/>
              </a:rPr>
              <a:t>https://esd.wa.gov/labormarketinfo/employment-estimates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2086f72124f_0_9"/>
          <p:cNvSpPr txBox="1">
            <a:spLocks noGrp="1"/>
          </p:cNvSpPr>
          <p:nvPr>
            <p:ph type="title"/>
          </p:nvPr>
        </p:nvSpPr>
        <p:spPr>
          <a:xfrm>
            <a:off x="7549850" y="149950"/>
            <a:ext cx="4280700" cy="1204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800"/>
              <a:buNone/>
            </a:pPr>
            <a:r>
              <a:rPr lang="en-US" sz="3300"/>
              <a:t>Residential vs. Commercial Vacancy</a:t>
            </a:r>
            <a:endParaRPr sz="3300"/>
          </a:p>
        </p:txBody>
      </p:sp>
      <p:sp>
        <p:nvSpPr>
          <p:cNvPr id="408" name="Google Shape;408;g2086f72124f_0_9"/>
          <p:cNvSpPr txBox="1">
            <a:spLocks noGrp="1"/>
          </p:cNvSpPr>
          <p:nvPr>
            <p:ph type="body" idx="1"/>
          </p:nvPr>
        </p:nvSpPr>
        <p:spPr>
          <a:xfrm>
            <a:off x="1362075" y="3660774"/>
            <a:ext cx="5111700" cy="1525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00"/>
              <a:buNone/>
            </a:pPr>
            <a:endParaRPr/>
          </a:p>
        </p:txBody>
      </p:sp>
      <p:sp>
        <p:nvSpPr>
          <p:cNvPr id="409" name="Google Shape;409;g2086f72124f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11</a:t>
            </a:fld>
            <a:endParaRPr/>
          </a:p>
        </p:txBody>
      </p:sp>
      <p:pic>
        <p:nvPicPr>
          <p:cNvPr id="410" name="Google Shape;410;g2086f72124f_0_9"/>
          <p:cNvPicPr preferRelativeResize="0"/>
          <p:nvPr/>
        </p:nvPicPr>
        <p:blipFill rotWithShape="1">
          <a:blip r:embed="rId3">
            <a:alphaModFix/>
          </a:blip>
          <a:srcRect/>
          <a:stretch/>
        </p:blipFill>
        <p:spPr>
          <a:xfrm>
            <a:off x="-2018775" y="0"/>
            <a:ext cx="9143984"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2086f72124f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12</a:t>
            </a:fld>
            <a:endParaRPr/>
          </a:p>
        </p:txBody>
      </p:sp>
      <p:pic>
        <p:nvPicPr>
          <p:cNvPr id="417" name="Google Shape;417;g2086f72124f_0_17"/>
          <p:cNvPicPr preferRelativeResize="0"/>
          <p:nvPr/>
        </p:nvPicPr>
        <p:blipFill rotWithShape="1">
          <a:blip r:embed="rId3">
            <a:alphaModFix/>
          </a:blip>
          <a:srcRect/>
          <a:stretch/>
        </p:blipFill>
        <p:spPr>
          <a:xfrm>
            <a:off x="2558950" y="183850"/>
            <a:ext cx="7074101" cy="5305576"/>
          </a:xfrm>
          <a:prstGeom prst="rect">
            <a:avLst/>
          </a:prstGeom>
          <a:noFill/>
          <a:ln w="28575" cap="flat" cmpd="sng">
            <a:solidFill>
              <a:schemeClr val="dk2"/>
            </a:solidFill>
            <a:prstDash val="solid"/>
            <a:round/>
            <a:headEnd type="none" w="sm" len="sm"/>
            <a:tailEnd type="none" w="sm" len="sm"/>
          </a:ln>
        </p:spPr>
      </p:pic>
      <p:sp>
        <p:nvSpPr>
          <p:cNvPr id="418" name="Google Shape;418;g2086f72124f_0_17"/>
          <p:cNvSpPr txBox="1">
            <a:spLocks noGrp="1"/>
          </p:cNvSpPr>
          <p:nvPr>
            <p:ph type="body" idx="1"/>
          </p:nvPr>
        </p:nvSpPr>
        <p:spPr>
          <a:xfrm>
            <a:off x="1627350" y="5544975"/>
            <a:ext cx="8937300" cy="9021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1400"/>
              <a:buNone/>
            </a:pPr>
            <a:r>
              <a:rPr lang="en-US"/>
              <a:t>Fig. 1 shows the history of residential vacancies over the past 5 years in Seattle compared to the national average as calculated by ApartmentList.com.</a:t>
            </a:r>
            <a:endParaRPr/>
          </a:p>
          <a:p>
            <a:pPr marL="914400" lvl="0" indent="0" algn="ctr" rtl="0">
              <a:lnSpc>
                <a:spcPct val="100000"/>
              </a:lnSpc>
              <a:spcBef>
                <a:spcPts val="0"/>
              </a:spcBef>
              <a:spcAft>
                <a:spcPts val="0"/>
              </a:spcAft>
              <a:buSzPts val="1400"/>
              <a:buNone/>
            </a:pPr>
            <a:endParaRPr/>
          </a:p>
          <a:p>
            <a:pPr marL="0" lvl="0" indent="0" algn="ctr" rtl="0">
              <a:lnSpc>
                <a:spcPct val="100000"/>
              </a:lnSpc>
              <a:spcBef>
                <a:spcPts val="0"/>
              </a:spcBef>
              <a:spcAft>
                <a:spcPts val="0"/>
              </a:spcAft>
              <a:buSzPts val="1400"/>
              <a:buNone/>
            </a:pPr>
            <a:r>
              <a:rPr lang="en-US" sz="1100"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https://www.apartmentlist.com/research/category/data-rent-estimates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2081b738c5d_0_14"/>
          <p:cNvSpPr txBox="1">
            <a:spLocks noGrp="1"/>
          </p:cNvSpPr>
          <p:nvPr>
            <p:ph type="body" idx="1"/>
          </p:nvPr>
        </p:nvSpPr>
        <p:spPr>
          <a:xfrm>
            <a:off x="2205900" y="5620250"/>
            <a:ext cx="7780200" cy="9021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1400"/>
              <a:buNone/>
            </a:pPr>
            <a:r>
              <a:rPr lang="en-US"/>
              <a:t>Fig. 2 compares the commercial vacancy rate in December 2022 to the residential vacancy rate.</a:t>
            </a:r>
            <a:endParaRPr/>
          </a:p>
          <a:p>
            <a:pPr marL="0" lvl="0" indent="0" algn="ctr" rtl="0">
              <a:lnSpc>
                <a:spcPct val="100000"/>
              </a:lnSpc>
              <a:spcBef>
                <a:spcPts val="1000"/>
              </a:spcBef>
              <a:spcAft>
                <a:spcPts val="0"/>
              </a:spcAft>
              <a:buSzPts val="1400"/>
              <a:buNone/>
            </a:pPr>
            <a:endParaRPr/>
          </a:p>
          <a:p>
            <a:pPr marL="0" lvl="0" indent="0" algn="ctr" rtl="0">
              <a:lnSpc>
                <a:spcPct val="100000"/>
              </a:lnSpc>
              <a:spcBef>
                <a:spcPts val="0"/>
              </a:spcBef>
              <a:spcAft>
                <a:spcPts val="0"/>
              </a:spcAft>
              <a:buClr>
                <a:schemeClr val="dk1"/>
              </a:buClr>
              <a:buSzPts val="1100"/>
              <a:buFont typeface="Arial"/>
              <a:buNone/>
            </a:pPr>
            <a:r>
              <a:rPr lang="en-US" sz="1100" u="sng">
                <a:solidFill>
                  <a:srgbClr val="1155C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https://www.commercialedge.com/blog/national-office-report/</a:t>
            </a:r>
            <a:endParaRPr/>
          </a:p>
        </p:txBody>
      </p:sp>
      <p:sp>
        <p:nvSpPr>
          <p:cNvPr id="425" name="Google Shape;425;g2081b738c5d_0_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13</a:t>
            </a:fld>
            <a:endParaRPr/>
          </a:p>
        </p:txBody>
      </p:sp>
      <p:pic>
        <p:nvPicPr>
          <p:cNvPr id="426" name="Google Shape;426;g2081b738c5d_0_14"/>
          <p:cNvPicPr preferRelativeResize="0"/>
          <p:nvPr/>
        </p:nvPicPr>
        <p:blipFill rotWithShape="1">
          <a:blip r:embed="rId4">
            <a:alphaModFix/>
          </a:blip>
          <a:srcRect/>
          <a:stretch/>
        </p:blipFill>
        <p:spPr>
          <a:xfrm>
            <a:off x="2524263" y="187375"/>
            <a:ext cx="7143475" cy="535760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2086f72124f_0_1"/>
          <p:cNvSpPr txBox="1">
            <a:spLocks noGrp="1"/>
          </p:cNvSpPr>
          <p:nvPr>
            <p:ph type="body" idx="1"/>
          </p:nvPr>
        </p:nvSpPr>
        <p:spPr>
          <a:xfrm>
            <a:off x="2143963" y="5454225"/>
            <a:ext cx="7904100" cy="1267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00"/>
              <a:buNone/>
            </a:pPr>
            <a:r>
              <a:rPr lang="en-US"/>
              <a:t>Fig. 2 shows the number of residential parcels as compared to the number of commercial parcels, showing an estimation of vacant parcels to occupied ones.</a:t>
            </a:r>
            <a:endParaRPr/>
          </a:p>
          <a:p>
            <a:pPr marL="0" lvl="0" indent="0" algn="ctr" rtl="0">
              <a:lnSpc>
                <a:spcPct val="100000"/>
              </a:lnSpc>
              <a:spcBef>
                <a:spcPts val="0"/>
              </a:spcBef>
              <a:spcAft>
                <a:spcPts val="0"/>
              </a:spcAft>
              <a:buSzPts val="1400"/>
              <a:buNone/>
            </a:pPr>
            <a:endParaRPr/>
          </a:p>
          <a:p>
            <a:pPr marL="0" lvl="0" indent="0" algn="ctr" rtl="0">
              <a:lnSpc>
                <a:spcPct val="100000"/>
              </a:lnSpc>
              <a:spcBef>
                <a:spcPts val="0"/>
              </a:spcBef>
              <a:spcAft>
                <a:spcPts val="0"/>
              </a:spcAft>
              <a:buSzPts val="1400"/>
              <a:buNone/>
            </a:pPr>
            <a:r>
              <a:rPr lang="en-US" sz="1100" u="sng">
                <a:solidFill>
                  <a:schemeClr val="hlink"/>
                </a:solidFill>
                <a:latin typeface="Calibri"/>
                <a:ea typeface="Calibri"/>
                <a:cs typeface="Calibri"/>
                <a:sym typeface="Calibri"/>
                <a:hlinkClick r:id="rId3"/>
              </a:rPr>
              <a:t>https://geo.wa.gov/datasets/e8f2df3ed92843738f3dd778e92e93fc_0/explore?location=47.602121%2C-122.308183%2C13.93</a:t>
            </a:r>
            <a:endParaRPr sz="1100">
              <a:latin typeface="Calibri"/>
              <a:ea typeface="Calibri"/>
              <a:cs typeface="Calibri"/>
              <a:sym typeface="Calibri"/>
            </a:endParaRPr>
          </a:p>
          <a:p>
            <a:pPr marL="0" lvl="0" indent="0" algn="ctr" rtl="0">
              <a:lnSpc>
                <a:spcPct val="100000"/>
              </a:lnSpc>
              <a:spcBef>
                <a:spcPts val="0"/>
              </a:spcBef>
              <a:spcAft>
                <a:spcPts val="0"/>
              </a:spcAft>
              <a:buClr>
                <a:schemeClr val="dk1"/>
              </a:buClr>
              <a:buSzPts val="1100"/>
              <a:buFont typeface="Arial"/>
              <a:buNone/>
            </a:pPr>
            <a:endParaRPr sz="1100">
              <a:latin typeface="Calibri"/>
              <a:ea typeface="Calibri"/>
              <a:cs typeface="Calibri"/>
              <a:sym typeface="Calibri"/>
            </a:endParaRPr>
          </a:p>
        </p:txBody>
      </p:sp>
      <p:sp>
        <p:nvSpPr>
          <p:cNvPr id="433" name="Google Shape;433;g2086f72124f_0_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14</a:t>
            </a:fld>
            <a:endParaRPr/>
          </a:p>
        </p:txBody>
      </p:sp>
      <p:pic>
        <p:nvPicPr>
          <p:cNvPr id="434" name="Google Shape;434;g2086f72124f_0_1"/>
          <p:cNvPicPr preferRelativeResize="0"/>
          <p:nvPr/>
        </p:nvPicPr>
        <p:blipFill rotWithShape="1">
          <a:blip r:embed="rId4">
            <a:alphaModFix/>
          </a:blip>
          <a:srcRect/>
          <a:stretch/>
        </p:blipFill>
        <p:spPr>
          <a:xfrm>
            <a:off x="2779238" y="413353"/>
            <a:ext cx="6633574" cy="497517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Google Shape;440;g2086f72124f_3_22"/>
          <p:cNvPicPr preferRelativeResize="0"/>
          <p:nvPr/>
        </p:nvPicPr>
        <p:blipFill rotWithShape="1">
          <a:blip r:embed="rId3">
            <a:alphaModFix/>
          </a:blip>
          <a:srcRect/>
          <a:stretch/>
        </p:blipFill>
        <p:spPr>
          <a:xfrm>
            <a:off x="6742075" y="2011050"/>
            <a:ext cx="4779024" cy="3041650"/>
          </a:xfrm>
          <a:prstGeom prst="rect">
            <a:avLst/>
          </a:prstGeom>
          <a:noFill/>
          <a:ln>
            <a:noFill/>
          </a:ln>
        </p:spPr>
      </p:pic>
      <p:sp>
        <p:nvSpPr>
          <p:cNvPr id="441" name="Google Shape;441;g2086f72124f_3_22"/>
          <p:cNvSpPr txBox="1">
            <a:spLocks noGrp="1"/>
          </p:cNvSpPr>
          <p:nvPr>
            <p:ph type="title"/>
          </p:nvPr>
        </p:nvSpPr>
        <p:spPr>
          <a:xfrm>
            <a:off x="1362075" y="1671639"/>
            <a:ext cx="5111700" cy="1204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800"/>
              <a:buNone/>
            </a:pPr>
            <a:r>
              <a:rPr lang="en-US"/>
              <a:t>Financial Data</a:t>
            </a:r>
            <a:endParaRPr/>
          </a:p>
        </p:txBody>
      </p:sp>
      <p:sp>
        <p:nvSpPr>
          <p:cNvPr id="442" name="Google Shape;442;g2086f72124f_3_22"/>
          <p:cNvSpPr txBox="1">
            <a:spLocks noGrp="1"/>
          </p:cNvSpPr>
          <p:nvPr>
            <p:ph type="body" idx="1"/>
          </p:nvPr>
        </p:nvSpPr>
        <p:spPr>
          <a:xfrm>
            <a:off x="1362075" y="3161650"/>
            <a:ext cx="5111700" cy="2069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00"/>
              <a:buNone/>
            </a:pPr>
            <a:r>
              <a:rPr lang="en-US"/>
              <a:t>We looked at financias from popular corporations headquartered in and around Seattle to examine current debt loads, assets, and more to determine if it would be feasible for companies to invest in repurposing office space.</a:t>
            </a:r>
            <a:endParaRPr/>
          </a:p>
          <a:p>
            <a:pPr marL="0" lvl="0" indent="0" algn="l" rtl="0">
              <a:lnSpc>
                <a:spcPct val="100000"/>
              </a:lnSpc>
              <a:spcBef>
                <a:spcPts val="1000"/>
              </a:spcBef>
              <a:spcAft>
                <a:spcPts val="0"/>
              </a:spcAft>
              <a:buSzPts val="1400"/>
              <a:buNone/>
            </a:pPr>
            <a:r>
              <a:rPr lang="en-US"/>
              <a:t>We looked at 72 different publicly traded companies that included popular ones, such as Amazon, Microsoft, Costco, Nordstroms and more!</a:t>
            </a:r>
            <a:endParaRPr/>
          </a:p>
          <a:p>
            <a:pPr marL="0" lvl="0" indent="0" algn="l" rtl="0">
              <a:lnSpc>
                <a:spcPct val="100000"/>
              </a:lnSpc>
              <a:spcBef>
                <a:spcPts val="1000"/>
              </a:spcBef>
              <a:spcAft>
                <a:spcPts val="0"/>
              </a:spcAft>
              <a:buSzPts val="1400"/>
              <a:buNone/>
            </a:pPr>
            <a:endParaRPr/>
          </a:p>
        </p:txBody>
      </p:sp>
      <p:sp>
        <p:nvSpPr>
          <p:cNvPr id="443" name="Google Shape;443;g2086f72124f_3_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15</a:t>
            </a:fld>
            <a:endParaRPr/>
          </a:p>
        </p:txBody>
      </p:sp>
      <p:sp>
        <p:nvSpPr>
          <p:cNvPr id="444" name="Google Shape;444;g2086f72124f_3_22"/>
          <p:cNvSpPr txBox="1"/>
          <p:nvPr/>
        </p:nvSpPr>
        <p:spPr>
          <a:xfrm>
            <a:off x="6705787" y="5125275"/>
            <a:ext cx="4851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300"/>
              </a:spcBef>
              <a:spcAft>
                <a:spcPts val="1300"/>
              </a:spcAft>
              <a:buClr>
                <a:srgbClr val="000000"/>
              </a:buClr>
              <a:buSzPts val="900"/>
              <a:buFont typeface="Arial"/>
              <a:buNone/>
            </a:pPr>
            <a:r>
              <a:rPr lang="en-US" sz="900" b="0" i="0" u="none" strike="noStrike" cap="none">
                <a:solidFill>
                  <a:srgbClr val="000000"/>
                </a:solidFill>
                <a:latin typeface="Arial"/>
                <a:ea typeface="Arial"/>
                <a:cs typeface="Arial"/>
                <a:sym typeface="Arial"/>
              </a:rPr>
              <a:t>Publicly traded companies headquartered in Washington was found on https://wswc.wa.gov/</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
          <p:cNvSpPr txBox="1">
            <a:spLocks noGrp="1"/>
          </p:cNvSpPr>
          <p:nvPr>
            <p:ph type="title"/>
          </p:nvPr>
        </p:nvSpPr>
        <p:spPr>
          <a:xfrm>
            <a:off x="758675" y="494100"/>
            <a:ext cx="3204300" cy="1204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sz="2600"/>
              <a:t>Current Assets 2022</a:t>
            </a:r>
            <a:endParaRPr sz="2600"/>
          </a:p>
        </p:txBody>
      </p:sp>
      <p:sp>
        <p:nvSpPr>
          <p:cNvPr id="450" name="Google Shape;450;p7"/>
          <p:cNvSpPr txBox="1"/>
          <p:nvPr/>
        </p:nvSpPr>
        <p:spPr>
          <a:xfrm>
            <a:off x="708775" y="1917000"/>
            <a:ext cx="3513900" cy="341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Total Current Assets is the aggregate amount all cash, receivables, prepaid expenses and inventory on an organization's balance sheet.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It is important to look at a company’s total current assets to determine their short-term liquidity and its ability to pay its short-term obligations.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 denotes that the units of figures presented are in billions. We can see in this chart that we have an outlier - Amazon whose numbers are in the billions.</a:t>
            </a:r>
            <a:endParaRPr sz="1400" b="0" i="0" u="none" strike="noStrike" cap="none">
              <a:solidFill>
                <a:srgbClr val="000000"/>
              </a:solidFill>
              <a:latin typeface="Arial"/>
              <a:ea typeface="Arial"/>
              <a:cs typeface="Arial"/>
              <a:sym typeface="Arial"/>
            </a:endParaRPr>
          </a:p>
        </p:txBody>
      </p:sp>
      <p:pic>
        <p:nvPicPr>
          <p:cNvPr id="451" name="Google Shape;451;p7"/>
          <p:cNvPicPr preferRelativeResize="0"/>
          <p:nvPr/>
        </p:nvPicPr>
        <p:blipFill rotWithShape="1">
          <a:blip r:embed="rId3">
            <a:alphaModFix/>
          </a:blip>
          <a:srcRect/>
          <a:stretch/>
        </p:blipFill>
        <p:spPr>
          <a:xfrm>
            <a:off x="4389536" y="539050"/>
            <a:ext cx="7605214" cy="5323650"/>
          </a:xfrm>
          <a:prstGeom prst="rect">
            <a:avLst/>
          </a:prstGeom>
          <a:noFill/>
          <a:ln w="9525" cap="flat" cmpd="sng">
            <a:solidFill>
              <a:schemeClr val="accent5"/>
            </a:solidFill>
            <a:prstDash val="solid"/>
            <a:round/>
            <a:headEnd type="none" w="sm" len="sm"/>
            <a:tailEnd type="none" w="sm" len="sm"/>
          </a:ln>
        </p:spPr>
      </p:pic>
      <p:sp>
        <p:nvSpPr>
          <p:cNvPr id="452" name="Google Shape;452;p7"/>
          <p:cNvSpPr txBox="1"/>
          <p:nvPr/>
        </p:nvSpPr>
        <p:spPr>
          <a:xfrm>
            <a:off x="8311630" y="5934075"/>
            <a:ext cx="29685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Resources:Data provided by Financial Modeling Prep</a:t>
            </a:r>
            <a:endParaRPr sz="9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7F7F7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2086f72124f_3_8"/>
          <p:cNvSpPr txBox="1"/>
          <p:nvPr/>
        </p:nvSpPr>
        <p:spPr>
          <a:xfrm>
            <a:off x="8361555" y="5874175"/>
            <a:ext cx="29685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Resources:Data provided by Financial Modeling Prep</a:t>
            </a:r>
            <a:endParaRPr sz="9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7F7F7F"/>
              </a:solidFill>
              <a:latin typeface="Arial"/>
              <a:ea typeface="Arial"/>
              <a:cs typeface="Arial"/>
              <a:sym typeface="Arial"/>
            </a:endParaRPr>
          </a:p>
        </p:txBody>
      </p:sp>
      <p:sp>
        <p:nvSpPr>
          <p:cNvPr id="458" name="Google Shape;458;g2086f72124f_3_8"/>
          <p:cNvSpPr txBox="1">
            <a:spLocks noGrp="1"/>
          </p:cNvSpPr>
          <p:nvPr>
            <p:ph type="title"/>
          </p:nvPr>
        </p:nvSpPr>
        <p:spPr>
          <a:xfrm>
            <a:off x="758650" y="615400"/>
            <a:ext cx="3553800" cy="1204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a:t>Total Debt 2022</a:t>
            </a:r>
            <a:endParaRPr/>
          </a:p>
        </p:txBody>
      </p:sp>
      <p:sp>
        <p:nvSpPr>
          <p:cNvPr id="459" name="Google Shape;459;g2086f72124f_3_8"/>
          <p:cNvSpPr txBox="1"/>
          <p:nvPr/>
        </p:nvSpPr>
        <p:spPr>
          <a:xfrm>
            <a:off x="758650" y="1968450"/>
            <a:ext cx="3553800" cy="320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Total Debt is the sum of short-term deb, long-term debit and other fixed payment obligations (such as capital leases) of a business that are incurred while under normal operating cycles.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Similar to how a bank or credit union looks at your debt to income ratio for lending, it’s equally important to look at how companies debt compares to their income.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Total Debt is lower than the Total current assets for many companies show in the chart to the right. </a:t>
            </a:r>
            <a:endParaRPr sz="1400" b="0" i="0" u="none" strike="noStrike" cap="none">
              <a:solidFill>
                <a:srgbClr val="000000"/>
              </a:solidFill>
              <a:latin typeface="Arial"/>
              <a:ea typeface="Arial"/>
              <a:cs typeface="Arial"/>
              <a:sym typeface="Arial"/>
            </a:endParaRPr>
          </a:p>
        </p:txBody>
      </p:sp>
      <p:pic>
        <p:nvPicPr>
          <p:cNvPr id="460" name="Google Shape;460;g2086f72124f_3_8"/>
          <p:cNvPicPr preferRelativeResize="0"/>
          <p:nvPr/>
        </p:nvPicPr>
        <p:blipFill rotWithShape="1">
          <a:blip r:embed="rId3">
            <a:alphaModFix/>
          </a:blip>
          <a:srcRect/>
          <a:stretch/>
        </p:blipFill>
        <p:spPr>
          <a:xfrm>
            <a:off x="4552025" y="537200"/>
            <a:ext cx="7377750" cy="5164433"/>
          </a:xfrm>
          <a:prstGeom prst="rect">
            <a:avLst/>
          </a:prstGeom>
          <a:noFill/>
          <a:ln w="9525" cap="flat" cmpd="sng">
            <a:solidFill>
              <a:schemeClr val="accent5"/>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2086f72124f_3_45"/>
          <p:cNvSpPr txBox="1"/>
          <p:nvPr/>
        </p:nvSpPr>
        <p:spPr>
          <a:xfrm>
            <a:off x="8361555" y="5874175"/>
            <a:ext cx="29685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Resources:Data provided by Financial Modeling Prep</a:t>
            </a:r>
            <a:endParaRPr sz="9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7F7F7F"/>
              </a:solidFill>
              <a:latin typeface="Arial"/>
              <a:ea typeface="Arial"/>
              <a:cs typeface="Arial"/>
              <a:sym typeface="Arial"/>
            </a:endParaRPr>
          </a:p>
        </p:txBody>
      </p:sp>
      <p:sp>
        <p:nvSpPr>
          <p:cNvPr id="466" name="Google Shape;466;g2086f72124f_3_45"/>
          <p:cNvSpPr txBox="1">
            <a:spLocks noGrp="1"/>
          </p:cNvSpPr>
          <p:nvPr>
            <p:ph type="title"/>
          </p:nvPr>
        </p:nvSpPr>
        <p:spPr>
          <a:xfrm>
            <a:off x="838500" y="6039425"/>
            <a:ext cx="3793500" cy="582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a:t>Net Income 2022</a:t>
            </a:r>
            <a:r>
              <a:rPr lang="en-US" sz="1200"/>
              <a:t>(4th QTR)</a:t>
            </a:r>
            <a:endParaRPr sz="1200"/>
          </a:p>
        </p:txBody>
      </p:sp>
      <p:pic>
        <p:nvPicPr>
          <p:cNvPr id="467" name="Google Shape;467;g2086f72124f_3_45"/>
          <p:cNvPicPr preferRelativeResize="0"/>
          <p:nvPr/>
        </p:nvPicPr>
        <p:blipFill rotWithShape="1">
          <a:blip r:embed="rId3">
            <a:alphaModFix/>
          </a:blip>
          <a:srcRect/>
          <a:stretch/>
        </p:blipFill>
        <p:spPr>
          <a:xfrm>
            <a:off x="581750" y="382000"/>
            <a:ext cx="10888175" cy="544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2086f72124f_3_37"/>
          <p:cNvSpPr txBox="1">
            <a:spLocks noGrp="1"/>
          </p:cNvSpPr>
          <p:nvPr>
            <p:ph type="title"/>
          </p:nvPr>
        </p:nvSpPr>
        <p:spPr>
          <a:xfrm>
            <a:off x="1362075" y="578976"/>
            <a:ext cx="5675700" cy="1319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800"/>
              <a:buNone/>
            </a:pPr>
            <a:r>
              <a:rPr lang="en-US"/>
              <a:t>Our findings</a:t>
            </a:r>
            <a:endParaRPr/>
          </a:p>
        </p:txBody>
      </p:sp>
      <p:sp>
        <p:nvSpPr>
          <p:cNvPr id="474" name="Google Shape;474;g2086f72124f_3_37"/>
          <p:cNvSpPr txBox="1">
            <a:spLocks noGrp="1"/>
          </p:cNvSpPr>
          <p:nvPr>
            <p:ph type="body" idx="1"/>
          </p:nvPr>
        </p:nvSpPr>
        <p:spPr>
          <a:xfrm>
            <a:off x="1297725" y="2155688"/>
            <a:ext cx="9942600" cy="3963600"/>
          </a:xfrm>
          <a:prstGeom prst="rect">
            <a:avLst/>
          </a:prstGeom>
          <a:noFill/>
          <a:ln>
            <a:noFill/>
          </a:ln>
        </p:spPr>
        <p:txBody>
          <a:bodyPr spcFirstLastPara="1" wrap="square" lIns="91425" tIns="45700" rIns="91425" bIns="45700" anchor="t" anchorCtr="0">
            <a:normAutofit lnSpcReduction="20000"/>
          </a:bodyPr>
          <a:lstStyle/>
          <a:p>
            <a:pPr marL="457200" lvl="0" indent="-323850" algn="l" rtl="0">
              <a:lnSpc>
                <a:spcPct val="100000"/>
              </a:lnSpc>
              <a:spcBef>
                <a:spcPts val="0"/>
              </a:spcBef>
              <a:spcAft>
                <a:spcPts val="0"/>
              </a:spcAft>
              <a:buClr>
                <a:schemeClr val="dk1"/>
              </a:buClr>
              <a:buSzPts val="1500"/>
              <a:buChar char="●"/>
            </a:pPr>
            <a:r>
              <a:rPr lang="en-US" sz="1500">
                <a:solidFill>
                  <a:schemeClr val="dk1"/>
                </a:solidFill>
              </a:rPr>
              <a:t>Housing values in Seattle have been on the rise since 2013, although there has been a recent drop off in housing value, however, it is not substantial.</a:t>
            </a:r>
            <a:endParaRPr sz="1500">
              <a:solidFill>
                <a:schemeClr val="dk1"/>
              </a:solidFill>
            </a:endParaRPr>
          </a:p>
          <a:p>
            <a:pPr marL="457200" lvl="0" indent="0" algn="l" rtl="0">
              <a:lnSpc>
                <a:spcPct val="100000"/>
              </a:lnSpc>
              <a:spcBef>
                <a:spcPts val="0"/>
              </a:spcBef>
              <a:spcAft>
                <a:spcPts val="0"/>
              </a:spcAft>
              <a:buSzPts val="1400"/>
              <a:buNone/>
            </a:pPr>
            <a:endParaRPr sz="1500">
              <a:solidFill>
                <a:schemeClr val="dk1"/>
              </a:solidFill>
            </a:endParaRPr>
          </a:p>
          <a:p>
            <a:pPr marL="457200" lvl="0" indent="-323850" algn="l" rtl="0">
              <a:lnSpc>
                <a:spcPct val="100000"/>
              </a:lnSpc>
              <a:spcBef>
                <a:spcPts val="0"/>
              </a:spcBef>
              <a:spcAft>
                <a:spcPts val="0"/>
              </a:spcAft>
              <a:buClr>
                <a:schemeClr val="dk1"/>
              </a:buClr>
              <a:buSzPts val="1500"/>
              <a:buChar char="●"/>
            </a:pPr>
            <a:r>
              <a:rPr lang="en-US" sz="1500">
                <a:solidFill>
                  <a:schemeClr val="dk1"/>
                </a:solidFill>
              </a:rPr>
              <a:t>In 2022, we have seen a slight decrease in the population of people who live in the city of Seattle, WA. of about 1800 residents. </a:t>
            </a:r>
            <a:endParaRPr sz="1500">
              <a:solidFill>
                <a:schemeClr val="dk1"/>
              </a:solidFill>
            </a:endParaRPr>
          </a:p>
          <a:p>
            <a:pPr marL="457200" lvl="0" indent="0" algn="l" rtl="0">
              <a:lnSpc>
                <a:spcPct val="100000"/>
              </a:lnSpc>
              <a:spcBef>
                <a:spcPts val="0"/>
              </a:spcBef>
              <a:spcAft>
                <a:spcPts val="0"/>
              </a:spcAft>
              <a:buSzPts val="1400"/>
              <a:buNone/>
            </a:pPr>
            <a:endParaRPr sz="1500">
              <a:solidFill>
                <a:schemeClr val="dk1"/>
              </a:solidFill>
            </a:endParaRPr>
          </a:p>
          <a:p>
            <a:pPr marL="457200" lvl="0" indent="-323850" algn="l" rtl="0">
              <a:lnSpc>
                <a:spcPct val="100000"/>
              </a:lnSpc>
              <a:spcBef>
                <a:spcPts val="0"/>
              </a:spcBef>
              <a:spcAft>
                <a:spcPts val="0"/>
              </a:spcAft>
              <a:buClr>
                <a:schemeClr val="dk1"/>
              </a:buClr>
              <a:buSzPts val="1500"/>
              <a:buChar char="●"/>
            </a:pPr>
            <a:r>
              <a:rPr lang="en-US" sz="1500">
                <a:solidFill>
                  <a:schemeClr val="dk1"/>
                </a:solidFill>
              </a:rPr>
              <a:t>Vacancy rate is only slightly above the national average for residential units but commercial vacancy is significantly higher. This could indicate that more units are needed for commercial use but given the ratio of commercial to residential parcels it may not necessarily be so.</a:t>
            </a:r>
            <a:endParaRPr sz="1500">
              <a:solidFill>
                <a:schemeClr val="dk1"/>
              </a:solidFill>
            </a:endParaRPr>
          </a:p>
          <a:p>
            <a:pPr marL="457200" lvl="0" indent="0" algn="l" rtl="0">
              <a:lnSpc>
                <a:spcPct val="100000"/>
              </a:lnSpc>
              <a:spcBef>
                <a:spcPts val="0"/>
              </a:spcBef>
              <a:spcAft>
                <a:spcPts val="0"/>
              </a:spcAft>
              <a:buSzPts val="1400"/>
              <a:buNone/>
            </a:pPr>
            <a:endParaRPr sz="1500">
              <a:solidFill>
                <a:schemeClr val="dk1"/>
              </a:solidFill>
            </a:endParaRPr>
          </a:p>
          <a:p>
            <a:pPr marL="457200" lvl="0" indent="-323850" algn="l" rtl="0">
              <a:lnSpc>
                <a:spcPct val="100000"/>
              </a:lnSpc>
              <a:spcBef>
                <a:spcPts val="0"/>
              </a:spcBef>
              <a:spcAft>
                <a:spcPts val="0"/>
              </a:spcAft>
              <a:buClr>
                <a:schemeClr val="dk1"/>
              </a:buClr>
              <a:buSzPts val="1500"/>
              <a:buChar char="●"/>
            </a:pPr>
            <a:r>
              <a:rPr lang="en-US" sz="1500">
                <a:solidFill>
                  <a:schemeClr val="dk1"/>
                </a:solidFill>
              </a:rPr>
              <a:t>Businesses may be less likely to invest in additional rental space if there is not a great need for rental space.</a:t>
            </a:r>
            <a:endParaRPr sz="1500">
              <a:solidFill>
                <a:schemeClr val="dk1"/>
              </a:solidFill>
            </a:endParaRPr>
          </a:p>
          <a:p>
            <a:pPr marL="0" lvl="0" indent="0" algn="l" rtl="0">
              <a:lnSpc>
                <a:spcPct val="100000"/>
              </a:lnSpc>
              <a:spcBef>
                <a:spcPts val="0"/>
              </a:spcBef>
              <a:spcAft>
                <a:spcPts val="0"/>
              </a:spcAft>
              <a:buSzPts val="1400"/>
              <a:buNone/>
            </a:pPr>
            <a:endParaRPr sz="1500">
              <a:solidFill>
                <a:schemeClr val="dk1"/>
              </a:solidFill>
            </a:endParaRPr>
          </a:p>
          <a:p>
            <a:pPr marL="457200" lvl="0" indent="-323850" algn="l" rtl="0">
              <a:lnSpc>
                <a:spcPct val="100000"/>
              </a:lnSpc>
              <a:spcBef>
                <a:spcPts val="0"/>
              </a:spcBef>
              <a:spcAft>
                <a:spcPts val="0"/>
              </a:spcAft>
              <a:buClr>
                <a:schemeClr val="dk1"/>
              </a:buClr>
              <a:buSzPts val="1500"/>
              <a:buChar char="●"/>
            </a:pPr>
            <a:r>
              <a:rPr lang="en-US" sz="1500">
                <a:solidFill>
                  <a:schemeClr val="dk1"/>
                </a:solidFill>
              </a:rPr>
              <a:t>At this time, we do not have enough data to support a business investment in using vacant office space as rental income.</a:t>
            </a:r>
            <a:endParaRPr sz="1500">
              <a:solidFill>
                <a:schemeClr val="dk1"/>
              </a:solidFill>
            </a:endParaRPr>
          </a:p>
          <a:p>
            <a:pPr marL="457200" lvl="0" indent="0" algn="l" rtl="0">
              <a:lnSpc>
                <a:spcPct val="100000"/>
              </a:lnSpc>
              <a:spcBef>
                <a:spcPts val="0"/>
              </a:spcBef>
              <a:spcAft>
                <a:spcPts val="0"/>
              </a:spcAft>
              <a:buSzPts val="1400"/>
              <a:buNone/>
            </a:pPr>
            <a:endParaRPr sz="1500">
              <a:solidFill>
                <a:schemeClr val="dk1"/>
              </a:solidFill>
            </a:endParaRPr>
          </a:p>
          <a:p>
            <a:pPr marL="0" lvl="0" indent="0" algn="l" rtl="0">
              <a:lnSpc>
                <a:spcPct val="100000"/>
              </a:lnSpc>
              <a:spcBef>
                <a:spcPts val="0"/>
              </a:spcBef>
              <a:spcAft>
                <a:spcPts val="0"/>
              </a:spcAft>
              <a:buSzPts val="1400"/>
              <a:buNone/>
            </a:pPr>
            <a:endParaRPr sz="1500">
              <a:solidFill>
                <a:schemeClr val="dk1"/>
              </a:solidFill>
            </a:endParaRPr>
          </a:p>
          <a:p>
            <a:pPr marL="0" lvl="0" indent="0" algn="l" rtl="0">
              <a:lnSpc>
                <a:spcPct val="100000"/>
              </a:lnSpc>
              <a:spcBef>
                <a:spcPts val="0"/>
              </a:spcBef>
              <a:spcAft>
                <a:spcPts val="0"/>
              </a:spcAft>
              <a:buSzPts val="1400"/>
              <a:buNone/>
            </a:pPr>
            <a:endParaRPr sz="1500">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
        <p:nvSpPr>
          <p:cNvPr id="475" name="Google Shape;475;g2086f72124f_3_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
          <p:cNvSpPr txBox="1">
            <a:spLocks noGrp="1"/>
          </p:cNvSpPr>
          <p:nvPr>
            <p:ph type="title"/>
          </p:nvPr>
        </p:nvSpPr>
        <p:spPr>
          <a:xfrm>
            <a:off x="1333499" y="1020445"/>
            <a:ext cx="3819229"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a:t>PROJECT TEAM ONE</a:t>
            </a:r>
            <a:endParaRPr/>
          </a:p>
        </p:txBody>
      </p:sp>
      <p:sp>
        <p:nvSpPr>
          <p:cNvPr id="318" name="Google Shape;318;p2"/>
          <p:cNvSpPr txBox="1">
            <a:spLocks noGrp="1"/>
          </p:cNvSpPr>
          <p:nvPr>
            <p:ph type="body" idx="1"/>
          </p:nvPr>
        </p:nvSpPr>
        <p:spPr>
          <a:xfrm>
            <a:off x="1333499" y="2924175"/>
            <a:ext cx="3171825" cy="251936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rgbClr val="3F3F3F"/>
              </a:buClr>
              <a:buSzPts val="1400"/>
              <a:buNone/>
            </a:pPr>
            <a:r>
              <a:rPr lang="en-US"/>
              <a:t>Elizabeth Hansen</a:t>
            </a:r>
            <a:endParaRPr/>
          </a:p>
          <a:p>
            <a:pPr marL="0" lvl="0" indent="0" algn="l" rtl="0">
              <a:lnSpc>
                <a:spcPct val="120000"/>
              </a:lnSpc>
              <a:spcBef>
                <a:spcPts val="1000"/>
              </a:spcBef>
              <a:spcAft>
                <a:spcPts val="0"/>
              </a:spcAft>
              <a:buClr>
                <a:srgbClr val="3F3F3F"/>
              </a:buClr>
              <a:buSzPts val="1400"/>
              <a:buNone/>
            </a:pPr>
            <a:r>
              <a:rPr lang="en-US"/>
              <a:t>Scott McLean</a:t>
            </a:r>
            <a:endParaRPr/>
          </a:p>
          <a:p>
            <a:pPr marL="0" lvl="0" indent="0" algn="l" rtl="0">
              <a:lnSpc>
                <a:spcPct val="120000"/>
              </a:lnSpc>
              <a:spcBef>
                <a:spcPts val="1000"/>
              </a:spcBef>
              <a:spcAft>
                <a:spcPts val="0"/>
              </a:spcAft>
              <a:buClr>
                <a:srgbClr val="3F3F3F"/>
              </a:buClr>
              <a:buSzPts val="1400"/>
              <a:buNone/>
            </a:pPr>
            <a:r>
              <a:rPr lang="en-US"/>
              <a:t>Christopher Lynch</a:t>
            </a:r>
            <a:endParaRPr/>
          </a:p>
          <a:p>
            <a:pPr marL="0" lvl="0" indent="0" algn="l" rtl="0">
              <a:lnSpc>
                <a:spcPct val="120000"/>
              </a:lnSpc>
              <a:spcBef>
                <a:spcPts val="1000"/>
              </a:spcBef>
              <a:spcAft>
                <a:spcPts val="0"/>
              </a:spcAft>
              <a:buClr>
                <a:srgbClr val="3F3F3F"/>
              </a:buClr>
              <a:buSzPts val="1400"/>
              <a:buNone/>
            </a:pPr>
            <a:r>
              <a:rPr lang="en-US"/>
              <a:t>Sheila Troxel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
          <p:cNvSpPr txBox="1">
            <a:spLocks noGrp="1"/>
          </p:cNvSpPr>
          <p:nvPr>
            <p:ph type="title"/>
          </p:nvPr>
        </p:nvSpPr>
        <p:spPr>
          <a:xfrm>
            <a:off x="1362075" y="1671639"/>
            <a:ext cx="5111750" cy="1204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a:t>PROBLEM</a:t>
            </a:r>
            <a:endParaRPr/>
          </a:p>
        </p:txBody>
      </p:sp>
      <p:sp>
        <p:nvSpPr>
          <p:cNvPr id="324" name="Google Shape;3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sp>
        <p:nvSpPr>
          <p:cNvPr id="325" name="Google Shape;325;p3"/>
          <p:cNvSpPr txBox="1">
            <a:spLocks noGrp="1"/>
          </p:cNvSpPr>
          <p:nvPr>
            <p:ph type="body" idx="1"/>
          </p:nvPr>
        </p:nvSpPr>
        <p:spPr>
          <a:xfrm>
            <a:off x="1362075" y="3035575"/>
            <a:ext cx="6434700" cy="3026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3F3F3F"/>
              </a:buClr>
              <a:buSzPts val="1400"/>
              <a:buNone/>
            </a:pPr>
            <a:r>
              <a:rPr lang="en-US" sz="1500"/>
              <a:t>With many large corporations left with vacant office space post-covid, many are considering requiring employees to return to work. Meanwhile, others are working to create more remote or hybrid options.</a:t>
            </a:r>
            <a:endParaRPr sz="1500"/>
          </a:p>
          <a:p>
            <a:pPr marL="0" lvl="0" indent="0" algn="l" rtl="0">
              <a:lnSpc>
                <a:spcPct val="100000"/>
              </a:lnSpc>
              <a:spcBef>
                <a:spcPts val="1000"/>
              </a:spcBef>
              <a:spcAft>
                <a:spcPts val="0"/>
              </a:spcAft>
              <a:buClr>
                <a:srgbClr val="3F3F3F"/>
              </a:buClr>
              <a:buSzPts val="1400"/>
              <a:buNone/>
            </a:pPr>
            <a:r>
              <a:rPr lang="en-US" sz="1500"/>
              <a:t>How has the COVID-19 pandemic changed the workplace and how can we capitalize on this opportunity to build a workplace of the future?</a:t>
            </a:r>
            <a:endParaRPr sz="1500"/>
          </a:p>
          <a:p>
            <a:pPr marL="0" lvl="0" indent="0" algn="l" rtl="0">
              <a:lnSpc>
                <a:spcPct val="100000"/>
              </a:lnSpc>
              <a:spcBef>
                <a:spcPts val="1000"/>
              </a:spcBef>
              <a:spcAft>
                <a:spcPts val="0"/>
              </a:spcAft>
              <a:buClr>
                <a:srgbClr val="3F3F3F"/>
              </a:buClr>
              <a:buSzPts val="1400"/>
              <a:buNone/>
            </a:pPr>
            <a:r>
              <a:rPr lang="en-US" sz="1500"/>
              <a:t>Our team examined options for corporations to repurpose empty office space by renting space to other commercial business or by providing more rental units to provide housing for individuals moving to the area.</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6"/>
          <p:cNvSpPr txBox="1">
            <a:spLocks noGrp="1"/>
          </p:cNvSpPr>
          <p:nvPr>
            <p:ph type="title"/>
          </p:nvPr>
        </p:nvSpPr>
        <p:spPr>
          <a:xfrm>
            <a:off x="2801675" y="143475"/>
            <a:ext cx="6216600" cy="526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a:t>HOUSING REAL ESTATE TRENDS</a:t>
            </a:r>
            <a:endParaRPr/>
          </a:p>
        </p:txBody>
      </p:sp>
      <p:sp>
        <p:nvSpPr>
          <p:cNvPr id="331" name="Google Shape;331;p6"/>
          <p:cNvSpPr txBox="1">
            <a:spLocks noGrp="1"/>
          </p:cNvSpPr>
          <p:nvPr>
            <p:ph type="body" idx="1"/>
          </p:nvPr>
        </p:nvSpPr>
        <p:spPr>
          <a:xfrm>
            <a:off x="1362075" y="2235694"/>
            <a:ext cx="5111700" cy="1292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3F3F3F"/>
              </a:buClr>
              <a:buSzPts val="1400"/>
              <a:buNone/>
            </a:pPr>
            <a:endParaRPr/>
          </a:p>
        </p:txBody>
      </p:sp>
      <p:sp>
        <p:nvSpPr>
          <p:cNvPr id="332" name="Google Shape;332;p6"/>
          <p:cNvSpPr txBox="1"/>
          <p:nvPr/>
        </p:nvSpPr>
        <p:spPr>
          <a:xfrm>
            <a:off x="765110" y="6083559"/>
            <a:ext cx="58316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7F7F7F"/>
                </a:solidFill>
                <a:latin typeface="Arial"/>
                <a:ea typeface="Arial"/>
                <a:cs typeface="Arial"/>
                <a:sym typeface="Arial"/>
              </a:rPr>
              <a:t>Resources:</a:t>
            </a:r>
            <a:endParaRPr sz="1400" b="0" i="0" u="none" strike="noStrike" cap="none">
              <a:solidFill>
                <a:srgbClr val="000000"/>
              </a:solidFill>
              <a:latin typeface="Arial"/>
              <a:ea typeface="Arial"/>
              <a:cs typeface="Arial"/>
              <a:sym typeface="Arial"/>
            </a:endParaRPr>
          </a:p>
        </p:txBody>
      </p:sp>
      <p:pic>
        <p:nvPicPr>
          <p:cNvPr id="333" name="Google Shape;333;p6"/>
          <p:cNvPicPr preferRelativeResize="0"/>
          <p:nvPr/>
        </p:nvPicPr>
        <p:blipFill rotWithShape="1">
          <a:blip r:embed="rId3">
            <a:alphaModFix/>
          </a:blip>
          <a:srcRect/>
          <a:stretch/>
        </p:blipFill>
        <p:spPr>
          <a:xfrm>
            <a:off x="0" y="1269250"/>
            <a:ext cx="8311475" cy="5588750"/>
          </a:xfrm>
          <a:prstGeom prst="rect">
            <a:avLst/>
          </a:prstGeom>
          <a:noFill/>
          <a:ln>
            <a:noFill/>
          </a:ln>
        </p:spPr>
      </p:pic>
      <p:sp>
        <p:nvSpPr>
          <p:cNvPr id="334" name="Google Shape;334;p6"/>
          <p:cNvSpPr txBox="1"/>
          <p:nvPr/>
        </p:nvSpPr>
        <p:spPr>
          <a:xfrm>
            <a:off x="8362675" y="1402300"/>
            <a:ext cx="3459600" cy="341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Housing values in Seattle have been on the rise since 2013, although there has been a recent drop off in housing 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Housing values have not matched there pre-housing crisis real value max of $621,903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Seattle was affected significantly by the housing crisis with homes losing, on average, 50% of there value during the crisis whereas the typical average loss in the united states was between 20-30%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6"/>
          <p:cNvSpPr txBox="1"/>
          <p:nvPr/>
        </p:nvSpPr>
        <p:spPr>
          <a:xfrm>
            <a:off x="8618550" y="4718725"/>
            <a:ext cx="3203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2081b738c5d_0_7"/>
          <p:cNvSpPr txBox="1">
            <a:spLocks noGrp="1"/>
          </p:cNvSpPr>
          <p:nvPr>
            <p:ph type="title"/>
          </p:nvPr>
        </p:nvSpPr>
        <p:spPr>
          <a:xfrm>
            <a:off x="4255050" y="174000"/>
            <a:ext cx="7603500" cy="63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800"/>
              <a:buNone/>
            </a:pPr>
            <a:r>
              <a:rPr lang="en-US"/>
              <a:t>Seattle Housing Cost Analysis by Zip Code</a:t>
            </a:r>
            <a:endParaRPr/>
          </a:p>
        </p:txBody>
      </p:sp>
      <p:sp>
        <p:nvSpPr>
          <p:cNvPr id="342" name="Google Shape;342;g2081b738c5d_0_7"/>
          <p:cNvSpPr txBox="1">
            <a:spLocks noGrp="1"/>
          </p:cNvSpPr>
          <p:nvPr>
            <p:ph type="body" idx="1"/>
          </p:nvPr>
        </p:nvSpPr>
        <p:spPr>
          <a:xfrm>
            <a:off x="4439275" y="2180275"/>
            <a:ext cx="5111700" cy="4217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00"/>
              <a:buNone/>
            </a:pPr>
            <a:r>
              <a:rPr lang="en-US" sz="1900" b="1" u="sng"/>
              <a:t>Key takeaways:</a:t>
            </a:r>
            <a:endParaRPr sz="1900" b="1" u="sng"/>
          </a:p>
          <a:p>
            <a:pPr marL="0" lvl="0" indent="0" algn="l" rtl="0">
              <a:lnSpc>
                <a:spcPct val="100000"/>
              </a:lnSpc>
              <a:spcBef>
                <a:spcPts val="1000"/>
              </a:spcBef>
              <a:spcAft>
                <a:spcPts val="0"/>
              </a:spcAft>
              <a:buSzPts val="1400"/>
              <a:buNone/>
            </a:pPr>
            <a:r>
              <a:rPr lang="en-US" sz="1900"/>
              <a:t>Average median income: $101,108.03</a:t>
            </a:r>
            <a:endParaRPr sz="1900"/>
          </a:p>
          <a:p>
            <a:pPr marL="0" lvl="0" indent="0" algn="l" rtl="0">
              <a:lnSpc>
                <a:spcPct val="100000"/>
              </a:lnSpc>
              <a:spcBef>
                <a:spcPts val="1000"/>
              </a:spcBef>
              <a:spcAft>
                <a:spcPts val="0"/>
              </a:spcAft>
              <a:buSzPts val="1400"/>
              <a:buNone/>
            </a:pPr>
            <a:r>
              <a:rPr lang="en-US" sz="1900"/>
              <a:t>Average home value: $703,846.88</a:t>
            </a:r>
            <a:endParaRPr sz="1900"/>
          </a:p>
          <a:p>
            <a:pPr marL="0" lvl="0" indent="0" algn="l" rtl="0">
              <a:lnSpc>
                <a:spcPct val="100000"/>
              </a:lnSpc>
              <a:spcBef>
                <a:spcPts val="1000"/>
              </a:spcBef>
              <a:spcAft>
                <a:spcPts val="0"/>
              </a:spcAft>
              <a:buSzPts val="1400"/>
              <a:buNone/>
            </a:pPr>
            <a:r>
              <a:rPr lang="en-US" sz="1900"/>
              <a:t>Average housing to income ratio: 7.09</a:t>
            </a:r>
            <a:endParaRPr sz="1900"/>
          </a:p>
          <a:p>
            <a:pPr marL="0" lvl="0" indent="0" algn="l" rtl="0">
              <a:lnSpc>
                <a:spcPct val="100000"/>
              </a:lnSpc>
              <a:spcBef>
                <a:spcPts val="1000"/>
              </a:spcBef>
              <a:spcAft>
                <a:spcPts val="0"/>
              </a:spcAft>
              <a:buSzPts val="1400"/>
              <a:buNone/>
            </a:pPr>
            <a:r>
              <a:rPr lang="en-US" sz="1900"/>
              <a:t>Average monthly rent: $2,201.81</a:t>
            </a:r>
            <a:endParaRPr sz="1900"/>
          </a:p>
          <a:p>
            <a:pPr marL="0" lvl="0" indent="0" algn="l" rtl="0">
              <a:lnSpc>
                <a:spcPct val="100000"/>
              </a:lnSpc>
              <a:spcBef>
                <a:spcPts val="1000"/>
              </a:spcBef>
              <a:spcAft>
                <a:spcPts val="0"/>
              </a:spcAft>
              <a:buSzPts val="1400"/>
              <a:buNone/>
            </a:pPr>
            <a:r>
              <a:rPr lang="en-US" sz="1900"/>
              <a:t>Average yearly rent to income ratio: 0.27</a:t>
            </a:r>
            <a:endParaRPr sz="1900"/>
          </a:p>
          <a:p>
            <a:pPr marL="0" lvl="0" indent="0" algn="l" rtl="0">
              <a:lnSpc>
                <a:spcPct val="100000"/>
              </a:lnSpc>
              <a:spcBef>
                <a:spcPts val="1000"/>
              </a:spcBef>
              <a:spcAft>
                <a:spcPts val="0"/>
              </a:spcAft>
              <a:buSzPts val="1400"/>
              <a:buNone/>
            </a:pPr>
            <a:r>
              <a:rPr lang="en-US" sz="1900"/>
              <a:t>Average percentage renting housing: 50.47%</a:t>
            </a:r>
            <a:endParaRPr sz="1900"/>
          </a:p>
          <a:p>
            <a:pPr marL="0" lvl="0" indent="0" algn="l" rtl="0">
              <a:lnSpc>
                <a:spcPct val="100000"/>
              </a:lnSpc>
              <a:spcBef>
                <a:spcPts val="1000"/>
              </a:spcBef>
              <a:spcAft>
                <a:spcPts val="0"/>
              </a:spcAft>
              <a:buSzPts val="1400"/>
              <a:buNone/>
            </a:pPr>
            <a:r>
              <a:rPr lang="en-US" sz="1900"/>
              <a:t>Average population: 30,592</a:t>
            </a:r>
            <a:endParaRPr sz="1900"/>
          </a:p>
          <a:p>
            <a:pPr marL="0" lvl="0" indent="0" algn="l" rtl="0">
              <a:lnSpc>
                <a:spcPct val="100000"/>
              </a:lnSpc>
              <a:spcBef>
                <a:spcPts val="1000"/>
              </a:spcBef>
              <a:spcAft>
                <a:spcPts val="0"/>
              </a:spcAft>
              <a:buSzPts val="1400"/>
              <a:buNone/>
            </a:pPr>
            <a:endParaRPr sz="1900"/>
          </a:p>
        </p:txBody>
      </p:sp>
      <p:sp>
        <p:nvSpPr>
          <p:cNvPr id="343" name="Google Shape;343;g2081b738c5d_0_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5</a:t>
            </a:fld>
            <a:endParaRPr/>
          </a:p>
        </p:txBody>
      </p:sp>
      <p:pic>
        <p:nvPicPr>
          <p:cNvPr id="344" name="Google Shape;344;g2081b738c5d_0_7"/>
          <p:cNvPicPr preferRelativeResize="0"/>
          <p:nvPr/>
        </p:nvPicPr>
        <p:blipFill rotWithShape="1">
          <a:blip r:embed="rId3">
            <a:alphaModFix/>
          </a:blip>
          <a:srcRect/>
          <a:stretch/>
        </p:blipFill>
        <p:spPr>
          <a:xfrm>
            <a:off x="0" y="0"/>
            <a:ext cx="3879375" cy="6858000"/>
          </a:xfrm>
          <a:prstGeom prst="rect">
            <a:avLst/>
          </a:prstGeom>
          <a:noFill/>
          <a:ln>
            <a:noFill/>
          </a:ln>
        </p:spPr>
      </p:pic>
      <p:sp>
        <p:nvSpPr>
          <p:cNvPr id="345" name="Google Shape;345;g2081b738c5d_0_7"/>
          <p:cNvSpPr txBox="1"/>
          <p:nvPr/>
        </p:nvSpPr>
        <p:spPr>
          <a:xfrm>
            <a:off x="4828250" y="850750"/>
            <a:ext cx="4834200" cy="80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800"/>
              <a:buFont typeface="Arial"/>
              <a:buNone/>
            </a:pPr>
            <a:r>
              <a:rPr lang="en-US" sz="1800" b="0" i="1" u="none" strike="noStrike" cap="none">
                <a:solidFill>
                  <a:srgbClr val="3F3F3F"/>
                </a:solidFill>
                <a:latin typeface="Arial"/>
                <a:ea typeface="Arial"/>
                <a:cs typeface="Arial"/>
                <a:sym typeface="Arial"/>
              </a:rPr>
              <a:t>31 zip codes were included in the analysis</a:t>
            </a:r>
            <a:endParaRPr sz="1800" b="0" i="1" u="none" strike="noStrike" cap="none">
              <a:solidFill>
                <a:srgbClr val="3F3F3F"/>
              </a:solidFill>
              <a:latin typeface="Arial"/>
              <a:ea typeface="Arial"/>
              <a:cs typeface="Arial"/>
              <a:sym typeface="Arial"/>
            </a:endParaRPr>
          </a:p>
          <a:p>
            <a:pPr marL="0" marR="0" lvl="0" indent="0" algn="l" rtl="0">
              <a:lnSpc>
                <a:spcPct val="100000"/>
              </a:lnSpc>
              <a:spcBef>
                <a:spcPts val="1000"/>
              </a:spcBef>
              <a:spcAft>
                <a:spcPts val="0"/>
              </a:spcAft>
              <a:buClr>
                <a:schemeClr val="dk1"/>
              </a:buClr>
              <a:buSzPts val="1100"/>
              <a:buFont typeface="Arial"/>
              <a:buNone/>
            </a:pPr>
            <a:endParaRPr sz="1400" b="0" i="1" u="none" strike="noStrike" cap="none">
              <a:solidFill>
                <a:srgbClr val="3F3F3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2081b738c5d_0_0"/>
          <p:cNvSpPr txBox="1">
            <a:spLocks noGrp="1"/>
          </p:cNvSpPr>
          <p:nvPr>
            <p:ph type="title"/>
          </p:nvPr>
        </p:nvSpPr>
        <p:spPr>
          <a:xfrm>
            <a:off x="4443050" y="88400"/>
            <a:ext cx="3141600" cy="7410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11111"/>
              <a:buNone/>
            </a:pPr>
            <a:r>
              <a:rPr lang="en-US"/>
              <a:t>Regression Analysis</a:t>
            </a:r>
            <a:endParaRPr/>
          </a:p>
        </p:txBody>
      </p:sp>
      <p:sp>
        <p:nvSpPr>
          <p:cNvPr id="352" name="Google Shape;352;g2081b738c5d_0_0"/>
          <p:cNvSpPr txBox="1">
            <a:spLocks noGrp="1"/>
          </p:cNvSpPr>
          <p:nvPr>
            <p:ph type="body" idx="1"/>
          </p:nvPr>
        </p:nvSpPr>
        <p:spPr>
          <a:xfrm>
            <a:off x="1362075" y="3660774"/>
            <a:ext cx="5111700" cy="1525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00"/>
              <a:buNone/>
            </a:pPr>
            <a:endParaRPr/>
          </a:p>
        </p:txBody>
      </p:sp>
      <p:sp>
        <p:nvSpPr>
          <p:cNvPr id="353" name="Google Shape;353;g2081b738c5d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6</a:t>
            </a:fld>
            <a:endParaRPr/>
          </a:p>
        </p:txBody>
      </p:sp>
      <p:pic>
        <p:nvPicPr>
          <p:cNvPr id="354" name="Google Shape;354;g2081b738c5d_0_0"/>
          <p:cNvPicPr preferRelativeResize="0"/>
          <p:nvPr/>
        </p:nvPicPr>
        <p:blipFill rotWithShape="1">
          <a:blip r:embed="rId3">
            <a:alphaModFix/>
          </a:blip>
          <a:srcRect/>
          <a:stretch/>
        </p:blipFill>
        <p:spPr>
          <a:xfrm>
            <a:off x="6096000" y="2763675"/>
            <a:ext cx="5999225" cy="4012425"/>
          </a:xfrm>
          <a:prstGeom prst="rect">
            <a:avLst/>
          </a:prstGeom>
          <a:noFill/>
          <a:ln w="19050" cap="flat" cmpd="sng">
            <a:solidFill>
              <a:schemeClr val="dk2"/>
            </a:solidFill>
            <a:prstDash val="solid"/>
            <a:round/>
            <a:headEnd type="none" w="sm" len="sm"/>
            <a:tailEnd type="none" w="sm" len="sm"/>
          </a:ln>
        </p:spPr>
      </p:pic>
      <p:pic>
        <p:nvPicPr>
          <p:cNvPr id="355" name="Google Shape;355;g2081b738c5d_0_0"/>
          <p:cNvPicPr preferRelativeResize="0"/>
          <p:nvPr/>
        </p:nvPicPr>
        <p:blipFill rotWithShape="1">
          <a:blip r:embed="rId4">
            <a:alphaModFix/>
          </a:blip>
          <a:srcRect/>
          <a:stretch/>
        </p:blipFill>
        <p:spPr>
          <a:xfrm>
            <a:off x="92125" y="2763675"/>
            <a:ext cx="5752550" cy="4012425"/>
          </a:xfrm>
          <a:prstGeom prst="rect">
            <a:avLst/>
          </a:prstGeom>
          <a:noFill/>
          <a:ln w="19050" cap="flat" cmpd="sng">
            <a:solidFill>
              <a:schemeClr val="dk2"/>
            </a:solidFill>
            <a:prstDash val="solid"/>
            <a:round/>
            <a:headEnd type="none" w="sm" len="sm"/>
            <a:tailEnd type="none" w="sm" len="sm"/>
          </a:ln>
        </p:spPr>
      </p:pic>
      <p:sp>
        <p:nvSpPr>
          <p:cNvPr id="356" name="Google Shape;356;g2081b738c5d_0_0"/>
          <p:cNvSpPr txBox="1"/>
          <p:nvPr/>
        </p:nvSpPr>
        <p:spPr>
          <a:xfrm>
            <a:off x="6511900" y="962174"/>
            <a:ext cx="3072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g2081b738c5d_0_0"/>
          <p:cNvSpPr txBox="1"/>
          <p:nvPr/>
        </p:nvSpPr>
        <p:spPr>
          <a:xfrm>
            <a:off x="7103275" y="4084625"/>
            <a:ext cx="323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2081b738c5d_0_0"/>
          <p:cNvSpPr txBox="1"/>
          <p:nvPr/>
        </p:nvSpPr>
        <p:spPr>
          <a:xfrm>
            <a:off x="6614275" y="1412550"/>
            <a:ext cx="44712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Rent cost represent a much larger expense as a percentage of income for lower income households</a:t>
            </a:r>
            <a:endParaRPr sz="1400" b="0" i="0" u="none" strike="noStrike" cap="none">
              <a:solidFill>
                <a:srgbClr val="000000"/>
              </a:solidFill>
              <a:latin typeface="Arial"/>
              <a:ea typeface="Arial"/>
              <a:cs typeface="Arial"/>
              <a:sym typeface="Arial"/>
            </a:endParaRPr>
          </a:p>
        </p:txBody>
      </p:sp>
      <p:sp>
        <p:nvSpPr>
          <p:cNvPr id="359" name="Google Shape;359;g2081b738c5d_0_0"/>
          <p:cNvSpPr txBox="1"/>
          <p:nvPr/>
        </p:nvSpPr>
        <p:spPr>
          <a:xfrm>
            <a:off x="583475" y="1412538"/>
            <a:ext cx="43503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Housing values as a ratio of income remain stable across all income levels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2086f72124f_1_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800"/>
              <a:buNone/>
            </a:pPr>
            <a:r>
              <a:rPr lang="en-US"/>
              <a:t>Seattle Population</a:t>
            </a:r>
            <a:endParaRPr/>
          </a:p>
        </p:txBody>
      </p:sp>
      <p:sp>
        <p:nvSpPr>
          <p:cNvPr id="366" name="Google Shape;366;g2086f72124f_1_28"/>
          <p:cNvSpPr>
            <a:spLocks noGrp="1"/>
          </p:cNvSpPr>
          <p:nvPr>
            <p:ph type="chart" idx="2"/>
          </p:nvPr>
        </p:nvSpPr>
        <p:spPr>
          <a:xfrm>
            <a:off x="838200" y="1690827"/>
            <a:ext cx="6094200" cy="3542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rgbClr val="3F3F3F"/>
              </a:buClr>
              <a:buSzPts val="2800"/>
              <a:buFont typeface="Arial"/>
              <a:buNone/>
            </a:pPr>
            <a:r>
              <a:rPr lang="en-US" sz="2800" b="0" i="0" u="none" strike="noStrike" cap="none">
                <a:solidFill>
                  <a:srgbClr val="3F3F3F"/>
                </a:solidFill>
                <a:latin typeface="Arial"/>
                <a:ea typeface="Arial"/>
                <a:cs typeface="Arial"/>
                <a:sym typeface="Arial"/>
              </a:rPr>
              <a:t>Comparison between 2020 and 2022</a:t>
            </a:r>
            <a:endParaRPr sz="2800" b="0" i="0" u="none" strike="noStrike" cap="none">
              <a:solidFill>
                <a:srgbClr val="3F3F3F"/>
              </a:solidFill>
              <a:latin typeface="Arial"/>
              <a:ea typeface="Arial"/>
              <a:cs typeface="Arial"/>
              <a:sym typeface="Arial"/>
            </a:endParaRPr>
          </a:p>
        </p:txBody>
      </p:sp>
      <p:sp>
        <p:nvSpPr>
          <p:cNvPr id="367" name="Google Shape;367;g2086f72124f_1_28"/>
          <p:cNvSpPr txBox="1">
            <a:spLocks noGrp="1"/>
          </p:cNvSpPr>
          <p:nvPr>
            <p:ph type="body" idx="4"/>
          </p:nvPr>
        </p:nvSpPr>
        <p:spPr>
          <a:xfrm>
            <a:off x="7871550" y="3171463"/>
            <a:ext cx="3147900" cy="30957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1000"/>
              </a:spcBef>
              <a:spcAft>
                <a:spcPts val="0"/>
              </a:spcAft>
              <a:buSzPct val="75600"/>
              <a:buNone/>
            </a:pPr>
            <a:r>
              <a:rPr lang="en-US" sz="1716"/>
              <a:t>As a result of the option to work remotely in 2022, we have seen a slight decrease in the population of people who live in the city of Seattle, WA. of about 1800 residents.</a:t>
            </a:r>
            <a:endParaRPr sz="1716"/>
          </a:p>
          <a:p>
            <a:pPr marL="0" lvl="0" indent="0" algn="l" rtl="0">
              <a:lnSpc>
                <a:spcPct val="90000"/>
              </a:lnSpc>
              <a:spcBef>
                <a:spcPts val="1000"/>
              </a:spcBef>
              <a:spcAft>
                <a:spcPts val="0"/>
              </a:spcAft>
              <a:buSzPct val="92664"/>
              <a:buNone/>
            </a:pPr>
            <a:endParaRPr sz="1400"/>
          </a:p>
          <a:p>
            <a:pPr marL="0" lvl="0" indent="0" algn="l" rtl="0">
              <a:lnSpc>
                <a:spcPct val="90000"/>
              </a:lnSpc>
              <a:spcBef>
                <a:spcPts val="1000"/>
              </a:spcBef>
              <a:spcAft>
                <a:spcPts val="0"/>
              </a:spcAft>
              <a:buSzPct val="92664"/>
              <a:buNone/>
            </a:pPr>
            <a:endParaRPr sz="1400"/>
          </a:p>
          <a:p>
            <a:pPr marL="0" lvl="0" indent="0" algn="l" rtl="0">
              <a:lnSpc>
                <a:spcPct val="90000"/>
              </a:lnSpc>
              <a:spcBef>
                <a:spcPts val="1000"/>
              </a:spcBef>
              <a:spcAft>
                <a:spcPts val="0"/>
              </a:spcAft>
              <a:buSzPct val="92664"/>
              <a:buNone/>
            </a:pPr>
            <a:endParaRPr sz="1400"/>
          </a:p>
          <a:p>
            <a:pPr marL="0" lvl="0" indent="0" algn="l" rtl="0">
              <a:lnSpc>
                <a:spcPct val="90000"/>
              </a:lnSpc>
              <a:spcBef>
                <a:spcPts val="1000"/>
              </a:spcBef>
              <a:spcAft>
                <a:spcPts val="0"/>
              </a:spcAft>
              <a:buSzPct val="92664"/>
              <a:buNone/>
            </a:pPr>
            <a:r>
              <a:rPr lang="en-US" sz="1400" u="sng">
                <a:solidFill>
                  <a:schemeClr val="hlink"/>
                </a:solidFill>
                <a:hlinkClick r:id="rId3"/>
              </a:rPr>
              <a:t>https://www.census.gov/quickfacts/fact/table/seattlecitywashington/PST045222</a:t>
            </a:r>
            <a:endParaRPr sz="1400"/>
          </a:p>
          <a:p>
            <a:pPr marL="0" lvl="0" indent="0" algn="l" rtl="0">
              <a:lnSpc>
                <a:spcPct val="90000"/>
              </a:lnSpc>
              <a:spcBef>
                <a:spcPts val="1000"/>
              </a:spcBef>
              <a:spcAft>
                <a:spcPts val="0"/>
              </a:spcAft>
              <a:buSzPct val="92664"/>
              <a:buNone/>
            </a:pPr>
            <a:endParaRPr sz="1400"/>
          </a:p>
          <a:p>
            <a:pPr marL="0" lvl="0" indent="0" algn="l" rtl="0">
              <a:lnSpc>
                <a:spcPct val="90000"/>
              </a:lnSpc>
              <a:spcBef>
                <a:spcPts val="1000"/>
              </a:spcBef>
              <a:spcAft>
                <a:spcPts val="0"/>
              </a:spcAft>
              <a:buSzPct val="92664"/>
              <a:buNone/>
            </a:pPr>
            <a:endParaRPr sz="1400"/>
          </a:p>
        </p:txBody>
      </p:sp>
      <p:sp>
        <p:nvSpPr>
          <p:cNvPr id="368" name="Google Shape;368;g2086f72124f_1_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7</a:t>
            </a:fld>
            <a:endParaRPr/>
          </a:p>
        </p:txBody>
      </p:sp>
      <p:pic>
        <p:nvPicPr>
          <p:cNvPr id="369" name="Google Shape;369;g2086f72124f_1_28"/>
          <p:cNvPicPr preferRelativeResize="0"/>
          <p:nvPr/>
        </p:nvPicPr>
        <p:blipFill rotWithShape="1">
          <a:blip r:embed="rId4">
            <a:alphaModFix/>
          </a:blip>
          <a:srcRect/>
          <a:stretch/>
        </p:blipFill>
        <p:spPr>
          <a:xfrm>
            <a:off x="838200" y="2372650"/>
            <a:ext cx="5748949" cy="434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2086f72124f_1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800"/>
              <a:buNone/>
            </a:pPr>
            <a:r>
              <a:rPr lang="en-US"/>
              <a:t>Education and Income</a:t>
            </a:r>
            <a:endParaRPr/>
          </a:p>
        </p:txBody>
      </p:sp>
      <p:sp>
        <p:nvSpPr>
          <p:cNvPr id="376" name="Google Shape;376;g2086f72124f_1_17"/>
          <p:cNvSpPr>
            <a:spLocks noGrp="1"/>
          </p:cNvSpPr>
          <p:nvPr>
            <p:ph type="chart" idx="2"/>
          </p:nvPr>
        </p:nvSpPr>
        <p:spPr>
          <a:xfrm>
            <a:off x="838200" y="1561277"/>
            <a:ext cx="6094200" cy="3542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rgbClr val="3F3F3F"/>
              </a:buClr>
              <a:buSzPts val="2800"/>
              <a:buFont typeface="Arial"/>
              <a:buNone/>
            </a:pPr>
            <a:r>
              <a:rPr lang="en-US" sz="2800" b="0" i="0" u="none" strike="noStrike" cap="none">
                <a:solidFill>
                  <a:srgbClr val="3F3F3F"/>
                </a:solidFill>
                <a:latin typeface="Arial"/>
                <a:ea typeface="Arial"/>
                <a:cs typeface="Arial"/>
                <a:sym typeface="Arial"/>
              </a:rPr>
              <a:t>Education Levels of Population</a:t>
            </a:r>
            <a:endParaRPr sz="2800" b="0" i="0" u="none" strike="noStrike" cap="none">
              <a:solidFill>
                <a:srgbClr val="3F3F3F"/>
              </a:solidFill>
              <a:latin typeface="Arial"/>
              <a:ea typeface="Arial"/>
              <a:cs typeface="Arial"/>
              <a:sym typeface="Arial"/>
            </a:endParaRPr>
          </a:p>
        </p:txBody>
      </p:sp>
      <p:sp>
        <p:nvSpPr>
          <p:cNvPr id="377" name="Google Shape;377;g2086f72124f_1_17"/>
          <p:cNvSpPr txBox="1">
            <a:spLocks noGrp="1"/>
          </p:cNvSpPr>
          <p:nvPr>
            <p:ph type="body" idx="3"/>
          </p:nvPr>
        </p:nvSpPr>
        <p:spPr>
          <a:xfrm>
            <a:off x="7858125" y="2284624"/>
            <a:ext cx="3147300" cy="306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400"/>
              <a:buNone/>
            </a:pPr>
            <a:r>
              <a:rPr lang="en-US" sz="2000"/>
              <a:t>Income</a:t>
            </a:r>
            <a:endParaRPr sz="2000"/>
          </a:p>
        </p:txBody>
      </p:sp>
      <p:sp>
        <p:nvSpPr>
          <p:cNvPr id="378" name="Google Shape;378;g2086f72124f_1_17"/>
          <p:cNvSpPr txBox="1">
            <a:spLocks noGrp="1"/>
          </p:cNvSpPr>
          <p:nvPr>
            <p:ph type="body" idx="4"/>
          </p:nvPr>
        </p:nvSpPr>
        <p:spPr>
          <a:xfrm>
            <a:off x="7858125" y="2779725"/>
            <a:ext cx="3954900" cy="3576600"/>
          </a:xfrm>
          <a:prstGeom prst="rect">
            <a:avLst/>
          </a:prstGeom>
          <a:noFill/>
          <a:ln>
            <a:noFill/>
          </a:ln>
        </p:spPr>
        <p:txBody>
          <a:bodyPr spcFirstLastPara="1" wrap="square" lIns="91425" tIns="45700" rIns="91425" bIns="45700" anchor="t" anchorCtr="0">
            <a:normAutofit lnSpcReduction="10000"/>
          </a:bodyPr>
          <a:lstStyle/>
          <a:p>
            <a:pPr marL="457200" lvl="0" indent="-336550" algn="l" rtl="0">
              <a:lnSpc>
                <a:spcPct val="200000"/>
              </a:lnSpc>
              <a:spcBef>
                <a:spcPts val="1000"/>
              </a:spcBef>
              <a:spcAft>
                <a:spcPts val="0"/>
              </a:spcAft>
              <a:buSzPts val="1700"/>
              <a:buChar char="●"/>
            </a:pPr>
            <a:r>
              <a:rPr lang="en-US" sz="1700"/>
              <a:t>Median household income: $105,391</a:t>
            </a:r>
            <a:endParaRPr sz="1700"/>
          </a:p>
          <a:p>
            <a:pPr marL="457200" lvl="0" indent="-336550" algn="l" rtl="0">
              <a:lnSpc>
                <a:spcPct val="200000"/>
              </a:lnSpc>
              <a:spcBef>
                <a:spcPts val="0"/>
              </a:spcBef>
              <a:spcAft>
                <a:spcPts val="0"/>
              </a:spcAft>
              <a:buSzPts val="1700"/>
              <a:buChar char="●"/>
            </a:pPr>
            <a:r>
              <a:rPr lang="en-US" sz="1700"/>
              <a:t>Per capita income: $68,836</a:t>
            </a:r>
            <a:endParaRPr sz="1700"/>
          </a:p>
          <a:p>
            <a:pPr marL="457200" lvl="0" indent="-336550" algn="l" rtl="0">
              <a:lnSpc>
                <a:spcPct val="200000"/>
              </a:lnSpc>
              <a:spcBef>
                <a:spcPts val="0"/>
              </a:spcBef>
              <a:spcAft>
                <a:spcPts val="0"/>
              </a:spcAft>
              <a:buSzPts val="1700"/>
              <a:buChar char="●"/>
            </a:pPr>
            <a:r>
              <a:rPr lang="en-US" sz="1700"/>
              <a:t>Poverty Rate: 10%</a:t>
            </a:r>
            <a:endParaRPr sz="1700"/>
          </a:p>
          <a:p>
            <a:pPr marL="457200" lvl="0" indent="0" algn="l" rtl="0">
              <a:lnSpc>
                <a:spcPct val="200000"/>
              </a:lnSpc>
              <a:spcBef>
                <a:spcPts val="1000"/>
              </a:spcBef>
              <a:spcAft>
                <a:spcPts val="0"/>
              </a:spcAft>
              <a:buSzPts val="1200"/>
              <a:buNone/>
            </a:pPr>
            <a:endParaRPr sz="1700"/>
          </a:p>
          <a:p>
            <a:pPr marL="457200" lvl="0" indent="0" algn="l" rtl="0">
              <a:lnSpc>
                <a:spcPct val="100000"/>
              </a:lnSpc>
              <a:spcBef>
                <a:spcPts val="1000"/>
              </a:spcBef>
              <a:spcAft>
                <a:spcPts val="0"/>
              </a:spcAft>
              <a:buSzPts val="1200"/>
              <a:buNone/>
            </a:pPr>
            <a:r>
              <a:rPr lang="en-US" sz="1383" u="sng">
                <a:solidFill>
                  <a:schemeClr val="hlink"/>
                </a:solidFill>
                <a:hlinkClick r:id="rId3"/>
              </a:rPr>
              <a:t>https://www.census.gov/quickfacts/fact/table/seattlecitywashington/PST045222</a:t>
            </a:r>
            <a:endParaRPr sz="1383"/>
          </a:p>
          <a:p>
            <a:pPr marL="457200" lvl="0" indent="0" algn="l" rtl="0">
              <a:lnSpc>
                <a:spcPct val="200000"/>
              </a:lnSpc>
              <a:spcBef>
                <a:spcPts val="1000"/>
              </a:spcBef>
              <a:spcAft>
                <a:spcPts val="0"/>
              </a:spcAft>
              <a:buSzPts val="1200"/>
              <a:buNone/>
            </a:pPr>
            <a:endParaRPr sz="1700"/>
          </a:p>
        </p:txBody>
      </p:sp>
      <p:sp>
        <p:nvSpPr>
          <p:cNvPr id="379" name="Google Shape;379;g2086f72124f_1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8</a:t>
            </a:fld>
            <a:endParaRPr/>
          </a:p>
        </p:txBody>
      </p:sp>
      <p:pic>
        <p:nvPicPr>
          <p:cNvPr id="380" name="Google Shape;380;g2086f72124f_1_17"/>
          <p:cNvPicPr preferRelativeResize="0"/>
          <p:nvPr/>
        </p:nvPicPr>
        <p:blipFill rotWithShape="1">
          <a:blip r:embed="rId4">
            <a:alphaModFix/>
          </a:blip>
          <a:srcRect/>
          <a:stretch/>
        </p:blipFill>
        <p:spPr>
          <a:xfrm>
            <a:off x="634750" y="2234625"/>
            <a:ext cx="5823300" cy="4405025"/>
          </a:xfrm>
          <a:prstGeom prst="rect">
            <a:avLst/>
          </a:prstGeom>
          <a:noFill/>
          <a:ln>
            <a:noFill/>
          </a:ln>
        </p:spPr>
      </p:pic>
      <p:sp>
        <p:nvSpPr>
          <p:cNvPr id="381" name="Google Shape;381;g2086f72124f_1_17"/>
          <p:cNvSpPr txBox="1"/>
          <p:nvPr/>
        </p:nvSpPr>
        <p:spPr>
          <a:xfrm>
            <a:off x="1962125" y="4933800"/>
            <a:ext cx="110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95.5%</a:t>
            </a:r>
            <a:endParaRPr sz="1400" b="0" i="0" u="none" strike="noStrike" cap="none">
              <a:solidFill>
                <a:srgbClr val="000000"/>
              </a:solidFill>
              <a:latin typeface="Arial"/>
              <a:ea typeface="Arial"/>
              <a:cs typeface="Arial"/>
              <a:sym typeface="Arial"/>
            </a:endParaRPr>
          </a:p>
        </p:txBody>
      </p:sp>
      <p:sp>
        <p:nvSpPr>
          <p:cNvPr id="382" name="Google Shape;382;g2086f72124f_1_17"/>
          <p:cNvSpPr txBox="1"/>
          <p:nvPr/>
        </p:nvSpPr>
        <p:spPr>
          <a:xfrm>
            <a:off x="4324175" y="4933800"/>
            <a:ext cx="912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65.9%</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7"/>
        <p:cNvGrpSpPr/>
        <p:nvPr/>
      </p:nvGrpSpPr>
      <p:grpSpPr>
        <a:xfrm>
          <a:off x="0" y="0"/>
          <a:ext cx="0" cy="0"/>
          <a:chOff x="0" y="0"/>
          <a:chExt cx="0" cy="0"/>
        </a:xfrm>
      </p:grpSpPr>
      <p:sp>
        <p:nvSpPr>
          <p:cNvPr id="388" name="Google Shape;388;g2086f72124f_1_53"/>
          <p:cNvSpPr txBox="1">
            <a:spLocks noGrp="1"/>
          </p:cNvSpPr>
          <p:nvPr>
            <p:ph type="title"/>
          </p:nvPr>
        </p:nvSpPr>
        <p:spPr>
          <a:xfrm>
            <a:off x="1187600" y="597975"/>
            <a:ext cx="6984600" cy="1204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800"/>
              <a:buNone/>
            </a:pPr>
            <a:r>
              <a:rPr lang="en-US" sz="3300">
                <a:solidFill>
                  <a:schemeClr val="lt1"/>
                </a:solidFill>
              </a:rPr>
              <a:t>Population Employment Data</a:t>
            </a:r>
            <a:endParaRPr sz="3300">
              <a:solidFill>
                <a:schemeClr val="lt1"/>
              </a:solidFill>
            </a:endParaRPr>
          </a:p>
        </p:txBody>
      </p:sp>
      <p:sp>
        <p:nvSpPr>
          <p:cNvPr id="389" name="Google Shape;389;g2086f72124f_1_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Monoline">
  <a:themeElements>
    <a:clrScheme name="Custom 167">
      <a:dk1>
        <a:srgbClr val="000000"/>
      </a:dk1>
      <a:lt1>
        <a:srgbClr val="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Widescreen</PresentationFormat>
  <Paragraphs>129</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Monoline</vt:lpstr>
      <vt:lpstr>SEATTLE</vt:lpstr>
      <vt:lpstr>PROJECT TEAM ONE</vt:lpstr>
      <vt:lpstr>PROBLEM</vt:lpstr>
      <vt:lpstr>HOUSING REAL ESTATE TRENDS</vt:lpstr>
      <vt:lpstr>Seattle Housing Cost Analysis by Zip Code</vt:lpstr>
      <vt:lpstr>Regression Analysis</vt:lpstr>
      <vt:lpstr>Seattle Population</vt:lpstr>
      <vt:lpstr>Education and Income</vt:lpstr>
      <vt:lpstr>Population Employment Data</vt:lpstr>
      <vt:lpstr>PowerPoint Presentation</vt:lpstr>
      <vt:lpstr>Residential vs. Commercial Vacancy</vt:lpstr>
      <vt:lpstr>PowerPoint Presentation</vt:lpstr>
      <vt:lpstr>PowerPoint Presentation</vt:lpstr>
      <vt:lpstr>PowerPoint Presentation</vt:lpstr>
      <vt:lpstr>Financial Data</vt:lpstr>
      <vt:lpstr>Current Assets 2022</vt:lpstr>
      <vt:lpstr>Total Debt 2022</vt:lpstr>
      <vt:lpstr>Net Income 2022(4th QTR)</vt:lpstr>
      <vt:lpstr>Our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dc:title>
  <dc:creator>Sheila Troxel</dc:creator>
  <cp:lastModifiedBy>Christopher Lynch</cp:lastModifiedBy>
  <cp:revision>1</cp:revision>
  <dcterms:created xsi:type="dcterms:W3CDTF">2023-02-12T20:47:38Z</dcterms:created>
  <dcterms:modified xsi:type="dcterms:W3CDTF">2023-02-16T02:36:00Z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