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Corsiva"/>
      <p:regular r:id="rId27"/>
      <p:bold r:id="rId28"/>
      <p:italic r:id="rId29"/>
      <p:boldItalic r:id="rId30"/>
    </p:embeddedFont>
    <p:embeddedFont>
      <p:font typeface="Average"/>
      <p:regular r:id="rId31"/>
    </p:embeddedFont>
    <p:embeddedFont>
      <p:font typeface="Oswald"/>
      <p:regular r:id="rId32"/>
      <p:bold r:id="rId3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siva-bold.fntdata"/><Relationship Id="rId27" Type="http://schemas.openxmlformats.org/officeDocument/2006/relationships/font" Target="fonts/Corsi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siv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verage-regular.fntdata"/><Relationship Id="rId30" Type="http://schemas.openxmlformats.org/officeDocument/2006/relationships/font" Target="fonts/Corsiva-boldItalic.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Clr>
                <a:schemeClr val="dk1"/>
              </a:buClr>
              <a:buSzPct val="100000"/>
              <a:buNone/>
              <a:defRPr sz="2100">
                <a:solidFill>
                  <a:schemeClr val="dk1"/>
                </a:solidFill>
              </a:defRPr>
            </a:lvl1pPr>
            <a:lvl2pPr algn="ctr">
              <a:lnSpc>
                <a:spcPct val="100000"/>
              </a:lnSpc>
              <a:spcBef>
                <a:spcPts val="0"/>
              </a:spcBef>
              <a:spcAft>
                <a:spcPts val="0"/>
              </a:spcAft>
              <a:buClr>
                <a:schemeClr val="dk1"/>
              </a:buClr>
              <a:buSzPct val="100000"/>
              <a:buNone/>
              <a:defRPr sz="2100">
                <a:solidFill>
                  <a:schemeClr val="dk1"/>
                </a:solidFill>
              </a:defRPr>
            </a:lvl2pPr>
            <a:lvl3pPr algn="ctr">
              <a:lnSpc>
                <a:spcPct val="100000"/>
              </a:lnSpc>
              <a:spcBef>
                <a:spcPts val="0"/>
              </a:spcBef>
              <a:spcAft>
                <a:spcPts val="0"/>
              </a:spcAft>
              <a:buClr>
                <a:schemeClr val="dk1"/>
              </a:buClr>
              <a:buSzPct val="100000"/>
              <a:buNone/>
              <a:defRPr sz="2100">
                <a:solidFill>
                  <a:schemeClr val="dk1"/>
                </a:solidFill>
              </a:defRPr>
            </a:lvl3pPr>
            <a:lvl4pPr algn="ctr">
              <a:lnSpc>
                <a:spcPct val="100000"/>
              </a:lnSpc>
              <a:spcBef>
                <a:spcPts val="0"/>
              </a:spcBef>
              <a:spcAft>
                <a:spcPts val="0"/>
              </a:spcAft>
              <a:buClr>
                <a:schemeClr val="dk1"/>
              </a:buClr>
              <a:buSzPct val="100000"/>
              <a:buNone/>
              <a:defRPr sz="2100">
                <a:solidFill>
                  <a:schemeClr val="dk1"/>
                </a:solidFill>
              </a:defRPr>
            </a:lvl4pPr>
            <a:lvl5pPr algn="ctr">
              <a:lnSpc>
                <a:spcPct val="100000"/>
              </a:lnSpc>
              <a:spcBef>
                <a:spcPts val="0"/>
              </a:spcBef>
              <a:spcAft>
                <a:spcPts val="0"/>
              </a:spcAft>
              <a:buClr>
                <a:schemeClr val="dk1"/>
              </a:buClr>
              <a:buSzPct val="100000"/>
              <a:buNone/>
              <a:defRPr sz="2100">
                <a:solidFill>
                  <a:schemeClr val="dk1"/>
                </a:solidFill>
              </a:defRPr>
            </a:lvl5pPr>
            <a:lvl6pPr algn="ctr">
              <a:lnSpc>
                <a:spcPct val="100000"/>
              </a:lnSpc>
              <a:spcBef>
                <a:spcPts val="0"/>
              </a:spcBef>
              <a:spcAft>
                <a:spcPts val="0"/>
              </a:spcAft>
              <a:buClr>
                <a:schemeClr val="dk1"/>
              </a:buClr>
              <a:buSzPct val="100000"/>
              <a:buNone/>
              <a:defRPr sz="2100">
                <a:solidFill>
                  <a:schemeClr val="dk1"/>
                </a:solidFill>
              </a:defRPr>
            </a:lvl6pPr>
            <a:lvl7pPr algn="ctr">
              <a:lnSpc>
                <a:spcPct val="100000"/>
              </a:lnSpc>
              <a:spcBef>
                <a:spcPts val="0"/>
              </a:spcBef>
              <a:spcAft>
                <a:spcPts val="0"/>
              </a:spcAft>
              <a:buClr>
                <a:schemeClr val="dk1"/>
              </a:buClr>
              <a:buSzPct val="100000"/>
              <a:buNone/>
              <a:defRPr sz="2100">
                <a:solidFill>
                  <a:schemeClr val="dk1"/>
                </a:solidFill>
              </a:defRPr>
            </a:lvl7pPr>
            <a:lvl8pPr algn="ctr">
              <a:lnSpc>
                <a:spcPct val="100000"/>
              </a:lnSpc>
              <a:spcBef>
                <a:spcPts val="0"/>
              </a:spcBef>
              <a:spcAft>
                <a:spcPts val="0"/>
              </a:spcAft>
              <a:buClr>
                <a:schemeClr val="dk1"/>
              </a:buClr>
              <a:buSzPct val="100000"/>
              <a:buNone/>
              <a:defRPr sz="2100">
                <a:solidFill>
                  <a:schemeClr val="dk1"/>
                </a:solidFill>
              </a:defRPr>
            </a:lvl8pPr>
            <a:lvl9pPr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Oswald"/>
              <a:buNone/>
              <a:defRPr sz="3000">
                <a:solidFill>
                  <a:schemeClr val="dk1"/>
                </a:solidFill>
                <a:latin typeface="Oswald"/>
                <a:ea typeface="Oswald"/>
                <a:cs typeface="Oswald"/>
                <a:sym typeface="Oswald"/>
              </a:defRPr>
            </a:lvl1pPr>
            <a:lvl2pPr>
              <a:spcBef>
                <a:spcPts val="0"/>
              </a:spcBef>
              <a:buClr>
                <a:schemeClr val="dk1"/>
              </a:buClr>
              <a:buSzPct val="100000"/>
              <a:buFont typeface="Oswald"/>
              <a:buNone/>
              <a:defRPr sz="3000">
                <a:solidFill>
                  <a:schemeClr val="dk1"/>
                </a:solidFill>
                <a:latin typeface="Oswald"/>
                <a:ea typeface="Oswald"/>
                <a:cs typeface="Oswald"/>
                <a:sym typeface="Oswald"/>
              </a:defRPr>
            </a:lvl2pPr>
            <a:lvl3pPr>
              <a:spcBef>
                <a:spcPts val="0"/>
              </a:spcBef>
              <a:buClr>
                <a:schemeClr val="dk1"/>
              </a:buClr>
              <a:buSzPct val="100000"/>
              <a:buFont typeface="Oswald"/>
              <a:buNone/>
              <a:defRPr sz="3000">
                <a:solidFill>
                  <a:schemeClr val="dk1"/>
                </a:solidFill>
                <a:latin typeface="Oswald"/>
                <a:ea typeface="Oswald"/>
                <a:cs typeface="Oswald"/>
                <a:sym typeface="Oswald"/>
              </a:defRPr>
            </a:lvl3pPr>
            <a:lvl4pPr>
              <a:spcBef>
                <a:spcPts val="0"/>
              </a:spcBef>
              <a:buClr>
                <a:schemeClr val="dk1"/>
              </a:buClr>
              <a:buSzPct val="100000"/>
              <a:buFont typeface="Oswald"/>
              <a:buNone/>
              <a:defRPr sz="3000">
                <a:solidFill>
                  <a:schemeClr val="dk1"/>
                </a:solidFill>
                <a:latin typeface="Oswald"/>
                <a:ea typeface="Oswald"/>
                <a:cs typeface="Oswald"/>
                <a:sym typeface="Oswald"/>
              </a:defRPr>
            </a:lvl4pPr>
            <a:lvl5pPr>
              <a:spcBef>
                <a:spcPts val="0"/>
              </a:spcBef>
              <a:buClr>
                <a:schemeClr val="dk1"/>
              </a:buClr>
              <a:buSzPct val="100000"/>
              <a:buFont typeface="Oswald"/>
              <a:buNone/>
              <a:defRPr sz="3000">
                <a:solidFill>
                  <a:schemeClr val="dk1"/>
                </a:solidFill>
                <a:latin typeface="Oswald"/>
                <a:ea typeface="Oswald"/>
                <a:cs typeface="Oswald"/>
                <a:sym typeface="Oswald"/>
              </a:defRPr>
            </a:lvl5pPr>
            <a:lvl6pPr>
              <a:spcBef>
                <a:spcPts val="0"/>
              </a:spcBef>
              <a:buClr>
                <a:schemeClr val="dk1"/>
              </a:buClr>
              <a:buSzPct val="100000"/>
              <a:buFont typeface="Oswald"/>
              <a:buNone/>
              <a:defRPr sz="3000">
                <a:solidFill>
                  <a:schemeClr val="dk1"/>
                </a:solidFill>
                <a:latin typeface="Oswald"/>
                <a:ea typeface="Oswald"/>
                <a:cs typeface="Oswald"/>
                <a:sym typeface="Oswald"/>
              </a:defRPr>
            </a:lvl6pPr>
            <a:lvl7pPr>
              <a:spcBef>
                <a:spcPts val="0"/>
              </a:spcBef>
              <a:buClr>
                <a:schemeClr val="dk1"/>
              </a:buClr>
              <a:buSzPct val="100000"/>
              <a:buFont typeface="Oswald"/>
              <a:buNone/>
              <a:defRPr sz="3000">
                <a:solidFill>
                  <a:schemeClr val="dk1"/>
                </a:solidFill>
                <a:latin typeface="Oswald"/>
                <a:ea typeface="Oswald"/>
                <a:cs typeface="Oswald"/>
                <a:sym typeface="Oswald"/>
              </a:defRPr>
            </a:lvl7pPr>
            <a:lvl8pPr>
              <a:spcBef>
                <a:spcPts val="0"/>
              </a:spcBef>
              <a:buClr>
                <a:schemeClr val="dk1"/>
              </a:buClr>
              <a:buSzPct val="100000"/>
              <a:buFont typeface="Oswald"/>
              <a:buNone/>
              <a:defRPr sz="3000">
                <a:solidFill>
                  <a:schemeClr val="dk1"/>
                </a:solidFill>
                <a:latin typeface="Oswald"/>
                <a:ea typeface="Oswald"/>
                <a:cs typeface="Oswald"/>
                <a:sym typeface="Oswald"/>
              </a:defRPr>
            </a:lvl8pPr>
            <a:lvl9pPr>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671257" y="990800"/>
            <a:ext cx="7801500" cy="1730099"/>
          </a:xfrm>
          <a:prstGeom prst="rect">
            <a:avLst/>
          </a:prstGeom>
        </p:spPr>
        <p:txBody>
          <a:bodyPr anchorCtr="0" anchor="b" bIns="91425" lIns="91425" rIns="91425" tIns="91425">
            <a:noAutofit/>
          </a:bodyPr>
          <a:lstStyle/>
          <a:p>
            <a:pPr>
              <a:spcBef>
                <a:spcPts val="0"/>
              </a:spcBef>
              <a:buNone/>
            </a:pPr>
            <a:r>
              <a:rPr lang="en"/>
              <a:t>Outlier Detection</a:t>
            </a:r>
          </a:p>
        </p:txBody>
      </p:sp>
      <p:sp>
        <p:nvSpPr>
          <p:cNvPr id="59" name="Shape 59"/>
          <p:cNvSpPr txBox="1"/>
          <p:nvPr>
            <p:ph idx="1" type="subTitle"/>
          </p:nvPr>
        </p:nvSpPr>
        <p:spPr>
          <a:xfrm>
            <a:off x="671250" y="3174875"/>
            <a:ext cx="7801500" cy="792600"/>
          </a:xfrm>
          <a:prstGeom prst="rect">
            <a:avLst/>
          </a:prstGeom>
        </p:spPr>
        <p:txBody>
          <a:bodyPr anchorCtr="0" anchor="t" bIns="91425" lIns="91425" rIns="91425" tIns="91425">
            <a:noAutofit/>
          </a:bodyPr>
          <a:lstStyle/>
          <a:p>
            <a:pPr rtl="0">
              <a:spcBef>
                <a:spcPts val="0"/>
              </a:spcBef>
              <a:buNone/>
            </a:pPr>
            <a:r>
              <a:rPr lang="en"/>
              <a:t>Lindsey Curtis &amp; Scott Onestak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Linear Regression</a:t>
            </a:r>
          </a:p>
        </p:txBody>
      </p:sp>
      <p:sp>
        <p:nvSpPr>
          <p:cNvPr id="141" name="Shape 141"/>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sp>
        <p:nvSpPr>
          <p:cNvPr id="142" name="Shape 142"/>
          <p:cNvSpPr/>
          <p:nvPr/>
        </p:nvSpPr>
        <p:spPr>
          <a:xfrm>
            <a:off x="74975" y="1443700"/>
            <a:ext cx="4266599" cy="3550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Simplicity in implementation and design</a:t>
            </a:r>
          </a:p>
          <a:p>
            <a:pPr rtl="0" algn="ctr">
              <a:spcBef>
                <a:spcPts val="0"/>
              </a:spcBef>
              <a:buNone/>
            </a:pPr>
            <a:r>
              <a:t/>
            </a:r>
            <a:endParaRPr/>
          </a:p>
          <a:p>
            <a:pPr rtl="0" algn="ctr">
              <a:spcBef>
                <a:spcPts val="0"/>
              </a:spcBef>
              <a:buNone/>
            </a:pPr>
            <a:r>
              <a:rPr lang="en"/>
              <a:t>Efficient runtime</a:t>
            </a:r>
          </a:p>
          <a:p>
            <a:pPr rtl="0" algn="ctr">
              <a:spcBef>
                <a:spcPts val="0"/>
              </a:spcBef>
              <a:buNone/>
            </a:pPr>
            <a:r>
              <a:t/>
            </a:r>
            <a:endParaRPr/>
          </a:p>
          <a:p>
            <a:pPr algn="ctr">
              <a:spcBef>
                <a:spcPts val="0"/>
              </a:spcBef>
              <a:buNone/>
            </a:pPr>
            <a:r>
              <a:rPr lang="en"/>
              <a:t>Effective at locating global outliers</a:t>
            </a:r>
          </a:p>
        </p:txBody>
      </p:sp>
      <p:sp>
        <p:nvSpPr>
          <p:cNvPr id="143" name="Shape 143"/>
          <p:cNvSpPr/>
          <p:nvPr/>
        </p:nvSpPr>
        <p:spPr>
          <a:xfrm>
            <a:off x="4729225" y="1443700"/>
            <a:ext cx="4266599" cy="3550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Data may not be linearly related</a:t>
            </a:r>
          </a:p>
          <a:p>
            <a:pPr rtl="0" algn="ctr">
              <a:spcBef>
                <a:spcPts val="0"/>
              </a:spcBef>
              <a:buNone/>
            </a:pPr>
            <a:r>
              <a:t/>
            </a:r>
            <a:endParaRPr/>
          </a:p>
          <a:p>
            <a:pPr rtl="0" algn="ctr">
              <a:spcBef>
                <a:spcPts val="0"/>
              </a:spcBef>
              <a:buNone/>
            </a:pPr>
            <a:r>
              <a:rPr lang="en"/>
              <a:t>Assumes variability is consistent throughout data</a:t>
            </a:r>
          </a:p>
          <a:p>
            <a:pPr algn="ctr">
              <a:spcBef>
                <a:spcPts val="0"/>
              </a:spcBef>
              <a:buNone/>
            </a:pPr>
            <a:r>
              <a:t/>
            </a:r>
            <a:endParaRPr/>
          </a:p>
        </p:txBody>
      </p:sp>
      <p:sp>
        <p:nvSpPr>
          <p:cNvPr id="144" name="Shape 144"/>
          <p:cNvSpPr/>
          <p:nvPr/>
        </p:nvSpPr>
        <p:spPr>
          <a:xfrm>
            <a:off x="1434350" y="1294025"/>
            <a:ext cx="1657500" cy="470400"/>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Advantages</a:t>
            </a:r>
          </a:p>
        </p:txBody>
      </p:sp>
      <p:sp>
        <p:nvSpPr>
          <p:cNvPr id="145" name="Shape 145"/>
          <p:cNvSpPr/>
          <p:nvPr/>
        </p:nvSpPr>
        <p:spPr>
          <a:xfrm>
            <a:off x="6033775" y="1294025"/>
            <a:ext cx="1657500" cy="470400"/>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Disadvantages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OutlierMAD </a:t>
            </a:r>
          </a:p>
        </p:txBody>
      </p:sp>
      <p:sp>
        <p:nvSpPr>
          <p:cNvPr id="151" name="Shape 151"/>
          <p:cNvSpPr txBox="1"/>
          <p:nvPr>
            <p:ph idx="1" type="body"/>
          </p:nvPr>
        </p:nvSpPr>
        <p:spPr>
          <a:xfrm>
            <a:off x="258225" y="1612300"/>
            <a:ext cx="4222500" cy="3416400"/>
          </a:xfrm>
          <a:prstGeom prst="rect">
            <a:avLst/>
          </a:prstGeom>
        </p:spPr>
        <p:txBody>
          <a:bodyPr anchorCtr="0" anchor="t" bIns="91425" lIns="91425" rIns="91425" tIns="91425">
            <a:noAutofit/>
          </a:bodyPr>
          <a:lstStyle/>
          <a:p>
            <a:pPr indent="-228600" lvl="0" marL="457200" rtl="0">
              <a:spcBef>
                <a:spcPts val="0"/>
              </a:spcBef>
            </a:pPr>
            <a:r>
              <a:rPr lang="en"/>
              <a:t>Median Average Deviation</a:t>
            </a:r>
          </a:p>
          <a:p>
            <a:pPr indent="-228600" lvl="0" marL="457200" rtl="0">
              <a:spcBef>
                <a:spcPts val="0"/>
              </a:spcBef>
            </a:pPr>
            <a:r>
              <a:rPr lang="en"/>
              <a:t>Uses moving window by finding median within specified range</a:t>
            </a:r>
          </a:p>
          <a:p>
            <a:pPr indent="-228600" lvl="0" marL="457200">
              <a:spcBef>
                <a:spcPts val="0"/>
              </a:spcBef>
            </a:pPr>
            <a:r>
              <a:rPr lang="en"/>
              <a:t>Data that falls outside of average in that range are classified as outliers</a:t>
            </a:r>
          </a:p>
        </p:txBody>
      </p:sp>
      <p:pic>
        <p:nvPicPr>
          <p:cNvPr id="152" name="Shape 152"/>
          <p:cNvPicPr preferRelativeResize="0"/>
          <p:nvPr/>
        </p:nvPicPr>
        <p:blipFill>
          <a:blip r:embed="rId3">
            <a:alphaModFix/>
          </a:blip>
          <a:stretch>
            <a:fillRect/>
          </a:stretch>
        </p:blipFill>
        <p:spPr>
          <a:xfrm>
            <a:off x="4663275" y="1382150"/>
            <a:ext cx="4222500" cy="2631731"/>
          </a:xfrm>
          <a:prstGeom prst="rect">
            <a:avLst/>
          </a:prstGeom>
          <a:noFill/>
          <a:ln>
            <a:noFill/>
          </a:ln>
        </p:spPr>
      </p:pic>
      <p:sp>
        <p:nvSpPr>
          <p:cNvPr id="153" name="Shape 153"/>
          <p:cNvSpPr txBox="1"/>
          <p:nvPr/>
        </p:nvSpPr>
        <p:spPr>
          <a:xfrm>
            <a:off x="4913775" y="4013875"/>
            <a:ext cx="3721499" cy="9410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true positives=purple, true negatives=black</a:t>
            </a:r>
          </a:p>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false positives=orange, false negatives=red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gn="ctr">
              <a:spcBef>
                <a:spcPts val="0"/>
              </a:spcBef>
              <a:buNone/>
            </a:pPr>
            <a:r>
              <a:rPr lang="en"/>
              <a:t>OutlierMAD</a:t>
            </a:r>
          </a:p>
        </p:txBody>
      </p:sp>
      <p:sp>
        <p:nvSpPr>
          <p:cNvPr id="159" name="Shape 15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p>
        </p:txBody>
      </p:sp>
      <p:sp>
        <p:nvSpPr>
          <p:cNvPr id="160" name="Shape 160"/>
          <p:cNvSpPr/>
          <p:nvPr/>
        </p:nvSpPr>
        <p:spPr>
          <a:xfrm>
            <a:off x="74975" y="1443700"/>
            <a:ext cx="4266599" cy="3550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Measurements will be robust to outliers</a:t>
            </a:r>
          </a:p>
          <a:p>
            <a:pPr lvl="0" rtl="0" algn="ctr">
              <a:spcBef>
                <a:spcPts val="0"/>
              </a:spcBef>
              <a:buNone/>
            </a:pPr>
            <a:r>
              <a:t/>
            </a:r>
            <a:endParaRPr/>
          </a:p>
          <a:p>
            <a:pPr lvl="0" rtl="0" algn="ctr">
              <a:spcBef>
                <a:spcPts val="0"/>
              </a:spcBef>
              <a:buNone/>
            </a:pPr>
            <a:r>
              <a:rPr lang="en"/>
              <a:t>Allows estimate for each data point to move up and down dependent data</a:t>
            </a:r>
          </a:p>
          <a:p>
            <a:pPr lvl="0" rtl="0" algn="ctr">
              <a:spcBef>
                <a:spcPts val="0"/>
              </a:spcBef>
              <a:buNone/>
            </a:pPr>
            <a:r>
              <a:t/>
            </a:r>
            <a:endParaRPr/>
          </a:p>
          <a:p>
            <a:pPr lvl="0" rtl="0" algn="ctr">
              <a:spcBef>
                <a:spcPts val="0"/>
              </a:spcBef>
              <a:buNone/>
            </a:pPr>
            <a:r>
              <a:rPr lang="en"/>
              <a:t>→ No assumption of shape to fit entire model </a:t>
            </a:r>
          </a:p>
        </p:txBody>
      </p:sp>
      <p:sp>
        <p:nvSpPr>
          <p:cNvPr id="161" name="Shape 161"/>
          <p:cNvSpPr/>
          <p:nvPr/>
        </p:nvSpPr>
        <p:spPr>
          <a:xfrm>
            <a:off x="4729225" y="1443700"/>
            <a:ext cx="4266599" cy="35502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Collective outliers undetected due to being in range </a:t>
            </a:r>
          </a:p>
          <a:p>
            <a:pPr lvl="0" rtl="0" algn="ctr">
              <a:spcBef>
                <a:spcPts val="0"/>
              </a:spcBef>
              <a:buNone/>
            </a:pPr>
            <a:r>
              <a:t/>
            </a:r>
            <a:endParaRPr/>
          </a:p>
          <a:p>
            <a:pPr rtl="0" algn="ctr">
              <a:spcBef>
                <a:spcPts val="0"/>
              </a:spcBef>
              <a:buNone/>
            </a:pPr>
            <a:r>
              <a:rPr lang="en"/>
              <a:t>Tendency to overfit data</a:t>
            </a:r>
          </a:p>
          <a:p>
            <a:pPr rtl="0" algn="ctr">
              <a:spcBef>
                <a:spcPts val="0"/>
              </a:spcBef>
              <a:buNone/>
            </a:pPr>
            <a:r>
              <a:t/>
            </a:r>
            <a:endParaRPr/>
          </a:p>
          <a:p>
            <a:pPr lvl="0" rtl="0" algn="ctr">
              <a:spcBef>
                <a:spcPts val="0"/>
              </a:spcBef>
              <a:buNone/>
            </a:pPr>
            <a:r>
              <a:rPr lang="en"/>
              <a:t>Need for future data points could make detection ineffective in real world examples</a:t>
            </a:r>
          </a:p>
          <a:p>
            <a:pPr lvl="0" rtl="0" algn="ctr">
              <a:spcBef>
                <a:spcPts val="0"/>
              </a:spcBef>
              <a:buNone/>
            </a:pPr>
            <a:r>
              <a:t/>
            </a:r>
            <a:endParaRPr/>
          </a:p>
        </p:txBody>
      </p:sp>
      <p:sp>
        <p:nvSpPr>
          <p:cNvPr id="162" name="Shape 162"/>
          <p:cNvSpPr/>
          <p:nvPr/>
        </p:nvSpPr>
        <p:spPr>
          <a:xfrm>
            <a:off x="1434350" y="1294025"/>
            <a:ext cx="1657500" cy="470400"/>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Advantages</a:t>
            </a:r>
          </a:p>
        </p:txBody>
      </p:sp>
      <p:sp>
        <p:nvSpPr>
          <p:cNvPr id="163" name="Shape 163"/>
          <p:cNvSpPr/>
          <p:nvPr/>
        </p:nvSpPr>
        <p:spPr>
          <a:xfrm>
            <a:off x="6033775" y="1294025"/>
            <a:ext cx="1657500" cy="470400"/>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Disadvantages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gn="ctr">
              <a:spcBef>
                <a:spcPts val="0"/>
              </a:spcBef>
              <a:buNone/>
            </a:pPr>
            <a:r>
              <a:rPr lang="en"/>
              <a:t>Median Average Approach</a:t>
            </a:r>
          </a:p>
        </p:txBody>
      </p:sp>
      <p:sp>
        <p:nvSpPr>
          <p:cNvPr id="169" name="Shape 16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en"/>
              <a:t>Goal: improve MAD by not requiring points on both sides of the element</a:t>
            </a:r>
          </a:p>
          <a:p>
            <a:pPr rtl="0">
              <a:spcBef>
                <a:spcPts val="0"/>
              </a:spcBef>
              <a:buNone/>
            </a:pPr>
            <a:r>
              <a:t/>
            </a:r>
            <a:endParaRPr/>
          </a:p>
          <a:p>
            <a:pPr rtl="0">
              <a:spcBef>
                <a:spcPts val="0"/>
              </a:spcBef>
              <a:buNone/>
            </a:pPr>
            <a:r>
              <a:rPr lang="en" u="sng"/>
              <a:t>Results</a:t>
            </a:r>
          </a:p>
          <a:p>
            <a:pPr lvl="0" rtl="0">
              <a:spcBef>
                <a:spcPts val="0"/>
              </a:spcBef>
              <a:buNone/>
            </a:pPr>
            <a:r>
              <a:t/>
            </a:r>
            <a:endParaRPr u="sng"/>
          </a:p>
        </p:txBody>
      </p:sp>
      <p:sp>
        <p:nvSpPr>
          <p:cNvPr id="170" name="Shape 170"/>
          <p:cNvSpPr/>
          <p:nvPr/>
        </p:nvSpPr>
        <p:spPr>
          <a:xfrm>
            <a:off x="962500" y="2812475"/>
            <a:ext cx="2983499" cy="190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Pro’s</a:t>
            </a:r>
          </a:p>
          <a:p>
            <a:pPr rtl="0" algn="ctr">
              <a:spcBef>
                <a:spcPts val="0"/>
              </a:spcBef>
              <a:buNone/>
            </a:pPr>
            <a:r>
              <a:t/>
            </a:r>
            <a:endParaRPr/>
          </a:p>
          <a:p>
            <a:pPr rtl="0" algn="ctr">
              <a:spcBef>
                <a:spcPts val="0"/>
              </a:spcBef>
              <a:buNone/>
            </a:pPr>
            <a:r>
              <a:t/>
            </a:r>
            <a:endParaRPr/>
          </a:p>
          <a:p>
            <a:pPr rtl="0" algn="ctr">
              <a:spcBef>
                <a:spcPts val="0"/>
              </a:spcBef>
              <a:buNone/>
            </a:pPr>
            <a:r>
              <a:t/>
            </a:r>
            <a:endParaRPr/>
          </a:p>
          <a:p>
            <a:pPr rtl="0" algn="ctr">
              <a:spcBef>
                <a:spcPts val="0"/>
              </a:spcBef>
              <a:buNone/>
            </a:pPr>
            <a:r>
              <a:rPr lang="en"/>
              <a:t>Effective at preventing overfitting data and detecting more outliers compared to previous algorithm </a:t>
            </a:r>
          </a:p>
          <a:p>
            <a:pPr rtl="0">
              <a:spcBef>
                <a:spcPts val="0"/>
              </a:spcBef>
              <a:buNone/>
            </a:pPr>
            <a:r>
              <a:t/>
            </a:r>
            <a:endParaRPr/>
          </a:p>
          <a:p>
            <a:pPr>
              <a:spcBef>
                <a:spcPts val="0"/>
              </a:spcBef>
              <a:buNone/>
            </a:pPr>
            <a:r>
              <a:t/>
            </a:r>
            <a:endParaRPr/>
          </a:p>
        </p:txBody>
      </p:sp>
      <p:sp>
        <p:nvSpPr>
          <p:cNvPr id="171" name="Shape 171"/>
          <p:cNvSpPr/>
          <p:nvPr/>
        </p:nvSpPr>
        <p:spPr>
          <a:xfrm>
            <a:off x="5167700" y="2812475"/>
            <a:ext cx="2983499" cy="190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t/>
            </a:r>
            <a:endParaRPr/>
          </a:p>
          <a:p>
            <a:pPr rtl="0" algn="ctr">
              <a:spcBef>
                <a:spcPts val="0"/>
              </a:spcBef>
              <a:buNone/>
            </a:pPr>
            <a:r>
              <a:rPr lang="en"/>
              <a:t>Con’s</a:t>
            </a:r>
          </a:p>
          <a:p>
            <a:pPr rtl="0" algn="l">
              <a:spcBef>
                <a:spcPts val="0"/>
              </a:spcBef>
              <a:buNone/>
            </a:pPr>
            <a:r>
              <a:t/>
            </a:r>
            <a:endParaRPr/>
          </a:p>
          <a:p>
            <a:pPr rtl="0" algn="ctr">
              <a:spcBef>
                <a:spcPts val="0"/>
              </a:spcBef>
              <a:buNone/>
            </a:pPr>
            <a:r>
              <a:rPr lang="en"/>
              <a:t>Still ineffective at detecting collective outliers</a:t>
            </a:r>
          </a:p>
          <a:p>
            <a:pPr rtl="0">
              <a:spcBef>
                <a:spcPts val="0"/>
              </a:spcBef>
              <a:buNone/>
            </a:pPr>
            <a:r>
              <a:t/>
            </a:r>
            <a:endParaRPr/>
          </a:p>
          <a:p>
            <a:pPr lvl="0" rtl="0" algn="ctr">
              <a:spcBef>
                <a:spcPts val="0"/>
              </a:spcBef>
              <a:buNone/>
            </a:pPr>
            <a:r>
              <a:rPr lang="en"/>
              <a:t>Weighted all points the same, when points closest to data should be given higher priority</a:t>
            </a:r>
          </a:p>
          <a:p>
            <a:pPr lvl="0" rtl="0">
              <a:spcBef>
                <a:spcPts val="0"/>
              </a:spcBef>
              <a:buNone/>
            </a:pPr>
            <a:r>
              <a:t/>
            </a:r>
            <a:endParaRPr/>
          </a:p>
          <a:p>
            <a:pPr lvl="0" rtl="0">
              <a:spcBef>
                <a:spcPts val="0"/>
              </a:spcBef>
              <a:buNone/>
            </a:pPr>
            <a:r>
              <a:t/>
            </a:r>
            <a:endParaRPr/>
          </a:p>
        </p:txBody>
      </p:sp>
      <p:sp>
        <p:nvSpPr>
          <p:cNvPr id="172" name="Shape 172"/>
          <p:cNvSpPr/>
          <p:nvPr/>
        </p:nvSpPr>
        <p:spPr>
          <a:xfrm>
            <a:off x="3967325" y="3311931"/>
            <a:ext cx="1208350" cy="498575"/>
          </a:xfrm>
          <a:custGeom>
            <a:pathLst>
              <a:path extrusionOk="0" h="19943" w="48334">
                <a:moveTo>
                  <a:pt x="0" y="13813"/>
                </a:moveTo>
                <a:cubicBezTo>
                  <a:pt x="1711" y="11531"/>
                  <a:pt x="6844" y="-873"/>
                  <a:pt x="10266" y="125"/>
                </a:cubicBezTo>
                <a:cubicBezTo>
                  <a:pt x="13687" y="1123"/>
                  <a:pt x="17323" y="19729"/>
                  <a:pt x="20531" y="19801"/>
                </a:cubicBezTo>
                <a:cubicBezTo>
                  <a:pt x="23739" y="19872"/>
                  <a:pt x="26519" y="553"/>
                  <a:pt x="29514" y="553"/>
                </a:cubicBezTo>
                <a:cubicBezTo>
                  <a:pt x="32508" y="553"/>
                  <a:pt x="35359" y="18660"/>
                  <a:pt x="38496" y="19801"/>
                </a:cubicBezTo>
                <a:cubicBezTo>
                  <a:pt x="41632" y="20941"/>
                  <a:pt x="46694" y="9464"/>
                  <a:pt x="48334" y="7397"/>
                </a:cubicBezTo>
              </a:path>
            </a:pathLst>
          </a:custGeom>
          <a:noFill/>
          <a:ln cap="flat" cmpd="sng" w="9525">
            <a:solidFill>
              <a:schemeClr val="dk2"/>
            </a:solidFill>
            <a:prstDash val="solid"/>
            <a:round/>
            <a:headEnd len="lg" w="lg" type="none"/>
            <a:tailEnd len="lg" w="lg" type="none"/>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Mean Average Approach</a:t>
            </a:r>
          </a:p>
        </p:txBody>
      </p:sp>
      <p:sp>
        <p:nvSpPr>
          <p:cNvPr id="178" name="Shape 17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Means-based implementation to improve upon being reflective of weights of data points closest to element</a:t>
            </a:r>
          </a:p>
          <a:p>
            <a:pPr rtl="0">
              <a:spcBef>
                <a:spcPts val="0"/>
              </a:spcBef>
              <a:buNone/>
            </a:pPr>
            <a:r>
              <a:t/>
            </a:r>
            <a:endParaRPr/>
          </a:p>
          <a:p>
            <a:pPr>
              <a:spcBef>
                <a:spcPts val="0"/>
              </a:spcBef>
              <a:buNone/>
            </a:pPr>
            <a:r>
              <a:t/>
            </a:r>
            <a:endParaRPr/>
          </a:p>
        </p:txBody>
      </p:sp>
      <p:sp>
        <p:nvSpPr>
          <p:cNvPr id="179" name="Shape 179"/>
          <p:cNvSpPr/>
          <p:nvPr/>
        </p:nvSpPr>
        <p:spPr>
          <a:xfrm>
            <a:off x="941100" y="2641375"/>
            <a:ext cx="3240000" cy="2267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a:t>Challenges:</a:t>
            </a:r>
          </a:p>
          <a:p>
            <a:pPr rtl="0" algn="ctr">
              <a:spcBef>
                <a:spcPts val="0"/>
              </a:spcBef>
              <a:buNone/>
            </a:pPr>
            <a:r>
              <a:t/>
            </a:r>
            <a:endParaRPr/>
          </a:p>
          <a:p>
            <a:pPr rtl="0" algn="ctr">
              <a:spcBef>
                <a:spcPts val="0"/>
              </a:spcBef>
              <a:buNone/>
            </a:pPr>
            <a:r>
              <a:rPr lang="en"/>
              <a:t>Means is overly sensitive to outliers</a:t>
            </a:r>
          </a:p>
          <a:p>
            <a:pPr indent="0" marL="457200" rtl="0" algn="l">
              <a:spcBef>
                <a:spcPts val="0"/>
              </a:spcBef>
              <a:buNone/>
            </a:pPr>
            <a:r>
              <a:rPr lang="en"/>
              <a:t>→ recalculation upon outlier detection</a:t>
            </a:r>
          </a:p>
          <a:p>
            <a:pPr rtl="0" algn="ctr">
              <a:spcBef>
                <a:spcPts val="0"/>
              </a:spcBef>
              <a:buNone/>
            </a:pPr>
            <a:r>
              <a:t/>
            </a:r>
            <a:endParaRPr/>
          </a:p>
          <a:p>
            <a:pPr algn="ctr">
              <a:spcBef>
                <a:spcPts val="0"/>
              </a:spcBef>
              <a:buNone/>
            </a:pPr>
            <a:r>
              <a:rPr lang="en"/>
              <a:t>Results are subjective to size of range being used</a:t>
            </a:r>
          </a:p>
        </p:txBody>
      </p:sp>
      <p:sp>
        <p:nvSpPr>
          <p:cNvPr id="180" name="Shape 180"/>
          <p:cNvSpPr/>
          <p:nvPr/>
        </p:nvSpPr>
        <p:spPr>
          <a:xfrm>
            <a:off x="5328075" y="2641375"/>
            <a:ext cx="3240000" cy="22670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Improvements:</a:t>
            </a:r>
          </a:p>
          <a:p>
            <a:pPr rtl="0" algn="ctr">
              <a:spcBef>
                <a:spcPts val="0"/>
              </a:spcBef>
              <a:buNone/>
            </a:pPr>
            <a:r>
              <a:t/>
            </a:r>
            <a:endParaRPr/>
          </a:p>
          <a:p>
            <a:pPr rtl="0" algn="ctr">
              <a:spcBef>
                <a:spcPts val="0"/>
              </a:spcBef>
              <a:buNone/>
            </a:pPr>
            <a:r>
              <a:t/>
            </a:r>
            <a:endParaRPr/>
          </a:p>
          <a:p>
            <a:pPr rtl="0" algn="ctr">
              <a:spcBef>
                <a:spcPts val="0"/>
              </a:spcBef>
              <a:buNone/>
            </a:pPr>
            <a:r>
              <a:t/>
            </a:r>
            <a:endParaRPr/>
          </a:p>
          <a:p>
            <a:pPr rtl="0" algn="ctr">
              <a:spcBef>
                <a:spcPts val="0"/>
              </a:spcBef>
              <a:buNone/>
            </a:pPr>
            <a:r>
              <a:rPr lang="en"/>
              <a:t>Increased effectiveness in detecting outliers </a:t>
            </a:r>
          </a:p>
          <a:p>
            <a:pPr lvl="0" rtl="0" algn="ctr">
              <a:spcBef>
                <a:spcPts val="0"/>
              </a:spcBef>
              <a:buNone/>
            </a:pPr>
            <a:r>
              <a:t/>
            </a:r>
            <a:endParaRPr/>
          </a:p>
          <a:p>
            <a:pPr lvl="0" rtl="0" algn="ctr">
              <a:spcBef>
                <a:spcPts val="0"/>
              </a:spcBef>
              <a:buNone/>
            </a:pPr>
            <a:r>
              <a:rPr lang="en"/>
              <a:t>Ability to be applied in detecting collections of outliers</a:t>
            </a:r>
          </a:p>
        </p:txBody>
      </p:sp>
      <p:sp>
        <p:nvSpPr>
          <p:cNvPr id="181" name="Shape 181"/>
          <p:cNvSpPr/>
          <p:nvPr/>
        </p:nvSpPr>
        <p:spPr>
          <a:xfrm>
            <a:off x="4412437" y="3646525"/>
            <a:ext cx="684300" cy="256800"/>
          </a:xfrm>
          <a:prstGeom prst="lef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Mean Average Approach</a:t>
            </a:r>
          </a:p>
        </p:txBody>
      </p:sp>
      <p:sp>
        <p:nvSpPr>
          <p:cNvPr id="187" name="Shape 187"/>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88" name="Shape 188"/>
          <p:cNvPicPr preferRelativeResize="0"/>
          <p:nvPr/>
        </p:nvPicPr>
        <p:blipFill>
          <a:blip r:embed="rId3">
            <a:alphaModFix/>
          </a:blip>
          <a:stretch>
            <a:fillRect/>
          </a:stretch>
        </p:blipFill>
        <p:spPr>
          <a:xfrm>
            <a:off x="2354437" y="1243100"/>
            <a:ext cx="4435124" cy="2897324"/>
          </a:xfrm>
          <a:prstGeom prst="rect">
            <a:avLst/>
          </a:prstGeom>
          <a:noFill/>
          <a:ln>
            <a:noFill/>
          </a:ln>
        </p:spPr>
      </p:pic>
      <p:sp>
        <p:nvSpPr>
          <p:cNvPr id="189" name="Shape 189"/>
          <p:cNvSpPr txBox="1"/>
          <p:nvPr/>
        </p:nvSpPr>
        <p:spPr>
          <a:xfrm>
            <a:off x="2930537" y="4223875"/>
            <a:ext cx="3282900" cy="5726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true positives=purple, true negatives=black</a:t>
            </a:r>
          </a:p>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false positives=orange, false negatives=red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Autoregression Approach</a:t>
            </a:r>
          </a:p>
        </p:txBody>
      </p:sp>
      <p:sp>
        <p:nvSpPr>
          <p:cNvPr id="195" name="Shape 195"/>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Theory: Previous values are effective predictors of future data</a:t>
            </a:r>
          </a:p>
          <a:p>
            <a:pPr rtl="0">
              <a:spcBef>
                <a:spcPts val="0"/>
              </a:spcBef>
              <a:buNone/>
            </a:pPr>
            <a:r>
              <a:t/>
            </a:r>
            <a:endParaRPr/>
          </a:p>
          <a:p>
            <a:pPr>
              <a:spcBef>
                <a:spcPts val="0"/>
              </a:spcBef>
              <a:buNone/>
            </a:pPr>
            <a:r>
              <a:t/>
            </a:r>
            <a:endParaRPr/>
          </a:p>
        </p:txBody>
      </p:sp>
      <p:sp>
        <p:nvSpPr>
          <p:cNvPr id="196" name="Shape 196"/>
          <p:cNvSpPr/>
          <p:nvPr/>
        </p:nvSpPr>
        <p:spPr>
          <a:xfrm>
            <a:off x="213950" y="1818000"/>
            <a:ext cx="4234799" cy="1080000"/>
          </a:xfrm>
          <a:prstGeom prst="frame">
            <a:avLst>
              <a:gd fmla="val 1250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solidFill>
                <a:srgbClr val="D9D9D9"/>
              </a:solidFill>
            </a:endParaRPr>
          </a:p>
          <a:p>
            <a:pPr lvl="0" rtl="0" algn="ctr">
              <a:spcBef>
                <a:spcPts val="0"/>
              </a:spcBef>
              <a:buNone/>
            </a:pPr>
            <a:r>
              <a:rPr lang="en">
                <a:solidFill>
                  <a:srgbClr val="D9D9D9"/>
                </a:solidFill>
              </a:rPr>
              <a:t>More freedom in predicting values yields more effective prediction compared to mean average approach</a:t>
            </a:r>
          </a:p>
          <a:p>
            <a:pPr rtl="0">
              <a:spcBef>
                <a:spcPts val="0"/>
              </a:spcBef>
              <a:buNone/>
            </a:pPr>
            <a:r>
              <a:t/>
            </a:r>
            <a:endParaRPr/>
          </a:p>
        </p:txBody>
      </p:sp>
      <p:sp>
        <p:nvSpPr>
          <p:cNvPr id="197" name="Shape 197"/>
          <p:cNvSpPr/>
          <p:nvPr/>
        </p:nvSpPr>
        <p:spPr>
          <a:xfrm>
            <a:off x="4727425" y="3325750"/>
            <a:ext cx="4234799" cy="1080000"/>
          </a:xfrm>
          <a:prstGeom prst="frame">
            <a:avLst>
              <a:gd fmla="val 12500" name="adj1"/>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solidFill>
                <a:srgbClr val="D9D9D9"/>
              </a:solidFill>
            </a:endParaRPr>
          </a:p>
          <a:p>
            <a:pPr lvl="0" rtl="0" algn="ctr">
              <a:spcBef>
                <a:spcPts val="0"/>
              </a:spcBef>
              <a:buNone/>
            </a:pPr>
            <a:r>
              <a:rPr lang="en">
                <a:solidFill>
                  <a:srgbClr val="D9D9D9"/>
                </a:solidFill>
              </a:rPr>
              <a:t>Since only the previous value is used, AR would not be robust to a collection of outliers</a:t>
            </a:r>
          </a:p>
          <a:p>
            <a:pPr lvl="0" rtl="0">
              <a:spcBef>
                <a:spcPts val="0"/>
              </a:spcBef>
              <a:buNone/>
            </a:pPr>
            <a:r>
              <a:t/>
            </a:r>
            <a:endParaRPr/>
          </a:p>
        </p:txBody>
      </p:sp>
      <p:sp>
        <p:nvSpPr>
          <p:cNvPr id="198" name="Shape 198"/>
          <p:cNvSpPr/>
          <p:nvPr/>
        </p:nvSpPr>
        <p:spPr>
          <a:xfrm rot="2237419">
            <a:off x="6080287" y="2170797"/>
            <a:ext cx="1529081" cy="374409"/>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9" name="Shape 199"/>
          <p:cNvSpPr/>
          <p:nvPr/>
        </p:nvSpPr>
        <p:spPr>
          <a:xfrm rot="-8277508">
            <a:off x="1566875" y="3678512"/>
            <a:ext cx="1528964" cy="374486"/>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Autoregression Approach</a:t>
            </a:r>
          </a:p>
        </p:txBody>
      </p:sp>
      <p:sp>
        <p:nvSpPr>
          <p:cNvPr id="205" name="Shape 205"/>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206" name="Shape 206"/>
          <p:cNvPicPr preferRelativeResize="0"/>
          <p:nvPr/>
        </p:nvPicPr>
        <p:blipFill>
          <a:blip r:embed="rId3">
            <a:alphaModFix/>
          </a:blip>
          <a:stretch>
            <a:fillRect/>
          </a:stretch>
        </p:blipFill>
        <p:spPr>
          <a:xfrm>
            <a:off x="2408725" y="1295525"/>
            <a:ext cx="4520675" cy="2868900"/>
          </a:xfrm>
          <a:prstGeom prst="rect">
            <a:avLst/>
          </a:prstGeom>
          <a:noFill/>
          <a:ln>
            <a:noFill/>
          </a:ln>
        </p:spPr>
      </p:pic>
      <p:sp>
        <p:nvSpPr>
          <p:cNvPr id="207" name="Shape 207"/>
          <p:cNvSpPr txBox="1"/>
          <p:nvPr/>
        </p:nvSpPr>
        <p:spPr>
          <a:xfrm>
            <a:off x="3027600" y="4394950"/>
            <a:ext cx="3282900" cy="572699"/>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true positives=purple, true negatives=black</a:t>
            </a:r>
          </a:p>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false positives=orange, false negatives=red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K-Means Approach</a:t>
            </a:r>
          </a:p>
        </p:txBody>
      </p:sp>
      <p:sp>
        <p:nvSpPr>
          <p:cNvPr id="213" name="Shape 213"/>
          <p:cNvSpPr txBox="1"/>
          <p:nvPr>
            <p:ph idx="1" type="body"/>
          </p:nvPr>
        </p:nvSpPr>
        <p:spPr>
          <a:xfrm>
            <a:off x="311700" y="1152475"/>
            <a:ext cx="8520599" cy="1039799"/>
          </a:xfrm>
          <a:prstGeom prst="rect">
            <a:avLst/>
          </a:prstGeom>
        </p:spPr>
        <p:txBody>
          <a:bodyPr anchorCtr="0" anchor="t" bIns="91425" lIns="91425" rIns="91425" tIns="91425">
            <a:noAutofit/>
          </a:bodyPr>
          <a:lstStyle/>
          <a:p>
            <a:pPr rtl="0">
              <a:spcBef>
                <a:spcPts val="0"/>
              </a:spcBef>
              <a:buNone/>
            </a:pPr>
            <a:r>
              <a:rPr lang="en"/>
              <a:t>Aim: use clustering to allow for use of mean for application in testing for global outliers without outliers severely skewing data</a:t>
            </a:r>
          </a:p>
          <a:p>
            <a:pPr rtl="0">
              <a:spcBef>
                <a:spcPts val="0"/>
              </a:spcBef>
              <a:buNone/>
            </a:pPr>
            <a:r>
              <a:t/>
            </a:r>
            <a:endParaRPr/>
          </a:p>
          <a:p>
            <a:pPr>
              <a:spcBef>
                <a:spcPts val="0"/>
              </a:spcBef>
              <a:buNone/>
            </a:pPr>
            <a:r>
              <a:t/>
            </a:r>
            <a:endParaRPr/>
          </a:p>
        </p:txBody>
      </p:sp>
      <p:sp>
        <p:nvSpPr>
          <p:cNvPr id="214" name="Shape 214"/>
          <p:cNvSpPr/>
          <p:nvPr/>
        </p:nvSpPr>
        <p:spPr>
          <a:xfrm>
            <a:off x="561124" y="2106675"/>
            <a:ext cx="4934519" cy="1582578"/>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Effective in testing for global outliers</a:t>
            </a:r>
          </a:p>
          <a:p>
            <a:pPr rtl="0">
              <a:spcBef>
                <a:spcPts val="0"/>
              </a:spcBef>
              <a:buNone/>
            </a:pPr>
            <a:r>
              <a:t/>
            </a:r>
            <a:endParaRPr/>
          </a:p>
          <a:p>
            <a:pPr rtl="0">
              <a:spcBef>
                <a:spcPts val="0"/>
              </a:spcBef>
              <a:buNone/>
            </a:pPr>
            <a:r>
              <a:rPr lang="en"/>
              <a:t>Clustering supportive for multi-dimensional data applications </a:t>
            </a:r>
          </a:p>
          <a:p>
            <a:pPr rtl="0">
              <a:spcBef>
                <a:spcPts val="0"/>
              </a:spcBef>
              <a:buNone/>
            </a:pPr>
            <a:r>
              <a:t/>
            </a:r>
            <a:endParaRPr/>
          </a:p>
          <a:p>
            <a:pPr>
              <a:spcBef>
                <a:spcPts val="0"/>
              </a:spcBef>
              <a:buNone/>
            </a:pPr>
            <a:r>
              <a:rPr lang="en"/>
              <a:t>Threshold variables allow algorithm to be modified to fit data </a:t>
            </a:r>
          </a:p>
        </p:txBody>
      </p:sp>
      <p:sp>
        <p:nvSpPr>
          <p:cNvPr id="215" name="Shape 215"/>
          <p:cNvSpPr/>
          <p:nvPr/>
        </p:nvSpPr>
        <p:spPr>
          <a:xfrm rot="-10799962">
            <a:off x="4004391" y="3479250"/>
            <a:ext cx="4934519" cy="1582578"/>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6" name="Shape 216"/>
          <p:cNvSpPr txBox="1"/>
          <p:nvPr/>
        </p:nvSpPr>
        <p:spPr>
          <a:xfrm>
            <a:off x="4170500" y="3967350"/>
            <a:ext cx="4661700" cy="1039799"/>
          </a:xfrm>
          <a:prstGeom prst="rect">
            <a:avLst/>
          </a:prstGeom>
          <a:noFill/>
          <a:ln>
            <a:noFill/>
          </a:ln>
        </p:spPr>
        <p:txBody>
          <a:bodyPr anchorCtr="0" anchor="t" bIns="91425" lIns="91425" rIns="91425" tIns="91425">
            <a:noAutofit/>
          </a:bodyPr>
          <a:lstStyle/>
          <a:p>
            <a:pPr rtl="0" algn="ctr">
              <a:spcBef>
                <a:spcPts val="0"/>
              </a:spcBef>
              <a:buNone/>
            </a:pPr>
            <a:r>
              <a:rPr lang="en"/>
              <a:t>Ineffective in testing collective outliers</a:t>
            </a:r>
          </a:p>
          <a:p>
            <a:pPr rtl="0" algn="ctr">
              <a:spcBef>
                <a:spcPts val="0"/>
              </a:spcBef>
              <a:buNone/>
            </a:pPr>
            <a:r>
              <a:t/>
            </a:r>
            <a:endParaRPr/>
          </a:p>
          <a:p>
            <a:pPr rtl="0" algn="ctr">
              <a:spcBef>
                <a:spcPts val="0"/>
              </a:spcBef>
              <a:buNone/>
            </a:pPr>
            <a:r>
              <a:rPr lang="en"/>
              <a:t>Little improvement on other methods for one-dimensional data</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Results</a:t>
            </a:r>
          </a:p>
        </p:txBody>
      </p:sp>
      <p:sp>
        <p:nvSpPr>
          <p:cNvPr id="222" name="Shape 222"/>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A1 Benchmark Dataset</a:t>
            </a:r>
          </a:p>
        </p:txBody>
      </p:sp>
      <p:pic>
        <p:nvPicPr>
          <p:cNvPr id="223" name="Shape 223"/>
          <p:cNvPicPr preferRelativeResize="0"/>
          <p:nvPr/>
        </p:nvPicPr>
        <p:blipFill>
          <a:blip r:embed="rId3">
            <a:alphaModFix/>
          </a:blip>
          <a:stretch>
            <a:fillRect/>
          </a:stretch>
        </p:blipFill>
        <p:spPr>
          <a:xfrm>
            <a:off x="259350" y="1628075"/>
            <a:ext cx="7800424" cy="1387574"/>
          </a:xfrm>
          <a:prstGeom prst="rect">
            <a:avLst/>
          </a:prstGeom>
          <a:noFill/>
          <a:ln>
            <a:noFill/>
          </a:ln>
        </p:spPr>
      </p:pic>
      <p:sp>
        <p:nvSpPr>
          <p:cNvPr id="224" name="Shape 224"/>
          <p:cNvSpPr/>
          <p:nvPr/>
        </p:nvSpPr>
        <p:spPr>
          <a:xfrm>
            <a:off x="4854875" y="3496850"/>
            <a:ext cx="2769600" cy="4382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Mean average worked best at detecting outliers</a:t>
            </a:r>
          </a:p>
        </p:txBody>
      </p:sp>
      <p:sp>
        <p:nvSpPr>
          <p:cNvPr id="225" name="Shape 225"/>
          <p:cNvSpPr/>
          <p:nvPr/>
        </p:nvSpPr>
        <p:spPr>
          <a:xfrm>
            <a:off x="5828000" y="2523750"/>
            <a:ext cx="192599" cy="9194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6" name="Shape 226"/>
          <p:cNvSpPr txBox="1"/>
          <p:nvPr/>
        </p:nvSpPr>
        <p:spPr>
          <a:xfrm>
            <a:off x="1700350" y="4234675"/>
            <a:ext cx="2898000" cy="267300"/>
          </a:xfrm>
          <a:prstGeom prst="rect">
            <a:avLst/>
          </a:prstGeom>
          <a:noFill/>
          <a:ln>
            <a:noFill/>
          </a:ln>
        </p:spPr>
        <p:txBody>
          <a:bodyPr anchorCtr="0" anchor="t" bIns="91425" lIns="91425" rIns="91425" tIns="91425">
            <a:noAutofit/>
          </a:bodyPr>
          <a:lstStyle/>
          <a:p>
            <a:pPr algn="ctr">
              <a:spcBef>
                <a:spcPts val="0"/>
              </a:spcBef>
              <a:buNone/>
            </a:pPr>
            <a:r>
              <a:rPr lang="en">
                <a:solidFill>
                  <a:srgbClr val="B7B7B7"/>
                </a:solidFill>
              </a:rPr>
              <a:t>More robust, detects larger groupings of outliers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u="sng"/>
              <a:t>Why is Outlier Detection Important?</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b="1" lang="en"/>
              <a:t>Identity Theft Detection</a:t>
            </a:r>
          </a:p>
          <a:p>
            <a:pPr indent="457200" marL="1828800" rtl="0">
              <a:spcBef>
                <a:spcPts val="0"/>
              </a:spcBef>
              <a:buNone/>
            </a:pPr>
            <a:r>
              <a:rPr lang="en"/>
              <a:t>Medical Testing</a:t>
            </a:r>
          </a:p>
          <a:p>
            <a:pPr indent="457200" marL="0" rtl="0">
              <a:spcBef>
                <a:spcPts val="0"/>
              </a:spcBef>
              <a:buNone/>
            </a:pPr>
            <a:r>
              <a:rPr b="1" lang="en" sz="3000"/>
              <a:t>Understanding Data </a:t>
            </a:r>
          </a:p>
          <a:p>
            <a:pPr indent="457200" marL="2286000" rtl="0">
              <a:spcBef>
                <a:spcPts val="0"/>
              </a:spcBef>
              <a:buNone/>
            </a:pPr>
            <a:r>
              <a:rPr lang="en"/>
              <a:t>		Weather Prediction</a:t>
            </a:r>
          </a:p>
          <a:p>
            <a:pPr indent="457200" lvl="0" marL="3657600" rtl="0">
              <a:spcBef>
                <a:spcPts val="0"/>
              </a:spcBef>
              <a:buNone/>
            </a:pPr>
            <a:r>
              <a:rPr b="1" lang="en" sz="3000"/>
              <a:t> Improved Data Modeling                  </a:t>
            </a:r>
          </a:p>
          <a:p>
            <a:pPr indent="457200" marL="2286000" rtl="0">
              <a:spcBef>
                <a:spcPts val="0"/>
              </a:spcBef>
              <a:buNone/>
            </a:pPr>
            <a:r>
              <a:rPr lang="en"/>
              <a:t>						Customized Marketing</a:t>
            </a:r>
          </a:p>
          <a:p>
            <a:pPr indent="0" marL="0" rtl="0">
              <a:spcBef>
                <a:spcPts val="0"/>
              </a:spcBef>
              <a:buNone/>
            </a:pPr>
            <a:r>
              <a:rPr lang="en"/>
              <a:t> </a:t>
            </a:r>
          </a:p>
          <a:p>
            <a:pPr indent="0" marL="0" rtl="0">
              <a:spcBef>
                <a:spcPts val="0"/>
              </a:spcBef>
              <a:buNone/>
            </a:pPr>
            <a:r>
              <a:t/>
            </a:r>
            <a:endParaRPr/>
          </a:p>
        </p:txBody>
      </p:sp>
      <p:pic>
        <p:nvPicPr>
          <p:cNvPr id="66" name="Shape 66"/>
          <p:cNvPicPr preferRelativeResize="0"/>
          <p:nvPr/>
        </p:nvPicPr>
        <p:blipFill>
          <a:blip r:embed="rId3">
            <a:alphaModFix/>
          </a:blip>
          <a:stretch>
            <a:fillRect/>
          </a:stretch>
        </p:blipFill>
        <p:spPr>
          <a:xfrm>
            <a:off x="6576500" y="1088300"/>
            <a:ext cx="2395150" cy="1603899"/>
          </a:xfrm>
          <a:prstGeom prst="rect">
            <a:avLst/>
          </a:prstGeom>
          <a:noFill/>
          <a:ln>
            <a:noFill/>
          </a:ln>
        </p:spPr>
      </p:pic>
      <p:pic>
        <p:nvPicPr>
          <p:cNvPr id="67" name="Shape 67"/>
          <p:cNvPicPr preferRelativeResize="0"/>
          <p:nvPr/>
        </p:nvPicPr>
        <p:blipFill>
          <a:blip r:embed="rId4">
            <a:alphaModFix/>
          </a:blip>
          <a:stretch>
            <a:fillRect/>
          </a:stretch>
        </p:blipFill>
        <p:spPr>
          <a:xfrm>
            <a:off x="545350" y="3364850"/>
            <a:ext cx="2459474" cy="15371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Results</a:t>
            </a:r>
          </a:p>
        </p:txBody>
      </p:sp>
      <p:sp>
        <p:nvSpPr>
          <p:cNvPr id="232" name="Shape 232"/>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A3Benchmark Dataset</a:t>
            </a:r>
          </a:p>
        </p:txBody>
      </p:sp>
      <p:pic>
        <p:nvPicPr>
          <p:cNvPr id="233" name="Shape 233"/>
          <p:cNvPicPr preferRelativeResize="0"/>
          <p:nvPr/>
        </p:nvPicPr>
        <p:blipFill>
          <a:blip r:embed="rId3">
            <a:alphaModFix/>
          </a:blip>
          <a:stretch>
            <a:fillRect/>
          </a:stretch>
        </p:blipFill>
        <p:spPr>
          <a:xfrm>
            <a:off x="409050" y="1606700"/>
            <a:ext cx="8199173" cy="1537349"/>
          </a:xfrm>
          <a:prstGeom prst="rect">
            <a:avLst/>
          </a:prstGeom>
          <a:noFill/>
          <a:ln>
            <a:noFill/>
          </a:ln>
        </p:spPr>
      </p:pic>
      <p:sp>
        <p:nvSpPr>
          <p:cNvPr id="234" name="Shape 234"/>
          <p:cNvSpPr/>
          <p:nvPr/>
        </p:nvSpPr>
        <p:spPr>
          <a:xfrm>
            <a:off x="4988600" y="3828350"/>
            <a:ext cx="2769600" cy="4382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Autoregression outperformed significantly</a:t>
            </a:r>
          </a:p>
        </p:txBody>
      </p:sp>
      <p:sp>
        <p:nvSpPr>
          <p:cNvPr id="235" name="Shape 235"/>
          <p:cNvSpPr/>
          <p:nvPr/>
        </p:nvSpPr>
        <p:spPr>
          <a:xfrm>
            <a:off x="6277100" y="2866075"/>
            <a:ext cx="192599" cy="9194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6" name="Shape 236"/>
          <p:cNvSpPr txBox="1"/>
          <p:nvPr/>
        </p:nvSpPr>
        <p:spPr>
          <a:xfrm>
            <a:off x="409050" y="3528950"/>
            <a:ext cx="3122699" cy="438299"/>
          </a:xfrm>
          <a:prstGeom prst="rect">
            <a:avLst/>
          </a:prstGeom>
          <a:noFill/>
          <a:ln>
            <a:noFill/>
          </a:ln>
        </p:spPr>
        <p:txBody>
          <a:bodyPr anchorCtr="0" anchor="t" bIns="91425" lIns="91425" rIns="91425" tIns="91425">
            <a:noAutofit/>
          </a:bodyPr>
          <a:lstStyle/>
          <a:p>
            <a:pPr algn="ctr">
              <a:spcBef>
                <a:spcPts val="0"/>
              </a:spcBef>
              <a:buNone/>
            </a:pPr>
            <a:r>
              <a:rPr lang="en">
                <a:solidFill>
                  <a:srgbClr val="CCCCCC"/>
                </a:solidFill>
              </a:rPr>
              <a:t>Very few collections of outliers, which AR would be unable to detect</a:t>
            </a:r>
          </a:p>
        </p:txBody>
      </p:sp>
      <p:sp>
        <p:nvSpPr>
          <p:cNvPr id="237" name="Shape 237"/>
          <p:cNvSpPr txBox="1"/>
          <p:nvPr/>
        </p:nvSpPr>
        <p:spPr>
          <a:xfrm>
            <a:off x="1713625" y="4352150"/>
            <a:ext cx="3122699" cy="438299"/>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CCCCCC"/>
                </a:solidFill>
              </a:rPr>
              <a:t>Ability to detect contextual outliers contributed to performance classification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599" cy="572699"/>
          </a:xfrm>
          <a:prstGeom prst="rect">
            <a:avLst/>
          </a:prstGeom>
        </p:spPr>
        <p:txBody>
          <a:bodyPr anchorCtr="0" anchor="t" bIns="91425" lIns="91425" rIns="91425" tIns="91425">
            <a:noAutofit/>
          </a:bodyPr>
          <a:lstStyle/>
          <a:p>
            <a:pPr rtl="0" algn="ctr">
              <a:spcBef>
                <a:spcPts val="0"/>
              </a:spcBef>
              <a:buNone/>
            </a:pPr>
            <a:r>
              <a:rPr lang="en"/>
              <a:t>Conclusion</a:t>
            </a:r>
          </a:p>
        </p:txBody>
      </p:sp>
      <p:sp>
        <p:nvSpPr>
          <p:cNvPr id="243" name="Shape 243"/>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sp>
        <p:nvSpPr>
          <p:cNvPr id="244" name="Shape 244"/>
          <p:cNvSpPr/>
          <p:nvPr/>
        </p:nvSpPr>
        <p:spPr>
          <a:xfrm>
            <a:off x="631025" y="1240575"/>
            <a:ext cx="2074500" cy="2074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Discovery of a single fail-proof outlier detection method for all cases</a:t>
            </a:r>
          </a:p>
        </p:txBody>
      </p:sp>
      <p:cxnSp>
        <p:nvCxnSpPr>
          <p:cNvPr id="245" name="Shape 245"/>
          <p:cNvCxnSpPr>
            <a:stCxn id="244" idx="1"/>
            <a:endCxn id="244" idx="5"/>
          </p:cNvCxnSpPr>
          <p:nvPr/>
        </p:nvCxnSpPr>
        <p:spPr>
          <a:xfrm>
            <a:off x="934828" y="1544378"/>
            <a:ext cx="1467000" cy="1467000"/>
          </a:xfrm>
          <a:prstGeom prst="straightConnector1">
            <a:avLst/>
          </a:prstGeom>
          <a:noFill/>
          <a:ln cap="flat" cmpd="sng" w="28575">
            <a:solidFill>
              <a:srgbClr val="666666"/>
            </a:solidFill>
            <a:prstDash val="solid"/>
            <a:round/>
            <a:headEnd len="lg" w="lg" type="none"/>
            <a:tailEnd len="lg" w="lg" type="none"/>
          </a:ln>
        </p:spPr>
      </p:cxnSp>
      <p:sp>
        <p:nvSpPr>
          <p:cNvPr id="246" name="Shape 246"/>
          <p:cNvSpPr txBox="1"/>
          <p:nvPr/>
        </p:nvSpPr>
        <p:spPr>
          <a:xfrm>
            <a:off x="2844500" y="2117525"/>
            <a:ext cx="2181300" cy="320699"/>
          </a:xfrm>
          <a:prstGeom prst="rect">
            <a:avLst/>
          </a:prstGeom>
          <a:noFill/>
          <a:ln>
            <a:noFill/>
          </a:ln>
        </p:spPr>
        <p:txBody>
          <a:bodyPr anchorCtr="0" anchor="t" bIns="91425" lIns="91425" rIns="91425" tIns="91425">
            <a:noAutofit/>
          </a:bodyPr>
          <a:lstStyle/>
          <a:p>
            <a:pPr rtl="0">
              <a:spcBef>
                <a:spcPts val="0"/>
              </a:spcBef>
              <a:buNone/>
            </a:pPr>
            <a:r>
              <a:rPr lang="en">
                <a:solidFill>
                  <a:srgbClr val="999999"/>
                </a:solidFill>
              </a:rPr>
              <a:t>(Unfortunately not…)</a:t>
            </a:r>
          </a:p>
          <a:p>
            <a:pPr indent="457200">
              <a:spcBef>
                <a:spcPts val="0"/>
              </a:spcBef>
              <a:buNone/>
            </a:pPr>
            <a:r>
              <a:rPr lang="en">
                <a:solidFill>
                  <a:srgbClr val="999999"/>
                </a:solidFill>
              </a:rPr>
              <a:t>However...</a:t>
            </a:r>
          </a:p>
        </p:txBody>
      </p:sp>
      <p:sp>
        <p:nvSpPr>
          <p:cNvPr id="247" name="Shape 247"/>
          <p:cNvSpPr/>
          <p:nvPr/>
        </p:nvSpPr>
        <p:spPr>
          <a:xfrm rot="-5400000">
            <a:off x="3544899" y="1312275"/>
            <a:ext cx="267300" cy="1582499"/>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48" name="Shape 248"/>
          <p:cNvSpPr txBox="1"/>
          <p:nvPr/>
        </p:nvSpPr>
        <p:spPr>
          <a:xfrm>
            <a:off x="4705150" y="1544375"/>
            <a:ext cx="2181300" cy="320699"/>
          </a:xfrm>
          <a:prstGeom prst="rect">
            <a:avLst/>
          </a:prstGeom>
          <a:noFill/>
          <a:ln>
            <a:noFill/>
          </a:ln>
        </p:spPr>
        <p:txBody>
          <a:bodyPr anchorCtr="0" anchor="t" bIns="91425" lIns="91425" rIns="91425" tIns="91425">
            <a:noAutofit/>
          </a:bodyPr>
          <a:lstStyle/>
          <a:p>
            <a:pPr lvl="0" rtl="0">
              <a:spcBef>
                <a:spcPts val="0"/>
              </a:spcBef>
              <a:buNone/>
            </a:pPr>
            <a:r>
              <a:t/>
            </a:r>
            <a:endParaRPr>
              <a:solidFill>
                <a:srgbClr val="999999"/>
              </a:solidFill>
            </a:endParaRPr>
          </a:p>
        </p:txBody>
      </p:sp>
      <p:sp>
        <p:nvSpPr>
          <p:cNvPr id="249" name="Shape 249"/>
          <p:cNvSpPr/>
          <p:nvPr/>
        </p:nvSpPr>
        <p:spPr>
          <a:xfrm rot="5400000">
            <a:off x="3590350" y="1892400"/>
            <a:ext cx="267300" cy="1582499"/>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0" name="Shape 250"/>
          <p:cNvSpPr/>
          <p:nvPr/>
        </p:nvSpPr>
        <p:spPr>
          <a:xfrm>
            <a:off x="5025800" y="1122950"/>
            <a:ext cx="21813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Autoregression = most robust</a:t>
            </a:r>
          </a:p>
        </p:txBody>
      </p:sp>
      <p:sp>
        <p:nvSpPr>
          <p:cNvPr id="251" name="Shape 251"/>
          <p:cNvSpPr txBox="1"/>
          <p:nvPr/>
        </p:nvSpPr>
        <p:spPr>
          <a:xfrm>
            <a:off x="4886800" y="1734650"/>
            <a:ext cx="2694899" cy="213899"/>
          </a:xfrm>
          <a:prstGeom prst="rect">
            <a:avLst/>
          </a:prstGeom>
          <a:noFill/>
          <a:ln>
            <a:noFill/>
          </a:ln>
        </p:spPr>
        <p:txBody>
          <a:bodyPr anchorCtr="0" anchor="t" bIns="91425" lIns="91425" rIns="91425" tIns="91425">
            <a:noAutofit/>
          </a:bodyPr>
          <a:lstStyle/>
          <a:p>
            <a:pPr algn="ctr">
              <a:spcBef>
                <a:spcPts val="0"/>
              </a:spcBef>
              <a:buNone/>
            </a:pPr>
            <a:r>
              <a:rPr lang="en">
                <a:solidFill>
                  <a:srgbClr val="999999"/>
                </a:solidFill>
              </a:rPr>
              <a:t>ability to detect contextual outliers</a:t>
            </a:r>
          </a:p>
        </p:txBody>
      </p:sp>
      <p:sp>
        <p:nvSpPr>
          <p:cNvPr id="252" name="Shape 252"/>
          <p:cNvSpPr/>
          <p:nvPr/>
        </p:nvSpPr>
        <p:spPr>
          <a:xfrm>
            <a:off x="6675400" y="2219012"/>
            <a:ext cx="23604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Mean Averages: effective outlier detection</a:t>
            </a:r>
          </a:p>
        </p:txBody>
      </p:sp>
      <p:sp>
        <p:nvSpPr>
          <p:cNvPr id="253" name="Shape 253"/>
          <p:cNvSpPr txBox="1"/>
          <p:nvPr/>
        </p:nvSpPr>
        <p:spPr>
          <a:xfrm>
            <a:off x="6760950" y="2791925"/>
            <a:ext cx="2467499" cy="572699"/>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more robust to collective outliers</a:t>
            </a:r>
          </a:p>
        </p:txBody>
      </p:sp>
      <p:sp>
        <p:nvSpPr>
          <p:cNvPr id="254" name="Shape 254"/>
          <p:cNvSpPr/>
          <p:nvPr/>
        </p:nvSpPr>
        <p:spPr>
          <a:xfrm>
            <a:off x="3766825" y="3027900"/>
            <a:ext cx="21813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OutlierMAD= worst performance overall</a:t>
            </a:r>
          </a:p>
        </p:txBody>
      </p:sp>
      <p:sp>
        <p:nvSpPr>
          <p:cNvPr id="255" name="Shape 255"/>
          <p:cNvSpPr/>
          <p:nvPr/>
        </p:nvSpPr>
        <p:spPr>
          <a:xfrm>
            <a:off x="6341250" y="4129925"/>
            <a:ext cx="21813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K-means= ability to expand dimensions</a:t>
            </a:r>
          </a:p>
        </p:txBody>
      </p:sp>
      <p:sp>
        <p:nvSpPr>
          <p:cNvPr id="256" name="Shape 256"/>
          <p:cNvSpPr txBox="1"/>
          <p:nvPr/>
        </p:nvSpPr>
        <p:spPr>
          <a:xfrm>
            <a:off x="6198150" y="4720325"/>
            <a:ext cx="2467499" cy="267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for this analysis, not effective</a:t>
            </a:r>
          </a:p>
        </p:txBody>
      </p:sp>
      <p:sp>
        <p:nvSpPr>
          <p:cNvPr id="257" name="Shape 257"/>
          <p:cNvSpPr/>
          <p:nvPr/>
        </p:nvSpPr>
        <p:spPr>
          <a:xfrm>
            <a:off x="706000" y="4129925"/>
            <a:ext cx="21813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Linear Regression</a:t>
            </a:r>
          </a:p>
        </p:txBody>
      </p:sp>
      <p:sp>
        <p:nvSpPr>
          <p:cNvPr id="258" name="Shape 258"/>
          <p:cNvSpPr/>
          <p:nvPr/>
        </p:nvSpPr>
        <p:spPr>
          <a:xfrm>
            <a:off x="3452075" y="4129925"/>
            <a:ext cx="2181300" cy="590399"/>
          </a:xfrm>
          <a:prstGeom prst="bevel">
            <a:avLst>
              <a:gd fmla="val 125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Median Averages</a:t>
            </a:r>
          </a:p>
        </p:txBody>
      </p:sp>
      <p:sp>
        <p:nvSpPr>
          <p:cNvPr id="259" name="Shape 259"/>
          <p:cNvSpPr/>
          <p:nvPr/>
        </p:nvSpPr>
        <p:spPr>
          <a:xfrm>
            <a:off x="3037000" y="4352325"/>
            <a:ext cx="277199" cy="213899"/>
          </a:xfrm>
          <a:prstGeom prst="mathEqual">
            <a:avLst>
              <a:gd fmla="val 23520" name="adj1"/>
              <a:gd fmla="val 117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0" name="Shape 260"/>
          <p:cNvSpPr/>
          <p:nvPr/>
        </p:nvSpPr>
        <p:spPr>
          <a:xfrm>
            <a:off x="5848712" y="4318175"/>
            <a:ext cx="277199" cy="213899"/>
          </a:xfrm>
          <a:prstGeom prst="mathEqual">
            <a:avLst>
              <a:gd fmla="val 23520" name="adj1"/>
              <a:gd fmla="val 117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1" name="Shape 261"/>
          <p:cNvSpPr txBox="1"/>
          <p:nvPr/>
        </p:nvSpPr>
        <p:spPr>
          <a:xfrm>
            <a:off x="1820350" y="4876200"/>
            <a:ext cx="2959799" cy="2673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999999"/>
                </a:solidFill>
              </a:rPr>
              <a:t>Relatively similar in benefit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Conclusion</a:t>
            </a:r>
          </a:p>
        </p:txBody>
      </p:sp>
      <p:sp>
        <p:nvSpPr>
          <p:cNvPr id="267" name="Shape 267"/>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In short, analysis of various outlier detection methods has highlighted various types of outliers and how different methods may detect them. Certain algorithms perform functions more effectively than others, and an understanding of the benefits and costs of each can provide the opportunity to employ them in the most effective environment. </a:t>
            </a:r>
          </a:p>
        </p:txBody>
      </p:sp>
      <p:pic>
        <p:nvPicPr>
          <p:cNvPr id="268" name="Shape 268"/>
          <p:cNvPicPr preferRelativeResize="0"/>
          <p:nvPr/>
        </p:nvPicPr>
        <p:blipFill>
          <a:blip r:embed="rId3">
            <a:alphaModFix/>
          </a:blip>
          <a:stretch>
            <a:fillRect/>
          </a:stretch>
        </p:blipFill>
        <p:spPr>
          <a:xfrm>
            <a:off x="3133250" y="2730900"/>
            <a:ext cx="3614349" cy="22718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p:nvPr/>
        </p:nvSpPr>
        <p:spPr>
          <a:xfrm>
            <a:off x="524075" y="1749375"/>
            <a:ext cx="4576799" cy="513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t>Types</a:t>
            </a:r>
          </a:p>
        </p:txBody>
      </p:sp>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u="sng"/>
              <a:t>What is an Outlier?</a:t>
            </a:r>
          </a:p>
        </p:txBody>
      </p:sp>
      <p:sp>
        <p:nvSpPr>
          <p:cNvPr id="74" name="Shape 74"/>
          <p:cNvSpPr txBox="1"/>
          <p:nvPr>
            <p:ph idx="1" type="body"/>
          </p:nvPr>
        </p:nvSpPr>
        <p:spPr>
          <a:xfrm>
            <a:off x="5487000" y="1244650"/>
            <a:ext cx="3345300" cy="1317900"/>
          </a:xfrm>
          <a:prstGeom prst="rect">
            <a:avLst/>
          </a:prstGeom>
        </p:spPr>
        <p:txBody>
          <a:bodyPr anchorCtr="0" anchor="t" bIns="91425" lIns="91425" rIns="91425" tIns="91425">
            <a:noAutofit/>
          </a:bodyPr>
          <a:lstStyle/>
          <a:p>
            <a:pPr rtl="0">
              <a:spcBef>
                <a:spcPts val="0"/>
              </a:spcBef>
              <a:buNone/>
            </a:pPr>
            <a:r>
              <a:rPr lang="en">
                <a:solidFill>
                  <a:srgbClr val="B7B7B7"/>
                </a:solidFill>
                <a:latin typeface="Corsiva"/>
                <a:ea typeface="Corsiva"/>
                <a:cs typeface="Corsiva"/>
                <a:sym typeface="Corsiva"/>
              </a:rPr>
              <a:t>“ Something </a:t>
            </a:r>
            <a:r>
              <a:rPr i="1" lang="en">
                <a:solidFill>
                  <a:srgbClr val="B7B7B7"/>
                </a:solidFill>
                <a:latin typeface="Corsiva"/>
                <a:ea typeface="Corsiva"/>
                <a:cs typeface="Corsiva"/>
                <a:sym typeface="Corsiva"/>
              </a:rPr>
              <a:t>unusual </a:t>
            </a:r>
            <a:r>
              <a:rPr lang="en">
                <a:solidFill>
                  <a:srgbClr val="B7B7B7"/>
                </a:solidFill>
                <a:latin typeface="Corsiva"/>
                <a:ea typeface="Corsiva"/>
                <a:cs typeface="Corsiva"/>
                <a:sym typeface="Corsiva"/>
              </a:rPr>
              <a:t>or </a:t>
            </a:r>
            <a:r>
              <a:rPr i="1" lang="en">
                <a:solidFill>
                  <a:srgbClr val="B7B7B7"/>
                </a:solidFill>
                <a:latin typeface="Corsiva"/>
                <a:ea typeface="Corsiva"/>
                <a:cs typeface="Corsiva"/>
                <a:sym typeface="Corsiva"/>
              </a:rPr>
              <a:t>unexpected </a:t>
            </a:r>
            <a:r>
              <a:rPr lang="en">
                <a:solidFill>
                  <a:srgbClr val="B7B7B7"/>
                </a:solidFill>
                <a:latin typeface="Corsiva"/>
                <a:ea typeface="Corsiva"/>
                <a:cs typeface="Corsiva"/>
                <a:sym typeface="Corsiva"/>
              </a:rPr>
              <a:t>”</a:t>
            </a:r>
          </a:p>
          <a:p>
            <a:pPr indent="457200" marL="914400" rtl="0">
              <a:spcBef>
                <a:spcPts val="0"/>
              </a:spcBef>
              <a:buNone/>
            </a:pPr>
            <a:r>
              <a:rPr lang="en">
                <a:solidFill>
                  <a:srgbClr val="B7B7B7"/>
                </a:solidFill>
                <a:latin typeface="Corsiva"/>
                <a:ea typeface="Corsiva"/>
                <a:cs typeface="Corsiva"/>
                <a:sym typeface="Corsiva"/>
              </a:rPr>
              <a:t>~Mirriam-Webster</a:t>
            </a:r>
          </a:p>
        </p:txBody>
      </p:sp>
      <p:sp>
        <p:nvSpPr>
          <p:cNvPr id="75" name="Shape 75"/>
          <p:cNvSpPr/>
          <p:nvPr/>
        </p:nvSpPr>
        <p:spPr>
          <a:xfrm>
            <a:off x="171175" y="2673450"/>
            <a:ext cx="3036900" cy="66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Global Outliers</a:t>
            </a:r>
          </a:p>
        </p:txBody>
      </p:sp>
      <p:sp>
        <p:nvSpPr>
          <p:cNvPr id="76" name="Shape 76"/>
          <p:cNvSpPr/>
          <p:nvPr/>
        </p:nvSpPr>
        <p:spPr>
          <a:xfrm>
            <a:off x="2804400" y="3336450"/>
            <a:ext cx="3036900" cy="66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Contextual Outliers</a:t>
            </a:r>
          </a:p>
        </p:txBody>
      </p:sp>
      <p:sp>
        <p:nvSpPr>
          <p:cNvPr id="77" name="Shape 77"/>
          <p:cNvSpPr/>
          <p:nvPr/>
        </p:nvSpPr>
        <p:spPr>
          <a:xfrm>
            <a:off x="171175" y="3999450"/>
            <a:ext cx="3036900" cy="66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Collective Outliers</a:t>
            </a:r>
          </a:p>
        </p:txBody>
      </p:sp>
      <p:pic>
        <p:nvPicPr>
          <p:cNvPr id="78" name="Shape 78"/>
          <p:cNvPicPr preferRelativeResize="0"/>
          <p:nvPr/>
        </p:nvPicPr>
        <p:blipFill rotWithShape="1">
          <a:blip r:embed="rId3">
            <a:alphaModFix/>
          </a:blip>
          <a:srcRect b="0" l="4470" r="0" t="3772"/>
          <a:stretch/>
        </p:blipFill>
        <p:spPr>
          <a:xfrm>
            <a:off x="6195514" y="2844550"/>
            <a:ext cx="2809685" cy="19889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Global Outliers</a:t>
            </a:r>
          </a:p>
        </p:txBody>
      </p:sp>
      <p:sp>
        <p:nvSpPr>
          <p:cNvPr id="84" name="Shape 8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rPr lang="en"/>
              <a:t>Observations deviating significantly from dataset</a:t>
            </a:r>
          </a:p>
        </p:txBody>
      </p:sp>
      <p:pic>
        <p:nvPicPr>
          <p:cNvPr id="85" name="Shape 85"/>
          <p:cNvPicPr preferRelativeResize="0"/>
          <p:nvPr/>
        </p:nvPicPr>
        <p:blipFill>
          <a:blip r:embed="rId3">
            <a:alphaModFix/>
          </a:blip>
          <a:stretch>
            <a:fillRect/>
          </a:stretch>
        </p:blipFill>
        <p:spPr>
          <a:xfrm>
            <a:off x="5860050" y="779499"/>
            <a:ext cx="2863724" cy="2257549"/>
          </a:xfrm>
          <a:prstGeom prst="rect">
            <a:avLst/>
          </a:prstGeom>
          <a:noFill/>
          <a:ln>
            <a:noFill/>
          </a:ln>
        </p:spPr>
      </p:pic>
      <p:pic>
        <p:nvPicPr>
          <p:cNvPr id="86" name="Shape 86"/>
          <p:cNvPicPr preferRelativeResize="0"/>
          <p:nvPr/>
        </p:nvPicPr>
        <p:blipFill>
          <a:blip r:embed="rId4">
            <a:alphaModFix/>
          </a:blip>
          <a:stretch>
            <a:fillRect/>
          </a:stretch>
        </p:blipFill>
        <p:spPr>
          <a:xfrm>
            <a:off x="974200" y="2470450"/>
            <a:ext cx="3142725" cy="23443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Contextual Outliers</a:t>
            </a:r>
          </a:p>
        </p:txBody>
      </p:sp>
      <p:sp>
        <p:nvSpPr>
          <p:cNvPr id="92" name="Shape 92"/>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An anomaly based on examination against subset of contextual attributes</a:t>
            </a:r>
          </a:p>
        </p:txBody>
      </p:sp>
      <p:pic>
        <p:nvPicPr>
          <p:cNvPr id="93" name="Shape 93"/>
          <p:cNvPicPr preferRelativeResize="0"/>
          <p:nvPr/>
        </p:nvPicPr>
        <p:blipFill>
          <a:blip r:embed="rId3">
            <a:alphaModFix/>
          </a:blip>
          <a:stretch>
            <a:fillRect/>
          </a:stretch>
        </p:blipFill>
        <p:spPr>
          <a:xfrm>
            <a:off x="3015720" y="1966937"/>
            <a:ext cx="3593425" cy="17874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Collective Outliers</a:t>
            </a:r>
          </a:p>
        </p:txBody>
      </p:sp>
      <p:sp>
        <p:nvSpPr>
          <p:cNvPr id="99" name="Shape 99"/>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objects as a whole deviate significantly from dataset</a:t>
            </a:r>
          </a:p>
        </p:txBody>
      </p:sp>
      <p:pic>
        <p:nvPicPr>
          <p:cNvPr id="100" name="Shape 100"/>
          <p:cNvPicPr preferRelativeResize="0"/>
          <p:nvPr/>
        </p:nvPicPr>
        <p:blipFill>
          <a:blip r:embed="rId3">
            <a:alphaModFix/>
          </a:blip>
          <a:stretch>
            <a:fillRect/>
          </a:stretch>
        </p:blipFill>
        <p:spPr>
          <a:xfrm>
            <a:off x="4580597" y="1937622"/>
            <a:ext cx="4476750" cy="30484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Data Acquisition</a:t>
            </a:r>
          </a:p>
        </p:txBody>
      </p:sp>
      <p:sp>
        <p:nvSpPr>
          <p:cNvPr id="106" name="Shape 106"/>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spcAft>
                <a:spcPts val="0"/>
              </a:spcAft>
              <a:buNone/>
            </a:pPr>
            <a:r>
              <a:rPr lang="en">
                <a:solidFill>
                  <a:srgbClr val="D9D9D9"/>
                </a:solidFill>
              </a:rPr>
              <a:t> Yahoo!’s Labeled Anomaly Detection data set that includes real and synthetic Yahoo! production traffic</a:t>
            </a: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rtl="0">
              <a:spcBef>
                <a:spcPts val="0"/>
              </a:spcBef>
              <a:spcAft>
                <a:spcPts val="0"/>
              </a:spcAft>
              <a:buNone/>
            </a:pPr>
            <a:r>
              <a:t/>
            </a:r>
            <a:endParaRPr>
              <a:solidFill>
                <a:srgbClr val="D9D9D9"/>
              </a:solidFill>
            </a:endParaRPr>
          </a:p>
          <a:p>
            <a:pPr indent="0" marL="0">
              <a:spcBef>
                <a:spcPts val="0"/>
              </a:spcBef>
              <a:spcAft>
                <a:spcPts val="0"/>
              </a:spcAft>
              <a:buNone/>
            </a:pPr>
            <a:r>
              <a:rPr lang="en">
                <a:solidFill>
                  <a:srgbClr val="D9D9D9"/>
                </a:solidFill>
              </a:rPr>
              <a:t> 		  real						synthetic</a:t>
            </a:r>
          </a:p>
        </p:txBody>
      </p:sp>
      <p:pic>
        <p:nvPicPr>
          <p:cNvPr id="107" name="Shape 107"/>
          <p:cNvPicPr preferRelativeResize="0"/>
          <p:nvPr/>
        </p:nvPicPr>
        <p:blipFill rotWithShape="1">
          <a:blip r:embed="rId3">
            <a:alphaModFix/>
          </a:blip>
          <a:srcRect b="7313" l="0" r="0" t="0"/>
          <a:stretch/>
        </p:blipFill>
        <p:spPr>
          <a:xfrm>
            <a:off x="251450" y="2169150"/>
            <a:ext cx="2714625" cy="2151573"/>
          </a:xfrm>
          <a:prstGeom prst="rect">
            <a:avLst/>
          </a:prstGeom>
          <a:noFill/>
          <a:ln>
            <a:noFill/>
          </a:ln>
        </p:spPr>
      </p:pic>
      <p:pic>
        <p:nvPicPr>
          <p:cNvPr id="108" name="Shape 108"/>
          <p:cNvPicPr preferRelativeResize="0"/>
          <p:nvPr/>
        </p:nvPicPr>
        <p:blipFill>
          <a:blip r:embed="rId4">
            <a:alphaModFix/>
          </a:blip>
          <a:stretch>
            <a:fillRect/>
          </a:stretch>
        </p:blipFill>
        <p:spPr>
          <a:xfrm>
            <a:off x="3463349" y="2201949"/>
            <a:ext cx="2636475" cy="2025925"/>
          </a:xfrm>
          <a:prstGeom prst="rect">
            <a:avLst/>
          </a:prstGeom>
          <a:noFill/>
          <a:ln>
            <a:noFill/>
          </a:ln>
        </p:spPr>
      </p:pic>
      <p:sp>
        <p:nvSpPr>
          <p:cNvPr id="109" name="Shape 109"/>
          <p:cNvSpPr txBox="1"/>
          <p:nvPr/>
        </p:nvSpPr>
        <p:spPr>
          <a:xfrm>
            <a:off x="1999750" y="4822825"/>
            <a:ext cx="6159300" cy="7185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10" name="Shape 110"/>
          <p:cNvSpPr/>
          <p:nvPr/>
        </p:nvSpPr>
        <p:spPr>
          <a:xfrm>
            <a:off x="7142700" y="1708675"/>
            <a:ext cx="1689599" cy="572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 A1 Benchmark	</a:t>
            </a:r>
          </a:p>
        </p:txBody>
      </p:sp>
      <p:sp>
        <p:nvSpPr>
          <p:cNvPr id="111" name="Shape 111"/>
          <p:cNvSpPr/>
          <p:nvPr/>
        </p:nvSpPr>
        <p:spPr>
          <a:xfrm>
            <a:off x="7142700" y="2574325"/>
            <a:ext cx="1689599" cy="572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A2 Benchmark</a:t>
            </a:r>
          </a:p>
        </p:txBody>
      </p:sp>
      <p:sp>
        <p:nvSpPr>
          <p:cNvPr id="112" name="Shape 112"/>
          <p:cNvSpPr/>
          <p:nvPr/>
        </p:nvSpPr>
        <p:spPr>
          <a:xfrm>
            <a:off x="7142700" y="3439975"/>
            <a:ext cx="1689599" cy="572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A3 Benchmark</a:t>
            </a:r>
          </a:p>
        </p:txBody>
      </p:sp>
      <p:sp>
        <p:nvSpPr>
          <p:cNvPr id="113" name="Shape 113"/>
          <p:cNvSpPr/>
          <p:nvPr/>
        </p:nvSpPr>
        <p:spPr>
          <a:xfrm>
            <a:off x="7142700" y="4305625"/>
            <a:ext cx="1689599" cy="572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A4 Benchmark</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Methodology</a:t>
            </a: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algn="ctr">
              <a:spcBef>
                <a:spcPts val="0"/>
              </a:spcBef>
              <a:buNone/>
            </a:pPr>
            <a:r>
              <a:rPr lang="en"/>
              <a:t>Analyze algorithms from different areas of outlier detection </a:t>
            </a:r>
          </a:p>
        </p:txBody>
      </p:sp>
      <p:sp>
        <p:nvSpPr>
          <p:cNvPr id="120" name="Shape 120"/>
          <p:cNvSpPr/>
          <p:nvPr/>
        </p:nvSpPr>
        <p:spPr>
          <a:xfrm>
            <a:off x="1056075" y="794000"/>
            <a:ext cx="2085300" cy="13553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Regression Analysis</a:t>
            </a:r>
          </a:p>
        </p:txBody>
      </p:sp>
      <p:sp>
        <p:nvSpPr>
          <p:cNvPr id="121" name="Shape 121"/>
          <p:cNvSpPr/>
          <p:nvPr/>
        </p:nvSpPr>
        <p:spPr>
          <a:xfrm>
            <a:off x="6016500" y="794000"/>
            <a:ext cx="2085300" cy="13553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Partition-Based Clustering</a:t>
            </a:r>
          </a:p>
        </p:txBody>
      </p:sp>
      <p:sp>
        <p:nvSpPr>
          <p:cNvPr id="122" name="Shape 122"/>
          <p:cNvSpPr/>
          <p:nvPr/>
        </p:nvSpPr>
        <p:spPr>
          <a:xfrm>
            <a:off x="1056075" y="3788100"/>
            <a:ext cx="2085300" cy="13553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Moving Window Methodology</a:t>
            </a:r>
          </a:p>
        </p:txBody>
      </p:sp>
      <p:sp>
        <p:nvSpPr>
          <p:cNvPr id="123" name="Shape 123"/>
          <p:cNvSpPr/>
          <p:nvPr/>
        </p:nvSpPr>
        <p:spPr>
          <a:xfrm>
            <a:off x="5977800" y="3788100"/>
            <a:ext cx="2162699" cy="13553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Autoregressive Modeling</a:t>
            </a:r>
          </a:p>
        </p:txBody>
      </p:sp>
      <p:cxnSp>
        <p:nvCxnSpPr>
          <p:cNvPr id="124" name="Shape 124"/>
          <p:cNvCxnSpPr/>
          <p:nvPr/>
        </p:nvCxnSpPr>
        <p:spPr>
          <a:xfrm>
            <a:off x="2861800" y="1950900"/>
            <a:ext cx="891599" cy="455100"/>
          </a:xfrm>
          <a:prstGeom prst="straightConnector1">
            <a:avLst/>
          </a:prstGeom>
          <a:noFill/>
          <a:ln cap="flat" cmpd="sng" w="9525">
            <a:solidFill>
              <a:schemeClr val="dk2"/>
            </a:solidFill>
            <a:prstDash val="solid"/>
            <a:round/>
            <a:headEnd len="lg" w="lg" type="none"/>
            <a:tailEnd len="lg" w="lg" type="none"/>
          </a:ln>
        </p:spPr>
      </p:cxnSp>
      <p:cxnSp>
        <p:nvCxnSpPr>
          <p:cNvPr id="125" name="Shape 125"/>
          <p:cNvCxnSpPr>
            <a:stCxn id="121" idx="3"/>
          </p:cNvCxnSpPr>
          <p:nvPr/>
        </p:nvCxnSpPr>
        <p:spPr>
          <a:xfrm flipH="1">
            <a:off x="5453685" y="1950906"/>
            <a:ext cx="868200" cy="679800"/>
          </a:xfrm>
          <a:prstGeom prst="straightConnector1">
            <a:avLst/>
          </a:prstGeom>
          <a:noFill/>
          <a:ln cap="flat" cmpd="sng" w="9525">
            <a:solidFill>
              <a:schemeClr val="dk2"/>
            </a:solidFill>
            <a:prstDash val="solid"/>
            <a:round/>
            <a:headEnd len="lg" w="lg" type="none"/>
            <a:tailEnd len="lg" w="lg" type="none"/>
          </a:ln>
        </p:spPr>
      </p:cxnSp>
      <p:cxnSp>
        <p:nvCxnSpPr>
          <p:cNvPr id="126" name="Shape 126"/>
          <p:cNvCxnSpPr>
            <a:stCxn id="122" idx="7"/>
          </p:cNvCxnSpPr>
          <p:nvPr/>
        </p:nvCxnSpPr>
        <p:spPr>
          <a:xfrm flipH="1" rot="10800000">
            <a:off x="2835989" y="3341893"/>
            <a:ext cx="800099" cy="644700"/>
          </a:xfrm>
          <a:prstGeom prst="straightConnector1">
            <a:avLst/>
          </a:prstGeom>
          <a:noFill/>
          <a:ln cap="flat" cmpd="sng" w="9525">
            <a:solidFill>
              <a:schemeClr val="dk2"/>
            </a:solidFill>
            <a:prstDash val="solid"/>
            <a:round/>
            <a:headEnd len="lg" w="lg" type="none"/>
            <a:tailEnd len="lg" w="lg" type="none"/>
          </a:ln>
        </p:spPr>
      </p:cxnSp>
      <p:cxnSp>
        <p:nvCxnSpPr>
          <p:cNvPr id="127" name="Shape 127"/>
          <p:cNvCxnSpPr>
            <a:endCxn id="123" idx="1"/>
          </p:cNvCxnSpPr>
          <p:nvPr/>
        </p:nvCxnSpPr>
        <p:spPr>
          <a:xfrm>
            <a:off x="5453620" y="3336493"/>
            <a:ext cx="840900" cy="650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599" cy="572699"/>
          </a:xfrm>
          <a:prstGeom prst="rect">
            <a:avLst/>
          </a:prstGeom>
        </p:spPr>
        <p:txBody>
          <a:bodyPr anchorCtr="0" anchor="t" bIns="91425" lIns="91425" rIns="91425" tIns="91425">
            <a:noAutofit/>
          </a:bodyPr>
          <a:lstStyle/>
          <a:p>
            <a:pPr algn="ctr">
              <a:spcBef>
                <a:spcPts val="0"/>
              </a:spcBef>
              <a:buNone/>
            </a:pPr>
            <a:r>
              <a:rPr lang="en"/>
              <a:t>Linear Regression </a:t>
            </a:r>
          </a:p>
        </p:txBody>
      </p:sp>
      <p:sp>
        <p:nvSpPr>
          <p:cNvPr id="133" name="Shape 133"/>
          <p:cNvSpPr txBox="1"/>
          <p:nvPr>
            <p:ph idx="1" type="body"/>
          </p:nvPr>
        </p:nvSpPr>
        <p:spPr>
          <a:xfrm>
            <a:off x="311700" y="1152475"/>
            <a:ext cx="3099600" cy="3627600"/>
          </a:xfrm>
          <a:prstGeom prst="rect">
            <a:avLst/>
          </a:prstGeom>
        </p:spPr>
        <p:txBody>
          <a:bodyPr anchorCtr="0" anchor="t" bIns="91425" lIns="91425" rIns="91425" tIns="91425">
            <a:noAutofit/>
          </a:bodyPr>
          <a:lstStyle/>
          <a:p>
            <a:pPr rtl="0">
              <a:spcBef>
                <a:spcPts val="0"/>
              </a:spcBef>
              <a:buNone/>
            </a:pPr>
            <a:r>
              <a:t/>
            </a:r>
            <a:endParaRPr/>
          </a:p>
          <a:p>
            <a:pPr indent="-228600" lvl="0" marL="457200" rtl="0">
              <a:spcBef>
                <a:spcPts val="0"/>
              </a:spcBef>
            </a:pPr>
            <a:r>
              <a:rPr lang="en"/>
              <a:t>Values regressed onto timestamps</a:t>
            </a:r>
          </a:p>
          <a:p>
            <a:pPr indent="-228600" lvl="0" marL="457200" rtl="0">
              <a:spcBef>
                <a:spcPts val="0"/>
              </a:spcBef>
            </a:pPr>
            <a:r>
              <a:rPr lang="en"/>
              <a:t>Distance between model prediction and actuality of data point measured</a:t>
            </a:r>
          </a:p>
          <a:p>
            <a:pPr indent="-228600" lvl="0" marL="457200">
              <a:spcBef>
                <a:spcPts val="0"/>
              </a:spcBef>
            </a:pPr>
            <a:r>
              <a:rPr lang="en"/>
              <a:t>Outliers detected based on standard deviations from average residual differences</a:t>
            </a:r>
          </a:p>
        </p:txBody>
      </p:sp>
      <p:sp>
        <p:nvSpPr>
          <p:cNvPr id="134" name="Shape 134"/>
          <p:cNvSpPr txBox="1"/>
          <p:nvPr/>
        </p:nvSpPr>
        <p:spPr>
          <a:xfrm>
            <a:off x="4590275" y="3905750"/>
            <a:ext cx="3876000" cy="1323300"/>
          </a:xfrm>
          <a:prstGeom prst="rect">
            <a:avLst/>
          </a:prstGeom>
          <a:noFill/>
          <a:ln>
            <a:noFill/>
          </a:ln>
        </p:spPr>
        <p:txBody>
          <a:bodyPr anchorCtr="0" anchor="ctr" bIns="91425" lIns="91425" rIns="91425" tIns="91425">
            <a:noAutofit/>
          </a:bodyPr>
          <a:lstStyle/>
          <a:p>
            <a:pPr rtl="0" algn="ctr">
              <a:lnSpc>
                <a:spcPct val="115000"/>
              </a:lnSpc>
              <a:spcBef>
                <a:spcPts val="0"/>
              </a:spcBef>
              <a:buNone/>
            </a:pPr>
            <a:r>
              <a:rPr lang="en" sz="1300">
                <a:solidFill>
                  <a:srgbClr val="EFEFEF"/>
                </a:solidFill>
                <a:latin typeface="Times New Roman"/>
                <a:ea typeface="Times New Roman"/>
                <a:cs typeface="Times New Roman"/>
                <a:sym typeface="Times New Roman"/>
              </a:rPr>
              <a:t>true positives=purple, true negatives=black</a:t>
            </a:r>
          </a:p>
          <a:p>
            <a:pPr lvl="0" rtl="0" algn="ctr">
              <a:lnSpc>
                <a:spcPct val="115000"/>
              </a:lnSpc>
              <a:spcBef>
                <a:spcPts val="0"/>
              </a:spcBef>
              <a:buNone/>
            </a:pPr>
            <a:r>
              <a:rPr lang="en" sz="1300">
                <a:solidFill>
                  <a:srgbClr val="EFEFEF"/>
                </a:solidFill>
                <a:latin typeface="Times New Roman"/>
                <a:ea typeface="Times New Roman"/>
                <a:cs typeface="Times New Roman"/>
                <a:sym typeface="Times New Roman"/>
              </a:rPr>
              <a:t>false positives=orange, false negatives=red .  </a:t>
            </a:r>
          </a:p>
        </p:txBody>
      </p:sp>
      <p:pic>
        <p:nvPicPr>
          <p:cNvPr id="135" name="Shape 135"/>
          <p:cNvPicPr preferRelativeResize="0"/>
          <p:nvPr/>
        </p:nvPicPr>
        <p:blipFill>
          <a:blip r:embed="rId3">
            <a:alphaModFix/>
          </a:blip>
          <a:stretch>
            <a:fillRect/>
          </a:stretch>
        </p:blipFill>
        <p:spPr>
          <a:xfrm>
            <a:off x="4511575" y="1720650"/>
            <a:ext cx="3954699" cy="23322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