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702d9a1e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702d9a1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3702d9a1e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3702d9a1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37ca732d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37ca73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48530247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4853024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4853024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485302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48530247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4853024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48530247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4853024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37ca732d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37ca732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37ca732d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37ca732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37ca732da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37ca732d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37ca732da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37ca732d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37ca732da_0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37ca732d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702d9a1e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702d9a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702d9a1e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3702d9a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3702d9a1e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3702d9a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3702d9a1e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3702d9a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3702d9a1e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3702d9a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Differential Evolution for Graph Colouring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Scott Richmond-Wood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title"/>
          </p:nvPr>
        </p:nvSpPr>
        <p:spPr>
          <a:xfrm>
            <a:off x="1123325" y="506700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68" name="Google Shape;368;p22"/>
          <p:cNvSpPr txBox="1"/>
          <p:nvPr>
            <p:ph idx="1" type="body"/>
          </p:nvPr>
        </p:nvSpPr>
        <p:spPr>
          <a:xfrm>
            <a:off x="468150" y="1575375"/>
            <a:ext cx="7853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If that number is lower than our </a:t>
            </a:r>
            <a:r>
              <a:rPr lang="en" sz="1308"/>
              <a:t>recombination</a:t>
            </a:r>
            <a:r>
              <a:rPr lang="en" sz="1308"/>
              <a:t> constant, we take the element from b’. Otherwise we take it from b. The last element selected is always from b’.</a:t>
            </a:r>
            <a:endParaRPr sz="1308"/>
          </a:p>
        </p:txBody>
      </p:sp>
      <p:sp>
        <p:nvSpPr>
          <p:cNvPr id="369" name="Google Shape;369;p22"/>
          <p:cNvSpPr/>
          <p:nvPr/>
        </p:nvSpPr>
        <p:spPr>
          <a:xfrm>
            <a:off x="1324325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14995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80120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635445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4987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960288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657375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5498275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1133100" y="526275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468150" y="1575375"/>
            <a:ext cx="7853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We then compare our trial to our original candidate and if it’s better, it replaces it.</a:t>
            </a:r>
            <a:endParaRPr sz="1308"/>
          </a:p>
        </p:txBody>
      </p:sp>
      <p:sp>
        <p:nvSpPr>
          <p:cNvPr id="383" name="Google Shape;383;p23"/>
          <p:cNvSpPr/>
          <p:nvPr/>
        </p:nvSpPr>
        <p:spPr>
          <a:xfrm>
            <a:off x="1324325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14995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380120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293350" y="25228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4987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2960288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4596275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5437175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113550" y="780500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That Affect the Algorithm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512975" y="1575375"/>
            <a:ext cx="4587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8">
                <a:solidFill>
                  <a:schemeClr val="accent5"/>
                </a:solidFill>
              </a:rPr>
              <a:t>Population Size:</a:t>
            </a:r>
            <a:r>
              <a:rPr lang="en" sz="1308"/>
              <a:t> the number of candidates to choose from.</a:t>
            </a:r>
            <a:endParaRPr sz="1308"/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512975" y="1994775"/>
            <a:ext cx="6488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00">
                <a:solidFill>
                  <a:schemeClr val="accent5"/>
                </a:solidFill>
              </a:rPr>
              <a:t>Mutation Rate</a:t>
            </a:r>
            <a:r>
              <a:rPr b="1" lang="en" sz="1300">
                <a:solidFill>
                  <a:schemeClr val="accent5"/>
                </a:solidFill>
              </a:rPr>
              <a:t>:</a:t>
            </a:r>
            <a:r>
              <a:rPr lang="en" sz="1300"/>
              <a:t> weighting of randomly selected vectors in calculating b’.</a:t>
            </a:r>
            <a:endParaRPr sz="1300"/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512975" y="2414175"/>
            <a:ext cx="79260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8">
                <a:solidFill>
                  <a:schemeClr val="accent5"/>
                </a:solidFill>
              </a:rPr>
              <a:t>Recombination Constant:</a:t>
            </a:r>
            <a:r>
              <a:rPr lang="en" sz="1308"/>
              <a:t> likelihood of selecting element from b’ when selecting an element for the trial vector.</a:t>
            </a:r>
            <a:endParaRPr sz="1308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1113550" y="540175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Representation and Search Space</a:t>
            </a:r>
            <a:endParaRPr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512975" y="1575375"/>
            <a:ext cx="78186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Each possible solution is a colouring of the graph. The search space is every possible colouring of the graph with only 3 colours.</a:t>
            </a:r>
            <a:endParaRPr sz="1308"/>
          </a:p>
        </p:txBody>
      </p:sp>
      <p:sp>
        <p:nvSpPr>
          <p:cNvPr id="405" name="Google Shape;405;p25"/>
          <p:cNvSpPr txBox="1"/>
          <p:nvPr>
            <p:ph idx="1" type="body"/>
          </p:nvPr>
        </p:nvSpPr>
        <p:spPr>
          <a:xfrm>
            <a:off x="512975" y="2155650"/>
            <a:ext cx="79260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We represent each colouring a a vector of node colours where each element is a number 0, 1, or 2. This provides a solution that we can interpret for a 3-GCP.</a:t>
            </a:r>
            <a:endParaRPr sz="1308"/>
          </a:p>
        </p:txBody>
      </p:sp>
      <p:sp>
        <p:nvSpPr>
          <p:cNvPr id="406" name="Google Shape;406;p25"/>
          <p:cNvSpPr/>
          <p:nvPr/>
        </p:nvSpPr>
        <p:spPr>
          <a:xfrm>
            <a:off x="1736325" y="28234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2561950" y="28234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4213200" y="28234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6705350" y="282345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910700" y="2823450"/>
            <a:ext cx="840900" cy="7557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3372288" y="2823450"/>
            <a:ext cx="840900" cy="755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5008275" y="2823450"/>
            <a:ext cx="840900" cy="7557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5849175" y="2823450"/>
            <a:ext cx="840900" cy="755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1113550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1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1962225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2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2787850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2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3598200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0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4377450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2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5234175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1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6082850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0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931525" y="3891050"/>
            <a:ext cx="38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2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title"/>
          </p:nvPr>
        </p:nvSpPr>
        <p:spPr>
          <a:xfrm>
            <a:off x="1113550" y="780500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to </a:t>
            </a:r>
            <a:r>
              <a:rPr lang="en"/>
              <a:t>Discrete </a:t>
            </a:r>
            <a:endParaRPr/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512975" y="1575375"/>
            <a:ext cx="7955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Differential Evolution is designed for </a:t>
            </a:r>
            <a:r>
              <a:rPr b="1" lang="en" sz="5200">
                <a:solidFill>
                  <a:schemeClr val="accent2"/>
                </a:solidFill>
              </a:rPr>
              <a:t>Continuous Real-Valued</a:t>
            </a:r>
            <a:r>
              <a:rPr lang="en" sz="5200">
                <a:solidFill>
                  <a:schemeClr val="accent2"/>
                </a:solidFill>
              </a:rPr>
              <a:t> </a:t>
            </a:r>
            <a:r>
              <a:rPr lang="en" sz="5200"/>
              <a:t>problems.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8"/>
          </a:p>
        </p:txBody>
      </p:sp>
      <p:sp>
        <p:nvSpPr>
          <p:cNvPr id="428" name="Google Shape;428;p26"/>
          <p:cNvSpPr txBox="1"/>
          <p:nvPr/>
        </p:nvSpPr>
        <p:spPr>
          <a:xfrm>
            <a:off x="512975" y="2014263"/>
            <a:ext cx="572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3-GCP Problem is a </a:t>
            </a:r>
            <a:r>
              <a:rPr b="1" lang="en" sz="1308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Discrete Problem</a:t>
            </a:r>
            <a:r>
              <a:rPr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512975" y="2457325"/>
            <a:ext cx="572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accounted for in the </a:t>
            </a:r>
            <a:r>
              <a:rPr b="1" lang="en" sz="1308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Fitness Function </a:t>
            </a:r>
            <a:r>
              <a:rPr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by </a:t>
            </a:r>
            <a:r>
              <a:rPr b="1" lang="en" sz="1308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Imposing Bounds</a:t>
            </a:r>
            <a:r>
              <a:rPr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1113550" y="780500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</a:t>
            </a:r>
            <a:endParaRPr/>
          </a:p>
        </p:txBody>
      </p:sp>
      <p:pic>
        <p:nvPicPr>
          <p:cNvPr id="435" name="Google Shape;4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75" y="1620150"/>
            <a:ext cx="3975522" cy="33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type="title"/>
          </p:nvPr>
        </p:nvSpPr>
        <p:spPr>
          <a:xfrm>
            <a:off x="1123300" y="624050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Mycielski Graphs</a:t>
            </a:r>
            <a:endParaRPr/>
          </a:p>
        </p:txBody>
      </p:sp>
      <p:sp>
        <p:nvSpPr>
          <p:cNvPr id="441" name="Google Shape;441;p28"/>
          <p:cNvSpPr txBox="1"/>
          <p:nvPr>
            <p:ph idx="1" type="body"/>
          </p:nvPr>
        </p:nvSpPr>
        <p:spPr>
          <a:xfrm>
            <a:off x="512975" y="1575375"/>
            <a:ext cx="7671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Graphs, M</a:t>
            </a:r>
            <a:r>
              <a:rPr baseline="-25000" lang="en" sz="1308"/>
              <a:t>k</a:t>
            </a:r>
            <a:r>
              <a:rPr lang="en" sz="1308"/>
              <a:t>, are </a:t>
            </a:r>
            <a:r>
              <a:rPr b="1" lang="en" sz="1308">
                <a:solidFill>
                  <a:schemeClr val="accent2"/>
                </a:solidFill>
              </a:rPr>
              <a:t>triangle-free</a:t>
            </a:r>
            <a:r>
              <a:rPr lang="en" sz="1308"/>
              <a:t>, have </a:t>
            </a:r>
            <a:r>
              <a:rPr b="1" lang="en" sz="1308">
                <a:solidFill>
                  <a:schemeClr val="accent2"/>
                </a:solidFill>
              </a:rPr>
              <a:t>chromatic number</a:t>
            </a:r>
            <a:r>
              <a:rPr lang="en" sz="1308"/>
              <a:t> k, and the graph has the </a:t>
            </a:r>
            <a:r>
              <a:rPr b="1" lang="en" sz="1308">
                <a:solidFill>
                  <a:schemeClr val="accent2"/>
                </a:solidFill>
              </a:rPr>
              <a:t>least vertices possible</a:t>
            </a:r>
            <a:r>
              <a:rPr lang="en" sz="1308"/>
              <a:t>.</a:t>
            </a:r>
            <a:r>
              <a:rPr lang="en" sz="1308">
                <a:solidFill>
                  <a:schemeClr val="accent2"/>
                </a:solidFill>
              </a:rPr>
              <a:t> </a:t>
            </a:r>
            <a:endParaRPr sz="1308">
              <a:solidFill>
                <a:schemeClr val="accent2"/>
              </a:solidFill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88" y="2444800"/>
            <a:ext cx="48291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type="title"/>
          </p:nvPr>
        </p:nvSpPr>
        <p:spPr>
          <a:xfrm>
            <a:off x="1123300" y="624050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Run</a:t>
            </a:r>
            <a:endParaRPr/>
          </a:p>
        </p:txBody>
      </p:sp>
      <p:sp>
        <p:nvSpPr>
          <p:cNvPr id="448" name="Google Shape;448;p29"/>
          <p:cNvSpPr txBox="1"/>
          <p:nvPr>
            <p:ph idx="1" type="body"/>
          </p:nvPr>
        </p:nvSpPr>
        <p:spPr>
          <a:xfrm>
            <a:off x="512975" y="1575375"/>
            <a:ext cx="48066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8"/>
              <a:t>Max Iterations: 100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8"/>
              <a:t>Graphs: Mycielski 3, 4, 5, and 6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8"/>
              <a:t>Population Sizes: 5, 10, 15, 20, 25, 30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8"/>
              <a:t>Mutation Rates: 0.2, 0.35, 0.5, 0.65, 0.8, 0.95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8"/>
              <a:t>Recombination Constants: 0.2, 0.3, 0.4, 0.5, 0.6, 0.7, 0.8</a:t>
            </a:r>
            <a:endParaRPr sz="1308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"/>
          <p:cNvSpPr txBox="1"/>
          <p:nvPr>
            <p:ph type="title"/>
          </p:nvPr>
        </p:nvSpPr>
        <p:spPr>
          <a:xfrm>
            <a:off x="1103750" y="667275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/>
              <a:t>Population</a:t>
            </a:r>
            <a:r>
              <a:rPr lang="en"/>
              <a:t> Size</a:t>
            </a:r>
            <a:endParaRPr/>
          </a:p>
        </p:txBody>
      </p:sp>
      <p:sp>
        <p:nvSpPr>
          <p:cNvPr id="454" name="Google Shape;454;p30"/>
          <p:cNvSpPr txBox="1"/>
          <p:nvPr>
            <p:ph idx="1" type="body"/>
          </p:nvPr>
        </p:nvSpPr>
        <p:spPr>
          <a:xfrm>
            <a:off x="512975" y="1575375"/>
            <a:ext cx="7945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It is found that increased population sizes generally leads to better fitness and has very little effect on convergence speed.</a:t>
            </a:r>
            <a:endParaRPr sz="1308"/>
          </a:p>
        </p:txBody>
      </p:sp>
      <p:pic>
        <p:nvPicPr>
          <p:cNvPr id="455" name="Google Shape;4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5" y="2505975"/>
            <a:ext cx="3299425" cy="22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0"/>
          <p:cNvGrpSpPr/>
          <p:nvPr/>
        </p:nvGrpSpPr>
        <p:grpSpPr>
          <a:xfrm>
            <a:off x="4689250" y="2426350"/>
            <a:ext cx="3173024" cy="2033430"/>
            <a:chOff x="4689250" y="2426350"/>
            <a:chExt cx="3173024" cy="2033430"/>
          </a:xfrm>
        </p:grpSpPr>
        <p:grpSp>
          <p:nvGrpSpPr>
            <p:cNvPr id="457" name="Google Shape;457;p30"/>
            <p:cNvGrpSpPr/>
            <p:nvPr/>
          </p:nvGrpSpPr>
          <p:grpSpPr>
            <a:xfrm>
              <a:off x="4737078" y="2505974"/>
              <a:ext cx="3125196" cy="1953807"/>
              <a:chOff x="4582044" y="2092660"/>
              <a:chExt cx="3720914" cy="2618693"/>
            </a:xfrm>
          </p:grpSpPr>
          <p:grpSp>
            <p:nvGrpSpPr>
              <p:cNvPr id="458" name="Google Shape;458;p30"/>
              <p:cNvGrpSpPr/>
              <p:nvPr/>
            </p:nvGrpSpPr>
            <p:grpSpPr>
              <a:xfrm>
                <a:off x="6414756" y="2092660"/>
                <a:ext cx="1888202" cy="2618693"/>
                <a:chOff x="4572000" y="1844541"/>
                <a:chExt cx="2176100" cy="2866659"/>
              </a:xfrm>
            </p:grpSpPr>
            <p:pic>
              <p:nvPicPr>
                <p:cNvPr id="459" name="Google Shape;459;p3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572000" y="3278700"/>
                  <a:ext cx="2176100" cy="1432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0" name="Google Shape;460;p3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572000" y="1844541"/>
                  <a:ext cx="2176100" cy="14544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461" name="Google Shape;461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82044" y="3430075"/>
                <a:ext cx="1868118" cy="1281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2" name="Google Shape;462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89250" y="2426350"/>
              <a:ext cx="1617900" cy="1097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/>
          <p:nvPr>
            <p:ph type="title"/>
          </p:nvPr>
        </p:nvSpPr>
        <p:spPr>
          <a:xfrm>
            <a:off x="1103750" y="667275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Mutation Rate</a:t>
            </a:r>
            <a:endParaRPr/>
          </a:p>
        </p:txBody>
      </p:sp>
      <p:sp>
        <p:nvSpPr>
          <p:cNvPr id="468" name="Google Shape;468;p31"/>
          <p:cNvSpPr txBox="1"/>
          <p:nvPr>
            <p:ph idx="1" type="body"/>
          </p:nvPr>
        </p:nvSpPr>
        <p:spPr>
          <a:xfrm>
            <a:off x="512975" y="1575375"/>
            <a:ext cx="7945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Mutation rate increase tends to lead to slower convergence. There is found to be a nice middle-ground where it helps improve fitness but increasing it too much makes the results too random.</a:t>
            </a:r>
            <a:endParaRPr sz="1308"/>
          </a:p>
        </p:txBody>
      </p:sp>
      <p:pic>
        <p:nvPicPr>
          <p:cNvPr id="469" name="Google Shape;4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2775"/>
            <a:ext cx="3705225" cy="249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31"/>
          <p:cNvGrpSpPr/>
          <p:nvPr/>
        </p:nvGrpSpPr>
        <p:grpSpPr>
          <a:xfrm>
            <a:off x="4332725" y="2407787"/>
            <a:ext cx="3424249" cy="2248175"/>
            <a:chOff x="3980700" y="2342774"/>
            <a:chExt cx="3424249" cy="2248175"/>
          </a:xfrm>
        </p:grpSpPr>
        <p:grpSp>
          <p:nvGrpSpPr>
            <p:cNvPr id="471" name="Google Shape;471;p31"/>
            <p:cNvGrpSpPr/>
            <p:nvPr/>
          </p:nvGrpSpPr>
          <p:grpSpPr>
            <a:xfrm>
              <a:off x="4039375" y="3437950"/>
              <a:ext cx="3362150" cy="1153000"/>
              <a:chOff x="4010025" y="2342775"/>
              <a:chExt cx="3362150" cy="1153000"/>
            </a:xfrm>
          </p:grpSpPr>
          <p:pic>
            <p:nvPicPr>
              <p:cNvPr id="472" name="Google Shape;472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10025" y="2342775"/>
                <a:ext cx="1681075" cy="115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" name="Google Shape;473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691100" y="2342775"/>
                <a:ext cx="1681075" cy="11322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4" name="Google Shape;47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0700" y="2342775"/>
              <a:ext cx="1699156" cy="11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79850" y="2342774"/>
              <a:ext cx="1725099" cy="11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my project was to use Differential Evolution to attempt to solve the 3-GCP (Graph Colouring Problem) for a number of 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Today, we’ll explain the problem, differential evolution, modifications I needed to make, and the results.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/>
          <p:nvPr>
            <p:ph type="title"/>
          </p:nvPr>
        </p:nvSpPr>
        <p:spPr>
          <a:xfrm>
            <a:off x="1103750" y="667275"/>
            <a:ext cx="611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Recombination Constant</a:t>
            </a:r>
            <a:endParaRPr/>
          </a:p>
        </p:txBody>
      </p:sp>
      <p:sp>
        <p:nvSpPr>
          <p:cNvPr id="481" name="Google Shape;481;p32"/>
          <p:cNvSpPr txBox="1"/>
          <p:nvPr>
            <p:ph idx="1" type="body"/>
          </p:nvPr>
        </p:nvSpPr>
        <p:spPr>
          <a:xfrm>
            <a:off x="512975" y="1575375"/>
            <a:ext cx="7945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Increased recombination constant leads to quicker convergence but worse fitness.</a:t>
            </a:r>
            <a:endParaRPr sz="1308"/>
          </a:p>
        </p:txBody>
      </p:sp>
      <p:pic>
        <p:nvPicPr>
          <p:cNvPr id="482" name="Google Shape;4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" y="2342775"/>
            <a:ext cx="3705225" cy="249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2"/>
          <p:cNvGrpSpPr/>
          <p:nvPr/>
        </p:nvGrpSpPr>
        <p:grpSpPr>
          <a:xfrm>
            <a:off x="4189575" y="2268872"/>
            <a:ext cx="3744500" cy="2432556"/>
            <a:chOff x="4189575" y="2268872"/>
            <a:chExt cx="3744500" cy="2432556"/>
          </a:xfrm>
        </p:grpSpPr>
        <p:pic>
          <p:nvPicPr>
            <p:cNvPr id="484" name="Google Shape;48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05600" y="3434425"/>
              <a:ext cx="1847300" cy="126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52900" y="3434428"/>
              <a:ext cx="1881165" cy="126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89575" y="2280174"/>
              <a:ext cx="1847300" cy="1234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52900" y="2268872"/>
              <a:ext cx="1881175" cy="12573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Concluding Remarks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824000" y="763600"/>
            <a:ext cx="7497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Listening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3-GCP?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simply, it is finding a way of colouring all the nodes in a graph with 3 colours such that there are no adjacent nodes which share a colour, if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It’s a subsidiary of the k-GCP in which k can be an </a:t>
            </a:r>
            <a:r>
              <a:rPr lang="en"/>
              <a:t>arbitrary</a:t>
            </a:r>
            <a:r>
              <a:rPr lang="en"/>
              <a:t> integer.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00" y="1238575"/>
            <a:ext cx="3730776" cy="24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135700" y="120725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About Differential Evolution?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32150" y="2099150"/>
            <a:ext cx="28080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is a stochastic method for solving real-valued optimisation problems.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very quick to converge but this comes with a tradeoff. It is very susceptible to getting caught in a local optimum.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3990600" y="682350"/>
            <a:ext cx="51534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algorithm works by doing a linear combination of 3 randomly chosen members of the population in order to determine their velocity.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 there are a number of strategies for such mutation and recombination. The strategy chosen for this project was the ‘best1bin’ strategy, which leads to even faster convergence.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00" y="1955700"/>
            <a:ext cx="2261650" cy="2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236300" y="575175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68150" y="1575375"/>
            <a:ext cx="28080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Well, if we break the term down, we get: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3647400" y="1575375"/>
            <a:ext cx="4566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Best:</a:t>
            </a:r>
            <a:r>
              <a:rPr b="1" lang="en" sz="1600"/>
              <a:t> </a:t>
            </a:r>
            <a:r>
              <a:rPr lang="en" sz="1600"/>
              <a:t>We use the best member of the population as a base.</a:t>
            </a:r>
            <a:endParaRPr sz="1600"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3647400" y="2470950"/>
            <a:ext cx="4566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Bin: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/>
              <a:t>Short for Binomial, which is the distribution we sample from to determine recombination.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236300" y="565450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468150" y="1575375"/>
            <a:ext cx="6562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begin by selecting two random vectors from the population and calling them p0 and p1.</a:t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4987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13396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21805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30214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38623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47032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55441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63850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8"/>
          <p:cNvCxnSpPr/>
          <p:nvPr/>
        </p:nvCxnSpPr>
        <p:spPr>
          <a:xfrm rot="10800000">
            <a:off x="1760050" y="3278550"/>
            <a:ext cx="0" cy="106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8"/>
          <p:cNvCxnSpPr/>
          <p:nvPr/>
        </p:nvCxnSpPr>
        <p:spPr>
          <a:xfrm rot="10800000">
            <a:off x="4282750" y="3278550"/>
            <a:ext cx="0" cy="106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236300" y="526275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468150" y="1575375"/>
            <a:ext cx="7853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Next we calculate the difference between the two: p0 - p1. And multiply the result by the mutation rate, which we’ll call v.</a:t>
            </a:r>
            <a:endParaRPr sz="1308"/>
          </a:p>
        </p:txBody>
      </p:sp>
      <p:sp>
        <p:nvSpPr>
          <p:cNvPr id="330" name="Google Shape;330;p19"/>
          <p:cNvSpPr/>
          <p:nvPr/>
        </p:nvSpPr>
        <p:spPr>
          <a:xfrm>
            <a:off x="4987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339600" y="3627825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21805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30214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3862300" y="3627825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7032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55441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6385000" y="2522850"/>
            <a:ext cx="840900" cy="7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056075" y="3344250"/>
            <a:ext cx="3882000" cy="1339800"/>
          </a:xfrm>
          <a:prstGeom prst="bracketPair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2679325" y="3891850"/>
            <a:ext cx="674400" cy="293400"/>
          </a:xfrm>
          <a:prstGeom prst="mathMinus">
            <a:avLst>
              <a:gd fmla="val 23520" name="adj1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5211775" y="3807700"/>
            <a:ext cx="2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* mutation rate = v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1142850" y="506700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468150" y="1575375"/>
            <a:ext cx="7853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We’ll then calculate a new vector b’ which is equal to the best member b minus our vector v.</a:t>
            </a:r>
            <a:endParaRPr sz="1308"/>
          </a:p>
        </p:txBody>
      </p:sp>
      <p:sp>
        <p:nvSpPr>
          <p:cNvPr id="347" name="Google Shape;347;p20"/>
          <p:cNvSpPr txBox="1"/>
          <p:nvPr/>
        </p:nvSpPr>
        <p:spPr>
          <a:xfrm>
            <a:off x="3168225" y="2024175"/>
            <a:ext cx="206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b’</a:t>
            </a:r>
            <a:r>
              <a:rPr lang="en" sz="3400">
                <a:solidFill>
                  <a:schemeClr val="accent5"/>
                </a:solidFill>
              </a:rPr>
              <a:t> = b - v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4681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13090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21499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9908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38317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46726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55135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6354450" y="3275800"/>
            <a:ext cx="840900" cy="7557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type="title"/>
          </p:nvPr>
        </p:nvSpPr>
        <p:spPr>
          <a:xfrm>
            <a:off x="1162425" y="496925"/>
            <a:ext cx="333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Best1Bin?</a:t>
            </a:r>
            <a:endParaRPr/>
          </a:p>
        </p:txBody>
      </p:sp>
      <p:sp>
        <p:nvSpPr>
          <p:cNvPr id="361" name="Google Shape;361;p21"/>
          <p:cNvSpPr txBox="1"/>
          <p:nvPr>
            <p:ph idx="1" type="body"/>
          </p:nvPr>
        </p:nvSpPr>
        <p:spPr>
          <a:xfrm>
            <a:off x="468150" y="1575375"/>
            <a:ext cx="7853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We then choose a random place to start filling our trial vector, and begin sequentially filling (in modulo). For each element we get a number in  [0, 1) by using a binomial distribution. </a:t>
            </a:r>
            <a:endParaRPr sz="1308"/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600" y="2434600"/>
            <a:ext cx="2190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