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1" r:id="rId2"/>
    <p:sldId id="257" r:id="rId3"/>
    <p:sldId id="304" r:id="rId4"/>
    <p:sldId id="316" r:id="rId5"/>
    <p:sldId id="307" r:id="rId6"/>
    <p:sldId id="308" r:id="rId7"/>
    <p:sldId id="261" r:id="rId8"/>
    <p:sldId id="277" r:id="rId9"/>
    <p:sldId id="282" r:id="rId10"/>
    <p:sldId id="274" r:id="rId11"/>
    <p:sldId id="309" r:id="rId12"/>
    <p:sldId id="320" r:id="rId13"/>
    <p:sldId id="310" r:id="rId14"/>
    <p:sldId id="283" r:id="rId15"/>
    <p:sldId id="311" r:id="rId16"/>
    <p:sldId id="317" r:id="rId17"/>
    <p:sldId id="318" r:id="rId18"/>
    <p:sldId id="319" r:id="rId19"/>
    <p:sldId id="313" r:id="rId20"/>
    <p:sldId id="312" r:id="rId21"/>
    <p:sldId id="321" r:id="rId22"/>
    <p:sldId id="322" r:id="rId23"/>
    <p:sldId id="323" r:id="rId24"/>
    <p:sldId id="286" r:id="rId25"/>
    <p:sldId id="285" r:id="rId26"/>
    <p:sldId id="289" r:id="rId27"/>
    <p:sldId id="325" r:id="rId28"/>
    <p:sldId id="326" r:id="rId29"/>
    <p:sldId id="327" r:id="rId30"/>
    <p:sldId id="30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699"/>
    <p:restoredTop sz="96197"/>
  </p:normalViewPr>
  <p:slideViewPr>
    <p:cSldViewPr snapToGrid="0">
      <p:cViewPr varScale="1">
        <p:scale>
          <a:sx n="105" d="100"/>
          <a:sy n="105" d="100"/>
        </p:scale>
        <p:origin x="224"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2125B-26D6-843F-72BD-8789015DE4D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59BE2672-8D4F-608B-8C5B-4B225C5704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C92827BE-98FC-0A6C-FD7C-0098632E78C5}"/>
              </a:ext>
            </a:extLst>
          </p:cNvPr>
          <p:cNvSpPr>
            <a:spLocks noGrp="1"/>
          </p:cNvSpPr>
          <p:nvPr>
            <p:ph type="dt" sz="half" idx="10"/>
          </p:nvPr>
        </p:nvSpPr>
        <p:spPr/>
        <p:txBody>
          <a:bodyPr/>
          <a:lstStyle/>
          <a:p>
            <a:fld id="{3D387B4F-E34C-E348-B3BC-71EFC7679F62}" type="datetimeFigureOut">
              <a:rPr lang="en-GB" smtClean="0"/>
              <a:t>10/03/2023</a:t>
            </a:fld>
            <a:endParaRPr lang="en-GB"/>
          </a:p>
        </p:txBody>
      </p:sp>
      <p:sp>
        <p:nvSpPr>
          <p:cNvPr id="5" name="Footer Placeholder 4">
            <a:extLst>
              <a:ext uri="{FF2B5EF4-FFF2-40B4-BE49-F238E27FC236}">
                <a16:creationId xmlns:a16="http://schemas.microsoft.com/office/drawing/2014/main" id="{E1210C07-E56B-C1BE-F905-73845F5348D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69BBE09-E4D3-F01B-2269-519262C21AED}"/>
              </a:ext>
            </a:extLst>
          </p:cNvPr>
          <p:cNvSpPr>
            <a:spLocks noGrp="1"/>
          </p:cNvSpPr>
          <p:nvPr>
            <p:ph type="sldNum" sz="quarter" idx="12"/>
          </p:nvPr>
        </p:nvSpPr>
        <p:spPr/>
        <p:txBody>
          <a:bodyPr/>
          <a:lstStyle/>
          <a:p>
            <a:fld id="{FEFDBA99-8764-D04E-9345-DCFF1CAEAD4D}" type="slidenum">
              <a:rPr lang="en-GB" smtClean="0"/>
              <a:t>‹#›</a:t>
            </a:fld>
            <a:endParaRPr lang="en-GB"/>
          </a:p>
        </p:txBody>
      </p:sp>
    </p:spTree>
    <p:extLst>
      <p:ext uri="{BB962C8B-B14F-4D97-AF65-F5344CB8AC3E}">
        <p14:creationId xmlns:p14="http://schemas.microsoft.com/office/powerpoint/2010/main" val="649097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1064B-5088-B73B-FC21-93D4B3F910A4}"/>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B6120279-BB2D-7C34-ACC9-B9165764127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BEA710A-C6FF-215D-8E1D-8F76BB2C768A}"/>
              </a:ext>
            </a:extLst>
          </p:cNvPr>
          <p:cNvSpPr>
            <a:spLocks noGrp="1"/>
          </p:cNvSpPr>
          <p:nvPr>
            <p:ph type="dt" sz="half" idx="10"/>
          </p:nvPr>
        </p:nvSpPr>
        <p:spPr/>
        <p:txBody>
          <a:bodyPr/>
          <a:lstStyle/>
          <a:p>
            <a:fld id="{3D387B4F-E34C-E348-B3BC-71EFC7679F62}" type="datetimeFigureOut">
              <a:rPr lang="en-GB" smtClean="0"/>
              <a:t>10/03/2023</a:t>
            </a:fld>
            <a:endParaRPr lang="en-GB"/>
          </a:p>
        </p:txBody>
      </p:sp>
      <p:sp>
        <p:nvSpPr>
          <p:cNvPr id="5" name="Footer Placeholder 4">
            <a:extLst>
              <a:ext uri="{FF2B5EF4-FFF2-40B4-BE49-F238E27FC236}">
                <a16:creationId xmlns:a16="http://schemas.microsoft.com/office/drawing/2014/main" id="{D9509AD0-875B-D388-0677-75F08E0FD4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6F52D7-680B-1684-AF5C-091C234D919D}"/>
              </a:ext>
            </a:extLst>
          </p:cNvPr>
          <p:cNvSpPr>
            <a:spLocks noGrp="1"/>
          </p:cNvSpPr>
          <p:nvPr>
            <p:ph type="sldNum" sz="quarter" idx="12"/>
          </p:nvPr>
        </p:nvSpPr>
        <p:spPr/>
        <p:txBody>
          <a:bodyPr/>
          <a:lstStyle/>
          <a:p>
            <a:fld id="{FEFDBA99-8764-D04E-9345-DCFF1CAEAD4D}" type="slidenum">
              <a:rPr lang="en-GB" smtClean="0"/>
              <a:t>‹#›</a:t>
            </a:fld>
            <a:endParaRPr lang="en-GB"/>
          </a:p>
        </p:txBody>
      </p:sp>
    </p:spTree>
    <p:extLst>
      <p:ext uri="{BB962C8B-B14F-4D97-AF65-F5344CB8AC3E}">
        <p14:creationId xmlns:p14="http://schemas.microsoft.com/office/powerpoint/2010/main" val="2484924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B866E5-EE8B-21C2-3A44-C7E1F7509970}"/>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C77E1CE7-25D7-43A2-3267-E09760B7B67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D920AD1-6350-2948-8821-548B5F3F6A01}"/>
              </a:ext>
            </a:extLst>
          </p:cNvPr>
          <p:cNvSpPr>
            <a:spLocks noGrp="1"/>
          </p:cNvSpPr>
          <p:nvPr>
            <p:ph type="dt" sz="half" idx="10"/>
          </p:nvPr>
        </p:nvSpPr>
        <p:spPr/>
        <p:txBody>
          <a:bodyPr/>
          <a:lstStyle/>
          <a:p>
            <a:fld id="{3D387B4F-E34C-E348-B3BC-71EFC7679F62}" type="datetimeFigureOut">
              <a:rPr lang="en-GB" smtClean="0"/>
              <a:t>10/03/2023</a:t>
            </a:fld>
            <a:endParaRPr lang="en-GB"/>
          </a:p>
        </p:txBody>
      </p:sp>
      <p:sp>
        <p:nvSpPr>
          <p:cNvPr id="5" name="Footer Placeholder 4">
            <a:extLst>
              <a:ext uri="{FF2B5EF4-FFF2-40B4-BE49-F238E27FC236}">
                <a16:creationId xmlns:a16="http://schemas.microsoft.com/office/drawing/2014/main" id="{2F5185CA-43BC-24A8-D479-840127B37D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E86CDB-18D6-8D44-7806-94089BEBE9CA}"/>
              </a:ext>
            </a:extLst>
          </p:cNvPr>
          <p:cNvSpPr>
            <a:spLocks noGrp="1"/>
          </p:cNvSpPr>
          <p:nvPr>
            <p:ph type="sldNum" sz="quarter" idx="12"/>
          </p:nvPr>
        </p:nvSpPr>
        <p:spPr/>
        <p:txBody>
          <a:bodyPr/>
          <a:lstStyle/>
          <a:p>
            <a:fld id="{FEFDBA99-8764-D04E-9345-DCFF1CAEAD4D}" type="slidenum">
              <a:rPr lang="en-GB" smtClean="0"/>
              <a:t>‹#›</a:t>
            </a:fld>
            <a:endParaRPr lang="en-GB"/>
          </a:p>
        </p:txBody>
      </p:sp>
    </p:spTree>
    <p:extLst>
      <p:ext uri="{BB962C8B-B14F-4D97-AF65-F5344CB8AC3E}">
        <p14:creationId xmlns:p14="http://schemas.microsoft.com/office/powerpoint/2010/main" val="161277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77B45-5C29-AE76-FFDB-7C09A4D88CE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761B0ED-5F3E-4A81-C641-CD84A07F904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5C49CD3-034B-7B59-BE9A-3D38CB7113EB}"/>
              </a:ext>
            </a:extLst>
          </p:cNvPr>
          <p:cNvSpPr>
            <a:spLocks noGrp="1"/>
          </p:cNvSpPr>
          <p:nvPr>
            <p:ph type="dt" sz="half" idx="10"/>
          </p:nvPr>
        </p:nvSpPr>
        <p:spPr/>
        <p:txBody>
          <a:bodyPr/>
          <a:lstStyle/>
          <a:p>
            <a:fld id="{3D387B4F-E34C-E348-B3BC-71EFC7679F62}" type="datetimeFigureOut">
              <a:rPr lang="en-GB" smtClean="0"/>
              <a:t>10/03/2023</a:t>
            </a:fld>
            <a:endParaRPr lang="en-GB"/>
          </a:p>
        </p:txBody>
      </p:sp>
      <p:sp>
        <p:nvSpPr>
          <p:cNvPr id="5" name="Footer Placeholder 4">
            <a:extLst>
              <a:ext uri="{FF2B5EF4-FFF2-40B4-BE49-F238E27FC236}">
                <a16:creationId xmlns:a16="http://schemas.microsoft.com/office/drawing/2014/main" id="{E91FEF7F-D8B8-931B-4D0C-C83AA908E5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37387C-2999-8044-8704-3258702BC5F3}"/>
              </a:ext>
            </a:extLst>
          </p:cNvPr>
          <p:cNvSpPr>
            <a:spLocks noGrp="1"/>
          </p:cNvSpPr>
          <p:nvPr>
            <p:ph type="sldNum" sz="quarter" idx="12"/>
          </p:nvPr>
        </p:nvSpPr>
        <p:spPr/>
        <p:txBody>
          <a:bodyPr/>
          <a:lstStyle/>
          <a:p>
            <a:fld id="{FEFDBA99-8764-D04E-9345-DCFF1CAEAD4D}" type="slidenum">
              <a:rPr lang="en-GB" smtClean="0"/>
              <a:t>‹#›</a:t>
            </a:fld>
            <a:endParaRPr lang="en-GB"/>
          </a:p>
        </p:txBody>
      </p:sp>
    </p:spTree>
    <p:extLst>
      <p:ext uri="{BB962C8B-B14F-4D97-AF65-F5344CB8AC3E}">
        <p14:creationId xmlns:p14="http://schemas.microsoft.com/office/powerpoint/2010/main" val="3700874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E1FF3-56A9-A595-6013-F5196BA6865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013154A8-5557-D0CC-790C-5124C231C2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8BD9599-C732-D077-0FB8-3CCE8F28945F}"/>
              </a:ext>
            </a:extLst>
          </p:cNvPr>
          <p:cNvSpPr>
            <a:spLocks noGrp="1"/>
          </p:cNvSpPr>
          <p:nvPr>
            <p:ph type="dt" sz="half" idx="10"/>
          </p:nvPr>
        </p:nvSpPr>
        <p:spPr/>
        <p:txBody>
          <a:bodyPr/>
          <a:lstStyle/>
          <a:p>
            <a:fld id="{3D387B4F-E34C-E348-B3BC-71EFC7679F62}" type="datetimeFigureOut">
              <a:rPr lang="en-GB" smtClean="0"/>
              <a:t>10/03/2023</a:t>
            </a:fld>
            <a:endParaRPr lang="en-GB"/>
          </a:p>
        </p:txBody>
      </p:sp>
      <p:sp>
        <p:nvSpPr>
          <p:cNvPr id="5" name="Footer Placeholder 4">
            <a:extLst>
              <a:ext uri="{FF2B5EF4-FFF2-40B4-BE49-F238E27FC236}">
                <a16:creationId xmlns:a16="http://schemas.microsoft.com/office/drawing/2014/main" id="{F05CA824-B7C5-1330-68E7-A9C25D30BA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F57DA9-C059-1161-1B14-753F8FFEA90D}"/>
              </a:ext>
            </a:extLst>
          </p:cNvPr>
          <p:cNvSpPr>
            <a:spLocks noGrp="1"/>
          </p:cNvSpPr>
          <p:nvPr>
            <p:ph type="sldNum" sz="quarter" idx="12"/>
          </p:nvPr>
        </p:nvSpPr>
        <p:spPr/>
        <p:txBody>
          <a:bodyPr/>
          <a:lstStyle/>
          <a:p>
            <a:fld id="{FEFDBA99-8764-D04E-9345-DCFF1CAEAD4D}" type="slidenum">
              <a:rPr lang="en-GB" smtClean="0"/>
              <a:t>‹#›</a:t>
            </a:fld>
            <a:endParaRPr lang="en-GB"/>
          </a:p>
        </p:txBody>
      </p:sp>
    </p:spTree>
    <p:extLst>
      <p:ext uri="{BB962C8B-B14F-4D97-AF65-F5344CB8AC3E}">
        <p14:creationId xmlns:p14="http://schemas.microsoft.com/office/powerpoint/2010/main" val="118728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F1C0-E400-BC91-CE12-402919CFC00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B97AE03-B103-FDF9-E664-F3735989F17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D2659D96-4B89-8BF1-345F-E982977A8C5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216F51E2-804E-8866-AD8A-D9EC31EA245D}"/>
              </a:ext>
            </a:extLst>
          </p:cNvPr>
          <p:cNvSpPr>
            <a:spLocks noGrp="1"/>
          </p:cNvSpPr>
          <p:nvPr>
            <p:ph type="dt" sz="half" idx="10"/>
          </p:nvPr>
        </p:nvSpPr>
        <p:spPr/>
        <p:txBody>
          <a:bodyPr/>
          <a:lstStyle/>
          <a:p>
            <a:fld id="{3D387B4F-E34C-E348-B3BC-71EFC7679F62}" type="datetimeFigureOut">
              <a:rPr lang="en-GB" smtClean="0"/>
              <a:t>10/03/2023</a:t>
            </a:fld>
            <a:endParaRPr lang="en-GB"/>
          </a:p>
        </p:txBody>
      </p:sp>
      <p:sp>
        <p:nvSpPr>
          <p:cNvPr id="6" name="Footer Placeholder 5">
            <a:extLst>
              <a:ext uri="{FF2B5EF4-FFF2-40B4-BE49-F238E27FC236}">
                <a16:creationId xmlns:a16="http://schemas.microsoft.com/office/drawing/2014/main" id="{769126A0-0863-3A3B-1F02-2D5D0081F7D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DAC5D75-1F53-5DAC-CF73-9B1F89E0BA52}"/>
              </a:ext>
            </a:extLst>
          </p:cNvPr>
          <p:cNvSpPr>
            <a:spLocks noGrp="1"/>
          </p:cNvSpPr>
          <p:nvPr>
            <p:ph type="sldNum" sz="quarter" idx="12"/>
          </p:nvPr>
        </p:nvSpPr>
        <p:spPr/>
        <p:txBody>
          <a:bodyPr/>
          <a:lstStyle/>
          <a:p>
            <a:fld id="{FEFDBA99-8764-D04E-9345-DCFF1CAEAD4D}" type="slidenum">
              <a:rPr lang="en-GB" smtClean="0"/>
              <a:t>‹#›</a:t>
            </a:fld>
            <a:endParaRPr lang="en-GB"/>
          </a:p>
        </p:txBody>
      </p:sp>
    </p:spTree>
    <p:extLst>
      <p:ext uri="{BB962C8B-B14F-4D97-AF65-F5344CB8AC3E}">
        <p14:creationId xmlns:p14="http://schemas.microsoft.com/office/powerpoint/2010/main" val="601136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93F18-2A84-3686-3723-3789EBBB8237}"/>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8A52A4D5-C6A9-B8F9-D9D0-BFA32AF078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BF2A906-3976-7221-CE8A-B227B93EF52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6ABA61A3-4DFC-4CFE-D2F0-9E798EE954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30DF3D8-6EE8-FF7D-D20B-0BB652961A6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BFCAFC0D-B3D8-502C-0317-FDF8ABA18FB0}"/>
              </a:ext>
            </a:extLst>
          </p:cNvPr>
          <p:cNvSpPr>
            <a:spLocks noGrp="1"/>
          </p:cNvSpPr>
          <p:nvPr>
            <p:ph type="dt" sz="half" idx="10"/>
          </p:nvPr>
        </p:nvSpPr>
        <p:spPr/>
        <p:txBody>
          <a:bodyPr/>
          <a:lstStyle/>
          <a:p>
            <a:fld id="{3D387B4F-E34C-E348-B3BC-71EFC7679F62}" type="datetimeFigureOut">
              <a:rPr lang="en-GB" smtClean="0"/>
              <a:t>10/03/2023</a:t>
            </a:fld>
            <a:endParaRPr lang="en-GB"/>
          </a:p>
        </p:txBody>
      </p:sp>
      <p:sp>
        <p:nvSpPr>
          <p:cNvPr id="8" name="Footer Placeholder 7">
            <a:extLst>
              <a:ext uri="{FF2B5EF4-FFF2-40B4-BE49-F238E27FC236}">
                <a16:creationId xmlns:a16="http://schemas.microsoft.com/office/drawing/2014/main" id="{BEC51408-24CC-5617-2520-80745DB44B9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436DA0A-63EC-C864-3FD2-1C56BD31467E}"/>
              </a:ext>
            </a:extLst>
          </p:cNvPr>
          <p:cNvSpPr>
            <a:spLocks noGrp="1"/>
          </p:cNvSpPr>
          <p:nvPr>
            <p:ph type="sldNum" sz="quarter" idx="12"/>
          </p:nvPr>
        </p:nvSpPr>
        <p:spPr/>
        <p:txBody>
          <a:bodyPr/>
          <a:lstStyle/>
          <a:p>
            <a:fld id="{FEFDBA99-8764-D04E-9345-DCFF1CAEAD4D}" type="slidenum">
              <a:rPr lang="en-GB" smtClean="0"/>
              <a:t>‹#›</a:t>
            </a:fld>
            <a:endParaRPr lang="en-GB"/>
          </a:p>
        </p:txBody>
      </p:sp>
    </p:spTree>
    <p:extLst>
      <p:ext uri="{BB962C8B-B14F-4D97-AF65-F5344CB8AC3E}">
        <p14:creationId xmlns:p14="http://schemas.microsoft.com/office/powerpoint/2010/main" val="2452322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C62C-000E-3D84-7B3E-6FC4B6758BDE}"/>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50507E7-8163-83DF-0902-5337D2211C75}"/>
              </a:ext>
            </a:extLst>
          </p:cNvPr>
          <p:cNvSpPr>
            <a:spLocks noGrp="1"/>
          </p:cNvSpPr>
          <p:nvPr>
            <p:ph type="dt" sz="half" idx="10"/>
          </p:nvPr>
        </p:nvSpPr>
        <p:spPr/>
        <p:txBody>
          <a:bodyPr/>
          <a:lstStyle/>
          <a:p>
            <a:fld id="{3D387B4F-E34C-E348-B3BC-71EFC7679F62}" type="datetimeFigureOut">
              <a:rPr lang="en-GB" smtClean="0"/>
              <a:t>10/03/2023</a:t>
            </a:fld>
            <a:endParaRPr lang="en-GB"/>
          </a:p>
        </p:txBody>
      </p:sp>
      <p:sp>
        <p:nvSpPr>
          <p:cNvPr id="4" name="Footer Placeholder 3">
            <a:extLst>
              <a:ext uri="{FF2B5EF4-FFF2-40B4-BE49-F238E27FC236}">
                <a16:creationId xmlns:a16="http://schemas.microsoft.com/office/drawing/2014/main" id="{7B6739F7-D941-EC60-C28E-F70C7D0B6B5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3123CFC-266A-0398-9A13-1D01D97211D2}"/>
              </a:ext>
            </a:extLst>
          </p:cNvPr>
          <p:cNvSpPr>
            <a:spLocks noGrp="1"/>
          </p:cNvSpPr>
          <p:nvPr>
            <p:ph type="sldNum" sz="quarter" idx="12"/>
          </p:nvPr>
        </p:nvSpPr>
        <p:spPr/>
        <p:txBody>
          <a:bodyPr/>
          <a:lstStyle/>
          <a:p>
            <a:fld id="{FEFDBA99-8764-D04E-9345-DCFF1CAEAD4D}" type="slidenum">
              <a:rPr lang="en-GB" smtClean="0"/>
              <a:t>‹#›</a:t>
            </a:fld>
            <a:endParaRPr lang="en-GB"/>
          </a:p>
        </p:txBody>
      </p:sp>
    </p:spTree>
    <p:extLst>
      <p:ext uri="{BB962C8B-B14F-4D97-AF65-F5344CB8AC3E}">
        <p14:creationId xmlns:p14="http://schemas.microsoft.com/office/powerpoint/2010/main" val="2316945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743549-70BA-738B-0D1F-2E460D99757E}"/>
              </a:ext>
            </a:extLst>
          </p:cNvPr>
          <p:cNvSpPr>
            <a:spLocks noGrp="1"/>
          </p:cNvSpPr>
          <p:nvPr>
            <p:ph type="dt" sz="half" idx="10"/>
          </p:nvPr>
        </p:nvSpPr>
        <p:spPr/>
        <p:txBody>
          <a:bodyPr/>
          <a:lstStyle/>
          <a:p>
            <a:fld id="{3D387B4F-E34C-E348-B3BC-71EFC7679F62}" type="datetimeFigureOut">
              <a:rPr lang="en-GB" smtClean="0"/>
              <a:t>10/03/2023</a:t>
            </a:fld>
            <a:endParaRPr lang="en-GB"/>
          </a:p>
        </p:txBody>
      </p:sp>
      <p:sp>
        <p:nvSpPr>
          <p:cNvPr id="3" name="Footer Placeholder 2">
            <a:extLst>
              <a:ext uri="{FF2B5EF4-FFF2-40B4-BE49-F238E27FC236}">
                <a16:creationId xmlns:a16="http://schemas.microsoft.com/office/drawing/2014/main" id="{5A651E01-7BEB-316C-87CD-AE031885058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122A1A1-A83A-792B-679E-7646D522ECA7}"/>
              </a:ext>
            </a:extLst>
          </p:cNvPr>
          <p:cNvSpPr>
            <a:spLocks noGrp="1"/>
          </p:cNvSpPr>
          <p:nvPr>
            <p:ph type="sldNum" sz="quarter" idx="12"/>
          </p:nvPr>
        </p:nvSpPr>
        <p:spPr/>
        <p:txBody>
          <a:bodyPr/>
          <a:lstStyle/>
          <a:p>
            <a:fld id="{FEFDBA99-8764-D04E-9345-DCFF1CAEAD4D}" type="slidenum">
              <a:rPr lang="en-GB" smtClean="0"/>
              <a:t>‹#›</a:t>
            </a:fld>
            <a:endParaRPr lang="en-GB"/>
          </a:p>
        </p:txBody>
      </p:sp>
    </p:spTree>
    <p:extLst>
      <p:ext uri="{BB962C8B-B14F-4D97-AF65-F5344CB8AC3E}">
        <p14:creationId xmlns:p14="http://schemas.microsoft.com/office/powerpoint/2010/main" val="989991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DD71C-142D-9388-5294-B86BD2CC43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BCEE1024-FD6E-9534-C357-4E4D3F842A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65B74C50-1382-2C27-4D69-4762297512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6CC0F85-34F4-71EC-C01E-4980960196F0}"/>
              </a:ext>
            </a:extLst>
          </p:cNvPr>
          <p:cNvSpPr>
            <a:spLocks noGrp="1"/>
          </p:cNvSpPr>
          <p:nvPr>
            <p:ph type="dt" sz="half" idx="10"/>
          </p:nvPr>
        </p:nvSpPr>
        <p:spPr/>
        <p:txBody>
          <a:bodyPr/>
          <a:lstStyle/>
          <a:p>
            <a:fld id="{3D387B4F-E34C-E348-B3BC-71EFC7679F62}" type="datetimeFigureOut">
              <a:rPr lang="en-GB" smtClean="0"/>
              <a:t>10/03/2023</a:t>
            </a:fld>
            <a:endParaRPr lang="en-GB"/>
          </a:p>
        </p:txBody>
      </p:sp>
      <p:sp>
        <p:nvSpPr>
          <p:cNvPr id="6" name="Footer Placeholder 5">
            <a:extLst>
              <a:ext uri="{FF2B5EF4-FFF2-40B4-BE49-F238E27FC236}">
                <a16:creationId xmlns:a16="http://schemas.microsoft.com/office/drawing/2014/main" id="{192B87C4-7854-5A50-641D-E3A38A2C09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DEEDA40-B153-50C7-641B-008C027FA5D8}"/>
              </a:ext>
            </a:extLst>
          </p:cNvPr>
          <p:cNvSpPr>
            <a:spLocks noGrp="1"/>
          </p:cNvSpPr>
          <p:nvPr>
            <p:ph type="sldNum" sz="quarter" idx="12"/>
          </p:nvPr>
        </p:nvSpPr>
        <p:spPr/>
        <p:txBody>
          <a:bodyPr/>
          <a:lstStyle/>
          <a:p>
            <a:fld id="{FEFDBA99-8764-D04E-9345-DCFF1CAEAD4D}" type="slidenum">
              <a:rPr lang="en-GB" smtClean="0"/>
              <a:t>‹#›</a:t>
            </a:fld>
            <a:endParaRPr lang="en-GB"/>
          </a:p>
        </p:txBody>
      </p:sp>
    </p:spTree>
    <p:extLst>
      <p:ext uri="{BB962C8B-B14F-4D97-AF65-F5344CB8AC3E}">
        <p14:creationId xmlns:p14="http://schemas.microsoft.com/office/powerpoint/2010/main" val="98035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0E33E-7EA1-6BA3-3150-F5CDBC1903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E5307756-B2F2-A993-31FE-3F2AF9997A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B2547FD-6CC3-BE33-12B1-577663DCEB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B4F4967-006C-22E7-0D01-20D739038CC9}"/>
              </a:ext>
            </a:extLst>
          </p:cNvPr>
          <p:cNvSpPr>
            <a:spLocks noGrp="1"/>
          </p:cNvSpPr>
          <p:nvPr>
            <p:ph type="dt" sz="half" idx="10"/>
          </p:nvPr>
        </p:nvSpPr>
        <p:spPr/>
        <p:txBody>
          <a:bodyPr/>
          <a:lstStyle/>
          <a:p>
            <a:fld id="{3D387B4F-E34C-E348-B3BC-71EFC7679F62}" type="datetimeFigureOut">
              <a:rPr lang="en-GB" smtClean="0"/>
              <a:t>10/03/2023</a:t>
            </a:fld>
            <a:endParaRPr lang="en-GB"/>
          </a:p>
        </p:txBody>
      </p:sp>
      <p:sp>
        <p:nvSpPr>
          <p:cNvPr id="6" name="Footer Placeholder 5">
            <a:extLst>
              <a:ext uri="{FF2B5EF4-FFF2-40B4-BE49-F238E27FC236}">
                <a16:creationId xmlns:a16="http://schemas.microsoft.com/office/drawing/2014/main" id="{03059D27-669C-A71D-F093-C88D731720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08FB81-0156-BD9D-0D4C-CE126371676D}"/>
              </a:ext>
            </a:extLst>
          </p:cNvPr>
          <p:cNvSpPr>
            <a:spLocks noGrp="1"/>
          </p:cNvSpPr>
          <p:nvPr>
            <p:ph type="sldNum" sz="quarter" idx="12"/>
          </p:nvPr>
        </p:nvSpPr>
        <p:spPr/>
        <p:txBody>
          <a:bodyPr/>
          <a:lstStyle/>
          <a:p>
            <a:fld id="{FEFDBA99-8764-D04E-9345-DCFF1CAEAD4D}" type="slidenum">
              <a:rPr lang="en-GB" smtClean="0"/>
              <a:t>‹#›</a:t>
            </a:fld>
            <a:endParaRPr lang="en-GB"/>
          </a:p>
        </p:txBody>
      </p:sp>
    </p:spTree>
    <p:extLst>
      <p:ext uri="{BB962C8B-B14F-4D97-AF65-F5344CB8AC3E}">
        <p14:creationId xmlns:p14="http://schemas.microsoft.com/office/powerpoint/2010/main" val="1351803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C7DCBF-08C6-959E-1E65-34BE29A65B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D07BA2EF-694D-9F40-6954-4194E6899C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5243BC9-7329-1479-82E7-B42DF23A53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387B4F-E34C-E348-B3BC-71EFC7679F62}" type="datetimeFigureOut">
              <a:rPr lang="en-GB" smtClean="0"/>
              <a:t>10/03/2023</a:t>
            </a:fld>
            <a:endParaRPr lang="en-GB"/>
          </a:p>
        </p:txBody>
      </p:sp>
      <p:sp>
        <p:nvSpPr>
          <p:cNvPr id="5" name="Footer Placeholder 4">
            <a:extLst>
              <a:ext uri="{FF2B5EF4-FFF2-40B4-BE49-F238E27FC236}">
                <a16:creationId xmlns:a16="http://schemas.microsoft.com/office/drawing/2014/main" id="{AD1EBA2E-D66F-5FFB-CA6B-8288CB3B87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27F1AC2-7943-E81F-6E58-FE09FC6DE5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DBA99-8764-D04E-9345-DCFF1CAEAD4D}" type="slidenum">
              <a:rPr lang="en-GB" smtClean="0"/>
              <a:t>‹#›</a:t>
            </a:fld>
            <a:endParaRPr lang="en-GB"/>
          </a:p>
        </p:txBody>
      </p:sp>
    </p:spTree>
    <p:extLst>
      <p:ext uri="{BB962C8B-B14F-4D97-AF65-F5344CB8AC3E}">
        <p14:creationId xmlns:p14="http://schemas.microsoft.com/office/powerpoint/2010/main" val="2213073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4D930F-B537-0FC0-8D8A-088D964BF9F3}"/>
              </a:ext>
            </a:extLst>
          </p:cNvPr>
          <p:cNvSpPr>
            <a:spLocks noGrp="1"/>
          </p:cNvSpPr>
          <p:nvPr>
            <p:ph type="ctrTitle"/>
          </p:nvPr>
        </p:nvSpPr>
        <p:spPr>
          <a:xfrm>
            <a:off x="1524000" y="1293338"/>
            <a:ext cx="9144000" cy="3274592"/>
          </a:xfrm>
        </p:spPr>
        <p:txBody>
          <a:bodyPr anchor="ctr">
            <a:normAutofit/>
          </a:bodyPr>
          <a:lstStyle/>
          <a:p>
            <a:r>
              <a:rPr lang="en-GB" sz="7200" dirty="0"/>
              <a:t>KV6002 </a:t>
            </a:r>
            <a:br>
              <a:rPr lang="en-GB" sz="7200" dirty="0"/>
            </a:br>
            <a:r>
              <a:rPr lang="en-GB" sz="7200" dirty="0"/>
              <a:t>Week 7 – Reflective Writing</a:t>
            </a:r>
          </a:p>
        </p:txBody>
      </p:sp>
      <p:sp>
        <p:nvSpPr>
          <p:cNvPr id="3" name="Subtitle 2">
            <a:extLst>
              <a:ext uri="{FF2B5EF4-FFF2-40B4-BE49-F238E27FC236}">
                <a16:creationId xmlns:a16="http://schemas.microsoft.com/office/drawing/2014/main" id="{4CE6CD0C-A80A-8066-401E-D150E8A6FF7E}"/>
              </a:ext>
            </a:extLst>
          </p:cNvPr>
          <p:cNvSpPr>
            <a:spLocks noGrp="1"/>
          </p:cNvSpPr>
          <p:nvPr>
            <p:ph type="subTitle" idx="1"/>
          </p:nvPr>
        </p:nvSpPr>
        <p:spPr>
          <a:xfrm>
            <a:off x="1524000" y="5514052"/>
            <a:ext cx="9144000" cy="651910"/>
          </a:xfrm>
        </p:spPr>
        <p:txBody>
          <a:bodyPr anchor="ctr">
            <a:normAutofit/>
          </a:bodyPr>
          <a:lstStyle/>
          <a:p>
            <a:r>
              <a:rPr lang="en-GB"/>
              <a:t>Dr Rebecca Nicholson</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123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CBD27F-19AB-DA7F-59EF-827DD3641A6D}"/>
              </a:ext>
            </a:extLst>
          </p:cNvPr>
          <p:cNvSpPr>
            <a:spLocks noGrp="1"/>
          </p:cNvSpPr>
          <p:nvPr>
            <p:ph type="title"/>
          </p:nvPr>
        </p:nvSpPr>
        <p:spPr>
          <a:xfrm>
            <a:off x="645065" y="1463040"/>
            <a:ext cx="3796306" cy="2690949"/>
          </a:xfrm>
        </p:spPr>
        <p:txBody>
          <a:bodyPr anchor="t">
            <a:normAutofit/>
          </a:bodyPr>
          <a:lstStyle/>
          <a:p>
            <a:pPr algn="ctr"/>
            <a:r>
              <a:rPr lang="en-GB" sz="4800" dirty="0"/>
              <a:t>Assignment 3 Expectations</a:t>
            </a:r>
          </a:p>
        </p:txBody>
      </p:sp>
      <p:grpSp>
        <p:nvGrpSpPr>
          <p:cNvPr id="17"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8"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63F078-2768-18EF-C4A7-F25555E57811}"/>
              </a:ext>
            </a:extLst>
          </p:cNvPr>
          <p:cNvSpPr>
            <a:spLocks noGrp="1"/>
          </p:cNvSpPr>
          <p:nvPr>
            <p:ph idx="1"/>
          </p:nvPr>
        </p:nvSpPr>
        <p:spPr>
          <a:xfrm>
            <a:off x="5656218" y="1463039"/>
            <a:ext cx="5542387" cy="4300447"/>
          </a:xfrm>
        </p:spPr>
        <p:txBody>
          <a:bodyPr anchor="t">
            <a:normAutofit fontScale="92500" lnSpcReduction="10000"/>
          </a:bodyPr>
          <a:lstStyle/>
          <a:p>
            <a:pPr marL="0" indent="0">
              <a:buNone/>
            </a:pPr>
            <a:r>
              <a:rPr lang="en-GB" sz="2200" dirty="0"/>
              <a:t>You demonstrate that you have critically evaluated your project including:</a:t>
            </a:r>
          </a:p>
          <a:p>
            <a:pPr marL="457200" indent="-457200">
              <a:buAutoNum type="arabicPeriod"/>
            </a:pPr>
            <a:r>
              <a:rPr lang="en-GB" sz="2200" dirty="0"/>
              <a:t>The system,</a:t>
            </a:r>
          </a:p>
          <a:p>
            <a:pPr marL="457200" indent="-457200">
              <a:buAutoNum type="arabicPeriod"/>
            </a:pPr>
            <a:r>
              <a:rPr lang="en-GB" sz="2200" dirty="0"/>
              <a:t>Team project management,</a:t>
            </a:r>
          </a:p>
          <a:p>
            <a:pPr marL="457200" indent="-457200">
              <a:buAutoNum type="arabicPeriod"/>
            </a:pPr>
            <a:r>
              <a:rPr lang="en-GB" sz="2200" dirty="0"/>
              <a:t>Professional Issues,</a:t>
            </a:r>
          </a:p>
          <a:p>
            <a:pPr marL="457200" indent="-457200">
              <a:buAutoNum type="arabicPeriod"/>
            </a:pPr>
            <a:r>
              <a:rPr lang="en-GB" sz="2200" dirty="0"/>
              <a:t>Legal Issues,</a:t>
            </a:r>
          </a:p>
          <a:p>
            <a:pPr marL="457200" indent="-457200">
              <a:buAutoNum type="arabicPeriod"/>
            </a:pPr>
            <a:r>
              <a:rPr lang="en-GB" sz="2200" dirty="0"/>
              <a:t>Social Issues,</a:t>
            </a:r>
          </a:p>
          <a:p>
            <a:pPr marL="457200" indent="-457200">
              <a:buAutoNum type="arabicPeriod"/>
            </a:pPr>
            <a:r>
              <a:rPr lang="en-GB" sz="2200" dirty="0"/>
              <a:t>Ethical Issues,</a:t>
            </a:r>
          </a:p>
          <a:p>
            <a:pPr marL="457200" indent="-457200">
              <a:buAutoNum type="arabicPeriod"/>
            </a:pPr>
            <a:r>
              <a:rPr lang="en-GB" sz="2200" dirty="0"/>
              <a:t>Cybersecurity Issues</a:t>
            </a:r>
          </a:p>
          <a:p>
            <a:pPr marL="0" indent="0">
              <a:buNone/>
            </a:pPr>
            <a:endParaRPr lang="en-GB" sz="2200" dirty="0"/>
          </a:p>
          <a:p>
            <a:pPr marL="0" indent="0">
              <a:buNone/>
            </a:pPr>
            <a:r>
              <a:rPr lang="en-GB" sz="2200" dirty="0"/>
              <a:t>This should be about both your individual work and how successful the collaboration was. </a:t>
            </a:r>
          </a:p>
        </p:txBody>
      </p:sp>
    </p:spTree>
    <p:extLst>
      <p:ext uri="{BB962C8B-B14F-4D97-AF65-F5344CB8AC3E}">
        <p14:creationId xmlns:p14="http://schemas.microsoft.com/office/powerpoint/2010/main" val="1955470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413D7-DBE6-5501-793B-A4314724B55D}"/>
              </a:ext>
            </a:extLst>
          </p:cNvPr>
          <p:cNvSpPr>
            <a:spLocks noGrp="1"/>
          </p:cNvSpPr>
          <p:nvPr>
            <p:ph type="title"/>
          </p:nvPr>
        </p:nvSpPr>
        <p:spPr>
          <a:xfrm>
            <a:off x="793660" y="617869"/>
            <a:ext cx="10427209" cy="1188950"/>
          </a:xfrm>
        </p:spPr>
        <p:txBody>
          <a:bodyPr anchor="b">
            <a:normAutofit/>
          </a:bodyPr>
          <a:lstStyle/>
          <a:p>
            <a:r>
              <a:rPr lang="en-GB" sz="5400" dirty="0"/>
              <a:t>Ok so what is reflection then?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C4B645-A050-0C5C-5FD0-4F264E25A22D}"/>
              </a:ext>
            </a:extLst>
          </p:cNvPr>
          <p:cNvSpPr>
            <a:spLocks noGrp="1"/>
          </p:cNvSpPr>
          <p:nvPr>
            <p:ph idx="1"/>
          </p:nvPr>
        </p:nvSpPr>
        <p:spPr>
          <a:xfrm>
            <a:off x="793660" y="2599509"/>
            <a:ext cx="10143668" cy="3435531"/>
          </a:xfrm>
        </p:spPr>
        <p:txBody>
          <a:bodyPr anchor="ctr">
            <a:normAutofit/>
          </a:bodyPr>
          <a:lstStyle/>
          <a:p>
            <a:pPr marL="0" indent="0">
              <a:buNone/>
            </a:pPr>
            <a:r>
              <a:rPr lang="en-GB" sz="2400" dirty="0"/>
              <a:t>Reflection is looking back through things you’ve done with an ‘evaluative and critical’ lens. </a:t>
            </a:r>
          </a:p>
          <a:p>
            <a:pPr marL="0" indent="0">
              <a:buNone/>
            </a:pPr>
            <a:endParaRPr lang="en-GB" sz="2400" dirty="0"/>
          </a:p>
          <a:p>
            <a:pPr marL="0" indent="0">
              <a:buNone/>
            </a:pPr>
            <a:r>
              <a:rPr lang="en-GB" sz="2400" dirty="0"/>
              <a:t>It is an ongoing process with the aim of continually reflecting on your practice to understand what could be improved and how to implement. </a:t>
            </a:r>
          </a:p>
          <a:p>
            <a:pPr marL="0" indent="0">
              <a:buNone/>
            </a:pPr>
            <a:endParaRPr lang="en-GB" sz="2400" dirty="0"/>
          </a:p>
          <a:p>
            <a:pPr marL="0" indent="0">
              <a:buNone/>
            </a:pPr>
            <a:r>
              <a:rPr lang="en-GB" sz="2400" dirty="0"/>
              <a:t>The aim is to improve your practice.  In this case – your ability to work as a team to respond to a live client brief. </a:t>
            </a:r>
          </a:p>
          <a:p>
            <a:pPr marL="0" indent="0">
              <a:buNone/>
            </a:pPr>
            <a:endParaRPr lang="en-GB" sz="2400" dirty="0"/>
          </a:p>
        </p:txBody>
      </p:sp>
    </p:spTree>
    <p:extLst>
      <p:ext uri="{BB962C8B-B14F-4D97-AF65-F5344CB8AC3E}">
        <p14:creationId xmlns:p14="http://schemas.microsoft.com/office/powerpoint/2010/main" val="753690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413D7-DBE6-5501-793B-A4314724B55D}"/>
              </a:ext>
            </a:extLst>
          </p:cNvPr>
          <p:cNvSpPr>
            <a:spLocks noGrp="1"/>
          </p:cNvSpPr>
          <p:nvPr>
            <p:ph type="title"/>
          </p:nvPr>
        </p:nvSpPr>
        <p:spPr>
          <a:xfrm>
            <a:off x="793660" y="617869"/>
            <a:ext cx="10427209" cy="1188950"/>
          </a:xfrm>
        </p:spPr>
        <p:txBody>
          <a:bodyPr anchor="b">
            <a:normAutofit fontScale="90000"/>
          </a:bodyPr>
          <a:lstStyle/>
          <a:p>
            <a:r>
              <a:rPr lang="en-GB" sz="5400" dirty="0"/>
              <a:t>How does it differ from ‘normal’ essays?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769BA372-BAAA-CF82-A0CC-D1807A16EC72}"/>
              </a:ext>
            </a:extLst>
          </p:cNvPr>
          <p:cNvGraphicFramePr>
            <a:graphicFrameLocks noGrp="1"/>
          </p:cNvGraphicFramePr>
          <p:nvPr>
            <p:ph idx="1"/>
            <p:extLst>
              <p:ext uri="{D42A27DB-BD31-4B8C-83A1-F6EECF244321}">
                <p14:modId xmlns:p14="http://schemas.microsoft.com/office/powerpoint/2010/main" val="3471180710"/>
              </p:ext>
            </p:extLst>
          </p:nvPr>
        </p:nvGraphicFramePr>
        <p:xfrm>
          <a:off x="513551" y="2507724"/>
          <a:ext cx="10515597" cy="3525029"/>
        </p:xfrm>
        <a:graphic>
          <a:graphicData uri="http://schemas.openxmlformats.org/drawingml/2006/table">
            <a:tbl>
              <a:tblPr firstRow="1" bandRow="1">
                <a:tableStyleId>{5940675A-B579-460E-94D1-54222C63F5DA}</a:tableStyleId>
              </a:tblPr>
              <a:tblGrid>
                <a:gridCol w="1154475">
                  <a:extLst>
                    <a:ext uri="{9D8B030D-6E8A-4147-A177-3AD203B41FA5}">
                      <a16:colId xmlns:a16="http://schemas.microsoft.com/office/drawing/2014/main" val="1882231438"/>
                    </a:ext>
                  </a:extLst>
                </a:gridCol>
                <a:gridCol w="4680561">
                  <a:extLst>
                    <a:ext uri="{9D8B030D-6E8A-4147-A177-3AD203B41FA5}">
                      <a16:colId xmlns:a16="http://schemas.microsoft.com/office/drawing/2014/main" val="759155619"/>
                    </a:ext>
                  </a:extLst>
                </a:gridCol>
                <a:gridCol w="4680561">
                  <a:extLst>
                    <a:ext uri="{9D8B030D-6E8A-4147-A177-3AD203B41FA5}">
                      <a16:colId xmlns:a16="http://schemas.microsoft.com/office/drawing/2014/main" val="3509287945"/>
                    </a:ext>
                  </a:extLst>
                </a:gridCol>
              </a:tblGrid>
              <a:tr h="386201">
                <a:tc>
                  <a:txBody>
                    <a:bodyPr/>
                    <a:lstStyle/>
                    <a:p>
                      <a:endParaRPr lang="en-GB" sz="1200" dirty="0"/>
                    </a:p>
                  </a:txBody>
                  <a:tcPr/>
                </a:tc>
                <a:tc>
                  <a:txBody>
                    <a:bodyPr/>
                    <a:lstStyle/>
                    <a:p>
                      <a:pPr algn="ctr"/>
                      <a:r>
                        <a:rPr lang="en-GB" sz="1600" b="1" dirty="0"/>
                        <a:t>Standard</a:t>
                      </a:r>
                    </a:p>
                  </a:txBody>
                  <a:tcPr/>
                </a:tc>
                <a:tc>
                  <a:txBody>
                    <a:bodyPr/>
                    <a:lstStyle/>
                    <a:p>
                      <a:pPr algn="ctr"/>
                      <a:r>
                        <a:rPr lang="en-GB" sz="1600" b="1" dirty="0"/>
                        <a:t>Reflective</a:t>
                      </a:r>
                    </a:p>
                  </a:txBody>
                  <a:tcPr/>
                </a:tc>
                <a:extLst>
                  <a:ext uri="{0D108BD9-81ED-4DB2-BD59-A6C34878D82A}">
                    <a16:rowId xmlns:a16="http://schemas.microsoft.com/office/drawing/2014/main" val="3824879783"/>
                  </a:ext>
                </a:extLst>
              </a:tr>
              <a:tr h="523138">
                <a:tc>
                  <a:txBody>
                    <a:bodyPr/>
                    <a:lstStyle/>
                    <a:p>
                      <a:r>
                        <a:rPr lang="en-GB" sz="1200" dirty="0"/>
                        <a:t>Subject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t>A research problem-oriented analysis; an often abstract and theoretical discussion of a specific topic</a:t>
                      </a:r>
                    </a:p>
                  </a:txBody>
                  <a:tcPr/>
                </a:tc>
                <a:tc>
                  <a:txBody>
                    <a:bodyPr/>
                    <a:lstStyle/>
                    <a:p>
                      <a:r>
                        <a:rPr lang="en-GB" sz="1200" dirty="0"/>
                        <a:t>A less specified and often self-selected discussion of your </a:t>
                      </a:r>
                      <a:r>
                        <a:rPr lang="en-GB" sz="1200" dirty="0" err="1"/>
                        <a:t>pwn</a:t>
                      </a:r>
                      <a:r>
                        <a:rPr lang="en-GB" sz="1200" dirty="0"/>
                        <a:t> practice / experience with relation to the existing literature.</a:t>
                      </a:r>
                    </a:p>
                  </a:txBody>
                  <a:tcPr/>
                </a:tc>
                <a:extLst>
                  <a:ext uri="{0D108BD9-81ED-4DB2-BD59-A6C34878D82A}">
                    <a16:rowId xmlns:a16="http://schemas.microsoft.com/office/drawing/2014/main" val="1002921051"/>
                  </a:ext>
                </a:extLst>
              </a:tr>
              <a:tr h="523138">
                <a:tc>
                  <a:txBody>
                    <a:bodyPr/>
                    <a:lstStyle/>
                    <a:p>
                      <a:r>
                        <a:rPr lang="en-GB" sz="1200" dirty="0"/>
                        <a:t>Evidence</a:t>
                      </a:r>
                    </a:p>
                  </a:txBody>
                  <a:tcPr/>
                </a:tc>
                <a:tc>
                  <a:txBody>
                    <a:bodyPr/>
                    <a:lstStyle/>
                    <a:p>
                      <a:r>
                        <a:rPr lang="en-GB" sz="1200" dirty="0"/>
                        <a:t>External.  Uses primary sources and data largely created by others </a:t>
                      </a:r>
                    </a:p>
                  </a:txBody>
                  <a:tcPr/>
                </a:tc>
                <a:tc>
                  <a:txBody>
                    <a:bodyPr/>
                    <a:lstStyle/>
                    <a:p>
                      <a:r>
                        <a:rPr lang="en-GB" sz="1200" dirty="0"/>
                        <a:t>Uses primary sources created by others (documents, data etc.) as well as yourself (your own observations).</a:t>
                      </a:r>
                    </a:p>
                  </a:txBody>
                  <a:tcPr/>
                </a:tc>
                <a:extLst>
                  <a:ext uri="{0D108BD9-81ED-4DB2-BD59-A6C34878D82A}">
                    <a16:rowId xmlns:a16="http://schemas.microsoft.com/office/drawing/2014/main" val="141092100"/>
                  </a:ext>
                </a:extLst>
              </a:tr>
              <a:tr h="523138">
                <a:tc>
                  <a:txBody>
                    <a:bodyPr/>
                    <a:lstStyle/>
                    <a:p>
                      <a:r>
                        <a:rPr lang="en-GB" sz="1200" dirty="0"/>
                        <a:t>Voice</a:t>
                      </a:r>
                    </a:p>
                  </a:txBody>
                  <a:tcPr/>
                </a:tc>
                <a:tc>
                  <a:txBody>
                    <a:bodyPr/>
                    <a:lstStyle/>
                    <a:p>
                      <a:r>
                        <a:rPr lang="en-GB" sz="1200" dirty="0"/>
                        <a:t>An impersonal and objective discussion.</a:t>
                      </a:r>
                    </a:p>
                  </a:txBody>
                  <a:tcPr/>
                </a:tc>
                <a:tc>
                  <a:txBody>
                    <a:bodyPr/>
                    <a:lstStyle/>
                    <a:p>
                      <a:r>
                        <a:rPr lang="en-GB" sz="1200" dirty="0"/>
                        <a:t>Often asks for your own perspective; usually written in the first person.</a:t>
                      </a:r>
                    </a:p>
                  </a:txBody>
                  <a:tcPr/>
                </a:tc>
                <a:extLst>
                  <a:ext uri="{0D108BD9-81ED-4DB2-BD59-A6C34878D82A}">
                    <a16:rowId xmlns:a16="http://schemas.microsoft.com/office/drawing/2014/main" val="1633494796"/>
                  </a:ext>
                </a:extLst>
              </a:tr>
              <a:tr h="523138">
                <a:tc>
                  <a:txBody>
                    <a:bodyPr/>
                    <a:lstStyle/>
                    <a:p>
                      <a:r>
                        <a:rPr lang="en-GB" sz="1200" dirty="0"/>
                        <a:t>Knowledge</a:t>
                      </a:r>
                    </a:p>
                  </a:txBody>
                  <a:tcPr/>
                </a:tc>
                <a:tc>
                  <a:txBody>
                    <a:bodyPr/>
                    <a:lstStyle/>
                    <a:p>
                      <a:r>
                        <a:rPr lang="en-GB" sz="1200" dirty="0"/>
                        <a:t>Shows familiarity with the existing scholarship on the subject .</a:t>
                      </a:r>
                    </a:p>
                  </a:txBody>
                  <a:tcPr/>
                </a:tc>
                <a:tc>
                  <a:txBody>
                    <a:bodyPr/>
                    <a:lstStyle/>
                    <a:p>
                      <a:r>
                        <a:rPr lang="en-GB" sz="1200" dirty="0"/>
                        <a:t>Combines scholarship and your original points derived from the task or experience</a:t>
                      </a:r>
                    </a:p>
                  </a:txBody>
                  <a:tcPr/>
                </a:tc>
                <a:extLst>
                  <a:ext uri="{0D108BD9-81ED-4DB2-BD59-A6C34878D82A}">
                    <a16:rowId xmlns:a16="http://schemas.microsoft.com/office/drawing/2014/main" val="2078622869"/>
                  </a:ext>
                </a:extLst>
              </a:tr>
              <a:tr h="523138">
                <a:tc>
                  <a:txBody>
                    <a:bodyPr/>
                    <a:lstStyle/>
                    <a:p>
                      <a:r>
                        <a:rPr lang="en-GB" sz="1200" dirty="0"/>
                        <a:t>Introduction</a:t>
                      </a:r>
                    </a:p>
                  </a:txBody>
                  <a:tcPr/>
                </a:tc>
                <a:tc>
                  <a:txBody>
                    <a:bodyPr/>
                    <a:lstStyle/>
                    <a:p>
                      <a:r>
                        <a:rPr lang="en-GB" sz="1200" dirty="0"/>
                        <a:t>Introduces concepts and outlines an argument.</a:t>
                      </a:r>
                    </a:p>
                  </a:txBody>
                  <a:tcPr/>
                </a:tc>
                <a:tc>
                  <a:txBody>
                    <a:bodyPr/>
                    <a:lstStyle/>
                    <a:p>
                      <a:r>
                        <a:rPr lang="en-GB" sz="1200" dirty="0"/>
                        <a:t>Introduces concepts and indicates how they relate to own experience or learning</a:t>
                      </a:r>
                    </a:p>
                  </a:txBody>
                  <a:tcPr/>
                </a:tc>
                <a:extLst>
                  <a:ext uri="{0D108BD9-81ED-4DB2-BD59-A6C34878D82A}">
                    <a16:rowId xmlns:a16="http://schemas.microsoft.com/office/drawing/2014/main" val="1180112327"/>
                  </a:ext>
                </a:extLst>
              </a:tr>
              <a:tr h="523138">
                <a:tc>
                  <a:txBody>
                    <a:bodyPr/>
                    <a:lstStyle/>
                    <a:p>
                      <a:r>
                        <a:rPr lang="en-GB" sz="1200" dirty="0"/>
                        <a:t>Conclusion</a:t>
                      </a:r>
                    </a:p>
                  </a:txBody>
                  <a:tcPr/>
                </a:tc>
                <a:tc>
                  <a:txBody>
                    <a:bodyPr/>
                    <a:lstStyle/>
                    <a:p>
                      <a:r>
                        <a:rPr lang="en-GB" sz="1200" b="0" i="0" kern="1200" dirty="0">
                          <a:solidFill>
                            <a:schemeClr val="tx1"/>
                          </a:solidFill>
                          <a:effectLst/>
                          <a:latin typeface="+mn-lt"/>
                          <a:ea typeface="+mn-ea"/>
                          <a:cs typeface="+mn-cs"/>
                        </a:rPr>
                        <a:t>Relatively predictable. Draws the various threads of the discussion together.</a:t>
                      </a:r>
                      <a:endParaRPr lang="en-GB" sz="1200" dirty="0"/>
                    </a:p>
                  </a:txBody>
                  <a:tcPr/>
                </a:tc>
                <a:tc>
                  <a:txBody>
                    <a:bodyPr/>
                    <a:lstStyle/>
                    <a:p>
                      <a:r>
                        <a:rPr lang="en-GB" sz="1200" dirty="0"/>
                        <a:t>May focus on the personal learning points. Often includes recommendations for future practice.</a:t>
                      </a:r>
                    </a:p>
                  </a:txBody>
                  <a:tcPr/>
                </a:tc>
                <a:extLst>
                  <a:ext uri="{0D108BD9-81ED-4DB2-BD59-A6C34878D82A}">
                    <a16:rowId xmlns:a16="http://schemas.microsoft.com/office/drawing/2014/main" val="1370621999"/>
                  </a:ext>
                </a:extLst>
              </a:tr>
            </a:tbl>
          </a:graphicData>
        </a:graphic>
      </p:graphicFrame>
    </p:spTree>
    <p:extLst>
      <p:ext uri="{BB962C8B-B14F-4D97-AF65-F5344CB8AC3E}">
        <p14:creationId xmlns:p14="http://schemas.microsoft.com/office/powerpoint/2010/main" val="3088555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413D7-DBE6-5501-793B-A4314724B55D}"/>
              </a:ext>
            </a:extLst>
          </p:cNvPr>
          <p:cNvSpPr>
            <a:spLocks noGrp="1"/>
          </p:cNvSpPr>
          <p:nvPr>
            <p:ph type="title"/>
          </p:nvPr>
        </p:nvSpPr>
        <p:spPr>
          <a:xfrm>
            <a:off x="793660" y="617869"/>
            <a:ext cx="10427209" cy="1188950"/>
          </a:xfrm>
        </p:spPr>
        <p:txBody>
          <a:bodyPr anchor="b">
            <a:normAutofit/>
          </a:bodyPr>
          <a:lstStyle/>
          <a:p>
            <a:r>
              <a:rPr lang="en-GB" sz="5400" dirty="0"/>
              <a:t>It is continually asking yourself …</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C4B645-A050-0C5C-5FD0-4F264E25A22D}"/>
              </a:ext>
            </a:extLst>
          </p:cNvPr>
          <p:cNvSpPr>
            <a:spLocks noGrp="1"/>
          </p:cNvSpPr>
          <p:nvPr>
            <p:ph idx="1"/>
          </p:nvPr>
        </p:nvSpPr>
        <p:spPr>
          <a:xfrm>
            <a:off x="793660" y="2599509"/>
            <a:ext cx="10143668" cy="3435531"/>
          </a:xfrm>
        </p:spPr>
        <p:txBody>
          <a:bodyPr anchor="ctr">
            <a:normAutofit/>
          </a:bodyPr>
          <a:lstStyle/>
          <a:p>
            <a:pPr marL="457200" indent="-457200">
              <a:buAutoNum type="arabicPeriod"/>
            </a:pPr>
            <a:r>
              <a:rPr lang="en-GB" sz="2400" dirty="0"/>
              <a:t>What does existing best practice say?</a:t>
            </a:r>
          </a:p>
          <a:p>
            <a:pPr marL="457200" indent="-457200">
              <a:buAutoNum type="arabicPeriod"/>
            </a:pPr>
            <a:r>
              <a:rPr lang="en-GB" sz="2400" dirty="0"/>
              <a:t>What did I do?</a:t>
            </a:r>
          </a:p>
          <a:p>
            <a:pPr marL="457200" indent="-457200">
              <a:buAutoNum type="arabicPeriod"/>
            </a:pPr>
            <a:r>
              <a:rPr lang="en-GB" sz="2400" dirty="0"/>
              <a:t>How did I do?</a:t>
            </a:r>
          </a:p>
          <a:p>
            <a:pPr marL="457200" indent="-457200">
              <a:buAutoNum type="arabicPeriod"/>
            </a:pPr>
            <a:r>
              <a:rPr lang="en-GB" sz="2400" dirty="0"/>
              <a:t>What could I do better?</a:t>
            </a:r>
            <a:endParaRPr lang="en-GB" sz="2000" dirty="0"/>
          </a:p>
          <a:p>
            <a:pPr marL="0" indent="0">
              <a:buNone/>
            </a:pPr>
            <a:endParaRPr lang="en-GB" sz="2400" dirty="0"/>
          </a:p>
        </p:txBody>
      </p:sp>
    </p:spTree>
    <p:extLst>
      <p:ext uri="{BB962C8B-B14F-4D97-AF65-F5344CB8AC3E}">
        <p14:creationId xmlns:p14="http://schemas.microsoft.com/office/powerpoint/2010/main" val="104386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413D7-DBE6-5501-793B-A4314724B55D}"/>
              </a:ext>
            </a:extLst>
          </p:cNvPr>
          <p:cNvSpPr>
            <a:spLocks noGrp="1"/>
          </p:cNvSpPr>
          <p:nvPr>
            <p:ph type="title"/>
          </p:nvPr>
        </p:nvSpPr>
        <p:spPr>
          <a:xfrm>
            <a:off x="808638" y="617869"/>
            <a:ext cx="10574724" cy="1188950"/>
          </a:xfrm>
        </p:spPr>
        <p:txBody>
          <a:bodyPr anchor="b">
            <a:normAutofit/>
          </a:bodyPr>
          <a:lstStyle/>
          <a:p>
            <a:r>
              <a:rPr lang="en-GB" sz="5400" dirty="0"/>
              <a:t>A good reflective essay will …</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C4B645-A050-0C5C-5FD0-4F264E25A22D}"/>
              </a:ext>
            </a:extLst>
          </p:cNvPr>
          <p:cNvSpPr>
            <a:spLocks noGrp="1"/>
          </p:cNvSpPr>
          <p:nvPr>
            <p:ph idx="1"/>
          </p:nvPr>
        </p:nvSpPr>
        <p:spPr>
          <a:xfrm>
            <a:off x="793660" y="2599509"/>
            <a:ext cx="10143668" cy="3435531"/>
          </a:xfrm>
        </p:spPr>
        <p:txBody>
          <a:bodyPr anchor="ctr">
            <a:normAutofit/>
          </a:bodyPr>
          <a:lstStyle/>
          <a:p>
            <a:r>
              <a:rPr lang="en-GB" sz="2400" dirty="0">
                <a:effectLst/>
                <a:latin typeface="Azo Sans"/>
                <a:ea typeface="SimSun" panose="02010600030101010101" pitchFamily="2" charset="-122"/>
                <a:cs typeface="Calibri" panose="020F0502020204030204" pitchFamily="34" charset="0"/>
              </a:rPr>
              <a:t>Demonstrate your familiarity and understanding of literature</a:t>
            </a:r>
          </a:p>
          <a:p>
            <a:r>
              <a:rPr lang="en-GB" sz="2400" dirty="0">
                <a:latin typeface="Azo Sans"/>
                <a:ea typeface="SimSun" panose="02010600030101010101" pitchFamily="2" charset="-122"/>
                <a:cs typeface="Calibri" panose="020F0502020204030204" pitchFamily="34" charset="0"/>
              </a:rPr>
              <a:t>Make connections between the literature and your practical experience</a:t>
            </a:r>
          </a:p>
          <a:p>
            <a:r>
              <a:rPr lang="en-GB" sz="2400" dirty="0">
                <a:effectLst/>
                <a:latin typeface="Azo Sans"/>
                <a:ea typeface="SimSun" panose="02010600030101010101" pitchFamily="2" charset="-122"/>
                <a:cs typeface="Calibri" panose="020F0502020204030204" pitchFamily="34" charset="0"/>
              </a:rPr>
              <a:t>Reflect on your practice and criti</a:t>
            </a:r>
            <a:r>
              <a:rPr lang="en-GB" sz="2400" dirty="0">
                <a:latin typeface="Azo Sans"/>
                <a:ea typeface="SimSun" panose="02010600030101010101" pitchFamily="2" charset="-122"/>
                <a:cs typeface="Calibri" panose="020F0502020204030204" pitchFamily="34" charset="0"/>
              </a:rPr>
              <a:t>cally analyse it</a:t>
            </a:r>
          </a:p>
          <a:p>
            <a:r>
              <a:rPr lang="en-GB" sz="2400" dirty="0">
                <a:effectLst/>
                <a:latin typeface="Azo Sans"/>
                <a:ea typeface="SimSun" panose="02010600030101010101" pitchFamily="2" charset="-122"/>
                <a:cs typeface="Calibri" panose="020F0502020204030204" pitchFamily="34" charset="0"/>
              </a:rPr>
              <a:t>Demonstrate what you have learned from this</a:t>
            </a:r>
          </a:p>
          <a:p>
            <a:r>
              <a:rPr lang="en-GB" sz="2400" dirty="0">
                <a:latin typeface="Azo Sans"/>
                <a:ea typeface="SimSun" panose="02010600030101010101" pitchFamily="2" charset="-122"/>
                <a:cs typeface="Calibri" panose="020F0502020204030204" pitchFamily="34" charset="0"/>
              </a:rPr>
              <a:t>Make recommendations for future practice</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50640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413D7-DBE6-5501-793B-A4314724B55D}"/>
              </a:ext>
            </a:extLst>
          </p:cNvPr>
          <p:cNvSpPr>
            <a:spLocks noGrp="1"/>
          </p:cNvSpPr>
          <p:nvPr>
            <p:ph type="title"/>
          </p:nvPr>
        </p:nvSpPr>
        <p:spPr>
          <a:xfrm>
            <a:off x="808638" y="617869"/>
            <a:ext cx="10574724" cy="1188950"/>
          </a:xfrm>
        </p:spPr>
        <p:txBody>
          <a:bodyPr anchor="b">
            <a:normAutofit/>
          </a:bodyPr>
          <a:lstStyle/>
          <a:p>
            <a:r>
              <a:rPr lang="en-GB" sz="5400" dirty="0"/>
              <a:t>Tips for good reflective Practice</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C4B645-A050-0C5C-5FD0-4F264E25A22D}"/>
              </a:ext>
            </a:extLst>
          </p:cNvPr>
          <p:cNvSpPr>
            <a:spLocks noGrp="1"/>
          </p:cNvSpPr>
          <p:nvPr>
            <p:ph idx="1"/>
          </p:nvPr>
        </p:nvSpPr>
        <p:spPr>
          <a:xfrm>
            <a:off x="793660" y="2599509"/>
            <a:ext cx="10143668" cy="3435531"/>
          </a:xfrm>
        </p:spPr>
        <p:txBody>
          <a:bodyPr anchor="ctr">
            <a:normAutofit/>
          </a:bodyPr>
          <a:lstStyle/>
          <a:p>
            <a:pPr marL="0" indent="0">
              <a:buNone/>
            </a:pPr>
            <a:r>
              <a:rPr lang="en-GB" sz="2400" b="1" dirty="0"/>
              <a:t>Keep notes</a:t>
            </a:r>
            <a:r>
              <a:rPr lang="en-GB" sz="2400" dirty="0"/>
              <a:t>:  log what you do weekly (you should be doing this now)</a:t>
            </a:r>
          </a:p>
          <a:p>
            <a:pPr marL="0" indent="0">
              <a:buNone/>
            </a:pPr>
            <a:r>
              <a:rPr lang="en-GB" sz="2400" b="1" dirty="0"/>
              <a:t>Plan effectively</a:t>
            </a:r>
            <a:r>
              <a:rPr lang="en-GB" sz="2400" dirty="0"/>
              <a:t>: think about what to include in the report (you can’t cover everything)</a:t>
            </a:r>
          </a:p>
          <a:p>
            <a:pPr marL="0" indent="0">
              <a:buNone/>
            </a:pPr>
            <a:r>
              <a:rPr lang="en-GB" sz="2400" b="1" dirty="0"/>
              <a:t>Choose wisely</a:t>
            </a:r>
            <a:r>
              <a:rPr lang="en-GB" sz="2400" dirty="0"/>
              <a:t>: include things that allow you to reflect effectively (pick an example where you improved but there is still something you can say about future improvements / changes)</a:t>
            </a:r>
          </a:p>
        </p:txBody>
      </p:sp>
    </p:spTree>
    <p:extLst>
      <p:ext uri="{BB962C8B-B14F-4D97-AF65-F5344CB8AC3E}">
        <p14:creationId xmlns:p14="http://schemas.microsoft.com/office/powerpoint/2010/main" val="1332820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413D7-DBE6-5501-793B-A4314724B55D}"/>
              </a:ext>
            </a:extLst>
          </p:cNvPr>
          <p:cNvSpPr>
            <a:spLocks noGrp="1"/>
          </p:cNvSpPr>
          <p:nvPr>
            <p:ph type="title"/>
          </p:nvPr>
        </p:nvSpPr>
        <p:spPr>
          <a:xfrm>
            <a:off x="808638" y="617869"/>
            <a:ext cx="10574724" cy="1188950"/>
          </a:xfrm>
        </p:spPr>
        <p:txBody>
          <a:bodyPr anchor="b">
            <a:normAutofit/>
          </a:bodyPr>
          <a:lstStyle/>
          <a:p>
            <a:r>
              <a:rPr lang="en-GB" sz="5400" dirty="0"/>
              <a:t>Tips for good reflective Practice</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C4B645-A050-0C5C-5FD0-4F264E25A22D}"/>
              </a:ext>
            </a:extLst>
          </p:cNvPr>
          <p:cNvSpPr>
            <a:spLocks noGrp="1"/>
          </p:cNvSpPr>
          <p:nvPr>
            <p:ph idx="1"/>
          </p:nvPr>
        </p:nvSpPr>
        <p:spPr>
          <a:xfrm>
            <a:off x="793660" y="2599509"/>
            <a:ext cx="10143668" cy="3435531"/>
          </a:xfrm>
        </p:spPr>
        <p:txBody>
          <a:bodyPr anchor="ctr">
            <a:normAutofit/>
          </a:bodyPr>
          <a:lstStyle/>
          <a:p>
            <a:pPr marL="0" indent="0">
              <a:buNone/>
            </a:pPr>
            <a:r>
              <a:rPr lang="en-GB" sz="2400" b="1" dirty="0"/>
              <a:t>Be constructive</a:t>
            </a:r>
            <a:r>
              <a:rPr lang="en-GB" sz="2400" dirty="0"/>
              <a:t>: Don’t just be negative, where things didn’t work well focus on WHY and offer ways of improving future practice.</a:t>
            </a:r>
          </a:p>
          <a:p>
            <a:pPr marL="0" indent="0">
              <a:buNone/>
            </a:pPr>
            <a:r>
              <a:rPr lang="en-GB" sz="2400" b="1" dirty="0"/>
              <a:t>Remember the journey</a:t>
            </a:r>
            <a:r>
              <a:rPr lang="en-GB" sz="2400" dirty="0"/>
              <a:t>: focus on what you have learned throughout the project.</a:t>
            </a:r>
          </a:p>
          <a:p>
            <a:pPr marL="0" indent="0">
              <a:buNone/>
            </a:pPr>
            <a:r>
              <a:rPr lang="en-GB" sz="2400" b="1" dirty="0"/>
              <a:t>Be emotive</a:t>
            </a:r>
            <a:r>
              <a:rPr lang="en-GB" sz="2400" dirty="0"/>
              <a:t>: we want to see what </a:t>
            </a:r>
            <a:r>
              <a:rPr lang="en-GB" sz="2400" u="sng" dirty="0"/>
              <a:t>you</a:t>
            </a:r>
            <a:r>
              <a:rPr lang="en-GB" sz="2400" dirty="0"/>
              <a:t> feel about your practice (it’s fine to say where things were tough).</a:t>
            </a:r>
          </a:p>
        </p:txBody>
      </p:sp>
    </p:spTree>
    <p:extLst>
      <p:ext uri="{BB962C8B-B14F-4D97-AF65-F5344CB8AC3E}">
        <p14:creationId xmlns:p14="http://schemas.microsoft.com/office/powerpoint/2010/main" val="3277729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413D7-DBE6-5501-793B-A4314724B55D}"/>
              </a:ext>
            </a:extLst>
          </p:cNvPr>
          <p:cNvSpPr>
            <a:spLocks noGrp="1"/>
          </p:cNvSpPr>
          <p:nvPr>
            <p:ph type="title"/>
          </p:nvPr>
        </p:nvSpPr>
        <p:spPr>
          <a:xfrm>
            <a:off x="808638" y="617869"/>
            <a:ext cx="10574724" cy="1188950"/>
          </a:xfrm>
        </p:spPr>
        <p:txBody>
          <a:bodyPr anchor="b">
            <a:normAutofit/>
          </a:bodyPr>
          <a:lstStyle/>
          <a:p>
            <a:r>
              <a:rPr lang="en-GB" sz="5400" dirty="0"/>
              <a:t>Tips for good reflective Practice</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C4B645-A050-0C5C-5FD0-4F264E25A22D}"/>
              </a:ext>
            </a:extLst>
          </p:cNvPr>
          <p:cNvSpPr>
            <a:spLocks noGrp="1"/>
          </p:cNvSpPr>
          <p:nvPr>
            <p:ph idx="1"/>
          </p:nvPr>
        </p:nvSpPr>
        <p:spPr>
          <a:xfrm>
            <a:off x="793660" y="2599509"/>
            <a:ext cx="10143668" cy="3435531"/>
          </a:xfrm>
        </p:spPr>
        <p:txBody>
          <a:bodyPr anchor="ctr">
            <a:normAutofit/>
          </a:bodyPr>
          <a:lstStyle/>
          <a:p>
            <a:pPr marL="0" indent="0">
              <a:buNone/>
            </a:pPr>
            <a:r>
              <a:rPr lang="en-GB" sz="2400" b="1" dirty="0"/>
              <a:t>Constantly ask why: </a:t>
            </a:r>
            <a:r>
              <a:rPr lang="en-GB" sz="2400" dirty="0"/>
              <a:t>explain why for</a:t>
            </a:r>
            <a:r>
              <a:rPr lang="en-GB" sz="2400" b="1" dirty="0"/>
              <a:t> </a:t>
            </a:r>
            <a:r>
              <a:rPr lang="en-GB" sz="2400" u="sng" dirty="0"/>
              <a:t>everything.</a:t>
            </a:r>
          </a:p>
          <a:p>
            <a:pPr marL="0" indent="0">
              <a:buNone/>
            </a:pPr>
            <a:endParaRPr lang="en-GB" sz="2400" u="sng" dirty="0"/>
          </a:p>
          <a:p>
            <a:pPr marL="0" indent="0">
              <a:buNone/>
            </a:pPr>
            <a:r>
              <a:rPr lang="en-GB" sz="2400" dirty="0"/>
              <a:t>Your essay should be full of: </a:t>
            </a:r>
          </a:p>
          <a:p>
            <a:pPr marL="0" indent="0">
              <a:buNone/>
            </a:pPr>
            <a:r>
              <a:rPr lang="en-GB" sz="2400" dirty="0"/>
              <a:t>‘Because’</a:t>
            </a:r>
          </a:p>
          <a:p>
            <a:pPr marL="0" indent="0">
              <a:buNone/>
            </a:pPr>
            <a:r>
              <a:rPr lang="en-GB" sz="2400" dirty="0"/>
              <a:t>‘As a result’</a:t>
            </a:r>
          </a:p>
          <a:p>
            <a:pPr marL="0" indent="0">
              <a:buNone/>
            </a:pPr>
            <a:r>
              <a:rPr lang="en-GB" sz="2400" dirty="0"/>
              <a:t>‘This meant that’</a:t>
            </a:r>
          </a:p>
        </p:txBody>
      </p:sp>
    </p:spTree>
    <p:extLst>
      <p:ext uri="{BB962C8B-B14F-4D97-AF65-F5344CB8AC3E}">
        <p14:creationId xmlns:p14="http://schemas.microsoft.com/office/powerpoint/2010/main" val="258578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413D7-DBE6-5501-793B-A4314724B55D}"/>
              </a:ext>
            </a:extLst>
          </p:cNvPr>
          <p:cNvSpPr>
            <a:spLocks noGrp="1"/>
          </p:cNvSpPr>
          <p:nvPr>
            <p:ph type="title"/>
          </p:nvPr>
        </p:nvSpPr>
        <p:spPr>
          <a:xfrm>
            <a:off x="808638" y="617869"/>
            <a:ext cx="10574724" cy="1188950"/>
          </a:xfrm>
        </p:spPr>
        <p:txBody>
          <a:bodyPr anchor="b">
            <a:normAutofit/>
          </a:bodyPr>
          <a:lstStyle/>
          <a:p>
            <a:r>
              <a:rPr lang="en-GB" sz="5400" dirty="0"/>
              <a:t>Explaining the issues …</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C4B645-A050-0C5C-5FD0-4F264E25A22D}"/>
              </a:ext>
            </a:extLst>
          </p:cNvPr>
          <p:cNvSpPr>
            <a:spLocks noGrp="1"/>
          </p:cNvSpPr>
          <p:nvPr>
            <p:ph idx="1"/>
          </p:nvPr>
        </p:nvSpPr>
        <p:spPr>
          <a:xfrm>
            <a:off x="793660" y="2599509"/>
            <a:ext cx="10143668" cy="3435531"/>
          </a:xfrm>
        </p:spPr>
        <p:txBody>
          <a:bodyPr anchor="ctr">
            <a:normAutofit lnSpcReduction="10000"/>
          </a:bodyPr>
          <a:lstStyle/>
          <a:p>
            <a:pPr marL="0" indent="0">
              <a:buNone/>
            </a:pPr>
            <a:r>
              <a:rPr lang="en-GB" sz="2400" dirty="0"/>
              <a:t>1. Working in my group was hard.  </a:t>
            </a:r>
          </a:p>
          <a:p>
            <a:pPr marL="0" indent="0">
              <a:buNone/>
            </a:pPr>
            <a:r>
              <a:rPr lang="en-GB" sz="2400" dirty="0"/>
              <a:t>2. Working in my group was hard because we had not experienced working together as a team before. </a:t>
            </a:r>
          </a:p>
          <a:p>
            <a:pPr marL="0" indent="0">
              <a:buNone/>
            </a:pPr>
            <a:r>
              <a:rPr lang="en-GB" sz="2400" dirty="0"/>
              <a:t>3. Working in my group was hard because we had not experienced working in a group together before and as a result we did not know how each other liked to communicate. </a:t>
            </a:r>
          </a:p>
          <a:p>
            <a:pPr marL="0" indent="0">
              <a:buNone/>
            </a:pPr>
            <a:r>
              <a:rPr lang="en-GB" sz="2400" dirty="0"/>
              <a:t>4. Working in my group was hard because we had not experienced working in a group together before and as a result we did not know how each other liked to communicate. As a result there were some misunderstandings between group members. One example of this was …</a:t>
            </a:r>
          </a:p>
        </p:txBody>
      </p:sp>
    </p:spTree>
    <p:extLst>
      <p:ext uri="{BB962C8B-B14F-4D97-AF65-F5344CB8AC3E}">
        <p14:creationId xmlns:p14="http://schemas.microsoft.com/office/powerpoint/2010/main" val="1720493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413D7-DBE6-5501-793B-A4314724B55D}"/>
              </a:ext>
            </a:extLst>
          </p:cNvPr>
          <p:cNvSpPr>
            <a:spLocks noGrp="1"/>
          </p:cNvSpPr>
          <p:nvPr>
            <p:ph type="title"/>
          </p:nvPr>
        </p:nvSpPr>
        <p:spPr>
          <a:xfrm>
            <a:off x="808638" y="617869"/>
            <a:ext cx="10574724" cy="1188950"/>
          </a:xfrm>
        </p:spPr>
        <p:txBody>
          <a:bodyPr anchor="b">
            <a:noAutofit/>
          </a:bodyPr>
          <a:lstStyle/>
          <a:p>
            <a:r>
              <a:rPr lang="en-GB" dirty="0"/>
              <a:t>Example 1</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C4B645-A050-0C5C-5FD0-4F264E25A22D}"/>
              </a:ext>
            </a:extLst>
          </p:cNvPr>
          <p:cNvSpPr>
            <a:spLocks noGrp="1"/>
          </p:cNvSpPr>
          <p:nvPr>
            <p:ph idx="1"/>
          </p:nvPr>
        </p:nvSpPr>
        <p:spPr>
          <a:xfrm>
            <a:off x="793660" y="2599509"/>
            <a:ext cx="5878445" cy="3435531"/>
          </a:xfrm>
        </p:spPr>
        <p:txBody>
          <a:bodyPr anchor="ctr">
            <a:normAutofit fontScale="85000" lnSpcReduction="20000"/>
          </a:bodyPr>
          <a:lstStyle/>
          <a:p>
            <a:pPr marL="0" lvl="0" indent="0">
              <a:buNone/>
            </a:pPr>
            <a:r>
              <a:rPr lang="en-GB" sz="2400" b="0" i="0" dirty="0">
                <a:effectLst/>
                <a:latin typeface="g_d0_f3"/>
              </a:rPr>
              <a:t>“The role of the community health team I was part of in this task was to offer the most appropriate package of care for the patient after her release from the hospital. It was important to ensure that the </a:t>
            </a:r>
            <a:r>
              <a:rPr lang="en-GB" sz="2400" b="0" i="0" dirty="0">
                <a:solidFill>
                  <a:srgbClr val="FF0000"/>
                </a:solidFill>
                <a:effectLst/>
                <a:latin typeface="g_d0_f3"/>
              </a:rPr>
              <a:t>patient’s independence was maintained (Foster, 2014)</a:t>
            </a:r>
            <a:r>
              <a:rPr lang="en-GB" sz="2400" b="0" i="0" dirty="0">
                <a:effectLst/>
                <a:latin typeface="g_d0_f3"/>
              </a:rPr>
              <a:t> while providing the </a:t>
            </a:r>
            <a:r>
              <a:rPr lang="en-GB" sz="2400" b="0" i="0" dirty="0">
                <a:solidFill>
                  <a:srgbClr val="FF0000"/>
                </a:solidFill>
                <a:effectLst/>
                <a:latin typeface="g_d0_f3"/>
              </a:rPr>
              <a:t>best support in terms of safety and nutrition (NHS England, 2015</a:t>
            </a:r>
            <a:r>
              <a:rPr lang="en-GB" sz="2400" b="0" i="0" dirty="0">
                <a:effectLst/>
                <a:latin typeface="g_d0_f3"/>
              </a:rPr>
              <a:t>). </a:t>
            </a:r>
            <a:r>
              <a:rPr lang="en-GB" sz="2400" b="0" i="0" dirty="0">
                <a:solidFill>
                  <a:schemeClr val="accent5"/>
                </a:solidFill>
                <a:effectLst/>
                <a:latin typeface="g_d0_f3"/>
              </a:rPr>
              <a:t>I found the home visit slightly uncomfortable </a:t>
            </a:r>
            <a:r>
              <a:rPr lang="en-GB" sz="2400" b="1" i="0" dirty="0">
                <a:solidFill>
                  <a:schemeClr val="accent5"/>
                </a:solidFill>
                <a:effectLst/>
                <a:latin typeface="g_d0_f3"/>
              </a:rPr>
              <a:t>as it was</a:t>
            </a:r>
            <a:r>
              <a:rPr lang="en-GB" sz="2400" b="0" i="0" dirty="0">
                <a:solidFill>
                  <a:schemeClr val="accent5"/>
                </a:solidFill>
                <a:effectLst/>
                <a:latin typeface="g_d0_f3"/>
              </a:rPr>
              <a:t> difficult for me to strike a balance between showing care and not being too imposing</a:t>
            </a:r>
            <a:r>
              <a:rPr lang="en-GB" sz="2400" b="0" i="0" dirty="0">
                <a:effectLst/>
                <a:latin typeface="g_d0_f3"/>
              </a:rPr>
              <a:t>. Instead of talking so much </a:t>
            </a:r>
            <a:r>
              <a:rPr lang="en-GB" sz="2400" b="0" i="0" dirty="0">
                <a:solidFill>
                  <a:srgbClr val="7030A0"/>
                </a:solidFill>
                <a:effectLst/>
                <a:latin typeface="g_d0_f3"/>
              </a:rPr>
              <a:t>I could have focussed more on listening and encouraging the patient to express her preferences</a:t>
            </a:r>
            <a:r>
              <a:rPr lang="en-GB" sz="2400" b="0" i="0" dirty="0">
                <a:effectLst/>
                <a:latin typeface="g_d0_f3"/>
              </a:rPr>
              <a:t>. </a:t>
            </a:r>
            <a:r>
              <a:rPr lang="en-GB" sz="2400" b="0" i="0" dirty="0">
                <a:solidFill>
                  <a:schemeClr val="accent6">
                    <a:lumMod val="75000"/>
                  </a:schemeClr>
                </a:solidFill>
                <a:effectLst/>
                <a:latin typeface="g_d0_f3"/>
              </a:rPr>
              <a:t>Next time I will try to be more receptive to the patient’s wishes and concerns.”</a:t>
            </a:r>
            <a:endParaRPr lang="en-GB" dirty="0">
              <a:solidFill>
                <a:schemeClr val="accent6">
                  <a:lumMod val="75000"/>
                </a:schemeClr>
              </a:solidFill>
              <a:effectLst/>
              <a:latin typeface="Azo Sans"/>
              <a:ea typeface="SimSun" panose="02010600030101010101" pitchFamily="2" charset="-122"/>
              <a:cs typeface="Calibri" panose="020F0502020204030204" pitchFamily="34" charset="0"/>
            </a:endParaRPr>
          </a:p>
        </p:txBody>
      </p:sp>
      <p:sp>
        <p:nvSpPr>
          <p:cNvPr id="4" name="TextBox 3">
            <a:extLst>
              <a:ext uri="{FF2B5EF4-FFF2-40B4-BE49-F238E27FC236}">
                <a16:creationId xmlns:a16="http://schemas.microsoft.com/office/drawing/2014/main" id="{8F145055-36ED-038D-044E-C93341484C24}"/>
              </a:ext>
            </a:extLst>
          </p:cNvPr>
          <p:cNvSpPr txBox="1"/>
          <p:nvPr/>
        </p:nvSpPr>
        <p:spPr>
          <a:xfrm>
            <a:off x="6871630" y="2780068"/>
            <a:ext cx="4292089" cy="3693319"/>
          </a:xfrm>
          <a:prstGeom prst="rect">
            <a:avLst/>
          </a:prstGeom>
          <a:noFill/>
        </p:spPr>
        <p:txBody>
          <a:bodyPr wrap="square" rtlCol="0">
            <a:spAutoFit/>
          </a:bodyPr>
          <a:lstStyle/>
          <a:p>
            <a:r>
              <a:rPr lang="en-GB" dirty="0">
                <a:solidFill>
                  <a:srgbClr val="FF0000"/>
                </a:solidFill>
              </a:rPr>
              <a:t>Uses literature to demonstrate best practice</a:t>
            </a:r>
          </a:p>
          <a:p>
            <a:endParaRPr lang="en-GB" dirty="0"/>
          </a:p>
          <a:p>
            <a:r>
              <a:rPr lang="en-GB" dirty="0">
                <a:solidFill>
                  <a:schemeClr val="accent5"/>
                </a:solidFill>
              </a:rPr>
              <a:t>Is honest about their experiences.  Explains </a:t>
            </a:r>
            <a:r>
              <a:rPr lang="en-GB" b="1" dirty="0">
                <a:solidFill>
                  <a:schemeClr val="accent5"/>
                </a:solidFill>
              </a:rPr>
              <a:t>WHY</a:t>
            </a:r>
            <a:r>
              <a:rPr lang="en-GB" dirty="0">
                <a:solidFill>
                  <a:schemeClr val="accent5"/>
                </a:solidFill>
              </a:rPr>
              <a:t> it was uncomfortable. </a:t>
            </a:r>
          </a:p>
          <a:p>
            <a:endParaRPr lang="en-GB" dirty="0"/>
          </a:p>
          <a:p>
            <a:r>
              <a:rPr lang="en-GB" dirty="0">
                <a:solidFill>
                  <a:srgbClr val="7030A0"/>
                </a:solidFill>
              </a:rPr>
              <a:t>Reflects on their own practice and what went wrong. </a:t>
            </a:r>
          </a:p>
          <a:p>
            <a:endParaRPr lang="en-GB" dirty="0"/>
          </a:p>
          <a:p>
            <a:r>
              <a:rPr lang="en-GB" dirty="0">
                <a:solidFill>
                  <a:schemeClr val="accent6">
                    <a:lumMod val="75000"/>
                  </a:schemeClr>
                </a:solidFill>
              </a:rPr>
              <a:t>Offers something to improve. </a:t>
            </a:r>
          </a:p>
          <a:p>
            <a:endParaRPr lang="en-GB" dirty="0"/>
          </a:p>
          <a:p>
            <a:r>
              <a:rPr lang="en-GB" dirty="0"/>
              <a:t>Could have been better by saying </a:t>
            </a:r>
            <a:r>
              <a:rPr lang="en-GB" b="1" dirty="0"/>
              <a:t>HOW</a:t>
            </a:r>
            <a:r>
              <a:rPr lang="en-GB" dirty="0"/>
              <a:t> they were going to implement this. </a:t>
            </a:r>
          </a:p>
          <a:p>
            <a:endParaRPr lang="en-GB" dirty="0"/>
          </a:p>
        </p:txBody>
      </p:sp>
      <p:cxnSp>
        <p:nvCxnSpPr>
          <p:cNvPr id="6" name="Straight Arrow Connector 5">
            <a:extLst>
              <a:ext uri="{FF2B5EF4-FFF2-40B4-BE49-F238E27FC236}">
                <a16:creationId xmlns:a16="http://schemas.microsoft.com/office/drawing/2014/main" id="{1C5F8897-AC2F-5F36-26DE-889BCB1938CB}"/>
              </a:ext>
            </a:extLst>
          </p:cNvPr>
          <p:cNvCxnSpPr/>
          <p:nvPr/>
        </p:nvCxnSpPr>
        <p:spPr>
          <a:xfrm flipH="1">
            <a:off x="6410848" y="2944167"/>
            <a:ext cx="460782" cy="484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A9784F1C-BA3F-4056-68E0-7B5FE1856F7C}"/>
              </a:ext>
            </a:extLst>
          </p:cNvPr>
          <p:cNvCxnSpPr/>
          <p:nvPr/>
        </p:nvCxnSpPr>
        <p:spPr>
          <a:xfrm flipH="1">
            <a:off x="6385250" y="3602813"/>
            <a:ext cx="460782" cy="484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1287FF5-79E4-0FC1-7C76-9099F6BB1259}"/>
              </a:ext>
            </a:extLst>
          </p:cNvPr>
          <p:cNvCxnSpPr>
            <a:cxnSpLocks/>
          </p:cNvCxnSpPr>
          <p:nvPr/>
        </p:nvCxnSpPr>
        <p:spPr>
          <a:xfrm flipH="1">
            <a:off x="6398403" y="4334121"/>
            <a:ext cx="460782" cy="484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A9AEC4B8-E977-A2CA-289A-2F90A8C3FA84}"/>
              </a:ext>
            </a:extLst>
          </p:cNvPr>
          <p:cNvCxnSpPr>
            <a:cxnSpLocks/>
          </p:cNvCxnSpPr>
          <p:nvPr/>
        </p:nvCxnSpPr>
        <p:spPr>
          <a:xfrm flipH="1">
            <a:off x="6179736" y="5153526"/>
            <a:ext cx="722760" cy="3328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62851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57294D-F52F-5F27-4B31-029D3E2F9165}"/>
              </a:ext>
            </a:extLst>
          </p:cNvPr>
          <p:cNvSpPr>
            <a:spLocks noGrp="1"/>
          </p:cNvSpPr>
          <p:nvPr>
            <p:ph type="title"/>
          </p:nvPr>
        </p:nvSpPr>
        <p:spPr>
          <a:xfrm>
            <a:off x="589560" y="856180"/>
            <a:ext cx="4560584" cy="1128068"/>
          </a:xfrm>
        </p:spPr>
        <p:txBody>
          <a:bodyPr anchor="ctr">
            <a:normAutofit fontScale="90000"/>
          </a:bodyPr>
          <a:lstStyle/>
          <a:p>
            <a:r>
              <a:rPr lang="en-GB" sz="4000" dirty="0"/>
              <a:t>KV6002 Team Project and Professionalism – Week 1</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220BA32-8297-9809-7736-7179BB162BCB}"/>
              </a:ext>
            </a:extLst>
          </p:cNvPr>
          <p:cNvSpPr>
            <a:spLocks noGrp="1"/>
          </p:cNvSpPr>
          <p:nvPr>
            <p:ph idx="1"/>
          </p:nvPr>
        </p:nvSpPr>
        <p:spPr>
          <a:xfrm>
            <a:off x="590719" y="2330505"/>
            <a:ext cx="4559425" cy="2743913"/>
          </a:xfrm>
        </p:spPr>
        <p:txBody>
          <a:bodyPr anchor="ctr">
            <a:normAutofit/>
          </a:bodyPr>
          <a:lstStyle/>
          <a:p>
            <a:pPr marL="0" indent="0">
              <a:buNone/>
            </a:pPr>
            <a:r>
              <a:rPr lang="en-GB" sz="2000" dirty="0">
                <a:latin typeface="Open Sans" panose="020B0606030504020204" pitchFamily="34" charset="0"/>
              </a:rPr>
              <a:t>Today I will: </a:t>
            </a:r>
          </a:p>
          <a:p>
            <a:pPr marL="0" indent="0">
              <a:buNone/>
            </a:pPr>
            <a:r>
              <a:rPr lang="en-GB" sz="2000" dirty="0">
                <a:latin typeface="Open Sans" panose="020B0606030504020204" pitchFamily="34" charset="0"/>
              </a:rPr>
              <a:t>1. Discuss what we mean by reflective writing</a:t>
            </a:r>
          </a:p>
          <a:p>
            <a:pPr marL="0" indent="0">
              <a:buNone/>
            </a:pPr>
            <a:r>
              <a:rPr lang="en-GB" sz="2000" dirty="0">
                <a:latin typeface="Open Sans" panose="020B0606030504020204" pitchFamily="34" charset="0"/>
              </a:rPr>
              <a:t>2. Make clear our expectations</a:t>
            </a:r>
          </a:p>
          <a:p>
            <a:pPr marL="0" indent="0">
              <a:buNone/>
            </a:pPr>
            <a:r>
              <a:rPr lang="en-GB" sz="2000" dirty="0">
                <a:latin typeface="Open Sans" panose="020B0606030504020204" pitchFamily="34" charset="0"/>
              </a:rPr>
              <a:t>3. Offer tips on best practice for reflective writing</a:t>
            </a:r>
          </a:p>
          <a:p>
            <a:pPr marL="0" indent="0">
              <a:buNone/>
            </a:pPr>
            <a:endParaRPr lang="en-GB" sz="2000" dirty="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389,587 Group Project Images, Stock Photos &amp; Vectors | Shutterstock">
            <a:extLst>
              <a:ext uri="{FF2B5EF4-FFF2-40B4-BE49-F238E27FC236}">
                <a16:creationId xmlns:a16="http://schemas.microsoft.com/office/drawing/2014/main" id="{ADE9837E-3138-E1C6-1BFF-002CF0D97C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78" r="6668" b="7871"/>
          <a:stretch/>
        </p:blipFill>
        <p:spPr bwMode="auto">
          <a:xfrm>
            <a:off x="5977788" y="1006027"/>
            <a:ext cx="5425410" cy="4845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430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413D7-DBE6-5501-793B-A4314724B55D}"/>
              </a:ext>
            </a:extLst>
          </p:cNvPr>
          <p:cNvSpPr>
            <a:spLocks noGrp="1"/>
          </p:cNvSpPr>
          <p:nvPr>
            <p:ph type="title"/>
          </p:nvPr>
        </p:nvSpPr>
        <p:spPr>
          <a:xfrm>
            <a:off x="808638" y="617869"/>
            <a:ext cx="10574724" cy="1188950"/>
          </a:xfrm>
        </p:spPr>
        <p:txBody>
          <a:bodyPr anchor="b">
            <a:normAutofit fontScale="90000"/>
          </a:bodyPr>
          <a:lstStyle/>
          <a:p>
            <a:r>
              <a:rPr kumimoji="0" lang="en-GB" sz="4400" b="0" i="0" u="none" strike="noStrike" kern="1200" cap="none" spc="0" normalizeH="0" baseline="0" noProof="0" dirty="0">
                <a:ln>
                  <a:noFill/>
                </a:ln>
                <a:solidFill>
                  <a:prstClr val="black"/>
                </a:solidFill>
                <a:effectLst/>
                <a:uLnTx/>
                <a:uFillTx/>
                <a:latin typeface="Calibri Light" panose="020F0302020204030204"/>
                <a:ea typeface="+mj-ea"/>
                <a:cs typeface="+mj-cs"/>
              </a:rPr>
              <a:t>Many People have created models of reflection</a:t>
            </a:r>
            <a:endParaRPr lang="en-GB"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C4B645-A050-0C5C-5FD0-4F264E25A22D}"/>
              </a:ext>
            </a:extLst>
          </p:cNvPr>
          <p:cNvSpPr>
            <a:spLocks noGrp="1"/>
          </p:cNvSpPr>
          <p:nvPr>
            <p:ph idx="1"/>
          </p:nvPr>
        </p:nvSpPr>
        <p:spPr>
          <a:xfrm>
            <a:off x="516979" y="2634851"/>
            <a:ext cx="6498825" cy="3454449"/>
          </a:xfrm>
        </p:spPr>
        <p:txBody>
          <a:bodyPr anchor="ctr">
            <a:normAutofit/>
          </a:bodyPr>
          <a:lstStyle/>
          <a:p>
            <a:pPr marL="0" indent="0">
              <a:buNone/>
            </a:pPr>
            <a:r>
              <a:rPr lang="en-GB" sz="2400" dirty="0"/>
              <a:t>The ERA Model (Jasper, 2013)</a:t>
            </a:r>
            <a:endParaRPr lang="en-GB" sz="2400" dirty="0">
              <a:latin typeface="Calibri" panose="020F0502020204030204" pitchFamily="34" charset="0"/>
              <a:ea typeface="SimSun" panose="02010600030101010101" pitchFamily="2" charset="-122"/>
              <a:cs typeface="Times New Roman" panose="02020603050405020304" pitchFamily="18" charset="0"/>
            </a:endParaRPr>
          </a:p>
          <a:p>
            <a:r>
              <a:rPr lang="en-GB" sz="1800" dirty="0"/>
              <a:t>Three stages</a:t>
            </a:r>
          </a:p>
          <a:p>
            <a:r>
              <a:rPr lang="en-GB" sz="1800" dirty="0"/>
              <a:t>Continuous cycle</a:t>
            </a:r>
          </a:p>
          <a:p>
            <a:r>
              <a:rPr lang="en-GB" sz="1800" dirty="0"/>
              <a:t>Experience can be positive or negative</a:t>
            </a:r>
          </a:p>
        </p:txBody>
      </p:sp>
      <p:pic>
        <p:nvPicPr>
          <p:cNvPr id="4" name="Picture 2">
            <a:extLst>
              <a:ext uri="{FF2B5EF4-FFF2-40B4-BE49-F238E27FC236}">
                <a16:creationId xmlns:a16="http://schemas.microsoft.com/office/drawing/2014/main" id="{32EA16FE-606F-8948-EE6C-0B1583548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0688" y="3097811"/>
            <a:ext cx="4192674" cy="23583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10242F8-49C3-55B0-F80D-5614F98C363E}"/>
              </a:ext>
            </a:extLst>
          </p:cNvPr>
          <p:cNvSpPr txBox="1"/>
          <p:nvPr/>
        </p:nvSpPr>
        <p:spPr>
          <a:xfrm>
            <a:off x="185386" y="6445537"/>
            <a:ext cx="8174161" cy="369332"/>
          </a:xfrm>
          <a:prstGeom prst="rect">
            <a:avLst/>
          </a:prstGeom>
          <a:noFill/>
        </p:spPr>
        <p:txBody>
          <a:bodyPr wrap="none" rtlCol="0">
            <a:spAutoFit/>
          </a:bodyPr>
          <a:lstStyle/>
          <a:p>
            <a:pPr algn="l" fontAlgn="t"/>
            <a:r>
              <a:rPr lang="en-GB" b="0" i="1" dirty="0">
                <a:solidFill>
                  <a:srgbClr val="333333"/>
                </a:solidFill>
                <a:effectLst/>
                <a:latin typeface="Arial" panose="020B0604020202020204" pitchFamily="34" charset="0"/>
              </a:rPr>
              <a:t>Jasper, M. (2013). Beginning Reflective Practice. Andover: Cengage Learning.</a:t>
            </a:r>
          </a:p>
        </p:txBody>
      </p:sp>
    </p:spTree>
    <p:extLst>
      <p:ext uri="{BB962C8B-B14F-4D97-AF65-F5344CB8AC3E}">
        <p14:creationId xmlns:p14="http://schemas.microsoft.com/office/powerpoint/2010/main" val="3112496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413D7-DBE6-5501-793B-A4314724B55D}"/>
              </a:ext>
            </a:extLst>
          </p:cNvPr>
          <p:cNvSpPr>
            <a:spLocks noGrp="1"/>
          </p:cNvSpPr>
          <p:nvPr>
            <p:ph type="title"/>
          </p:nvPr>
        </p:nvSpPr>
        <p:spPr>
          <a:xfrm>
            <a:off x="808638" y="617869"/>
            <a:ext cx="10574724" cy="1188950"/>
          </a:xfrm>
        </p:spPr>
        <p:txBody>
          <a:bodyPr anchor="b">
            <a:normAutofit fontScale="90000"/>
          </a:bodyPr>
          <a:lstStyle/>
          <a:p>
            <a:r>
              <a:rPr kumimoji="0" lang="en-GB" sz="4400" b="0" i="0" u="none" strike="noStrike" kern="1200" cap="none" spc="0" normalizeH="0" baseline="0" noProof="0" dirty="0">
                <a:ln>
                  <a:noFill/>
                </a:ln>
                <a:solidFill>
                  <a:prstClr val="black"/>
                </a:solidFill>
                <a:effectLst/>
                <a:uLnTx/>
                <a:uFillTx/>
                <a:latin typeface="Calibri Light" panose="020F0302020204030204"/>
                <a:ea typeface="+mj-ea"/>
                <a:cs typeface="+mj-cs"/>
              </a:rPr>
              <a:t>Many People have created models of reflection</a:t>
            </a:r>
            <a:endParaRPr lang="en-GB"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C4B645-A050-0C5C-5FD0-4F264E25A22D}"/>
              </a:ext>
            </a:extLst>
          </p:cNvPr>
          <p:cNvSpPr>
            <a:spLocks noGrp="1"/>
          </p:cNvSpPr>
          <p:nvPr>
            <p:ph idx="1"/>
          </p:nvPr>
        </p:nvSpPr>
        <p:spPr>
          <a:xfrm>
            <a:off x="516979" y="2634851"/>
            <a:ext cx="6498825" cy="3454449"/>
          </a:xfrm>
        </p:spPr>
        <p:txBody>
          <a:bodyPr anchor="ctr">
            <a:normAutofit/>
          </a:bodyPr>
          <a:lstStyle/>
          <a:p>
            <a:pPr marL="0" indent="0">
              <a:buNone/>
            </a:pPr>
            <a:r>
              <a:rPr lang="en-GB" sz="2400" dirty="0"/>
              <a:t>So What Model (Driscoll, 2007)</a:t>
            </a:r>
            <a:endParaRPr lang="en-GB" sz="2400" dirty="0">
              <a:latin typeface="Calibri" panose="020F0502020204030204" pitchFamily="34" charset="0"/>
              <a:ea typeface="SimSun" panose="02010600030101010101" pitchFamily="2" charset="-122"/>
              <a:cs typeface="Times New Roman" panose="02020603050405020304" pitchFamily="18" charset="0"/>
            </a:endParaRPr>
          </a:p>
          <a:p>
            <a:r>
              <a:rPr lang="en-GB" sz="1800" dirty="0"/>
              <a:t>Three stages</a:t>
            </a:r>
          </a:p>
          <a:p>
            <a:r>
              <a:rPr lang="en-GB" sz="1800" dirty="0"/>
              <a:t>Continuous cycle</a:t>
            </a:r>
          </a:p>
          <a:p>
            <a:r>
              <a:rPr lang="en-GB" sz="1800" dirty="0"/>
              <a:t>Three ‘simple’ questions</a:t>
            </a:r>
          </a:p>
          <a:p>
            <a:pPr lvl="1"/>
            <a:r>
              <a:rPr lang="en-GB" sz="1400" dirty="0"/>
              <a:t>What was the situation / experience?</a:t>
            </a:r>
          </a:p>
          <a:p>
            <a:pPr lvl="1"/>
            <a:r>
              <a:rPr lang="en-GB" sz="1400" dirty="0"/>
              <a:t>What will we learn as a result?</a:t>
            </a:r>
          </a:p>
          <a:p>
            <a:pPr lvl="1"/>
            <a:r>
              <a:rPr lang="en-GB" sz="1400" dirty="0"/>
              <a:t>How will we use this to improve later?</a:t>
            </a:r>
          </a:p>
        </p:txBody>
      </p:sp>
      <p:sp>
        <p:nvSpPr>
          <p:cNvPr id="5" name="TextBox 4">
            <a:extLst>
              <a:ext uri="{FF2B5EF4-FFF2-40B4-BE49-F238E27FC236}">
                <a16:creationId xmlns:a16="http://schemas.microsoft.com/office/drawing/2014/main" id="{B10242F8-49C3-55B0-F80D-5614F98C363E}"/>
              </a:ext>
            </a:extLst>
          </p:cNvPr>
          <p:cNvSpPr txBox="1"/>
          <p:nvPr/>
        </p:nvSpPr>
        <p:spPr>
          <a:xfrm>
            <a:off x="185386" y="6445537"/>
            <a:ext cx="11756680" cy="338554"/>
          </a:xfrm>
          <a:prstGeom prst="rect">
            <a:avLst/>
          </a:prstGeom>
          <a:noFill/>
        </p:spPr>
        <p:txBody>
          <a:bodyPr wrap="none" rtlCol="0">
            <a:spAutoFit/>
          </a:bodyPr>
          <a:lstStyle/>
          <a:p>
            <a:pPr algn="l" fontAlgn="t"/>
            <a:r>
              <a:rPr lang="en-GB" sz="1600" b="0" i="1" dirty="0">
                <a:solidFill>
                  <a:srgbClr val="333333"/>
                </a:solidFill>
                <a:effectLst/>
                <a:latin typeface="Arial" panose="020B0604020202020204" pitchFamily="34" charset="0"/>
              </a:rPr>
              <a:t>Driscoll, J. (ed.) (2007) Practicing Clinical Supervision: A Reflective Approach for Healthcare Professionals. Edinburgh: Elsevier.</a:t>
            </a:r>
          </a:p>
        </p:txBody>
      </p:sp>
      <p:pic>
        <p:nvPicPr>
          <p:cNvPr id="3074" name="Picture 2">
            <a:extLst>
              <a:ext uri="{FF2B5EF4-FFF2-40B4-BE49-F238E27FC236}">
                <a16:creationId xmlns:a16="http://schemas.microsoft.com/office/drawing/2014/main" id="{A529DE3C-09A5-D674-5F76-E3C662D987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6092" y="2780068"/>
            <a:ext cx="5088187" cy="2862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292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413D7-DBE6-5501-793B-A4314724B55D}"/>
              </a:ext>
            </a:extLst>
          </p:cNvPr>
          <p:cNvSpPr>
            <a:spLocks noGrp="1"/>
          </p:cNvSpPr>
          <p:nvPr>
            <p:ph type="title"/>
          </p:nvPr>
        </p:nvSpPr>
        <p:spPr>
          <a:xfrm>
            <a:off x="808638" y="617869"/>
            <a:ext cx="10574724" cy="1188950"/>
          </a:xfrm>
        </p:spPr>
        <p:txBody>
          <a:bodyPr anchor="b">
            <a:normAutofit fontScale="90000"/>
          </a:bodyPr>
          <a:lstStyle/>
          <a:p>
            <a:r>
              <a:rPr kumimoji="0" lang="en-GB" sz="4400" b="0" i="0" u="none" strike="noStrike" kern="1200" cap="none" spc="0" normalizeH="0" baseline="0" noProof="0" dirty="0">
                <a:ln>
                  <a:noFill/>
                </a:ln>
                <a:solidFill>
                  <a:prstClr val="black"/>
                </a:solidFill>
                <a:effectLst/>
                <a:uLnTx/>
                <a:uFillTx/>
                <a:latin typeface="Calibri Light" panose="020F0302020204030204"/>
                <a:ea typeface="+mj-ea"/>
                <a:cs typeface="+mj-cs"/>
              </a:rPr>
              <a:t>Many People have created models of reflection</a:t>
            </a:r>
            <a:endParaRPr lang="en-GB"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C4B645-A050-0C5C-5FD0-4F264E25A22D}"/>
              </a:ext>
            </a:extLst>
          </p:cNvPr>
          <p:cNvSpPr>
            <a:spLocks noGrp="1"/>
          </p:cNvSpPr>
          <p:nvPr>
            <p:ph idx="1"/>
          </p:nvPr>
        </p:nvSpPr>
        <p:spPr>
          <a:xfrm>
            <a:off x="496919" y="2549776"/>
            <a:ext cx="6498825" cy="3454449"/>
          </a:xfrm>
        </p:spPr>
        <p:txBody>
          <a:bodyPr anchor="ctr">
            <a:normAutofit/>
          </a:bodyPr>
          <a:lstStyle/>
          <a:p>
            <a:pPr marL="0" indent="0">
              <a:buNone/>
            </a:pPr>
            <a:r>
              <a:rPr lang="en-GB" sz="2400" dirty="0"/>
              <a:t>Experiential Learning (Kolb, 1984)</a:t>
            </a:r>
          </a:p>
          <a:p>
            <a:r>
              <a:rPr lang="en-GB" sz="2400" dirty="0"/>
              <a:t>Four stages </a:t>
            </a:r>
          </a:p>
          <a:p>
            <a:r>
              <a:rPr lang="en-GB" sz="2400" dirty="0"/>
              <a:t>Continuous cycle</a:t>
            </a:r>
          </a:p>
          <a:p>
            <a:r>
              <a:rPr lang="en-GB" sz="2400" dirty="0"/>
              <a:t>Stages focus on learning:</a:t>
            </a:r>
          </a:p>
          <a:p>
            <a:pPr lvl="1"/>
            <a:r>
              <a:rPr lang="en-GB" sz="2000" dirty="0"/>
              <a:t>CE = actual experience – hands on doing</a:t>
            </a:r>
          </a:p>
          <a:p>
            <a:pPr lvl="1"/>
            <a:r>
              <a:rPr lang="en-GB" sz="2000" dirty="0"/>
              <a:t>RO = noting anything new about this experience</a:t>
            </a:r>
          </a:p>
          <a:p>
            <a:pPr lvl="1"/>
            <a:r>
              <a:rPr lang="en-GB" sz="2000" dirty="0"/>
              <a:t>AC = what new ideas do we have as a result</a:t>
            </a:r>
          </a:p>
          <a:p>
            <a:pPr lvl="1"/>
            <a:r>
              <a:rPr lang="en-GB" sz="2000" dirty="0"/>
              <a:t>AE = try new ideas in new situations</a:t>
            </a:r>
            <a:endParaRPr lang="en-GB" sz="1000" dirty="0"/>
          </a:p>
        </p:txBody>
      </p:sp>
      <p:sp>
        <p:nvSpPr>
          <p:cNvPr id="5" name="TextBox 4">
            <a:extLst>
              <a:ext uri="{FF2B5EF4-FFF2-40B4-BE49-F238E27FC236}">
                <a16:creationId xmlns:a16="http://schemas.microsoft.com/office/drawing/2014/main" id="{B10242F8-49C3-55B0-F80D-5614F98C363E}"/>
              </a:ext>
            </a:extLst>
          </p:cNvPr>
          <p:cNvSpPr txBox="1"/>
          <p:nvPr/>
        </p:nvSpPr>
        <p:spPr>
          <a:xfrm>
            <a:off x="185386" y="6445537"/>
            <a:ext cx="11993989" cy="338554"/>
          </a:xfrm>
          <a:prstGeom prst="rect">
            <a:avLst/>
          </a:prstGeom>
          <a:noFill/>
        </p:spPr>
        <p:txBody>
          <a:bodyPr wrap="none" rtlCol="0">
            <a:spAutoFit/>
          </a:bodyPr>
          <a:lstStyle/>
          <a:p>
            <a:pPr algn="l" fontAlgn="t"/>
            <a:r>
              <a:rPr lang="en-GB" sz="1600" b="0" i="1" dirty="0">
                <a:solidFill>
                  <a:srgbClr val="333333"/>
                </a:solidFill>
                <a:effectLst/>
                <a:latin typeface="Arial" panose="020B0604020202020204" pitchFamily="34" charset="0"/>
              </a:rPr>
              <a:t>Kolb, D. (1984) Experiential Learning: Experience as the Source of Learning and Development. Upper Saddle River: Prentice Hall.</a:t>
            </a:r>
          </a:p>
        </p:txBody>
      </p:sp>
      <p:pic>
        <p:nvPicPr>
          <p:cNvPr id="5122" name="Picture 2">
            <a:extLst>
              <a:ext uri="{FF2B5EF4-FFF2-40B4-BE49-F238E27FC236}">
                <a16:creationId xmlns:a16="http://schemas.microsoft.com/office/drawing/2014/main" id="{873358FD-7975-C910-D1FC-534D30FBB1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5851"/>
          <a:stretch/>
        </p:blipFill>
        <p:spPr bwMode="auto">
          <a:xfrm>
            <a:off x="6337410" y="2634851"/>
            <a:ext cx="4708371" cy="3147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849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413D7-DBE6-5501-793B-A4314724B55D}"/>
              </a:ext>
            </a:extLst>
          </p:cNvPr>
          <p:cNvSpPr>
            <a:spLocks noGrp="1"/>
          </p:cNvSpPr>
          <p:nvPr>
            <p:ph type="title"/>
          </p:nvPr>
        </p:nvSpPr>
        <p:spPr>
          <a:xfrm>
            <a:off x="808638" y="617869"/>
            <a:ext cx="10574724" cy="1188950"/>
          </a:xfrm>
        </p:spPr>
        <p:txBody>
          <a:bodyPr anchor="b">
            <a:normAutofit fontScale="90000"/>
          </a:bodyPr>
          <a:lstStyle/>
          <a:p>
            <a:r>
              <a:rPr kumimoji="0" lang="en-GB" sz="4400" b="0" i="0" u="none" strike="noStrike" kern="1200" cap="none" spc="0" normalizeH="0" baseline="0" noProof="0" dirty="0">
                <a:ln>
                  <a:noFill/>
                </a:ln>
                <a:solidFill>
                  <a:prstClr val="black"/>
                </a:solidFill>
                <a:effectLst/>
                <a:uLnTx/>
                <a:uFillTx/>
                <a:latin typeface="Calibri Light" panose="020F0302020204030204"/>
                <a:ea typeface="+mj-ea"/>
                <a:cs typeface="+mj-cs"/>
              </a:rPr>
              <a:t>Many People have created models of reflection</a:t>
            </a:r>
            <a:endParaRPr lang="en-GB"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C4B645-A050-0C5C-5FD0-4F264E25A22D}"/>
              </a:ext>
            </a:extLst>
          </p:cNvPr>
          <p:cNvSpPr>
            <a:spLocks noGrp="1"/>
          </p:cNvSpPr>
          <p:nvPr>
            <p:ph idx="1"/>
          </p:nvPr>
        </p:nvSpPr>
        <p:spPr>
          <a:xfrm>
            <a:off x="496919" y="2549776"/>
            <a:ext cx="6989103" cy="3454449"/>
          </a:xfrm>
        </p:spPr>
        <p:txBody>
          <a:bodyPr anchor="ctr">
            <a:normAutofit/>
          </a:bodyPr>
          <a:lstStyle/>
          <a:p>
            <a:pPr marL="0" indent="0">
              <a:buNone/>
            </a:pPr>
            <a:r>
              <a:rPr lang="en-GB" sz="2400" dirty="0"/>
              <a:t>Reflective Cycle (Gibb, 1998)</a:t>
            </a:r>
          </a:p>
          <a:p>
            <a:r>
              <a:rPr lang="en-GB" sz="2400" dirty="0"/>
              <a:t>Six stages </a:t>
            </a:r>
          </a:p>
          <a:p>
            <a:pPr lvl="1"/>
            <a:r>
              <a:rPr lang="en-GB" sz="2000" dirty="0"/>
              <a:t>Description of experience</a:t>
            </a:r>
          </a:p>
          <a:p>
            <a:pPr lvl="1"/>
            <a:r>
              <a:rPr lang="en-GB" sz="2000" dirty="0"/>
              <a:t>Reflect on feelings</a:t>
            </a:r>
          </a:p>
          <a:p>
            <a:pPr lvl="1"/>
            <a:r>
              <a:rPr lang="en-GB" sz="2000" dirty="0"/>
              <a:t>Evaluate that experience</a:t>
            </a:r>
          </a:p>
          <a:p>
            <a:pPr lvl="1"/>
            <a:r>
              <a:rPr lang="en-GB" sz="2000" dirty="0"/>
              <a:t>Analyse to work out what you could have done differently</a:t>
            </a:r>
          </a:p>
          <a:p>
            <a:pPr lvl="1"/>
            <a:r>
              <a:rPr lang="en-GB" sz="2000" dirty="0"/>
              <a:t>Reach a conclusion about what actions to change</a:t>
            </a:r>
          </a:p>
          <a:p>
            <a:pPr lvl="1"/>
            <a:r>
              <a:rPr lang="en-GB" sz="2000" dirty="0"/>
              <a:t>Creating an action plan for the future</a:t>
            </a:r>
          </a:p>
          <a:p>
            <a:r>
              <a:rPr lang="en-GB" sz="2400" dirty="0"/>
              <a:t>Continuous cycle</a:t>
            </a:r>
          </a:p>
          <a:p>
            <a:endParaRPr lang="en-GB" sz="1000" dirty="0"/>
          </a:p>
        </p:txBody>
      </p:sp>
      <p:sp>
        <p:nvSpPr>
          <p:cNvPr id="5" name="TextBox 4">
            <a:extLst>
              <a:ext uri="{FF2B5EF4-FFF2-40B4-BE49-F238E27FC236}">
                <a16:creationId xmlns:a16="http://schemas.microsoft.com/office/drawing/2014/main" id="{B10242F8-49C3-55B0-F80D-5614F98C363E}"/>
              </a:ext>
            </a:extLst>
          </p:cNvPr>
          <p:cNvSpPr txBox="1"/>
          <p:nvPr/>
        </p:nvSpPr>
        <p:spPr>
          <a:xfrm>
            <a:off x="185386" y="6445537"/>
            <a:ext cx="12138772" cy="338554"/>
          </a:xfrm>
          <a:prstGeom prst="rect">
            <a:avLst/>
          </a:prstGeom>
          <a:noFill/>
        </p:spPr>
        <p:txBody>
          <a:bodyPr wrap="none" rtlCol="0">
            <a:spAutoFit/>
          </a:bodyPr>
          <a:lstStyle/>
          <a:p>
            <a:pPr algn="l" fontAlgn="t"/>
            <a:r>
              <a:rPr lang="en-GB" sz="1600" b="0" i="1" dirty="0">
                <a:solidFill>
                  <a:srgbClr val="333333"/>
                </a:solidFill>
                <a:effectLst/>
                <a:latin typeface="Arial" panose="020B0604020202020204" pitchFamily="34" charset="0"/>
              </a:rPr>
              <a:t>Gibbs, G. (1998) Learning by Doing: A Guide to Teaching and Learning Methods. Oxford: Further Education Unit, Oxford </a:t>
            </a:r>
            <a:r>
              <a:rPr lang="en-GB" sz="1600" b="0" i="1" dirty="0" err="1">
                <a:solidFill>
                  <a:srgbClr val="333333"/>
                </a:solidFill>
                <a:effectLst/>
                <a:latin typeface="Arial" panose="020B0604020202020204" pitchFamily="34" charset="0"/>
              </a:rPr>
              <a:t>Polytechic</a:t>
            </a:r>
            <a:r>
              <a:rPr lang="en-GB" sz="1600" b="0" i="1" dirty="0">
                <a:solidFill>
                  <a:srgbClr val="333333"/>
                </a:solidFill>
                <a:effectLst/>
                <a:latin typeface="Arial" panose="020B0604020202020204" pitchFamily="34" charset="0"/>
              </a:rPr>
              <a:t>.</a:t>
            </a:r>
          </a:p>
        </p:txBody>
      </p:sp>
      <p:pic>
        <p:nvPicPr>
          <p:cNvPr id="7170" name="Picture 2">
            <a:extLst>
              <a:ext uri="{FF2B5EF4-FFF2-40B4-BE49-F238E27FC236}">
                <a16:creationId xmlns:a16="http://schemas.microsoft.com/office/drawing/2014/main" id="{90C759B4-E3BE-BF81-6EBD-0E5717EEFD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214" r="22867"/>
          <a:stretch/>
        </p:blipFill>
        <p:spPr bwMode="auto">
          <a:xfrm>
            <a:off x="7486021" y="2589465"/>
            <a:ext cx="3637503" cy="3414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455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413D7-DBE6-5501-793B-A4314724B55D}"/>
              </a:ext>
            </a:extLst>
          </p:cNvPr>
          <p:cNvSpPr>
            <a:spLocks noGrp="1"/>
          </p:cNvSpPr>
          <p:nvPr>
            <p:ph type="title"/>
          </p:nvPr>
        </p:nvSpPr>
        <p:spPr>
          <a:xfrm>
            <a:off x="808637" y="507076"/>
            <a:ext cx="10574724" cy="1188950"/>
          </a:xfrm>
        </p:spPr>
        <p:txBody>
          <a:bodyPr anchor="b">
            <a:normAutofit fontScale="90000"/>
          </a:bodyPr>
          <a:lstStyle/>
          <a:p>
            <a:r>
              <a:rPr lang="en-GB" sz="5400" dirty="0"/>
              <a:t>Using a reflective cycle to structure your report.</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E7FCE4-9A1E-3604-973C-DE311343F54B}"/>
              </a:ext>
            </a:extLst>
          </p:cNvPr>
          <p:cNvSpPr>
            <a:spLocks noGrp="1"/>
          </p:cNvSpPr>
          <p:nvPr>
            <p:ph idx="1"/>
          </p:nvPr>
        </p:nvSpPr>
        <p:spPr>
          <a:xfrm>
            <a:off x="793660" y="2599509"/>
            <a:ext cx="10143668" cy="3435531"/>
          </a:xfrm>
        </p:spPr>
        <p:txBody>
          <a:bodyPr anchor="ctr">
            <a:normAutofit/>
          </a:bodyPr>
          <a:lstStyle/>
          <a:p>
            <a:pPr marL="0" lvl="0" indent="0">
              <a:buNone/>
            </a:pPr>
            <a:r>
              <a:rPr lang="en-GB" sz="2400" dirty="0">
                <a:effectLst/>
                <a:latin typeface="Azo Sans"/>
                <a:ea typeface="SimSun" panose="02010600030101010101" pitchFamily="2" charset="-122"/>
                <a:cs typeface="Calibri" panose="020F0502020204030204" pitchFamily="34" charset="0"/>
              </a:rPr>
              <a:t>This can help. </a:t>
            </a:r>
          </a:p>
          <a:p>
            <a:pPr marL="0" lvl="0" indent="0">
              <a:buNone/>
            </a:pPr>
            <a:endParaRPr lang="en-GB" sz="2400" dirty="0">
              <a:latin typeface="Azo Sans"/>
              <a:ea typeface="SimSun" panose="02010600030101010101" pitchFamily="2" charset="-122"/>
              <a:cs typeface="Calibri" panose="020F0502020204030204" pitchFamily="34" charset="0"/>
            </a:endParaRPr>
          </a:p>
          <a:p>
            <a:pPr marL="0" lvl="0" indent="0">
              <a:buNone/>
            </a:pPr>
            <a:r>
              <a:rPr lang="en-GB" sz="2400" dirty="0">
                <a:effectLst/>
                <a:latin typeface="Azo Sans"/>
                <a:ea typeface="SimSun" panose="02010600030101010101" pitchFamily="2" charset="-122"/>
                <a:cs typeface="Calibri" panose="020F0502020204030204" pitchFamily="34" charset="0"/>
              </a:rPr>
              <a:t>Sometimes this can feel too prescriptive though so you might not use it all the time. </a:t>
            </a:r>
            <a:endParaRPr lang="en-GB" sz="1800" dirty="0">
              <a:effectLst/>
              <a:latin typeface="Azo Sans"/>
              <a:ea typeface="SimSun"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189210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413D7-DBE6-5501-793B-A4314724B55D}"/>
              </a:ext>
            </a:extLst>
          </p:cNvPr>
          <p:cNvSpPr>
            <a:spLocks noGrp="1"/>
          </p:cNvSpPr>
          <p:nvPr>
            <p:ph type="title"/>
          </p:nvPr>
        </p:nvSpPr>
        <p:spPr>
          <a:xfrm>
            <a:off x="808638" y="386930"/>
            <a:ext cx="10574724" cy="1188950"/>
          </a:xfrm>
        </p:spPr>
        <p:txBody>
          <a:bodyPr vert="horz" lIns="91440" tIns="45720" rIns="91440" bIns="45720" rtlCol="0" anchor="b">
            <a:normAutofit/>
          </a:bodyPr>
          <a:lstStyle/>
          <a:p>
            <a:r>
              <a:rPr lang="en-GB" sz="5400" dirty="0"/>
              <a:t>Use Examples</a:t>
            </a:r>
            <a:endParaRPr lang="en-US" sz="5400" kern="1200" dirty="0">
              <a:solidFill>
                <a:schemeClr val="tx1"/>
              </a:solidFill>
              <a:latin typeface="+mj-lt"/>
              <a:ea typeface="+mj-ea"/>
              <a:cs typeface="+mj-cs"/>
            </a:endParaRP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90EAC0E-CFC9-5D82-706C-CF62CC5CFF41}"/>
              </a:ext>
            </a:extLst>
          </p:cNvPr>
          <p:cNvSpPr>
            <a:spLocks noGrp="1"/>
          </p:cNvSpPr>
          <p:nvPr>
            <p:ph idx="1"/>
          </p:nvPr>
        </p:nvSpPr>
        <p:spPr>
          <a:xfrm>
            <a:off x="437554" y="2559235"/>
            <a:ext cx="10735662" cy="3435531"/>
          </a:xfrm>
        </p:spPr>
        <p:txBody>
          <a:bodyPr anchor="ctr">
            <a:normAutofit/>
          </a:bodyPr>
          <a:lstStyle/>
          <a:p>
            <a:pPr marL="0" indent="0">
              <a:buNone/>
            </a:pPr>
            <a:r>
              <a:rPr lang="en-GB" sz="2400" dirty="0"/>
              <a:t>Make sure whatever you do and however you structure your report you give clear examples. </a:t>
            </a:r>
          </a:p>
          <a:p>
            <a:pPr marL="0" indent="0">
              <a:buNone/>
            </a:pPr>
            <a:endParaRPr lang="en-GB" sz="2400" dirty="0"/>
          </a:p>
          <a:p>
            <a:pPr marL="0" indent="0">
              <a:buNone/>
            </a:pPr>
            <a:r>
              <a:rPr lang="en-GB" sz="2400" dirty="0"/>
              <a:t>Use appendices where it is helpful. </a:t>
            </a:r>
          </a:p>
          <a:p>
            <a:pPr marL="0" indent="0">
              <a:buNone/>
            </a:pPr>
            <a:endParaRPr lang="en-GB" sz="2400" dirty="0"/>
          </a:p>
        </p:txBody>
      </p:sp>
    </p:spTree>
    <p:extLst>
      <p:ext uri="{BB962C8B-B14F-4D97-AF65-F5344CB8AC3E}">
        <p14:creationId xmlns:p14="http://schemas.microsoft.com/office/powerpoint/2010/main" val="2108457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413D7-DBE6-5501-793B-A4314724B55D}"/>
              </a:ext>
            </a:extLst>
          </p:cNvPr>
          <p:cNvSpPr>
            <a:spLocks noGrp="1"/>
          </p:cNvSpPr>
          <p:nvPr>
            <p:ph type="title"/>
          </p:nvPr>
        </p:nvSpPr>
        <p:spPr>
          <a:xfrm>
            <a:off x="793660" y="507688"/>
            <a:ext cx="10589702" cy="1188950"/>
          </a:xfrm>
        </p:spPr>
        <p:txBody>
          <a:bodyPr vert="horz" lIns="91440" tIns="45720" rIns="91440" bIns="45720" rtlCol="0" anchor="b">
            <a:normAutofit/>
          </a:bodyPr>
          <a:lstStyle/>
          <a:p>
            <a:r>
              <a:rPr lang="en-US" sz="5400" kern="1200" dirty="0">
                <a:solidFill>
                  <a:schemeClr val="tx1"/>
                </a:solidFill>
                <a:latin typeface="+mj-lt"/>
                <a:ea typeface="+mj-ea"/>
                <a:cs typeface="+mj-cs"/>
              </a:rPr>
              <a:t>Example 2</a:t>
            </a: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E4E15A-3AD1-D755-2516-AD7954089281}"/>
              </a:ext>
            </a:extLst>
          </p:cNvPr>
          <p:cNvSpPr>
            <a:spLocks noGrp="1"/>
          </p:cNvSpPr>
          <p:nvPr>
            <p:ph idx="1"/>
          </p:nvPr>
        </p:nvSpPr>
        <p:spPr>
          <a:xfrm>
            <a:off x="496919" y="2333557"/>
            <a:ext cx="6079413" cy="3717725"/>
          </a:xfrm>
        </p:spPr>
        <p:txBody>
          <a:bodyPr anchor="ctr">
            <a:noAutofit/>
          </a:bodyPr>
          <a:lstStyle/>
          <a:p>
            <a:pPr marL="0" indent="0">
              <a:buNone/>
            </a:pPr>
            <a:r>
              <a:rPr lang="en-GB" sz="1800" dirty="0"/>
              <a:t>We created a comprehensive testing plan </a:t>
            </a:r>
            <a:r>
              <a:rPr lang="en-GB" sz="1800" dirty="0">
                <a:solidFill>
                  <a:srgbClr val="FF0000"/>
                </a:solidFill>
              </a:rPr>
              <a:t>(see appendix 1) </a:t>
            </a:r>
            <a:r>
              <a:rPr lang="en-GB" sz="1800" dirty="0"/>
              <a:t>that covered the </a:t>
            </a:r>
            <a:r>
              <a:rPr lang="en-GB" sz="1800" dirty="0">
                <a:solidFill>
                  <a:schemeClr val="accent5"/>
                </a:solidFill>
              </a:rPr>
              <a:t>six most common elements of testing (testing, 2022).</a:t>
            </a:r>
            <a:r>
              <a:rPr lang="en-GB" sz="1800" dirty="0"/>
              <a:t> When we implemented it in practice however, </a:t>
            </a:r>
            <a:r>
              <a:rPr lang="en-GB" sz="1800" dirty="0">
                <a:solidFill>
                  <a:srgbClr val="00B050"/>
                </a:solidFill>
              </a:rPr>
              <a:t>we found that it was not that suitable for the system we had developed because </a:t>
            </a:r>
            <a:r>
              <a:rPr lang="en-GB" sz="1800" dirty="0"/>
              <a:t>it focussed too much on individual subsystems and not enough on testing the final integration.  As we had developed the plan, the team were keen to follow it through, however </a:t>
            </a:r>
            <a:r>
              <a:rPr lang="en-GB" sz="1800" dirty="0">
                <a:solidFill>
                  <a:srgbClr val="FFC000"/>
                </a:solidFill>
              </a:rPr>
              <a:t>in hindsight we should have been more flexible</a:t>
            </a:r>
            <a:r>
              <a:rPr lang="en-GB" sz="1800" dirty="0"/>
              <a:t> and altered the plan to suit as we went along.  </a:t>
            </a:r>
            <a:r>
              <a:rPr lang="en-GB" sz="1800" dirty="0">
                <a:solidFill>
                  <a:srgbClr val="7030A0"/>
                </a:solidFill>
              </a:rPr>
              <a:t>In future, I will develop a testing plan with further options for testing </a:t>
            </a:r>
            <a:r>
              <a:rPr lang="en-GB" sz="1800" dirty="0"/>
              <a:t>that can be selected depending on the type of project and the point of the development cycle we are at. </a:t>
            </a:r>
            <a:endParaRPr lang="en-GB" sz="1400" dirty="0"/>
          </a:p>
        </p:txBody>
      </p:sp>
      <p:sp>
        <p:nvSpPr>
          <p:cNvPr id="4" name="TextBox 3">
            <a:extLst>
              <a:ext uri="{FF2B5EF4-FFF2-40B4-BE49-F238E27FC236}">
                <a16:creationId xmlns:a16="http://schemas.microsoft.com/office/drawing/2014/main" id="{8A11B1E4-9E19-31FC-3589-0B154B061840}"/>
              </a:ext>
            </a:extLst>
          </p:cNvPr>
          <p:cNvSpPr txBox="1"/>
          <p:nvPr/>
        </p:nvSpPr>
        <p:spPr>
          <a:xfrm>
            <a:off x="7455877" y="2317315"/>
            <a:ext cx="3707841" cy="3970318"/>
          </a:xfrm>
          <a:prstGeom prst="rect">
            <a:avLst/>
          </a:prstGeom>
          <a:noFill/>
        </p:spPr>
        <p:txBody>
          <a:bodyPr wrap="square" rtlCol="0">
            <a:spAutoFit/>
          </a:bodyPr>
          <a:lstStyle/>
          <a:p>
            <a:r>
              <a:rPr lang="en-GB" dirty="0"/>
              <a:t>Uses an appendix for detailed info &amp; doesn’t take up lots of the wordcount explaining it.</a:t>
            </a:r>
          </a:p>
          <a:p>
            <a:endParaRPr lang="en-GB" dirty="0"/>
          </a:p>
          <a:p>
            <a:r>
              <a:rPr lang="en-GB" dirty="0"/>
              <a:t>Explains how it adheres to current good practice in literature.</a:t>
            </a:r>
          </a:p>
          <a:p>
            <a:endParaRPr lang="en-GB" dirty="0"/>
          </a:p>
          <a:p>
            <a:r>
              <a:rPr lang="en-GB" dirty="0"/>
              <a:t>Explains what the experience of using it was and WHY that was an issue. </a:t>
            </a:r>
          </a:p>
          <a:p>
            <a:endParaRPr lang="en-GB" dirty="0"/>
          </a:p>
          <a:p>
            <a:r>
              <a:rPr lang="en-GB" dirty="0"/>
              <a:t>Reflects on what could have been different at the time. </a:t>
            </a:r>
          </a:p>
          <a:p>
            <a:endParaRPr lang="en-GB" dirty="0"/>
          </a:p>
          <a:p>
            <a:r>
              <a:rPr lang="en-GB" dirty="0"/>
              <a:t>Offers a suggestion for the future. </a:t>
            </a:r>
          </a:p>
        </p:txBody>
      </p:sp>
      <p:cxnSp>
        <p:nvCxnSpPr>
          <p:cNvPr id="6" name="Straight Arrow Connector 5">
            <a:extLst>
              <a:ext uri="{FF2B5EF4-FFF2-40B4-BE49-F238E27FC236}">
                <a16:creationId xmlns:a16="http://schemas.microsoft.com/office/drawing/2014/main" id="{CCA58AF6-C28E-0A13-61E7-B89CC776C1F9}"/>
              </a:ext>
            </a:extLst>
          </p:cNvPr>
          <p:cNvCxnSpPr/>
          <p:nvPr/>
        </p:nvCxnSpPr>
        <p:spPr>
          <a:xfrm flipH="1" flipV="1">
            <a:off x="6088511" y="4973934"/>
            <a:ext cx="1367366" cy="10773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3EAF7D09-DD02-1F94-57BB-EDA4B51E5D13}"/>
              </a:ext>
            </a:extLst>
          </p:cNvPr>
          <p:cNvCxnSpPr>
            <a:cxnSpLocks/>
          </p:cNvCxnSpPr>
          <p:nvPr/>
        </p:nvCxnSpPr>
        <p:spPr>
          <a:xfrm flipH="1" flipV="1">
            <a:off x="6332422" y="4467493"/>
            <a:ext cx="1112302" cy="8505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7A64EF5F-B847-421B-2AB2-F3DDCDABB28B}"/>
              </a:ext>
            </a:extLst>
          </p:cNvPr>
          <p:cNvCxnSpPr>
            <a:cxnSpLocks/>
          </p:cNvCxnSpPr>
          <p:nvPr/>
        </p:nvCxnSpPr>
        <p:spPr>
          <a:xfrm flipH="1" flipV="1">
            <a:off x="6409853" y="3519980"/>
            <a:ext cx="981188" cy="9571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02FD7C4-B9B3-106C-67A6-83BA24F14DF3}"/>
              </a:ext>
            </a:extLst>
          </p:cNvPr>
          <p:cNvCxnSpPr>
            <a:cxnSpLocks/>
          </p:cNvCxnSpPr>
          <p:nvPr/>
        </p:nvCxnSpPr>
        <p:spPr>
          <a:xfrm flipH="1">
            <a:off x="5691681" y="2408728"/>
            <a:ext cx="1780012" cy="2720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37537E4-D951-75EC-44D6-0D2F0FF215C9}"/>
              </a:ext>
            </a:extLst>
          </p:cNvPr>
          <p:cNvCxnSpPr>
            <a:cxnSpLocks/>
          </p:cNvCxnSpPr>
          <p:nvPr/>
        </p:nvCxnSpPr>
        <p:spPr>
          <a:xfrm flipH="1" flipV="1">
            <a:off x="6095999" y="3082751"/>
            <a:ext cx="1376043" cy="573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2877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02D3B-2269-41A9-FC3A-548DC9450BAD}"/>
              </a:ext>
            </a:extLst>
          </p:cNvPr>
          <p:cNvSpPr>
            <a:spLocks noGrp="1"/>
          </p:cNvSpPr>
          <p:nvPr>
            <p:ph type="title"/>
          </p:nvPr>
        </p:nvSpPr>
        <p:spPr>
          <a:xfrm>
            <a:off x="1323524" y="137922"/>
            <a:ext cx="9849751" cy="1349671"/>
          </a:xfrm>
        </p:spPr>
        <p:txBody>
          <a:bodyPr anchor="b">
            <a:normAutofit/>
          </a:bodyPr>
          <a:lstStyle/>
          <a:p>
            <a:r>
              <a:rPr lang="en-GB" sz="5400" dirty="0"/>
              <a:t>Lecture Arrangements Weeks 8-12</a:t>
            </a:r>
          </a:p>
        </p:txBody>
      </p:sp>
      <p:graphicFrame>
        <p:nvGraphicFramePr>
          <p:cNvPr id="4" name="Table 4">
            <a:extLst>
              <a:ext uri="{FF2B5EF4-FFF2-40B4-BE49-F238E27FC236}">
                <a16:creationId xmlns:a16="http://schemas.microsoft.com/office/drawing/2014/main" id="{1A6E97DD-0293-D3BC-FC5B-C7624D797551}"/>
              </a:ext>
            </a:extLst>
          </p:cNvPr>
          <p:cNvGraphicFramePr>
            <a:graphicFrameLocks noGrp="1"/>
          </p:cNvGraphicFramePr>
          <p:nvPr>
            <p:extLst>
              <p:ext uri="{D42A27DB-BD31-4B8C-83A1-F6EECF244321}">
                <p14:modId xmlns:p14="http://schemas.microsoft.com/office/powerpoint/2010/main" val="1025034773"/>
              </p:ext>
            </p:extLst>
          </p:nvPr>
        </p:nvGraphicFramePr>
        <p:xfrm>
          <a:off x="1106599" y="1914261"/>
          <a:ext cx="10066675" cy="3505200"/>
        </p:xfrm>
        <a:graphic>
          <a:graphicData uri="http://schemas.openxmlformats.org/drawingml/2006/table">
            <a:tbl>
              <a:tblPr firstRow="1" bandRow="1">
                <a:tableStyleId>{5940675A-B579-460E-94D1-54222C63F5DA}</a:tableStyleId>
              </a:tblPr>
              <a:tblGrid>
                <a:gridCol w="1100153">
                  <a:extLst>
                    <a:ext uri="{9D8B030D-6E8A-4147-A177-3AD203B41FA5}">
                      <a16:colId xmlns:a16="http://schemas.microsoft.com/office/drawing/2014/main" val="3182736112"/>
                    </a:ext>
                  </a:extLst>
                </a:gridCol>
                <a:gridCol w="1207008">
                  <a:extLst>
                    <a:ext uri="{9D8B030D-6E8A-4147-A177-3AD203B41FA5}">
                      <a16:colId xmlns:a16="http://schemas.microsoft.com/office/drawing/2014/main" val="2365268902"/>
                    </a:ext>
                  </a:extLst>
                </a:gridCol>
                <a:gridCol w="5303520">
                  <a:extLst>
                    <a:ext uri="{9D8B030D-6E8A-4147-A177-3AD203B41FA5}">
                      <a16:colId xmlns:a16="http://schemas.microsoft.com/office/drawing/2014/main" val="214811463"/>
                    </a:ext>
                  </a:extLst>
                </a:gridCol>
                <a:gridCol w="1121664">
                  <a:extLst>
                    <a:ext uri="{9D8B030D-6E8A-4147-A177-3AD203B41FA5}">
                      <a16:colId xmlns:a16="http://schemas.microsoft.com/office/drawing/2014/main" val="383547016"/>
                    </a:ext>
                  </a:extLst>
                </a:gridCol>
                <a:gridCol w="1334330">
                  <a:extLst>
                    <a:ext uri="{9D8B030D-6E8A-4147-A177-3AD203B41FA5}">
                      <a16:colId xmlns:a16="http://schemas.microsoft.com/office/drawing/2014/main" val="2907126275"/>
                    </a:ext>
                  </a:extLst>
                </a:gridCol>
              </a:tblGrid>
              <a:tr h="370840">
                <a:tc>
                  <a:txBody>
                    <a:bodyPr/>
                    <a:lstStyle/>
                    <a:p>
                      <a:r>
                        <a:rPr lang="en-GB" dirty="0"/>
                        <a:t>Week 8</a:t>
                      </a:r>
                    </a:p>
                  </a:txBody>
                  <a:tcPr/>
                </a:tc>
                <a:tc>
                  <a:txBody>
                    <a:bodyPr/>
                    <a:lstStyle/>
                    <a:p>
                      <a:r>
                        <a:rPr lang="en-GB" dirty="0"/>
                        <a:t>17</a:t>
                      </a:r>
                      <a:r>
                        <a:rPr lang="en-GB" baseline="30000" dirty="0"/>
                        <a:t>th</a:t>
                      </a:r>
                      <a:r>
                        <a:rPr lang="en-GB" dirty="0"/>
                        <a:t> March</a:t>
                      </a:r>
                    </a:p>
                  </a:txBody>
                  <a:tcPr/>
                </a:tc>
                <a:tc>
                  <a:txBody>
                    <a:bodyPr/>
                    <a:lstStyle/>
                    <a:p>
                      <a:r>
                        <a:rPr lang="en-GB" dirty="0"/>
                        <a:t>Assignment 2 Drop In Session</a:t>
                      </a:r>
                    </a:p>
                    <a:p>
                      <a:r>
                        <a:rPr lang="en-GB" dirty="0"/>
                        <a:t>[Clarification about the assignment / demo / submission]</a:t>
                      </a:r>
                    </a:p>
                  </a:txBody>
                  <a:tcPr/>
                </a:tc>
                <a:tc>
                  <a:txBody>
                    <a:bodyPr/>
                    <a:lstStyle/>
                    <a:p>
                      <a:r>
                        <a:rPr lang="en-GB" dirty="0"/>
                        <a:t>ELB116</a:t>
                      </a:r>
                    </a:p>
                  </a:txBody>
                  <a:tcPr/>
                </a:tc>
                <a:tc>
                  <a:txBody>
                    <a:bodyPr/>
                    <a:lstStyle/>
                    <a:p>
                      <a:r>
                        <a:rPr lang="en-GB" dirty="0"/>
                        <a:t>RN</a:t>
                      </a:r>
                    </a:p>
                  </a:txBody>
                  <a:tcPr/>
                </a:tc>
                <a:extLst>
                  <a:ext uri="{0D108BD9-81ED-4DB2-BD59-A6C34878D82A}">
                    <a16:rowId xmlns:a16="http://schemas.microsoft.com/office/drawing/2014/main" val="4109479716"/>
                  </a:ext>
                </a:extLst>
              </a:tr>
              <a:tr h="370840">
                <a:tc>
                  <a:txBody>
                    <a:bodyPr/>
                    <a:lstStyle/>
                    <a:p>
                      <a:r>
                        <a:rPr lang="en-GB" dirty="0"/>
                        <a:t>Week 9</a:t>
                      </a:r>
                    </a:p>
                  </a:txBody>
                  <a:tcPr/>
                </a:tc>
                <a:tc>
                  <a:txBody>
                    <a:bodyPr/>
                    <a:lstStyle/>
                    <a:p>
                      <a:r>
                        <a:rPr lang="en-GB" dirty="0"/>
                        <a:t>24</a:t>
                      </a:r>
                      <a:r>
                        <a:rPr lang="en-GB" baseline="30000" dirty="0"/>
                        <a:t>th</a:t>
                      </a:r>
                      <a:r>
                        <a:rPr lang="en-GB" dirty="0"/>
                        <a:t> March</a:t>
                      </a:r>
                    </a:p>
                  </a:txBody>
                  <a:tcPr/>
                </a:tc>
                <a:tc>
                  <a:txBody>
                    <a:bodyPr/>
                    <a:lstStyle/>
                    <a:p>
                      <a:r>
                        <a:rPr lang="en-GB" dirty="0"/>
                        <a:t>Assignment 2 Drop In Session</a:t>
                      </a:r>
                    </a:p>
                    <a:p>
                      <a:r>
                        <a:rPr lang="en-GB" dirty="0"/>
                        <a:t>[Clarification about the assignment / demo / submission]</a:t>
                      </a:r>
                    </a:p>
                  </a:txBody>
                  <a:tcPr/>
                </a:tc>
                <a:tc>
                  <a:txBody>
                    <a:bodyPr/>
                    <a:lstStyle/>
                    <a:p>
                      <a:r>
                        <a:rPr lang="en-GB" dirty="0"/>
                        <a:t>ELB116</a:t>
                      </a:r>
                    </a:p>
                  </a:txBody>
                  <a:tcPr/>
                </a:tc>
                <a:tc>
                  <a:txBody>
                    <a:bodyPr/>
                    <a:lstStyle/>
                    <a:p>
                      <a:r>
                        <a:rPr lang="en-GB" dirty="0"/>
                        <a:t>RN</a:t>
                      </a:r>
                    </a:p>
                  </a:txBody>
                  <a:tcPr/>
                </a:tc>
                <a:extLst>
                  <a:ext uri="{0D108BD9-81ED-4DB2-BD59-A6C34878D82A}">
                    <a16:rowId xmlns:a16="http://schemas.microsoft.com/office/drawing/2014/main" val="1351380783"/>
                  </a:ext>
                </a:extLst>
              </a:tr>
              <a:tr h="370840">
                <a:tc gridSpan="5">
                  <a:txBody>
                    <a:bodyPr/>
                    <a:lstStyle/>
                    <a:p>
                      <a:pPr algn="ctr"/>
                      <a:r>
                        <a:rPr lang="en-GB" sz="2000" b="1" dirty="0"/>
                        <a:t>EASTER BREAK</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969924454"/>
                  </a:ext>
                </a:extLst>
              </a:tr>
              <a:tr h="370840">
                <a:tc>
                  <a:txBody>
                    <a:bodyPr/>
                    <a:lstStyle/>
                    <a:p>
                      <a:r>
                        <a:rPr lang="en-GB" dirty="0"/>
                        <a:t>Week 10</a:t>
                      </a:r>
                    </a:p>
                  </a:txBody>
                  <a:tcPr/>
                </a:tc>
                <a:tc>
                  <a:txBody>
                    <a:bodyPr/>
                    <a:lstStyle/>
                    <a:p>
                      <a:r>
                        <a:rPr lang="en-GB" dirty="0"/>
                        <a:t>21</a:t>
                      </a:r>
                      <a:r>
                        <a:rPr lang="en-GB" baseline="30000" dirty="0"/>
                        <a:t>st</a:t>
                      </a:r>
                      <a:r>
                        <a:rPr lang="en-GB" dirty="0"/>
                        <a:t> April</a:t>
                      </a:r>
                    </a:p>
                  </a:txBody>
                  <a:tcPr/>
                </a:tc>
                <a:tc>
                  <a:txBody>
                    <a:bodyPr/>
                    <a:lstStyle/>
                    <a:p>
                      <a:r>
                        <a:rPr lang="en-GB" dirty="0"/>
                        <a:t>Assignment 3 Drop In Session</a:t>
                      </a:r>
                    </a:p>
                    <a:p>
                      <a:r>
                        <a:rPr lang="en-GB" dirty="0"/>
                        <a:t>[Clarification about assignment / reflective writing]</a:t>
                      </a:r>
                    </a:p>
                  </a:txBody>
                  <a:tcPr/>
                </a:tc>
                <a:tc>
                  <a:txBody>
                    <a:bodyPr/>
                    <a:lstStyle/>
                    <a:p>
                      <a:r>
                        <a:rPr lang="en-GB" dirty="0"/>
                        <a:t>As timetable</a:t>
                      </a:r>
                    </a:p>
                  </a:txBody>
                  <a:tcPr/>
                </a:tc>
                <a:tc>
                  <a:txBody>
                    <a:bodyPr/>
                    <a:lstStyle/>
                    <a:p>
                      <a:r>
                        <a:rPr lang="en-GB" dirty="0"/>
                        <a:t>AG</a:t>
                      </a:r>
                    </a:p>
                  </a:txBody>
                  <a:tcPr/>
                </a:tc>
                <a:extLst>
                  <a:ext uri="{0D108BD9-81ED-4DB2-BD59-A6C34878D82A}">
                    <a16:rowId xmlns:a16="http://schemas.microsoft.com/office/drawing/2014/main" val="143528192"/>
                  </a:ext>
                </a:extLst>
              </a:tr>
              <a:tr h="370840">
                <a:tc>
                  <a:txBody>
                    <a:bodyPr/>
                    <a:lstStyle/>
                    <a:p>
                      <a:r>
                        <a:rPr lang="en-GB" dirty="0"/>
                        <a:t>Week 11</a:t>
                      </a:r>
                    </a:p>
                  </a:txBody>
                  <a:tcPr/>
                </a:tc>
                <a:tc>
                  <a:txBody>
                    <a:bodyPr/>
                    <a:lstStyle/>
                    <a:p>
                      <a:r>
                        <a:rPr lang="en-GB" dirty="0"/>
                        <a:t>28</a:t>
                      </a:r>
                      <a:r>
                        <a:rPr lang="en-GB" baseline="30000" dirty="0"/>
                        <a:t>th</a:t>
                      </a:r>
                      <a:r>
                        <a:rPr lang="en-GB" dirty="0"/>
                        <a:t> April</a:t>
                      </a:r>
                    </a:p>
                  </a:txBody>
                  <a:tcPr/>
                </a:tc>
                <a:tc>
                  <a:txBody>
                    <a:bodyPr/>
                    <a:lstStyle/>
                    <a:p>
                      <a:r>
                        <a:rPr lang="en-GB" dirty="0"/>
                        <a:t>Assignment 3 Drop In Session</a:t>
                      </a:r>
                    </a:p>
                    <a:p>
                      <a:r>
                        <a:rPr lang="en-GB" dirty="0"/>
                        <a:t>[Clarification about assignment / reflective writing]</a:t>
                      </a:r>
                    </a:p>
                  </a:txBody>
                  <a:tcPr/>
                </a:tc>
                <a:tc>
                  <a:txBody>
                    <a:bodyPr/>
                    <a:lstStyle/>
                    <a:p>
                      <a:r>
                        <a:rPr lang="en-GB" dirty="0"/>
                        <a:t>As timetable</a:t>
                      </a:r>
                    </a:p>
                  </a:txBody>
                  <a:tcPr/>
                </a:tc>
                <a:tc>
                  <a:txBody>
                    <a:bodyPr/>
                    <a:lstStyle/>
                    <a:p>
                      <a:r>
                        <a:rPr lang="en-GB" dirty="0"/>
                        <a:t>SH</a:t>
                      </a:r>
                    </a:p>
                  </a:txBody>
                  <a:tcPr/>
                </a:tc>
                <a:extLst>
                  <a:ext uri="{0D108BD9-81ED-4DB2-BD59-A6C34878D82A}">
                    <a16:rowId xmlns:a16="http://schemas.microsoft.com/office/drawing/2014/main" val="2462540187"/>
                  </a:ext>
                </a:extLst>
              </a:tr>
            </a:tbl>
          </a:graphicData>
        </a:graphic>
      </p:graphicFrame>
    </p:spTree>
    <p:extLst>
      <p:ext uri="{BB962C8B-B14F-4D97-AF65-F5344CB8AC3E}">
        <p14:creationId xmlns:p14="http://schemas.microsoft.com/office/powerpoint/2010/main" val="952666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02D3B-2269-41A9-FC3A-548DC9450BAD}"/>
              </a:ext>
            </a:extLst>
          </p:cNvPr>
          <p:cNvSpPr>
            <a:spLocks noGrp="1"/>
          </p:cNvSpPr>
          <p:nvPr>
            <p:ph type="title"/>
          </p:nvPr>
        </p:nvSpPr>
        <p:spPr>
          <a:xfrm>
            <a:off x="1323524" y="137922"/>
            <a:ext cx="9849751" cy="1349671"/>
          </a:xfrm>
        </p:spPr>
        <p:txBody>
          <a:bodyPr anchor="b">
            <a:normAutofit/>
          </a:bodyPr>
          <a:lstStyle/>
          <a:p>
            <a:r>
              <a:rPr lang="en-GB" sz="5400" dirty="0"/>
              <a:t>Easter Holiday Arrangements</a:t>
            </a:r>
          </a:p>
        </p:txBody>
      </p:sp>
      <p:sp>
        <p:nvSpPr>
          <p:cNvPr id="3" name="Content Placeholder 2">
            <a:extLst>
              <a:ext uri="{FF2B5EF4-FFF2-40B4-BE49-F238E27FC236}">
                <a16:creationId xmlns:a16="http://schemas.microsoft.com/office/drawing/2014/main" id="{EF7ED7E5-558E-8699-91EB-641B119EB77B}"/>
              </a:ext>
            </a:extLst>
          </p:cNvPr>
          <p:cNvSpPr>
            <a:spLocks noGrp="1"/>
          </p:cNvSpPr>
          <p:nvPr>
            <p:ph idx="1"/>
          </p:nvPr>
        </p:nvSpPr>
        <p:spPr>
          <a:xfrm>
            <a:off x="955595" y="2173481"/>
            <a:ext cx="10309813" cy="3435531"/>
          </a:xfrm>
        </p:spPr>
        <p:txBody>
          <a:bodyPr anchor="ctr">
            <a:normAutofit/>
          </a:bodyPr>
          <a:lstStyle/>
          <a:p>
            <a:pPr marL="0" indent="0">
              <a:buNone/>
            </a:pPr>
            <a:r>
              <a:rPr lang="en-GB" sz="2400" b="1" dirty="0"/>
              <a:t>28</a:t>
            </a:r>
            <a:r>
              <a:rPr lang="en-GB" sz="2400" b="1" baseline="30000" dirty="0"/>
              <a:t>th</a:t>
            </a:r>
            <a:r>
              <a:rPr lang="en-GB" sz="2400" b="1" dirty="0"/>
              <a:t> March – 29</a:t>
            </a:r>
            <a:r>
              <a:rPr lang="en-GB" sz="2400" b="1" baseline="30000" dirty="0"/>
              <a:t>th</a:t>
            </a:r>
            <a:r>
              <a:rPr lang="en-GB" sz="2400" b="1" dirty="0"/>
              <a:t> April</a:t>
            </a:r>
          </a:p>
          <a:p>
            <a:pPr marL="0" indent="0">
              <a:buNone/>
            </a:pPr>
            <a:r>
              <a:rPr lang="en-GB" sz="2400" dirty="0"/>
              <a:t>Contact supervisors in the first instance.  I am contactable via email but likely to be slow to respond as I might have intermittent </a:t>
            </a:r>
            <a:r>
              <a:rPr lang="en-GB" sz="2400" dirty="0" err="1"/>
              <a:t>wifi</a:t>
            </a:r>
            <a:r>
              <a:rPr lang="en-GB" sz="2400" dirty="0"/>
              <a:t>.</a:t>
            </a:r>
          </a:p>
          <a:p>
            <a:pPr marL="0" indent="0">
              <a:buNone/>
            </a:pPr>
            <a:endParaRPr lang="en-GB" sz="2400" dirty="0"/>
          </a:p>
          <a:p>
            <a:pPr marL="0" indent="0">
              <a:buNone/>
            </a:pPr>
            <a:r>
              <a:rPr lang="en-GB" sz="2400" dirty="0"/>
              <a:t>Alan and </a:t>
            </a:r>
            <a:r>
              <a:rPr lang="en-GB" sz="2400" dirty="0" err="1"/>
              <a:t>Shanfeng</a:t>
            </a:r>
            <a:r>
              <a:rPr lang="en-GB" sz="2400" dirty="0"/>
              <a:t> are running the drop in sessions for the reflective report – please contact them if you want to book a time in those sessions to meet with them.  </a:t>
            </a:r>
          </a:p>
          <a:p>
            <a:pPr marL="0" indent="0">
              <a:buNone/>
            </a:pPr>
            <a:endParaRPr lang="en-GB" sz="2400" dirty="0"/>
          </a:p>
          <a:p>
            <a:pPr marL="0" indent="0">
              <a:buNone/>
            </a:pPr>
            <a:endParaRPr lang="en-GB" sz="2400" dirty="0"/>
          </a:p>
        </p:txBody>
      </p:sp>
    </p:spTree>
    <p:extLst>
      <p:ext uri="{BB962C8B-B14F-4D97-AF65-F5344CB8AC3E}">
        <p14:creationId xmlns:p14="http://schemas.microsoft.com/office/powerpoint/2010/main" val="4246019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02D3B-2269-41A9-FC3A-548DC9450BAD}"/>
              </a:ext>
            </a:extLst>
          </p:cNvPr>
          <p:cNvSpPr>
            <a:spLocks noGrp="1"/>
          </p:cNvSpPr>
          <p:nvPr>
            <p:ph type="title"/>
          </p:nvPr>
        </p:nvSpPr>
        <p:spPr>
          <a:xfrm>
            <a:off x="1323524" y="137922"/>
            <a:ext cx="9849751" cy="1349671"/>
          </a:xfrm>
        </p:spPr>
        <p:txBody>
          <a:bodyPr anchor="b">
            <a:normAutofit/>
          </a:bodyPr>
          <a:lstStyle/>
          <a:p>
            <a:r>
              <a:rPr lang="en-GB" sz="5400" dirty="0"/>
              <a:t>Assignment 1 Marks</a:t>
            </a:r>
          </a:p>
        </p:txBody>
      </p:sp>
      <p:sp>
        <p:nvSpPr>
          <p:cNvPr id="3" name="Content Placeholder 2">
            <a:extLst>
              <a:ext uri="{FF2B5EF4-FFF2-40B4-BE49-F238E27FC236}">
                <a16:creationId xmlns:a16="http://schemas.microsoft.com/office/drawing/2014/main" id="{EF7ED7E5-558E-8699-91EB-641B119EB77B}"/>
              </a:ext>
            </a:extLst>
          </p:cNvPr>
          <p:cNvSpPr>
            <a:spLocks noGrp="1"/>
          </p:cNvSpPr>
          <p:nvPr>
            <p:ph idx="1"/>
          </p:nvPr>
        </p:nvSpPr>
        <p:spPr>
          <a:xfrm>
            <a:off x="955595" y="2173481"/>
            <a:ext cx="10309813" cy="3435531"/>
          </a:xfrm>
        </p:spPr>
        <p:txBody>
          <a:bodyPr anchor="ctr">
            <a:normAutofit/>
          </a:bodyPr>
          <a:lstStyle/>
          <a:p>
            <a:pPr marL="0" indent="0">
              <a:buNone/>
            </a:pPr>
            <a:r>
              <a:rPr lang="en-GB" sz="2400" b="1" dirty="0"/>
              <a:t>I will release today – approx. 4.30pm</a:t>
            </a:r>
          </a:p>
          <a:p>
            <a:pPr marL="0" indent="0">
              <a:buNone/>
            </a:pPr>
            <a:r>
              <a:rPr lang="en-GB" sz="2400" dirty="0"/>
              <a:t>Supervisors have marked assignments.  Any queries speak to them / me as appropriate. </a:t>
            </a:r>
          </a:p>
          <a:p>
            <a:pPr marL="0" indent="0">
              <a:buNone/>
            </a:pPr>
            <a:endParaRPr lang="en-GB" sz="2400" dirty="0"/>
          </a:p>
          <a:p>
            <a:pPr marL="0" indent="0">
              <a:buNone/>
            </a:pPr>
            <a:r>
              <a:rPr lang="en-GB" sz="2400" dirty="0"/>
              <a:t>I am in meetings all day Mon 13</a:t>
            </a:r>
            <a:r>
              <a:rPr lang="en-GB" sz="2400" baseline="30000" dirty="0"/>
              <a:t>th</a:t>
            </a:r>
            <a:r>
              <a:rPr lang="en-GB" sz="2400" dirty="0"/>
              <a:t> March so I’m unlikely to respond until Tuesday to any queries. </a:t>
            </a:r>
          </a:p>
          <a:p>
            <a:pPr marL="0" indent="0">
              <a:buNone/>
            </a:pPr>
            <a:r>
              <a:rPr lang="en-GB" sz="2400" dirty="0"/>
              <a:t>I will look to priorities those on Tuesday as much as possible. </a:t>
            </a:r>
          </a:p>
          <a:p>
            <a:pPr marL="0" indent="0">
              <a:buNone/>
            </a:pPr>
            <a:endParaRPr lang="en-GB" sz="2400" dirty="0"/>
          </a:p>
        </p:txBody>
      </p:sp>
    </p:spTree>
    <p:extLst>
      <p:ext uri="{BB962C8B-B14F-4D97-AF65-F5344CB8AC3E}">
        <p14:creationId xmlns:p14="http://schemas.microsoft.com/office/powerpoint/2010/main" val="2649737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02D3B-2269-41A9-FC3A-548DC9450BAD}"/>
              </a:ext>
            </a:extLst>
          </p:cNvPr>
          <p:cNvSpPr>
            <a:spLocks noGrp="1"/>
          </p:cNvSpPr>
          <p:nvPr>
            <p:ph type="title"/>
          </p:nvPr>
        </p:nvSpPr>
        <p:spPr>
          <a:xfrm>
            <a:off x="1323524" y="137922"/>
            <a:ext cx="9849751" cy="1349671"/>
          </a:xfrm>
        </p:spPr>
        <p:txBody>
          <a:bodyPr anchor="b">
            <a:normAutofit/>
          </a:bodyPr>
          <a:lstStyle/>
          <a:p>
            <a:r>
              <a:rPr lang="en-GB" sz="5400" dirty="0"/>
              <a:t>Why a reflective report?</a:t>
            </a:r>
          </a:p>
        </p:txBody>
      </p:sp>
      <p:sp>
        <p:nvSpPr>
          <p:cNvPr id="3" name="Content Placeholder 2">
            <a:extLst>
              <a:ext uri="{FF2B5EF4-FFF2-40B4-BE49-F238E27FC236}">
                <a16:creationId xmlns:a16="http://schemas.microsoft.com/office/drawing/2014/main" id="{27999474-BD25-6CF9-2274-0A35A5F345A1}"/>
              </a:ext>
            </a:extLst>
          </p:cNvPr>
          <p:cNvSpPr txBox="1">
            <a:spLocks/>
          </p:cNvSpPr>
          <p:nvPr/>
        </p:nvSpPr>
        <p:spPr>
          <a:xfrm>
            <a:off x="1192172" y="1785658"/>
            <a:ext cx="10159712" cy="430044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200" dirty="0"/>
              <a:t>The learning outcomes for this module are about you learning teamwork skills and understanding what professionalism entails when developing a system / product as a team for a live client. </a:t>
            </a:r>
          </a:p>
          <a:p>
            <a:pPr marL="0" indent="0">
              <a:buFont typeface="Arial" panose="020B0604020202020204" pitchFamily="34" charset="0"/>
              <a:buNone/>
            </a:pPr>
            <a:endParaRPr lang="en-GB" sz="2200" dirty="0"/>
          </a:p>
          <a:p>
            <a:pPr marL="0" indent="0">
              <a:buFont typeface="Arial" panose="020B0604020202020204" pitchFamily="34" charset="0"/>
              <a:buNone/>
            </a:pPr>
            <a:r>
              <a:rPr lang="en-GB" sz="2200" dirty="0"/>
              <a:t>To do this it is important to reflect on your development and any skills / understanding gained in this module. </a:t>
            </a:r>
          </a:p>
          <a:p>
            <a:pPr marL="0" indent="0">
              <a:buFont typeface="Arial" panose="020B0604020202020204" pitchFamily="34" charset="0"/>
              <a:buNone/>
            </a:pPr>
            <a:endParaRPr lang="en-GB" sz="2200" dirty="0"/>
          </a:p>
          <a:p>
            <a:pPr marL="0" indent="0">
              <a:buFont typeface="Arial" panose="020B0604020202020204" pitchFamily="34" charset="0"/>
              <a:buNone/>
            </a:pPr>
            <a:r>
              <a:rPr lang="en-GB" sz="2200" dirty="0"/>
              <a:t>It is also a chance for you to demonstrate that even if things weren’t perfect with the system you have thought about possible ways to improve things if you had to do this again. </a:t>
            </a:r>
          </a:p>
        </p:txBody>
      </p:sp>
    </p:spTree>
    <p:extLst>
      <p:ext uri="{BB962C8B-B14F-4D97-AF65-F5344CB8AC3E}">
        <p14:creationId xmlns:p14="http://schemas.microsoft.com/office/powerpoint/2010/main" val="4275322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94EF05-7E09-C930-0BAC-DD0AB0B732D8}"/>
              </a:ext>
            </a:extLst>
          </p:cNvPr>
          <p:cNvSpPr>
            <a:spLocks noGrp="1"/>
          </p:cNvSpPr>
          <p:nvPr>
            <p:ph type="title"/>
          </p:nvPr>
        </p:nvSpPr>
        <p:spPr>
          <a:xfrm>
            <a:off x="645065" y="1463040"/>
            <a:ext cx="3796306" cy="2690949"/>
          </a:xfrm>
        </p:spPr>
        <p:txBody>
          <a:bodyPr anchor="t">
            <a:normAutofit/>
          </a:bodyPr>
          <a:lstStyle/>
          <a:p>
            <a:r>
              <a:rPr lang="en-GB" sz="4800" dirty="0"/>
              <a:t>Week 7 expectations.</a:t>
            </a:r>
          </a:p>
        </p:txBody>
      </p:sp>
      <p:grpSp>
        <p:nvGrpSpPr>
          <p:cNvPr id="17"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8"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294699-990A-7B79-079F-5F3AFE4E0224}"/>
              </a:ext>
            </a:extLst>
          </p:cNvPr>
          <p:cNvSpPr>
            <a:spLocks noGrp="1"/>
          </p:cNvSpPr>
          <p:nvPr>
            <p:ph idx="1"/>
          </p:nvPr>
        </p:nvSpPr>
        <p:spPr>
          <a:xfrm>
            <a:off x="5656218" y="1463039"/>
            <a:ext cx="5542387" cy="4300447"/>
          </a:xfrm>
        </p:spPr>
        <p:txBody>
          <a:bodyPr anchor="t">
            <a:normAutofit/>
          </a:bodyPr>
          <a:lstStyle/>
          <a:p>
            <a:pPr marL="0" indent="0">
              <a:buNone/>
            </a:pPr>
            <a:r>
              <a:rPr lang="en-GB" sz="2000" dirty="0"/>
              <a:t>As a </a:t>
            </a:r>
            <a:r>
              <a:rPr lang="en-GB" sz="2000" b="1" u="sng" dirty="0"/>
              <a:t>minimum </a:t>
            </a:r>
            <a:r>
              <a:rPr lang="en-GB" sz="2000" dirty="0"/>
              <a:t>you need to have:</a:t>
            </a:r>
          </a:p>
          <a:p>
            <a:pPr marL="0" indent="0">
              <a:buNone/>
            </a:pPr>
            <a:endParaRPr lang="en-GB" sz="2000" b="1" u="sng" dirty="0"/>
          </a:p>
          <a:p>
            <a:pPr marL="342900" indent="-342900">
              <a:buAutoNum type="arabicPeriod"/>
            </a:pPr>
            <a:r>
              <a:rPr lang="en-GB" sz="2000" dirty="0"/>
              <a:t>Completed your planned tasks this week</a:t>
            </a:r>
          </a:p>
          <a:p>
            <a:pPr marL="342900" indent="-342900">
              <a:buAutoNum type="arabicPeriod"/>
            </a:pPr>
            <a:r>
              <a:rPr lang="en-GB" sz="2000" dirty="0"/>
              <a:t>Updated your log</a:t>
            </a:r>
          </a:p>
          <a:p>
            <a:pPr marL="342900" indent="-342900">
              <a:buAutoNum type="arabicPeriod"/>
            </a:pPr>
            <a:r>
              <a:rPr lang="en-GB" sz="2000"/>
              <a:t>Updated your </a:t>
            </a:r>
            <a:r>
              <a:rPr lang="en-GB" sz="2000" dirty="0"/>
              <a:t>task completion monitoring</a:t>
            </a:r>
          </a:p>
          <a:p>
            <a:pPr marL="0" indent="0">
              <a:buNone/>
            </a:pPr>
            <a:endParaRPr lang="en-GB" sz="1600" dirty="0"/>
          </a:p>
          <a:p>
            <a:pPr marL="342900" indent="-342900">
              <a:buAutoNum type="arabicPeriod" startAt="4"/>
            </a:pPr>
            <a:endParaRPr lang="en-GB" sz="2000" dirty="0"/>
          </a:p>
        </p:txBody>
      </p:sp>
    </p:spTree>
    <p:extLst>
      <p:ext uri="{BB962C8B-B14F-4D97-AF65-F5344CB8AC3E}">
        <p14:creationId xmlns:p14="http://schemas.microsoft.com/office/powerpoint/2010/main" val="3282726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02D3B-2269-41A9-FC3A-548DC9450BAD}"/>
              </a:ext>
            </a:extLst>
          </p:cNvPr>
          <p:cNvSpPr>
            <a:spLocks noGrp="1"/>
          </p:cNvSpPr>
          <p:nvPr>
            <p:ph type="title"/>
          </p:nvPr>
        </p:nvSpPr>
        <p:spPr>
          <a:xfrm>
            <a:off x="1323524" y="137922"/>
            <a:ext cx="9849751" cy="1349671"/>
          </a:xfrm>
        </p:spPr>
        <p:txBody>
          <a:bodyPr anchor="b">
            <a:normAutofit/>
          </a:bodyPr>
          <a:lstStyle/>
          <a:p>
            <a:r>
              <a:rPr lang="en-GB" sz="5400" dirty="0"/>
              <a:t>What is reflective writing?</a:t>
            </a:r>
          </a:p>
        </p:txBody>
      </p:sp>
      <p:sp>
        <p:nvSpPr>
          <p:cNvPr id="3" name="Content Placeholder 2">
            <a:extLst>
              <a:ext uri="{FF2B5EF4-FFF2-40B4-BE49-F238E27FC236}">
                <a16:creationId xmlns:a16="http://schemas.microsoft.com/office/drawing/2014/main" id="{27999474-BD25-6CF9-2274-0A35A5F345A1}"/>
              </a:ext>
            </a:extLst>
          </p:cNvPr>
          <p:cNvSpPr txBox="1">
            <a:spLocks/>
          </p:cNvSpPr>
          <p:nvPr/>
        </p:nvSpPr>
        <p:spPr>
          <a:xfrm>
            <a:off x="1192172" y="2160396"/>
            <a:ext cx="10159712" cy="392570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200" dirty="0"/>
              <a:t>The big distinction to make here is that it is NOT just describing what happened. </a:t>
            </a:r>
          </a:p>
          <a:p>
            <a:pPr marL="0" indent="0">
              <a:buFont typeface="Arial" panose="020B0604020202020204" pitchFamily="34" charset="0"/>
              <a:buNone/>
            </a:pPr>
            <a:endParaRPr lang="en-GB" sz="2200" b="1" dirty="0"/>
          </a:p>
          <a:p>
            <a:pPr marL="0" indent="0">
              <a:buFont typeface="Arial" panose="020B0604020202020204" pitchFamily="34" charset="0"/>
              <a:buNone/>
            </a:pPr>
            <a:r>
              <a:rPr lang="en-GB" sz="2200" b="1" dirty="0">
                <a:solidFill>
                  <a:srgbClr val="FF0000"/>
                </a:solidFill>
              </a:rPr>
              <a:t>It is more than just recounting what happened as you developed your system.  </a:t>
            </a:r>
          </a:p>
          <a:p>
            <a:pPr marL="0" indent="0">
              <a:buFont typeface="Arial" panose="020B0604020202020204" pitchFamily="34" charset="0"/>
              <a:buNone/>
            </a:pPr>
            <a:endParaRPr lang="en-GB" sz="2200" b="1" dirty="0"/>
          </a:p>
          <a:p>
            <a:pPr marL="0" indent="0">
              <a:buFont typeface="Arial" panose="020B0604020202020204" pitchFamily="34" charset="0"/>
              <a:buNone/>
            </a:pPr>
            <a:r>
              <a:rPr lang="en-GB" sz="2200" dirty="0"/>
              <a:t>Good reflective writing draws on literature, discusses what happens and offers suggestions and </a:t>
            </a:r>
          </a:p>
        </p:txBody>
      </p:sp>
    </p:spTree>
    <p:extLst>
      <p:ext uri="{BB962C8B-B14F-4D97-AF65-F5344CB8AC3E}">
        <p14:creationId xmlns:p14="http://schemas.microsoft.com/office/powerpoint/2010/main" val="739670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02D3B-2269-41A9-FC3A-548DC9450BAD}"/>
              </a:ext>
            </a:extLst>
          </p:cNvPr>
          <p:cNvSpPr>
            <a:spLocks noGrp="1"/>
          </p:cNvSpPr>
          <p:nvPr>
            <p:ph type="title"/>
          </p:nvPr>
        </p:nvSpPr>
        <p:spPr>
          <a:xfrm>
            <a:off x="1323524" y="137922"/>
            <a:ext cx="9849751" cy="1349671"/>
          </a:xfrm>
        </p:spPr>
        <p:txBody>
          <a:bodyPr anchor="b">
            <a:normAutofit/>
          </a:bodyPr>
          <a:lstStyle/>
          <a:p>
            <a:r>
              <a:rPr lang="en-GB" sz="5400" dirty="0"/>
              <a:t>Reflective Writing is Hard</a:t>
            </a:r>
          </a:p>
        </p:txBody>
      </p:sp>
      <p:sp>
        <p:nvSpPr>
          <p:cNvPr id="3" name="Content Placeholder 2">
            <a:extLst>
              <a:ext uri="{FF2B5EF4-FFF2-40B4-BE49-F238E27FC236}">
                <a16:creationId xmlns:a16="http://schemas.microsoft.com/office/drawing/2014/main" id="{27999474-BD25-6CF9-2274-0A35A5F345A1}"/>
              </a:ext>
            </a:extLst>
          </p:cNvPr>
          <p:cNvSpPr txBox="1">
            <a:spLocks/>
          </p:cNvSpPr>
          <p:nvPr/>
        </p:nvSpPr>
        <p:spPr>
          <a:xfrm>
            <a:off x="1106599" y="1785658"/>
            <a:ext cx="10159712" cy="430044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200" b="1" dirty="0"/>
              <a:t>Reflective writing requires you to work at the intersection of theory and practice (sometimes called praxis).  </a:t>
            </a:r>
          </a:p>
          <a:p>
            <a:pPr marL="0" indent="0">
              <a:buFont typeface="Arial" panose="020B0604020202020204" pitchFamily="34" charset="0"/>
              <a:buNone/>
            </a:pPr>
            <a:endParaRPr lang="en-GB" sz="2200" dirty="0"/>
          </a:p>
          <a:p>
            <a:pPr marL="0" indent="0">
              <a:buFont typeface="Arial" panose="020B0604020202020204" pitchFamily="34" charset="0"/>
              <a:buNone/>
            </a:pPr>
            <a:r>
              <a:rPr lang="en-GB" sz="2200" dirty="0"/>
              <a:t>This means you need to consider:</a:t>
            </a:r>
          </a:p>
          <a:p>
            <a:pPr marL="457200" indent="-457200">
              <a:buFont typeface="Arial" panose="020B0604020202020204" pitchFamily="34" charset="0"/>
              <a:buAutoNum type="arabicPeriod"/>
            </a:pPr>
            <a:r>
              <a:rPr lang="en-GB" sz="2200" dirty="0"/>
              <a:t>What the current ‘theory’ or ‘best practice’ says about the thing you are discussing</a:t>
            </a:r>
          </a:p>
          <a:p>
            <a:pPr marL="457200" indent="-457200">
              <a:buFont typeface="Arial" panose="020B0604020202020204" pitchFamily="34" charset="0"/>
              <a:buAutoNum type="arabicPeriod"/>
            </a:pPr>
            <a:r>
              <a:rPr lang="en-GB" sz="2200" dirty="0"/>
              <a:t>What you did in practice </a:t>
            </a:r>
          </a:p>
          <a:p>
            <a:pPr marL="457200" indent="-457200">
              <a:buFont typeface="Arial" panose="020B0604020202020204" pitchFamily="34" charset="0"/>
              <a:buAutoNum type="arabicPeriod"/>
            </a:pPr>
            <a:r>
              <a:rPr lang="en-GB" sz="2200" dirty="0"/>
              <a:t>Evaluate what the differences were / what worked well / what did not work well</a:t>
            </a:r>
          </a:p>
          <a:p>
            <a:pPr marL="457200" indent="-457200">
              <a:buFont typeface="Arial" panose="020B0604020202020204" pitchFamily="34" charset="0"/>
              <a:buAutoNum type="arabicPeriod"/>
            </a:pPr>
            <a:r>
              <a:rPr lang="en-GB" sz="2200" dirty="0"/>
              <a:t>Offer some suggestions for a way forward / what you would do differently</a:t>
            </a:r>
          </a:p>
        </p:txBody>
      </p:sp>
    </p:spTree>
    <p:extLst>
      <p:ext uri="{BB962C8B-B14F-4D97-AF65-F5344CB8AC3E}">
        <p14:creationId xmlns:p14="http://schemas.microsoft.com/office/powerpoint/2010/main" val="214211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02D3B-2269-41A9-FC3A-548DC9450BAD}"/>
              </a:ext>
            </a:extLst>
          </p:cNvPr>
          <p:cNvSpPr>
            <a:spLocks noGrp="1"/>
          </p:cNvSpPr>
          <p:nvPr>
            <p:ph type="title"/>
          </p:nvPr>
        </p:nvSpPr>
        <p:spPr>
          <a:xfrm>
            <a:off x="1323524" y="137922"/>
            <a:ext cx="9849751" cy="1349671"/>
          </a:xfrm>
        </p:spPr>
        <p:txBody>
          <a:bodyPr anchor="b">
            <a:normAutofit/>
          </a:bodyPr>
          <a:lstStyle/>
          <a:p>
            <a:r>
              <a:rPr lang="en-GB" sz="5400" dirty="0"/>
              <a:t>Citing Literature</a:t>
            </a:r>
          </a:p>
        </p:txBody>
      </p:sp>
      <p:sp>
        <p:nvSpPr>
          <p:cNvPr id="3" name="Content Placeholder 2">
            <a:extLst>
              <a:ext uri="{FF2B5EF4-FFF2-40B4-BE49-F238E27FC236}">
                <a16:creationId xmlns:a16="http://schemas.microsoft.com/office/drawing/2014/main" id="{27999474-BD25-6CF9-2274-0A35A5F345A1}"/>
              </a:ext>
            </a:extLst>
          </p:cNvPr>
          <p:cNvSpPr txBox="1">
            <a:spLocks/>
          </p:cNvSpPr>
          <p:nvPr/>
        </p:nvSpPr>
        <p:spPr>
          <a:xfrm>
            <a:off x="1106599" y="1785658"/>
            <a:ext cx="10159712" cy="430044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200" dirty="0"/>
          </a:p>
          <a:p>
            <a:pPr marL="0" indent="0">
              <a:buNone/>
            </a:pPr>
            <a:r>
              <a:rPr lang="en-GB" sz="2200" dirty="0"/>
              <a:t>Reflective writing DOES require citing literature.  </a:t>
            </a:r>
          </a:p>
          <a:p>
            <a:pPr marL="0" indent="0">
              <a:buNone/>
            </a:pPr>
            <a:endParaRPr lang="en-GB" sz="2200" b="1" dirty="0">
              <a:solidFill>
                <a:srgbClr val="FF0000"/>
              </a:solidFill>
            </a:endParaRPr>
          </a:p>
          <a:p>
            <a:pPr marL="0" indent="0">
              <a:buNone/>
            </a:pPr>
            <a:r>
              <a:rPr lang="en-GB" sz="2200" dirty="0"/>
              <a:t>Literature here is likely to be a mixture of academic sources and practice-based sources such as professional guidelines / legal frameworks etc. </a:t>
            </a:r>
          </a:p>
          <a:p>
            <a:pPr marL="0" indent="0">
              <a:buNone/>
            </a:pPr>
            <a:endParaRPr lang="en-GB" sz="2200" dirty="0"/>
          </a:p>
          <a:p>
            <a:pPr marL="0" indent="0">
              <a:buNone/>
            </a:pPr>
            <a:endParaRPr lang="en-GB" sz="2200" dirty="0"/>
          </a:p>
          <a:p>
            <a:pPr marL="0" indent="0">
              <a:buNone/>
            </a:pPr>
            <a:endParaRPr lang="en-GB" sz="2200" dirty="0"/>
          </a:p>
        </p:txBody>
      </p:sp>
    </p:spTree>
    <p:extLst>
      <p:ext uri="{BB962C8B-B14F-4D97-AF65-F5344CB8AC3E}">
        <p14:creationId xmlns:p14="http://schemas.microsoft.com/office/powerpoint/2010/main" val="3385273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6" name="Rectangle 512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E890EF-9AA7-E8BE-A524-B8B77A4B2416}"/>
              </a:ext>
            </a:extLst>
          </p:cNvPr>
          <p:cNvSpPr>
            <a:spLocks noGrp="1"/>
          </p:cNvSpPr>
          <p:nvPr>
            <p:ph type="title"/>
          </p:nvPr>
        </p:nvSpPr>
        <p:spPr>
          <a:xfrm>
            <a:off x="589560" y="856180"/>
            <a:ext cx="4560584" cy="1128068"/>
          </a:xfrm>
        </p:spPr>
        <p:txBody>
          <a:bodyPr anchor="ctr">
            <a:normAutofit/>
          </a:bodyPr>
          <a:lstStyle/>
          <a:p>
            <a:r>
              <a:rPr lang="en-GB" sz="3700" b="1" dirty="0"/>
              <a:t>Deadlines</a:t>
            </a:r>
          </a:p>
        </p:txBody>
      </p:sp>
      <p:grpSp>
        <p:nvGrpSpPr>
          <p:cNvPr id="5138" name="Group 512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130" name="Rectangle 512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9" name="Rectangle 513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40" name="Rectangle 513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20BB53-1FF7-0829-FA9F-2ACC4EB3CB8C}"/>
              </a:ext>
            </a:extLst>
          </p:cNvPr>
          <p:cNvSpPr>
            <a:spLocks noGrp="1"/>
          </p:cNvSpPr>
          <p:nvPr>
            <p:ph idx="1"/>
          </p:nvPr>
        </p:nvSpPr>
        <p:spPr>
          <a:xfrm>
            <a:off x="590719" y="2330505"/>
            <a:ext cx="4795473" cy="3979585"/>
          </a:xfrm>
        </p:spPr>
        <p:txBody>
          <a:bodyPr anchor="ctr">
            <a:normAutofit/>
          </a:bodyPr>
          <a:lstStyle/>
          <a:p>
            <a:pPr marL="0" indent="0">
              <a:buNone/>
            </a:pPr>
            <a:r>
              <a:rPr lang="en-GB" sz="2000" b="1" dirty="0"/>
              <a:t>11</a:t>
            </a:r>
            <a:r>
              <a:rPr lang="en-GB" sz="2000" b="1" baseline="30000" dirty="0"/>
              <a:t>th</a:t>
            </a:r>
            <a:r>
              <a:rPr lang="en-GB" sz="2000" b="1" dirty="0"/>
              <a:t> May 2023</a:t>
            </a:r>
          </a:p>
          <a:p>
            <a:pPr marL="0" indent="0">
              <a:buNone/>
            </a:pPr>
            <a:r>
              <a:rPr lang="en-GB" sz="2000" dirty="0"/>
              <a:t>Submit to Blackboard INDIVIDUALLY.</a:t>
            </a:r>
          </a:p>
          <a:p>
            <a:pPr marL="0" indent="0">
              <a:buNone/>
            </a:pPr>
            <a:endParaRPr lang="en-GB" sz="2000" dirty="0"/>
          </a:p>
          <a:p>
            <a:pPr marL="0" indent="0">
              <a:buNone/>
            </a:pPr>
            <a:endParaRPr lang="en-GB" sz="2000" dirty="0"/>
          </a:p>
        </p:txBody>
      </p:sp>
      <p:sp>
        <p:nvSpPr>
          <p:cNvPr id="5135" name="Rectangle 513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Rectangle 513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descr="Premium Vector | Calendar deadline icon flat style business deadline  concept vector illustrationxa">
            <a:extLst>
              <a:ext uri="{FF2B5EF4-FFF2-40B4-BE49-F238E27FC236}">
                <a16:creationId xmlns:a16="http://schemas.microsoft.com/office/drawing/2014/main" id="{F786E605-B24E-9908-8CCB-1E7B3B4C32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22" y="971689"/>
            <a:ext cx="4914621" cy="4914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322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47B44D-C462-3A07-0E24-98DCA32CB9B6}"/>
              </a:ext>
            </a:extLst>
          </p:cNvPr>
          <p:cNvSpPr>
            <a:spLocks noGrp="1"/>
          </p:cNvSpPr>
          <p:nvPr>
            <p:ph type="title"/>
          </p:nvPr>
        </p:nvSpPr>
        <p:spPr>
          <a:xfrm>
            <a:off x="589560" y="856180"/>
            <a:ext cx="4560584" cy="1128068"/>
          </a:xfrm>
        </p:spPr>
        <p:txBody>
          <a:bodyPr anchor="ctr">
            <a:normAutofit/>
          </a:bodyPr>
          <a:lstStyle/>
          <a:p>
            <a:r>
              <a:rPr lang="en-GB" sz="3700" dirty="0"/>
              <a:t>Assessments </a:t>
            </a:r>
          </a:p>
        </p:txBody>
      </p:sp>
      <p:grpSp>
        <p:nvGrpSpPr>
          <p:cNvPr id="11273" name="Group 1127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1274" name="Rectangle 1127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5" name="Rectangle 1127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77" name="Rectangle 1127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922F5E-4C27-F88E-A895-8910C9B1180B}"/>
              </a:ext>
            </a:extLst>
          </p:cNvPr>
          <p:cNvSpPr>
            <a:spLocks noGrp="1"/>
          </p:cNvSpPr>
          <p:nvPr>
            <p:ph idx="1"/>
          </p:nvPr>
        </p:nvSpPr>
        <p:spPr>
          <a:xfrm>
            <a:off x="563193" y="2497890"/>
            <a:ext cx="4559425" cy="3979585"/>
          </a:xfrm>
        </p:spPr>
        <p:txBody>
          <a:bodyPr anchor="ctr">
            <a:normAutofit fontScale="85000" lnSpcReduction="10000"/>
          </a:bodyPr>
          <a:lstStyle/>
          <a:p>
            <a:pPr marL="457200" indent="-457200">
              <a:buAutoNum type="arabicPeriod"/>
            </a:pPr>
            <a:r>
              <a:rPr lang="en-GB" sz="1800" dirty="0"/>
              <a:t>The system produced and how functional and non-functional requirements were addressed. (</a:t>
            </a:r>
            <a:r>
              <a:rPr lang="en-GB" sz="1800" b="1" dirty="0"/>
              <a:t>25 Marks</a:t>
            </a:r>
            <a:r>
              <a:rPr lang="en-GB" sz="1800" dirty="0"/>
              <a:t>)</a:t>
            </a:r>
          </a:p>
          <a:p>
            <a:pPr marL="457200" indent="-457200">
              <a:buAutoNum type="arabicPeriod"/>
            </a:pPr>
            <a:r>
              <a:rPr lang="en-GB" sz="1800" dirty="0"/>
              <a:t>Project Management, Process and Personal Achievement. (</a:t>
            </a:r>
            <a:r>
              <a:rPr lang="en-GB" sz="1800" b="1" dirty="0"/>
              <a:t>25 Marks</a:t>
            </a:r>
            <a:r>
              <a:rPr lang="en-GB" sz="1800" dirty="0"/>
              <a:t>)</a:t>
            </a:r>
          </a:p>
          <a:p>
            <a:pPr marL="457200" indent="-457200">
              <a:buAutoNum type="arabicPeriod"/>
            </a:pPr>
            <a:r>
              <a:rPr lang="en-GB" sz="1800" dirty="0"/>
              <a:t>Professional Issues related to your project, its future use and how these would be mitigated (</a:t>
            </a:r>
            <a:r>
              <a:rPr lang="en-GB" sz="1800" b="1" dirty="0"/>
              <a:t>10 Marks</a:t>
            </a:r>
            <a:r>
              <a:rPr lang="en-GB" sz="1800" dirty="0"/>
              <a:t>)</a:t>
            </a:r>
          </a:p>
          <a:p>
            <a:pPr marL="457200" indent="-457200">
              <a:buAutoNum type="arabicPeriod"/>
            </a:pPr>
            <a:r>
              <a:rPr lang="en-GB" sz="1800" dirty="0"/>
              <a:t>Legal Issues related to your project, its future use and how these would be mitigated (</a:t>
            </a:r>
            <a:r>
              <a:rPr lang="en-GB" sz="1800" b="1" dirty="0"/>
              <a:t>10 Marks</a:t>
            </a:r>
            <a:r>
              <a:rPr lang="en-GB" sz="1800" dirty="0"/>
              <a:t>)</a:t>
            </a:r>
          </a:p>
          <a:p>
            <a:pPr marL="457200" indent="-457200">
              <a:buAutoNum type="arabicPeriod"/>
            </a:pPr>
            <a:r>
              <a:rPr lang="en-GB" sz="1800" dirty="0"/>
              <a:t>Social Issues related to your project, its future use and how these would be mitigated (</a:t>
            </a:r>
            <a:r>
              <a:rPr lang="en-GB" sz="1800" b="1" dirty="0"/>
              <a:t>10 Marks</a:t>
            </a:r>
            <a:r>
              <a:rPr lang="en-GB" sz="1800" dirty="0"/>
              <a:t>)</a:t>
            </a:r>
          </a:p>
          <a:p>
            <a:pPr marL="457200" indent="-457200">
              <a:buAutoNum type="arabicPeriod"/>
            </a:pPr>
            <a:r>
              <a:rPr lang="en-GB" sz="1800" dirty="0"/>
              <a:t>Ethical Issues related to your project, its future use and how these would be mitigated (</a:t>
            </a:r>
            <a:r>
              <a:rPr lang="en-GB" sz="1800" b="1" dirty="0"/>
              <a:t>10 Marks</a:t>
            </a:r>
            <a:r>
              <a:rPr lang="en-GB" sz="1800" dirty="0"/>
              <a:t>)</a:t>
            </a:r>
          </a:p>
          <a:p>
            <a:pPr marL="457200" indent="-457200">
              <a:buAutoNum type="arabicPeriod"/>
            </a:pPr>
            <a:r>
              <a:rPr lang="en-GB" sz="1800" dirty="0"/>
              <a:t>Cybersecurity issues related to your project, its future use and how these would be mitigated (</a:t>
            </a:r>
            <a:r>
              <a:rPr lang="en-GB" sz="1800" b="1" dirty="0"/>
              <a:t>10 marks</a:t>
            </a:r>
            <a:r>
              <a:rPr lang="en-GB" sz="1800" dirty="0"/>
              <a:t>)</a:t>
            </a:r>
          </a:p>
        </p:txBody>
      </p:sp>
      <p:sp>
        <p:nvSpPr>
          <p:cNvPr id="11279" name="Rectangle 1127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1" name="Rectangle 1128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What Happens During an IT Assessment? - Tech Solutions IT Blog | North  Andover, MA | Tech Solutions IT">
            <a:extLst>
              <a:ext uri="{FF2B5EF4-FFF2-40B4-BE49-F238E27FC236}">
                <a16:creationId xmlns:a16="http://schemas.microsoft.com/office/drawing/2014/main" id="{53683635-B83C-3B84-D4D8-43953B6EA4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 b="3065"/>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298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413D7-DBE6-5501-793B-A4314724B55D}"/>
              </a:ext>
            </a:extLst>
          </p:cNvPr>
          <p:cNvSpPr>
            <a:spLocks noGrp="1"/>
          </p:cNvSpPr>
          <p:nvPr>
            <p:ph type="title"/>
          </p:nvPr>
        </p:nvSpPr>
        <p:spPr>
          <a:xfrm>
            <a:off x="793660" y="617869"/>
            <a:ext cx="10427209" cy="1188950"/>
          </a:xfrm>
        </p:spPr>
        <p:txBody>
          <a:bodyPr anchor="b">
            <a:normAutofit fontScale="90000"/>
          </a:bodyPr>
          <a:lstStyle/>
          <a:p>
            <a:r>
              <a:rPr lang="en-GB" sz="5400" dirty="0"/>
              <a:t>This should be a carefully constructed essay…</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C4B645-A050-0C5C-5FD0-4F264E25A22D}"/>
              </a:ext>
            </a:extLst>
          </p:cNvPr>
          <p:cNvSpPr>
            <a:spLocks noGrp="1"/>
          </p:cNvSpPr>
          <p:nvPr>
            <p:ph idx="1"/>
          </p:nvPr>
        </p:nvSpPr>
        <p:spPr>
          <a:xfrm>
            <a:off x="793660" y="2599509"/>
            <a:ext cx="10143668" cy="3435531"/>
          </a:xfrm>
        </p:spPr>
        <p:txBody>
          <a:bodyPr anchor="ctr">
            <a:normAutofit/>
          </a:bodyPr>
          <a:lstStyle/>
          <a:p>
            <a:pPr marL="0" indent="0">
              <a:lnSpc>
                <a:spcPct val="115000"/>
              </a:lnSpc>
              <a:spcAft>
                <a:spcPts val="1000"/>
              </a:spcAft>
              <a:buNone/>
            </a:pPr>
            <a:r>
              <a:rPr lang="en-GB" sz="1800" b="1" dirty="0">
                <a:solidFill>
                  <a:srgbClr val="FF0000"/>
                </a:solidFill>
                <a:effectLst/>
                <a:latin typeface="Azo Sans"/>
                <a:ea typeface="SimSun" panose="02010600030101010101" pitchFamily="2" charset="-122"/>
                <a:cs typeface="Calibri" panose="020F0502020204030204" pitchFamily="34" charset="0"/>
              </a:rPr>
              <a:t>NOTE this document is not:</a:t>
            </a:r>
            <a:endParaRPr lang="en-GB" sz="1800" b="1"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GB" sz="1800" dirty="0">
                <a:effectLst/>
                <a:latin typeface="Azo Sans"/>
                <a:ea typeface="SimSun" panose="02010600030101010101" pitchFamily="2" charset="-122"/>
                <a:cs typeface="Calibri" panose="020F0502020204030204" pitchFamily="34" charset="0"/>
              </a:rPr>
              <a:t>A description of what happened</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GB" sz="1800" dirty="0">
                <a:effectLst/>
                <a:latin typeface="Azo Sans"/>
                <a:ea typeface="SimSun" panose="02010600030101010101" pitchFamily="2" charset="-122"/>
                <a:cs typeface="Calibri" panose="020F0502020204030204" pitchFamily="34" charset="0"/>
              </a:rPr>
              <a:t>A blame finding exercise / witch hunt</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GB" sz="1800" dirty="0">
                <a:effectLst/>
                <a:latin typeface="Azo Sans"/>
                <a:ea typeface="SimSun" panose="02010600030101010101" pitchFamily="2" charset="-122"/>
                <a:cs typeface="Calibri" panose="020F0502020204030204" pitchFamily="34" charset="0"/>
              </a:rPr>
              <a:t>We are great us – didn’t we do well!</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GB" sz="1800" dirty="0">
                <a:effectLst/>
                <a:latin typeface="Azo Sans"/>
                <a:ea typeface="SimSun" panose="02010600030101010101" pitchFamily="2" charset="-122"/>
                <a:cs typeface="Calibri" panose="020F0502020204030204" pitchFamily="34" charset="0"/>
              </a:rPr>
              <a:t>A collection of unjustified views</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09188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6910</TotalTime>
  <Words>2086</Words>
  <Application>Microsoft Macintosh PowerPoint</Application>
  <PresentationFormat>Widescreen</PresentationFormat>
  <Paragraphs>228</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Azo Sans</vt:lpstr>
      <vt:lpstr>Calibri</vt:lpstr>
      <vt:lpstr>Calibri Light</vt:lpstr>
      <vt:lpstr>g_d0_f3</vt:lpstr>
      <vt:lpstr>Open Sans</vt:lpstr>
      <vt:lpstr>Office Theme</vt:lpstr>
      <vt:lpstr>KV6002  Week 7 – Reflective Writing</vt:lpstr>
      <vt:lpstr>KV6002 Team Project and Professionalism – Week 1</vt:lpstr>
      <vt:lpstr>Why a reflective report?</vt:lpstr>
      <vt:lpstr>What is reflective writing?</vt:lpstr>
      <vt:lpstr>Reflective Writing is Hard</vt:lpstr>
      <vt:lpstr>Citing Literature</vt:lpstr>
      <vt:lpstr>Deadlines</vt:lpstr>
      <vt:lpstr>Assessments </vt:lpstr>
      <vt:lpstr>This should be a carefully constructed essay…</vt:lpstr>
      <vt:lpstr>Assignment 3 Expectations</vt:lpstr>
      <vt:lpstr>Ok so what is reflection then?</vt:lpstr>
      <vt:lpstr>How does it differ from ‘normal’ essays?</vt:lpstr>
      <vt:lpstr>It is continually asking yourself …</vt:lpstr>
      <vt:lpstr>A good reflective essay will …</vt:lpstr>
      <vt:lpstr>Tips for good reflective Practice</vt:lpstr>
      <vt:lpstr>Tips for good reflective Practice</vt:lpstr>
      <vt:lpstr>Tips for good reflective Practice</vt:lpstr>
      <vt:lpstr>Explaining the issues …</vt:lpstr>
      <vt:lpstr>Example 1</vt:lpstr>
      <vt:lpstr>Many People have created models of reflection</vt:lpstr>
      <vt:lpstr>Many People have created models of reflection</vt:lpstr>
      <vt:lpstr>Many People have created models of reflection</vt:lpstr>
      <vt:lpstr>Many People have created models of reflection</vt:lpstr>
      <vt:lpstr>Using a reflective cycle to structure your report.</vt:lpstr>
      <vt:lpstr>Use Examples</vt:lpstr>
      <vt:lpstr>Example 2</vt:lpstr>
      <vt:lpstr>Lecture Arrangements Weeks 8-12</vt:lpstr>
      <vt:lpstr>Easter Holiday Arrangements</vt:lpstr>
      <vt:lpstr>Assignment 1 Marks</vt:lpstr>
      <vt:lpstr>Week 7 expectations.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Nicholson (PGR)</dc:creator>
  <cp:lastModifiedBy>Rebecca Nicholson</cp:lastModifiedBy>
  <cp:revision>36</cp:revision>
  <dcterms:created xsi:type="dcterms:W3CDTF">2022-11-22T14:04:00Z</dcterms:created>
  <dcterms:modified xsi:type="dcterms:W3CDTF">2023-03-10T12:42:15Z</dcterms:modified>
</cp:coreProperties>
</file>