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57" r:id="rId3"/>
    <p:sldId id="304" r:id="rId4"/>
    <p:sldId id="277" r:id="rId5"/>
    <p:sldId id="261" r:id="rId6"/>
    <p:sldId id="258" r:id="rId7"/>
    <p:sldId id="274" r:id="rId8"/>
    <p:sldId id="282" r:id="rId9"/>
    <p:sldId id="283" r:id="rId10"/>
    <p:sldId id="286" r:id="rId11"/>
    <p:sldId id="285" r:id="rId12"/>
    <p:sldId id="287" r:id="rId13"/>
    <p:sldId id="288" r:id="rId14"/>
    <p:sldId id="289" r:id="rId15"/>
    <p:sldId id="296" r:id="rId16"/>
    <p:sldId id="290" r:id="rId17"/>
    <p:sldId id="306" r:id="rId18"/>
    <p:sldId id="267" r:id="rId19"/>
    <p:sldId id="299" r:id="rId20"/>
    <p:sldId id="291" r:id="rId21"/>
    <p:sldId id="292" r:id="rId22"/>
    <p:sldId id="293" r:id="rId23"/>
    <p:sldId id="297" r:id="rId24"/>
    <p:sldId id="298" r:id="rId25"/>
    <p:sldId id="294" r:id="rId26"/>
    <p:sldId id="305" r:id="rId27"/>
    <p:sldId id="301" r:id="rId28"/>
    <p:sldId id="302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5"/>
    <p:restoredTop sz="96197"/>
  </p:normalViewPr>
  <p:slideViewPr>
    <p:cSldViewPr snapToGrid="0">
      <p:cViewPr>
        <p:scale>
          <a:sx n="102" d="100"/>
          <a:sy n="102" d="100"/>
        </p:scale>
        <p:origin x="7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125B-26D6-843F-72BD-8789015DE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2672-8D4F-608B-8C5B-4B225C57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27BE-98FC-0A6C-FD7C-0098632E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0C07-E56B-C1BE-F905-73845F53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BE09-E4D3-F01B-2269-519262C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064B-5088-B73B-FC21-93D4B3F9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0279-BB2D-7C34-ACC9-B9165764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710A-C6FF-215D-8E1D-8F76BB2C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9AD0-875B-D388-0677-75F08E0F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52D7-680B-1684-AF5C-091C234D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866E5-EE8B-21C2-3A44-C7E1F750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E1CE7-25D7-43A2-3267-E09760B7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0AD1-6350-2948-8821-548B5F3F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85CA-43BC-24A8-D479-840127B3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6CDB-18D6-8D44-7806-94089BEB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7B45-5C29-AE76-FFDB-7C09A4D8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B0ED-5F3E-4A81-C641-CD84A07F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9CD3-034B-7B59-BE9A-3D38CB7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EF7F-D8B8-931B-4D0C-C83AA908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387C-2999-8044-8704-3258702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1FF3-56A9-A595-6013-F5196BA6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54A8-5557-D0CC-790C-5124C23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9599-C732-D077-0FB8-3CCE8F28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A824-B7C5-1330-68E7-A9C25D30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7DA9-C059-1161-1B14-753F8FF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1C0-E400-BC91-CE12-402919CF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AE03-B103-FDF9-E664-F373598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59D96-4B89-8BF1-345F-E982977A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51E2-804E-8866-AD8A-D9EC31EA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126A0-0863-3A3B-1F02-2D5D0081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5D75-1F53-5DAC-CF73-9B1F89E0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3F18-2A84-3686-3723-3789EBB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A4D5-C6A9-B8F9-D9D0-BFA32AF0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A906-3976-7221-CE8A-B227B93E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A61A3-4DFC-4CFE-D2F0-9E798EE9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DF3D8-6EE8-FF7D-D20B-0BB65296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AFC0D-B3D8-502C-0317-FDF8ABA1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51408-24CC-5617-2520-80745DB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6DA0A-63EC-C864-3FD2-1C56BD3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C62C-000E-3D84-7B3E-6FC4B675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507E7-8163-83DF-0902-5337D22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739F7-D941-EC60-C28E-F70C7D0B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23CFC-266A-0398-9A13-1D01D972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43549-70BA-738B-0D1F-2E460D99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51E01-7BEB-316C-87CD-AE03188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A1A1-A83A-792B-679E-7646D522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71C-142D-9388-5294-B86BD2CC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1024-FD6E-9534-C357-4E4D3F84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74C50-1382-2C27-4D69-4762297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0F85-34F4-71EC-C01E-4980960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87C4-7854-5A50-641D-E3A38A2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DA40-B153-50C7-641B-008C027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33E-7EA1-6BA3-3150-F5CDBC19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07756-B2F2-A993-31FE-3F2AF999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47FD-6CC3-BE33-12B1-577663DC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F4967-006C-22E7-0D01-20D73903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9D27-669C-A71D-F093-C88D7317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FB81-0156-BD9D-0D4C-CE126371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0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7DCBF-08C6-959E-1E65-34BE29A6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A2EF-694D-9F40-6954-4194E689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BC9-7329-1479-82E7-B42DF23A5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7B4F-E34C-E348-B3BC-71EFC7679F62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BA2E-D66F-5FFB-CA6B-8288CB3B8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1AC2-7943-E81F-6E58-FE09FC6D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7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D930F-B537-0FC0-8D8A-088D964B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 fontScale="90000"/>
          </a:bodyPr>
          <a:lstStyle/>
          <a:p>
            <a:r>
              <a:rPr lang="en-GB" sz="7200" dirty="0"/>
              <a:t>KV6002 </a:t>
            </a:r>
            <a:br>
              <a:rPr lang="en-GB" sz="7200" dirty="0"/>
            </a:br>
            <a:r>
              <a:rPr lang="en-GB" sz="7200" dirty="0"/>
              <a:t>Week 1 – Assignment Briefing and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6CD0C-A80A-8066-401E-D150E8A6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GB"/>
              <a:t>Dr Rebecca Nicholson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SLIDE 2 EPIC 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E3DBDFE5-E035-F773-588F-2BC562BCD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16307"/>
              </p:ext>
            </p:extLst>
          </p:nvPr>
        </p:nvGraphicFramePr>
        <p:xfrm>
          <a:off x="780245" y="2901857"/>
          <a:ext cx="9822872" cy="2240026"/>
        </p:xfrm>
        <a:graphic>
          <a:graphicData uri="http://schemas.openxmlformats.org/drawingml/2006/table">
            <a:tbl>
              <a:tblPr firstRow="1" firstCol="1" bandRow="1"/>
              <a:tblGrid>
                <a:gridCol w="4162652">
                  <a:extLst>
                    <a:ext uri="{9D8B030D-6E8A-4147-A177-3AD203B41FA5}">
                      <a16:colId xmlns:a16="http://schemas.microsoft.com/office/drawing/2014/main" val="1807250856"/>
                    </a:ext>
                  </a:extLst>
                </a:gridCol>
                <a:gridCol w="5660220">
                  <a:extLst>
                    <a:ext uri="{9D8B030D-6E8A-4147-A177-3AD203B41FA5}">
                      <a16:colId xmlns:a16="http://schemas.microsoft.com/office/drawing/2014/main" val="2276761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For: 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[The user group]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Who: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[Problem]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Our: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[Type of system]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Is a: 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[Outline project idea]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That: 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[How it solves the problem]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For Northumbria students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Who need to find good coffee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Our mobile app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Is a good coffee finder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That will show students ratings and locations.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7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1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4 – Intended Users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37DF2-364A-DB80-CAEF-33735AADA82E}"/>
              </a:ext>
            </a:extLst>
          </p:cNvPr>
          <p:cNvSpPr txBox="1">
            <a:spLocks/>
          </p:cNvSpPr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/>
              <a:t>This slide should contain: </a:t>
            </a:r>
          </a:p>
          <a:p>
            <a:pPr marL="0"/>
            <a:endParaRPr lang="en-US" sz="2400"/>
          </a:p>
          <a:p>
            <a:pPr marL="0"/>
            <a:r>
              <a:rPr lang="en-US" sz="2400"/>
              <a:t>1 persona per person in the group.  </a:t>
            </a:r>
          </a:p>
          <a:p>
            <a:pPr mar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0845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E1C528-3960-FA87-518C-41D677345290}"/>
              </a:ext>
            </a:extLst>
          </p:cNvPr>
          <p:cNvSpPr/>
          <p:nvPr/>
        </p:nvSpPr>
        <p:spPr>
          <a:xfrm>
            <a:off x="174457" y="266119"/>
            <a:ext cx="4362449" cy="48495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775B3A-BD22-A3D0-A9D7-37EB3EAF99BB}"/>
              </a:ext>
            </a:extLst>
          </p:cNvPr>
          <p:cNvSpPr/>
          <p:nvPr/>
        </p:nvSpPr>
        <p:spPr>
          <a:xfrm>
            <a:off x="174458" y="5338678"/>
            <a:ext cx="4362449" cy="12532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F4D7A6-3327-3AAF-56EE-BAACBFE361D3}"/>
              </a:ext>
            </a:extLst>
          </p:cNvPr>
          <p:cNvSpPr/>
          <p:nvPr/>
        </p:nvSpPr>
        <p:spPr>
          <a:xfrm>
            <a:off x="4895850" y="266120"/>
            <a:ext cx="7121692" cy="15921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4687A1-B06C-9E33-8662-A70C23A5C76A}"/>
              </a:ext>
            </a:extLst>
          </p:cNvPr>
          <p:cNvSpPr/>
          <p:nvPr/>
        </p:nvSpPr>
        <p:spPr>
          <a:xfrm>
            <a:off x="4881650" y="2038285"/>
            <a:ext cx="3502192" cy="1815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06F5EC-3508-C58A-B6D4-4463D819D2AA}"/>
              </a:ext>
            </a:extLst>
          </p:cNvPr>
          <p:cNvSpPr/>
          <p:nvPr/>
        </p:nvSpPr>
        <p:spPr>
          <a:xfrm>
            <a:off x="4895849" y="4012674"/>
            <a:ext cx="3502193" cy="25792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woman cartoon character with curly hair round line icon 2586928 Vector Art  at Vecteezy">
            <a:extLst>
              <a:ext uri="{FF2B5EF4-FFF2-40B4-BE49-F238E27FC236}">
                <a16:creationId xmlns:a16="http://schemas.microsoft.com/office/drawing/2014/main" id="{B6CAAD6E-148D-DBC5-8BEE-FD72A6E8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3" y="496049"/>
            <a:ext cx="2547036" cy="254703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FABE46-18EF-0F27-D5F3-3CAADD4AE945}"/>
              </a:ext>
            </a:extLst>
          </p:cNvPr>
          <p:cNvSpPr txBox="1"/>
          <p:nvPr/>
        </p:nvSpPr>
        <p:spPr>
          <a:xfrm>
            <a:off x="483325" y="3273015"/>
            <a:ext cx="198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OCCUPATION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 LITERATE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B146E-9E2C-5EC8-8831-AB431893BA86}"/>
              </a:ext>
            </a:extLst>
          </p:cNvPr>
          <p:cNvSpPr txBox="1"/>
          <p:nvPr/>
        </p:nvSpPr>
        <p:spPr>
          <a:xfrm>
            <a:off x="5130320" y="796182"/>
            <a:ext cx="652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gives some background info to help you understand the person.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A5E708-71DC-181F-2F2E-D0F1BBD80304}"/>
              </a:ext>
            </a:extLst>
          </p:cNvPr>
          <p:cNvSpPr/>
          <p:nvPr/>
        </p:nvSpPr>
        <p:spPr>
          <a:xfrm>
            <a:off x="8515350" y="2038284"/>
            <a:ext cx="3502192" cy="1815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A3B6B-4891-63A1-495E-0926A8D5E3E7}"/>
              </a:ext>
            </a:extLst>
          </p:cNvPr>
          <p:cNvSpPr txBox="1"/>
          <p:nvPr/>
        </p:nvSpPr>
        <p:spPr>
          <a:xfrm>
            <a:off x="5130320" y="435526"/>
            <a:ext cx="6528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CA640-3BB7-C945-1953-9E389651D016}"/>
              </a:ext>
            </a:extLst>
          </p:cNvPr>
          <p:cNvSpPr txBox="1"/>
          <p:nvPr/>
        </p:nvSpPr>
        <p:spPr>
          <a:xfrm>
            <a:off x="5096781" y="4185829"/>
            <a:ext cx="26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2C333-DBC1-2C8F-2D35-9B71C3484CAF}"/>
              </a:ext>
            </a:extLst>
          </p:cNvPr>
          <p:cNvSpPr txBox="1"/>
          <p:nvPr/>
        </p:nvSpPr>
        <p:spPr>
          <a:xfrm>
            <a:off x="5068357" y="2196679"/>
            <a:ext cx="3128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 Uses Regularly: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BDBB8-D316-A5E2-ECC5-4D70937035FA}"/>
              </a:ext>
            </a:extLst>
          </p:cNvPr>
          <p:cNvSpPr txBox="1"/>
          <p:nvPr/>
        </p:nvSpPr>
        <p:spPr>
          <a:xfrm>
            <a:off x="8702057" y="2196679"/>
            <a:ext cx="3186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</a:p>
          <a:p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what devices they will use is key.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3C0135-31ED-286B-9020-A93CC691C6CC}"/>
              </a:ext>
            </a:extLst>
          </p:cNvPr>
          <p:cNvSpPr txBox="1"/>
          <p:nvPr/>
        </p:nvSpPr>
        <p:spPr>
          <a:xfrm>
            <a:off x="328495" y="5850916"/>
            <a:ext cx="412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quote helps you to imagine what they might say about your design.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A20E0-438E-B987-BDD7-400B006B856F}"/>
              </a:ext>
            </a:extLst>
          </p:cNvPr>
          <p:cNvSpPr txBox="1"/>
          <p:nvPr/>
        </p:nvSpPr>
        <p:spPr>
          <a:xfrm>
            <a:off x="328495" y="5468264"/>
            <a:ext cx="397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Quote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F03259A-5CB8-865C-998E-23FACE7AAD7A}"/>
              </a:ext>
            </a:extLst>
          </p:cNvPr>
          <p:cNvSpPr/>
          <p:nvPr/>
        </p:nvSpPr>
        <p:spPr>
          <a:xfrm>
            <a:off x="8548492" y="4012674"/>
            <a:ext cx="3502193" cy="25792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B09FC-C829-2582-E0C3-01A496A95A40}"/>
              </a:ext>
            </a:extLst>
          </p:cNvPr>
          <p:cNvSpPr txBox="1"/>
          <p:nvPr/>
        </p:nvSpPr>
        <p:spPr>
          <a:xfrm>
            <a:off x="8756984" y="4187822"/>
            <a:ext cx="26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Frustrations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74C0B6-FDED-0A6D-2316-72A89F24BF88}"/>
              </a:ext>
            </a:extLst>
          </p:cNvPr>
          <p:cNvSpPr txBox="1"/>
          <p:nvPr/>
        </p:nvSpPr>
        <p:spPr>
          <a:xfrm>
            <a:off x="5062257" y="4602508"/>
            <a:ext cx="312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what they want from the app / software / website can give you ideas for functionality.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C1072-59F7-3805-06D3-7C98BEFBD36C}"/>
              </a:ext>
            </a:extLst>
          </p:cNvPr>
          <p:cNvSpPr txBox="1"/>
          <p:nvPr/>
        </p:nvSpPr>
        <p:spPr>
          <a:xfrm>
            <a:off x="8702057" y="4618973"/>
            <a:ext cx="312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what they don’t like about their current solution helps you to avoid repeating things they don’t like.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5CE726-7AB0-A8EC-6AC5-C79F32252823}"/>
              </a:ext>
            </a:extLst>
          </p:cNvPr>
          <p:cNvSpPr txBox="1"/>
          <p:nvPr/>
        </p:nvSpPr>
        <p:spPr>
          <a:xfrm>
            <a:off x="5033164" y="2704336"/>
            <a:ext cx="3186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Listing the apps they use regularly can give insight into the types of interactions they like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6F156-17A0-AD60-6770-D1884656FA66}"/>
              </a:ext>
            </a:extLst>
          </p:cNvPr>
          <p:cNvSpPr txBox="1"/>
          <p:nvPr/>
        </p:nvSpPr>
        <p:spPr>
          <a:xfrm>
            <a:off x="2317512" y="3218828"/>
            <a:ext cx="1818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 info to help you know who the potential user is. </a:t>
            </a:r>
          </a:p>
        </p:txBody>
      </p:sp>
    </p:spTree>
    <p:extLst>
      <p:ext uri="{BB962C8B-B14F-4D97-AF65-F5344CB8AC3E}">
        <p14:creationId xmlns:p14="http://schemas.microsoft.com/office/powerpoint/2010/main" val="73813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E1C528-3960-FA87-518C-41D677345290}"/>
              </a:ext>
            </a:extLst>
          </p:cNvPr>
          <p:cNvSpPr/>
          <p:nvPr/>
        </p:nvSpPr>
        <p:spPr>
          <a:xfrm>
            <a:off x="174457" y="266119"/>
            <a:ext cx="4362449" cy="48495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775B3A-BD22-A3D0-A9D7-37EB3EAF99BB}"/>
              </a:ext>
            </a:extLst>
          </p:cNvPr>
          <p:cNvSpPr/>
          <p:nvPr/>
        </p:nvSpPr>
        <p:spPr>
          <a:xfrm>
            <a:off x="174458" y="5338678"/>
            <a:ext cx="4362449" cy="12532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F4D7A6-3327-3AAF-56EE-BAACBFE361D3}"/>
              </a:ext>
            </a:extLst>
          </p:cNvPr>
          <p:cNvSpPr/>
          <p:nvPr/>
        </p:nvSpPr>
        <p:spPr>
          <a:xfrm>
            <a:off x="4895850" y="266120"/>
            <a:ext cx="7121692" cy="15921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4687A1-B06C-9E33-8662-A70C23A5C76A}"/>
              </a:ext>
            </a:extLst>
          </p:cNvPr>
          <p:cNvSpPr/>
          <p:nvPr/>
        </p:nvSpPr>
        <p:spPr>
          <a:xfrm>
            <a:off x="4881650" y="2038285"/>
            <a:ext cx="3502192" cy="1815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06F5EC-3508-C58A-B6D4-4463D819D2AA}"/>
              </a:ext>
            </a:extLst>
          </p:cNvPr>
          <p:cNvSpPr/>
          <p:nvPr/>
        </p:nvSpPr>
        <p:spPr>
          <a:xfrm>
            <a:off x="4895849" y="4012674"/>
            <a:ext cx="3502193" cy="25792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woman cartoon character with curly hair round line icon 2586928 Vector Art  at Vecteezy">
            <a:extLst>
              <a:ext uri="{FF2B5EF4-FFF2-40B4-BE49-F238E27FC236}">
                <a16:creationId xmlns:a16="http://schemas.microsoft.com/office/drawing/2014/main" id="{B6CAAD6E-148D-DBC5-8BEE-FD72A6E8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3" y="496049"/>
            <a:ext cx="2547036" cy="254703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FABE46-18EF-0F27-D5F3-3CAADD4AE945}"/>
              </a:ext>
            </a:extLst>
          </p:cNvPr>
          <p:cNvSpPr txBox="1"/>
          <p:nvPr/>
        </p:nvSpPr>
        <p:spPr>
          <a:xfrm>
            <a:off x="483325" y="3273015"/>
            <a:ext cx="198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OCCUPATION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 LITERATE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47308-3C5B-7AB2-8178-33BAB10C2C15}"/>
              </a:ext>
            </a:extLst>
          </p:cNvPr>
          <p:cNvSpPr txBox="1"/>
          <p:nvPr/>
        </p:nvSpPr>
        <p:spPr>
          <a:xfrm>
            <a:off x="2468257" y="3287487"/>
            <a:ext cx="198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CEO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NEWCASTLE, UK</a:t>
            </a:r>
          </a:p>
          <a:p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B146E-9E2C-5EC8-8831-AB431893BA86}"/>
              </a:ext>
            </a:extLst>
          </p:cNvPr>
          <p:cNvSpPr txBox="1"/>
          <p:nvPr/>
        </p:nvSpPr>
        <p:spPr>
          <a:xfrm>
            <a:off x="5130320" y="796182"/>
            <a:ext cx="652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 is CEO of an online retailer that specialises in sportswear and equipment.  She took over as CEO 6 months ago and in her spare time likes to travel and mountain bike. 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A5E708-71DC-181F-2F2E-D0F1BBD80304}"/>
              </a:ext>
            </a:extLst>
          </p:cNvPr>
          <p:cNvSpPr/>
          <p:nvPr/>
        </p:nvSpPr>
        <p:spPr>
          <a:xfrm>
            <a:off x="8515350" y="2038284"/>
            <a:ext cx="3502192" cy="1815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A3B6B-4891-63A1-495E-0926A8D5E3E7}"/>
              </a:ext>
            </a:extLst>
          </p:cNvPr>
          <p:cNvSpPr txBox="1"/>
          <p:nvPr/>
        </p:nvSpPr>
        <p:spPr>
          <a:xfrm>
            <a:off x="5130320" y="435526"/>
            <a:ext cx="6528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CA640-3BB7-C945-1953-9E389651D016}"/>
              </a:ext>
            </a:extLst>
          </p:cNvPr>
          <p:cNvSpPr txBox="1"/>
          <p:nvPr/>
        </p:nvSpPr>
        <p:spPr>
          <a:xfrm>
            <a:off x="5096781" y="4185829"/>
            <a:ext cx="26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2C333-DBC1-2C8F-2D35-9B71C3484CAF}"/>
              </a:ext>
            </a:extLst>
          </p:cNvPr>
          <p:cNvSpPr txBox="1"/>
          <p:nvPr/>
        </p:nvSpPr>
        <p:spPr>
          <a:xfrm>
            <a:off x="5068357" y="2196679"/>
            <a:ext cx="3128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 Uses Regularly: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BDBB8-D316-A5E2-ECC5-4D70937035FA}"/>
              </a:ext>
            </a:extLst>
          </p:cNvPr>
          <p:cNvSpPr txBox="1"/>
          <p:nvPr/>
        </p:nvSpPr>
        <p:spPr>
          <a:xfrm>
            <a:off x="8702057" y="2196679"/>
            <a:ext cx="3186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</a:p>
          <a:p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(iPhone)</a:t>
            </a:r>
          </a:p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iPad</a:t>
            </a:r>
          </a:p>
          <a:p>
            <a:r>
              <a:rPr lang="en-GB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Macbook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 icon">
            <a:extLst>
              <a:ext uri="{FF2B5EF4-FFF2-40B4-BE49-F238E27FC236}">
                <a16:creationId xmlns:a16="http://schemas.microsoft.com/office/drawing/2014/main" id="{39C59662-4349-BD1F-B130-4409EC22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99" y="2829944"/>
            <a:ext cx="586658" cy="58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icon">
            <a:extLst>
              <a:ext uri="{FF2B5EF4-FFF2-40B4-BE49-F238E27FC236}">
                <a16:creationId xmlns:a16="http://schemas.microsoft.com/office/drawing/2014/main" id="{D1BFD8F1-6BE7-5CA5-3B0E-7162791B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9945"/>
            <a:ext cx="586658" cy="58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3C0135-31ED-286B-9020-A93CC691C6CC}"/>
              </a:ext>
            </a:extLst>
          </p:cNvPr>
          <p:cNvSpPr txBox="1"/>
          <p:nvPr/>
        </p:nvSpPr>
        <p:spPr>
          <a:xfrm>
            <a:off x="328495" y="5850916"/>
            <a:ext cx="412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“I need something that’s easy to learn how to use otherwise I won’t bother”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A20E0-438E-B987-BDD7-400B006B856F}"/>
              </a:ext>
            </a:extLst>
          </p:cNvPr>
          <p:cNvSpPr txBox="1"/>
          <p:nvPr/>
        </p:nvSpPr>
        <p:spPr>
          <a:xfrm>
            <a:off x="328495" y="5468264"/>
            <a:ext cx="397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Quote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F03259A-5CB8-865C-998E-23FACE7AAD7A}"/>
              </a:ext>
            </a:extLst>
          </p:cNvPr>
          <p:cNvSpPr/>
          <p:nvPr/>
        </p:nvSpPr>
        <p:spPr>
          <a:xfrm>
            <a:off x="8548492" y="4012674"/>
            <a:ext cx="3502193" cy="25792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B09FC-C829-2582-E0C3-01A496A95A40}"/>
              </a:ext>
            </a:extLst>
          </p:cNvPr>
          <p:cNvSpPr txBox="1"/>
          <p:nvPr/>
        </p:nvSpPr>
        <p:spPr>
          <a:xfrm>
            <a:off x="8756984" y="4187822"/>
            <a:ext cx="26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Frustrations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74C0B6-FDED-0A6D-2316-72A89F24BF88}"/>
              </a:ext>
            </a:extLst>
          </p:cNvPr>
          <p:cNvSpPr txBox="1"/>
          <p:nvPr/>
        </p:nvSpPr>
        <p:spPr>
          <a:xfrm>
            <a:off x="5062257" y="4602508"/>
            <a:ext cx="3128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sales in one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Easily adjust the visualisations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 data quickly to all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C1072-59F7-3805-06D3-7C98BEFBD36C}"/>
              </a:ext>
            </a:extLst>
          </p:cNvPr>
          <p:cNvSpPr txBox="1"/>
          <p:nvPr/>
        </p:nvSpPr>
        <p:spPr>
          <a:xfrm>
            <a:off x="8702057" y="4618973"/>
            <a:ext cx="31287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data format doesn’t work on all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 to change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to check different places for all the data. </a:t>
            </a:r>
          </a:p>
        </p:txBody>
      </p:sp>
    </p:spTree>
    <p:extLst>
      <p:ext uri="{BB962C8B-B14F-4D97-AF65-F5344CB8AC3E}">
        <p14:creationId xmlns:p14="http://schemas.microsoft.com/office/powerpoint/2010/main" val="78400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5 onwards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395820-8F73-E608-59EE-56D386C00EEA}"/>
              </a:ext>
            </a:extLst>
          </p:cNvPr>
          <p:cNvSpPr txBox="1">
            <a:spLocks/>
          </p:cNvSpPr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 dirty="0"/>
              <a:t>These slides should include: </a:t>
            </a:r>
          </a:p>
          <a:p>
            <a:pPr marL="514350"/>
            <a:r>
              <a:rPr lang="en-US" sz="2400" dirty="0"/>
              <a:t>A clear outline of the subsystem you are working on.</a:t>
            </a:r>
          </a:p>
          <a:p>
            <a:pPr marL="514350"/>
            <a:r>
              <a:rPr lang="en-US" sz="2400" dirty="0"/>
              <a:t>5 user stories (these should all be connected to one of your group personas).</a:t>
            </a:r>
          </a:p>
          <a:p>
            <a:pPr marL="514350"/>
            <a:r>
              <a:rPr lang="en-US" sz="2400" dirty="0"/>
              <a:t>A clear outline of the tasks you intend to complete and the deliverables. </a:t>
            </a:r>
          </a:p>
          <a:p>
            <a:pPr mar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87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A761DF-083B-A60F-15AA-E17F8213F2F5}"/>
              </a:ext>
            </a:extLst>
          </p:cNvPr>
          <p:cNvSpPr txBox="1">
            <a:spLocks/>
          </p:cNvSpPr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User Stories</a:t>
            </a:r>
            <a:endParaRPr lang="en-US" sz="5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A3FD98-84F1-7636-BB48-1D03BDD7C794}"/>
              </a:ext>
            </a:extLst>
          </p:cNvPr>
          <p:cNvSpPr txBox="1">
            <a:spLocks/>
          </p:cNvSpPr>
          <p:nvPr/>
        </p:nvSpPr>
        <p:spPr>
          <a:xfrm>
            <a:off x="793660" y="2599509"/>
            <a:ext cx="10448963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dirty="0">
                <a:effectLst/>
                <a:latin typeface="Azo Sans"/>
                <a:ea typeface="SimSun" panose="02010600030101010101" pitchFamily="2" charset="-122"/>
                <a:cs typeface="Calibri" panose="020F0502020204030204" pitchFamily="34" charset="0"/>
              </a:rPr>
              <a:t>As a &lt;role&gt; I want &lt;something&gt; so that &lt;benefit&gt;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 a CEO I want to understand who brought in which clients so I can support them with their workload. </a:t>
            </a:r>
            <a:endParaRPr lang="en-GB" sz="2400" dirty="0">
              <a:latin typeface="Azo Sans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2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AD24-0710-29C5-0538-D364C590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416947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5400" dirty="0"/>
              <a:t>Assignment 2 -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75AC9E-1EAD-110F-4771-2403FF8174AB}"/>
              </a:ext>
            </a:extLst>
          </p:cNvPr>
          <p:cNvSpPr txBox="1">
            <a:spLocks/>
          </p:cNvSpPr>
          <p:nvPr/>
        </p:nvSpPr>
        <p:spPr>
          <a:xfrm>
            <a:off x="1024165" y="2183565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Submission</a:t>
            </a:r>
            <a:r>
              <a:rPr lang="en-GB" sz="2000" dirty="0"/>
              <a:t>: Recorded demo &amp; Peer Assessment.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Peer Assessment – you need to keep a weekly log - screenshot based.  I expect peer assessment feedback to be accompanied by reference to this. No unsubstantiated claims!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Deadline: </a:t>
            </a:r>
            <a:r>
              <a:rPr lang="en-GB" sz="2000" dirty="0"/>
              <a:t>26</a:t>
            </a:r>
            <a:r>
              <a:rPr lang="en-GB" sz="2000" baseline="30000" dirty="0"/>
              <a:t>th</a:t>
            </a:r>
            <a:r>
              <a:rPr lang="en-GB" sz="2000" dirty="0"/>
              <a:t> March 2023 (before Easter)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Viva: </a:t>
            </a:r>
            <a:r>
              <a:rPr lang="en-GB" sz="2000" dirty="0"/>
              <a:t>W/c 17</a:t>
            </a:r>
            <a:r>
              <a:rPr lang="en-GB" sz="2000" baseline="30000" dirty="0"/>
              <a:t>th</a:t>
            </a:r>
            <a:r>
              <a:rPr lang="en-GB" sz="2000" dirty="0"/>
              <a:t> April in the usual supervision slot.</a:t>
            </a:r>
            <a:endParaRPr lang="en-GB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Feedback</a:t>
            </a:r>
            <a:r>
              <a:rPr lang="en-GB" sz="2000" dirty="0"/>
              <a:t>: Written feedback posted on Blackboard. </a:t>
            </a:r>
          </a:p>
        </p:txBody>
      </p:sp>
    </p:spTree>
    <p:extLst>
      <p:ext uri="{BB962C8B-B14F-4D97-AF65-F5344CB8AC3E}">
        <p14:creationId xmlns:p14="http://schemas.microsoft.com/office/powerpoint/2010/main" val="80756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AD24-0710-29C5-0538-D364C590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416947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5400" dirty="0"/>
              <a:t>Weekly Log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75AC9E-1EAD-110F-4771-2403FF8174AB}"/>
              </a:ext>
            </a:extLst>
          </p:cNvPr>
          <p:cNvSpPr txBox="1">
            <a:spLocks/>
          </p:cNvSpPr>
          <p:nvPr/>
        </p:nvSpPr>
        <p:spPr>
          <a:xfrm>
            <a:off x="1024165" y="2183565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Has to be submitted with your assignment 2 demo.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Peer assessment decisions </a:t>
            </a:r>
            <a:r>
              <a:rPr lang="en-GB" sz="2000" b="1" dirty="0"/>
              <a:t>and</a:t>
            </a:r>
            <a:r>
              <a:rPr lang="en-GB" sz="2000" dirty="0"/>
              <a:t> peer reflections in your assignment 3 report MUST be cross referenced to this log.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E.g. you say ‘xx did not respond to emails until week 8’ – you need to cross reference.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‘xx did not respond to emails until week 8, despite repeated attempts to contact them (see page 3 of the log). </a:t>
            </a:r>
          </a:p>
        </p:txBody>
      </p:sp>
    </p:spTree>
    <p:extLst>
      <p:ext uri="{BB962C8B-B14F-4D97-AF65-F5344CB8AC3E}">
        <p14:creationId xmlns:p14="http://schemas.microsoft.com/office/powerpoint/2010/main" val="208568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4EF05-7E09-C930-0BAC-DD0AB0B7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Assignment 2 Expectations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4699-990A-7B79-079F-5F3AFE4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5805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A functional project demonstrating you have met the requirements of your stakeholder.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There should be as many subsystems as there are members of the team.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These subsystems should be well integrated into one cohesive and functional system.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You should demonstrate you met requirements from your stakeholder </a:t>
            </a:r>
            <a:r>
              <a:rPr lang="en-GB" sz="1800" b="1" u="sng" dirty="0"/>
              <a:t>AND</a:t>
            </a:r>
            <a:r>
              <a:rPr lang="en-GB" sz="1800" dirty="0"/>
              <a:t> feedback from your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06338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4EF05-7E09-C930-0BAC-DD0AB0B7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Assignment 2 Expectations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DEF14B-62A6-6C05-2A99-64BC9A21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287" y="1253013"/>
            <a:ext cx="589213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Complex system = functional prototype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Less complex = higher expectations of the end product.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Talk to your supervisor about your plans &amp; they can discuss our expectations. </a:t>
            </a:r>
          </a:p>
        </p:txBody>
      </p:sp>
    </p:spTree>
    <p:extLst>
      <p:ext uri="{BB962C8B-B14F-4D97-AF65-F5344CB8AC3E}">
        <p14:creationId xmlns:p14="http://schemas.microsoft.com/office/powerpoint/2010/main" val="133806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7294D-F52F-5F27-4B31-029D3E2F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KV6002 Team Project and Professionalism – Week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BA32-8297-9809-7736-7179BB16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2382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Today I will: 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1. Give an assignment briefing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2. Make clear our expectations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3. Outline what you can expect from us as a module team.</a:t>
            </a:r>
            <a:endParaRPr lang="en-GB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389,587 Group Project Images, Stock Photos &amp; Vectors | Shutterstock">
            <a:extLst>
              <a:ext uri="{FF2B5EF4-FFF2-40B4-BE49-F238E27FC236}">
                <a16:creationId xmlns:a16="http://schemas.microsoft.com/office/drawing/2014/main" id="{ADE9837E-3138-E1C6-1BFF-002CF0D97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8" r="6668" b="7871"/>
          <a:stretch/>
        </p:blipFill>
        <p:spPr bwMode="auto">
          <a:xfrm>
            <a:off x="5977788" y="1006027"/>
            <a:ext cx="5425410" cy="48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3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AD24-0710-29C5-0538-D364C590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248083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3 -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75AC9E-1EAD-110F-4771-2403FF8174AB}"/>
              </a:ext>
            </a:extLst>
          </p:cNvPr>
          <p:cNvSpPr txBox="1">
            <a:spLocks/>
          </p:cNvSpPr>
          <p:nvPr/>
        </p:nvSpPr>
        <p:spPr>
          <a:xfrm>
            <a:off x="1289302" y="2072516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900" b="1" dirty="0"/>
              <a:t>Submission</a:t>
            </a:r>
            <a:r>
              <a:rPr lang="en-US" sz="1900" dirty="0"/>
              <a:t>: Written reflective report. </a:t>
            </a:r>
          </a:p>
          <a:p>
            <a:pPr marL="0"/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/>
              <a:t>Peer Assessment – you need to keep a weekly log - screenshot based.  I expect peer assessment feedback to be accompanied by reference to this. No unsubstantiated claims!</a:t>
            </a:r>
          </a:p>
          <a:p>
            <a:pPr marL="0" indent="0">
              <a:buNone/>
            </a:pPr>
            <a:endParaRPr lang="en-US" sz="1900" dirty="0"/>
          </a:p>
          <a:p>
            <a:pPr marL="0"/>
            <a:r>
              <a:rPr lang="en-US" sz="1900" b="1" dirty="0"/>
              <a:t>Deadline: 11</a:t>
            </a:r>
            <a:r>
              <a:rPr lang="en-US" sz="1900" b="1" baseline="30000" dirty="0"/>
              <a:t>th</a:t>
            </a:r>
            <a:r>
              <a:rPr lang="en-US" sz="1900" b="1" dirty="0"/>
              <a:t> May 2023</a:t>
            </a:r>
          </a:p>
          <a:p>
            <a:pPr marL="0"/>
            <a:endParaRPr lang="en-US" sz="1900" dirty="0"/>
          </a:p>
          <a:p>
            <a:pPr marL="0"/>
            <a:r>
              <a:rPr lang="en-US" sz="1900" b="1" dirty="0"/>
              <a:t>Feedback</a:t>
            </a:r>
            <a:r>
              <a:rPr lang="en-US" sz="1900" dirty="0"/>
              <a:t>: Written feedback posted on Blackboard. </a:t>
            </a:r>
          </a:p>
        </p:txBody>
      </p:sp>
    </p:spTree>
    <p:extLst>
      <p:ext uri="{BB962C8B-B14F-4D97-AF65-F5344CB8AC3E}">
        <p14:creationId xmlns:p14="http://schemas.microsoft.com/office/powerpoint/2010/main" val="176039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4EF05-7E09-C930-0BAC-DD0AB0B7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Assignment 3 Expectations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4699-990A-7B79-079F-5F3AFE4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A well written report outlining how well your team met the expectations and requirements of your stakeholder. 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It should reflect clearly (and dispassionately) on problems encountered along the way.  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It should give clear reflections on what you would do differently next time. 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There should be detailed reference to PLSEC Issues and this should me more than surface lever considerations. </a:t>
            </a:r>
          </a:p>
        </p:txBody>
      </p:sp>
    </p:spTree>
    <p:extLst>
      <p:ext uri="{BB962C8B-B14F-4D97-AF65-F5344CB8AC3E}">
        <p14:creationId xmlns:p14="http://schemas.microsoft.com/office/powerpoint/2010/main" val="2584123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2B03-2E69-B805-A3A9-4934C56D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/>
              <a:t>We expect you to: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2A6A-7501-AEB0-5950-57A8C7C8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599509"/>
            <a:ext cx="10314475" cy="363945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Attend weekly supervisions</a:t>
            </a:r>
          </a:p>
          <a:p>
            <a:r>
              <a:rPr lang="en-GB" sz="2400" dirty="0"/>
              <a:t>Keep weekly logs of your project progress and teamwork </a:t>
            </a:r>
          </a:p>
          <a:p>
            <a:endParaRPr lang="en-GB" sz="2400" dirty="0"/>
          </a:p>
          <a:p>
            <a:r>
              <a:rPr lang="en-GB" sz="2400" dirty="0"/>
              <a:t>Make every effort to solve teamwork issues yourselves</a:t>
            </a:r>
          </a:p>
          <a:p>
            <a:pPr lvl="1"/>
            <a:r>
              <a:rPr lang="en-GB" dirty="0"/>
              <a:t>Where this is not possible – speak to your supervisor ASAP.</a:t>
            </a:r>
          </a:p>
          <a:p>
            <a:endParaRPr lang="en-GB" sz="2400" dirty="0"/>
          </a:p>
          <a:p>
            <a:r>
              <a:rPr lang="en-GB" sz="2400" dirty="0"/>
              <a:t>Offer fair and substantiated peer feedback to your team mates.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2B03-2E69-B805-A3A9-4934C56D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 dirty="0"/>
              <a:t>Use of tools / frameworks 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2A6A-7501-AEB0-5950-57A8C7C8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599509"/>
            <a:ext cx="1031447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Fine (frankly it’s encouraged).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We expect you to create a functional system in response to your client’s brief.  This should model the real world (it’s your last chance to work on your skills before you graduate). 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Use your knowledge of best practice / good tools to help you.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2B03-2E69-B805-A3A9-4934C56D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 dirty="0"/>
              <a:t>Even Chat GPT?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2A6A-7501-AEB0-5950-57A8C7C8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599509"/>
            <a:ext cx="1031447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Yes, with caveats. </a:t>
            </a:r>
          </a:p>
          <a:p>
            <a:pPr marL="0" indent="0">
              <a:buNone/>
            </a:pPr>
            <a:r>
              <a:rPr lang="en-GB" sz="2400" dirty="0"/>
              <a:t>Be open with your use – it’s a great tool and can be super helpful. 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However, </a:t>
            </a:r>
          </a:p>
          <a:p>
            <a:pPr marL="0" indent="0">
              <a:buNone/>
            </a:pPr>
            <a:r>
              <a:rPr lang="en-GB" sz="2400" dirty="0"/>
              <a:t>Make sure you understand your code and can explain it in detail.  Explain how and why you used the tool (what did you gain / why was that the right tool for that purpose).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2B03-2E69-B805-A3A9-4934C56D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/>
              <a:t>You can expect from us: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2A6A-7501-AEB0-5950-57A8C7C8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99509"/>
            <a:ext cx="10128689" cy="3639450"/>
          </a:xfrm>
        </p:spPr>
        <p:txBody>
          <a:bodyPr anchor="ctr">
            <a:normAutofit fontScale="85000" lnSpcReduction="20000"/>
          </a:bodyPr>
          <a:lstStyle/>
          <a:p>
            <a:r>
              <a:rPr lang="en-GB" sz="2400" dirty="0"/>
              <a:t>An assigned supervisor for your team.</a:t>
            </a:r>
          </a:p>
          <a:p>
            <a:endParaRPr lang="en-GB" sz="2400" dirty="0"/>
          </a:p>
          <a:p>
            <a:r>
              <a:rPr lang="en-GB" sz="2400" dirty="0"/>
              <a:t>Support with team formation and finding a project.</a:t>
            </a:r>
          </a:p>
          <a:p>
            <a:endParaRPr lang="en-GB" sz="2400" dirty="0"/>
          </a:p>
          <a:p>
            <a:r>
              <a:rPr lang="en-GB" sz="2400" dirty="0"/>
              <a:t>10 x 30 minute supervisions.  Once a week in weeks 2 to 11.</a:t>
            </a:r>
          </a:p>
          <a:p>
            <a:endParaRPr lang="en-GB" sz="2400" dirty="0"/>
          </a:p>
          <a:p>
            <a:r>
              <a:rPr lang="en-GB" sz="2400" dirty="0"/>
              <a:t>Supportive feedback on your project</a:t>
            </a:r>
          </a:p>
          <a:p>
            <a:pPr lvl="1"/>
            <a:r>
              <a:rPr lang="en-GB" dirty="0"/>
              <a:t>Please note – specific technical feedback may be limited. </a:t>
            </a:r>
          </a:p>
          <a:p>
            <a:endParaRPr lang="en-GB" sz="2400" dirty="0"/>
          </a:p>
          <a:p>
            <a:r>
              <a:rPr lang="en-GB" sz="2400" dirty="0"/>
              <a:t>Weekly lectures with advice and guidance. </a:t>
            </a:r>
          </a:p>
          <a:p>
            <a:pPr lvl="1"/>
            <a:r>
              <a:rPr lang="en-GB" dirty="0"/>
              <a:t>This will always include opportunities for questions.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2B03-2E69-B805-A3A9-4934C56D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/>
              <a:t>You can expect from us: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C22C9-BDBE-2808-559B-87BDD44B8B17}"/>
              </a:ext>
            </a:extLst>
          </p:cNvPr>
          <p:cNvSpPr txBox="1">
            <a:spLocks/>
          </p:cNvSpPr>
          <p:nvPr/>
        </p:nvSpPr>
        <p:spPr>
          <a:xfrm>
            <a:off x="377776" y="5596875"/>
            <a:ext cx="10770388" cy="78169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Open Sans" panose="020B0606030504020204" pitchFamily="34" charset="0"/>
              </a:rPr>
              <a:t>Briefs will be available with this </a:t>
            </a:r>
            <a:r>
              <a:rPr lang="en-GB" sz="2000" dirty="0" err="1">
                <a:latin typeface="Open Sans" panose="020B0606030504020204" pitchFamily="34" charset="0"/>
              </a:rPr>
              <a:t>powerpoint</a:t>
            </a:r>
            <a:r>
              <a:rPr lang="en-GB" sz="2000" dirty="0">
                <a:latin typeface="Open Sans" panose="020B0606030504020204" pitchFamily="34" charset="0"/>
              </a:rPr>
              <a:t> after the lecture.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Open Sans" panose="020B0606030504020204" pitchFamily="34" charset="0"/>
              </a:rPr>
              <a:t>In future </a:t>
            </a:r>
            <a:r>
              <a:rPr lang="en-GB" sz="2000" dirty="0" err="1">
                <a:latin typeface="Open Sans" panose="020B0606030504020204" pitchFamily="34" charset="0"/>
              </a:rPr>
              <a:t>powerpoints</a:t>
            </a:r>
            <a:r>
              <a:rPr lang="en-GB" sz="2000" dirty="0">
                <a:latin typeface="Open Sans" panose="020B0606030504020204" pitchFamily="34" charset="0"/>
              </a:rPr>
              <a:t> will be available </a:t>
            </a:r>
            <a:r>
              <a:rPr lang="en-GB" sz="2000" b="1" dirty="0">
                <a:latin typeface="Open Sans" panose="020B0606030504020204" pitchFamily="34" charset="0"/>
              </a:rPr>
              <a:t>BEFORE</a:t>
            </a:r>
            <a:r>
              <a:rPr lang="en-GB" sz="2000" dirty="0">
                <a:latin typeface="Open Sans" panose="020B0606030504020204" pitchFamily="34" charset="0"/>
              </a:rPr>
              <a:t> the lecture. 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3D437-6258-F99D-C843-2E31A7ECBCCA}"/>
              </a:ext>
            </a:extLst>
          </p:cNvPr>
          <p:cNvSpPr txBox="1"/>
          <p:nvPr/>
        </p:nvSpPr>
        <p:spPr>
          <a:xfrm>
            <a:off x="795528" y="2371423"/>
            <a:ext cx="9964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Lecture videos uploaded online for those who miss lectures.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Powerpoints</a:t>
            </a:r>
            <a:r>
              <a:rPr lang="en-GB" sz="2000" dirty="0"/>
              <a:t> available prior to the lecture from week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Clear set of minimum targets for each week.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These are not marked but could help keep you on track!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Updated FAQ section on Blackboard.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As people ask questions I will add them here. </a:t>
            </a:r>
          </a:p>
        </p:txBody>
      </p:sp>
    </p:spTree>
    <p:extLst>
      <p:ext uri="{BB962C8B-B14F-4D97-AF65-F5344CB8AC3E}">
        <p14:creationId xmlns:p14="http://schemas.microsoft.com/office/powerpoint/2010/main" val="329333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90EF-9AA7-E8BE-A524-B8B77A4B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b="1" dirty="0"/>
              <a:t>Module Timetable </a:t>
            </a:r>
          </a:p>
        </p:txBody>
      </p:sp>
      <p:grpSp>
        <p:nvGrpSpPr>
          <p:cNvPr id="5138" name="Group 51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0" name="Rectangle 51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BB53-1FF7-0829-FA9F-2ACC4EB3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795473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Friday Lecture – with Rebecca</a:t>
            </a:r>
          </a:p>
          <a:p>
            <a:pPr>
              <a:buFontTx/>
              <a:buChar char="-"/>
            </a:pPr>
            <a:r>
              <a:rPr lang="en-GB" sz="2000" dirty="0"/>
              <a:t>Guidance on aspects of the process</a:t>
            </a:r>
          </a:p>
          <a:p>
            <a:pPr>
              <a:buFontTx/>
              <a:buChar char="-"/>
            </a:pPr>
            <a:r>
              <a:rPr lang="en-GB" sz="2000" dirty="0"/>
              <a:t>Minimum expectations for the week ahead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Weekly Supervisions – with supervisors</a:t>
            </a:r>
          </a:p>
          <a:p>
            <a:pPr>
              <a:buFontTx/>
              <a:buChar char="-"/>
            </a:pPr>
            <a:r>
              <a:rPr lang="en-GB" sz="2000" dirty="0"/>
              <a:t>Specific tailored project guidance </a:t>
            </a:r>
          </a:p>
          <a:p>
            <a:pPr>
              <a:buFontTx/>
              <a:buChar char="-"/>
            </a:pPr>
            <a:r>
              <a:rPr lang="en-GB" sz="2000" dirty="0"/>
              <a:t>At a time to suit you and your supervisor</a:t>
            </a:r>
          </a:p>
          <a:p>
            <a:pPr>
              <a:buFontTx/>
              <a:buChar char="-"/>
            </a:pPr>
            <a:r>
              <a:rPr lang="en-GB" sz="2000" dirty="0"/>
              <a:t>If you can’t make it please let them know in advance / try and rearrange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remium Vector | Calendar deadline icon flat style business deadline  concept vector illustrationxa">
            <a:extLst>
              <a:ext uri="{FF2B5EF4-FFF2-40B4-BE49-F238E27FC236}">
                <a16:creationId xmlns:a16="http://schemas.microsoft.com/office/drawing/2014/main" id="{F786E605-B24E-9908-8CCB-1E7B3B4C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22" y="971689"/>
            <a:ext cx="4914621" cy="49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7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90EF-9AA7-E8BE-A524-B8B77A4B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en-GB" sz="3700" b="1" dirty="0"/>
              <a:t>Who do I contact for advice?</a:t>
            </a:r>
          </a:p>
        </p:txBody>
      </p:sp>
      <p:grpSp>
        <p:nvGrpSpPr>
          <p:cNvPr id="5138" name="Group 51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0" name="Rectangle 51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BB53-1FF7-0829-FA9F-2ACC4EB3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795473" cy="397958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/>
              <a:t>Firstly – your supervisors</a:t>
            </a:r>
          </a:p>
          <a:p>
            <a:pPr>
              <a:buFontTx/>
              <a:buChar char="-"/>
            </a:pPr>
            <a:r>
              <a:rPr lang="en-GB" sz="2000" dirty="0"/>
              <a:t>They know you / your team project</a:t>
            </a:r>
          </a:p>
          <a:p>
            <a:pPr>
              <a:buFontTx/>
              <a:buChar char="-"/>
            </a:pPr>
            <a:r>
              <a:rPr lang="en-GB" sz="2000" dirty="0"/>
              <a:t>Can provide specific advice</a:t>
            </a:r>
          </a:p>
          <a:p>
            <a:pPr>
              <a:buFontTx/>
              <a:buChar char="-"/>
            </a:pPr>
            <a:r>
              <a:rPr lang="en-GB" sz="2000" dirty="0"/>
              <a:t>They are experts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As a last resort – me. </a:t>
            </a:r>
          </a:p>
          <a:p>
            <a:pPr>
              <a:buFontTx/>
              <a:buChar char="-"/>
            </a:pPr>
            <a:r>
              <a:rPr lang="en-GB" sz="2000" dirty="0"/>
              <a:t>Not because I don’t want to talk to you but because my response will be slower and probably less tailored to you and your team.</a:t>
            </a:r>
          </a:p>
          <a:p>
            <a:pPr>
              <a:buFontTx/>
              <a:buChar char="-"/>
            </a:pPr>
            <a:r>
              <a:rPr lang="en-GB" sz="2000" dirty="0"/>
              <a:t>Remember there are 140 on the module and one of me!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toon comic graphic design for HELP Stock Vector | Adobe Stock">
            <a:extLst>
              <a:ext uri="{FF2B5EF4-FFF2-40B4-BE49-F238E27FC236}">
                <a16:creationId xmlns:a16="http://schemas.microsoft.com/office/drawing/2014/main" id="{E0D193F6-85F5-7C14-84EB-42C1249D5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b="5127"/>
          <a:stretch/>
        </p:blipFill>
        <p:spPr bwMode="auto">
          <a:xfrm>
            <a:off x="6109237" y="836381"/>
            <a:ext cx="5175122" cy="518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4EF05-7E09-C930-0BAC-DD0AB0B7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Week 2 expectations.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4699-990A-7B79-079F-5F3AFE4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As a </a:t>
            </a:r>
            <a:r>
              <a:rPr lang="en-GB" sz="2000" b="1" u="sng" dirty="0"/>
              <a:t>minimum </a:t>
            </a:r>
            <a:r>
              <a:rPr lang="en-GB" sz="2000" dirty="0"/>
              <a:t>you need to have:</a:t>
            </a:r>
          </a:p>
          <a:p>
            <a:pPr marL="0" indent="0">
              <a:buNone/>
            </a:pPr>
            <a:endParaRPr lang="en-GB" sz="2000" b="1" u="sng" dirty="0"/>
          </a:p>
          <a:p>
            <a:pPr marL="342900" indent="-342900">
              <a:buAutoNum type="arabicPeriod"/>
            </a:pPr>
            <a:r>
              <a:rPr lang="en-GB" sz="2000" dirty="0"/>
              <a:t>Met with your team</a:t>
            </a:r>
          </a:p>
          <a:p>
            <a:pPr marL="342900" indent="-342900">
              <a:buAutoNum type="arabicPeriod"/>
            </a:pPr>
            <a:r>
              <a:rPr lang="en-GB" sz="2000" dirty="0"/>
              <a:t>Met with your supervisor</a:t>
            </a:r>
          </a:p>
          <a:p>
            <a:pPr marL="342900" indent="-342900">
              <a:buAutoNum type="arabicPeriod"/>
            </a:pPr>
            <a:r>
              <a:rPr lang="en-GB" sz="2000" dirty="0"/>
              <a:t>Planned a meeting with your client </a:t>
            </a:r>
          </a:p>
          <a:p>
            <a:pPr marL="0" indent="0">
              <a:buNone/>
            </a:pPr>
            <a:r>
              <a:rPr lang="en-GB" sz="2000" dirty="0"/>
              <a:t>Some supervisors are advising you to speak to them before your first meeting with them.  This is fine – I will be going over gathering requirements next week so timing of this is up to you.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sz="2000" dirty="0"/>
              <a:t> Set up a team working area.  This can be Teams / Discord / Slack / other of your choice. </a:t>
            </a:r>
            <a:endParaRPr lang="en-GB" sz="1600" dirty="0"/>
          </a:p>
          <a:p>
            <a:pPr marL="342900" indent="-342900">
              <a:buAutoNum type="arabicPeriod" startAt="4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27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2D3B-2269-41A9-FC3A-548DC945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24" y="13792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5400" dirty="0"/>
              <a:t>Brief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9474-BD25-6CF9-2274-0A35A5F345A1}"/>
              </a:ext>
            </a:extLst>
          </p:cNvPr>
          <p:cNvSpPr txBox="1">
            <a:spLocks/>
          </p:cNvSpPr>
          <p:nvPr/>
        </p:nvSpPr>
        <p:spPr>
          <a:xfrm>
            <a:off x="1106599" y="1785658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Module Leader:  Dr Rebecca Nicholson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200" dirty="0"/>
          </a:p>
          <a:p>
            <a:r>
              <a:rPr lang="en-GB" sz="2200" dirty="0"/>
              <a:t>Educational Technology </a:t>
            </a:r>
          </a:p>
          <a:p>
            <a:pPr lvl="1"/>
            <a:r>
              <a:rPr lang="en-GB" sz="2200" dirty="0"/>
              <a:t>Build and evaluate technology used in teaching</a:t>
            </a:r>
          </a:p>
          <a:p>
            <a:r>
              <a:rPr lang="en-GB" sz="2200" dirty="0"/>
              <a:t>Music Technology</a:t>
            </a:r>
          </a:p>
          <a:p>
            <a:pPr lvl="1"/>
            <a:r>
              <a:rPr lang="en-GB" sz="2200" dirty="0"/>
              <a:t>How do we use tech to teach music / drama?</a:t>
            </a:r>
          </a:p>
          <a:p>
            <a:r>
              <a:rPr lang="en-GB" sz="2200" dirty="0"/>
              <a:t>Human-Computer Interaction</a:t>
            </a:r>
          </a:p>
          <a:p>
            <a:pPr lvl="1"/>
            <a:r>
              <a:rPr lang="en-GB" sz="2200" dirty="0"/>
              <a:t>I will </a:t>
            </a:r>
            <a:r>
              <a:rPr lang="en-GB" sz="2200" b="1" dirty="0"/>
              <a:t>ALWAYS</a:t>
            </a:r>
            <a:r>
              <a:rPr lang="en-GB" sz="2200" dirty="0"/>
              <a:t> ask you about the users!</a:t>
            </a:r>
          </a:p>
          <a:p>
            <a:endParaRPr lang="en-GB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I specialise in collaborative systems – how to design technology to support collaborative learning teaching.</a:t>
            </a:r>
          </a:p>
          <a:p>
            <a:endParaRPr lang="en-GB" sz="2200" dirty="0"/>
          </a:p>
        </p:txBody>
      </p:sp>
      <p:pic>
        <p:nvPicPr>
          <p:cNvPr id="5" name="Picture 4" descr="A picture containing indoor, black&#10;&#10;Description automatically generated">
            <a:extLst>
              <a:ext uri="{FF2B5EF4-FFF2-40B4-BE49-F238E27FC236}">
                <a16:creationId xmlns:a16="http://schemas.microsoft.com/office/drawing/2014/main" id="{905CB282-F1F4-C1FB-B95D-1B712C9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08" y="598244"/>
            <a:ext cx="4091923" cy="260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3C92EB-CB44-B9DA-DCA3-7A9FE26D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07" y="3385373"/>
            <a:ext cx="4091923" cy="27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2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B44D-C462-3A07-0E24-98DCA32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Assessments </a:t>
            </a:r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74" name="Rectangle 112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F5E-4C27-F88E-A895-8910C9B1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2497890"/>
            <a:ext cx="4559425" cy="3979585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GB" sz="2000" b="1" dirty="0"/>
              <a:t>Project Plan (10%) </a:t>
            </a:r>
          </a:p>
          <a:p>
            <a:pPr marL="0" indent="0">
              <a:buNone/>
            </a:pPr>
            <a:r>
              <a:rPr lang="en-GB" sz="2000" dirty="0"/>
              <a:t>Submit and present your project plan to your supervisor as a group. 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2.    Product Demonstration (50%)</a:t>
            </a:r>
          </a:p>
          <a:p>
            <a:pPr marL="0" indent="0">
              <a:buNone/>
            </a:pPr>
            <a:r>
              <a:rPr lang="en-GB" sz="2000" dirty="0"/>
              <a:t>Demonstrate your product to your supervisor and second marker as a group.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3.    Evaluation Report (40%)</a:t>
            </a:r>
          </a:p>
          <a:p>
            <a:pPr marL="0" indent="0">
              <a:buNone/>
            </a:pPr>
            <a:r>
              <a:rPr lang="en-GB" sz="1900" dirty="0"/>
              <a:t>Write a reflective report on your own contributions to the group and how well your product matched the plan.</a:t>
            </a:r>
          </a:p>
          <a:p>
            <a:endParaRPr lang="en-GB" sz="1900" dirty="0"/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What Happens During an IT Assessment? - Tech Solutions IT Blog | North  Andover, MA | Tech Solutions IT">
            <a:extLst>
              <a:ext uri="{FF2B5EF4-FFF2-40B4-BE49-F238E27FC236}">
                <a16:creationId xmlns:a16="http://schemas.microsoft.com/office/drawing/2014/main" id="{53683635-B83C-3B84-D4D8-43953B6EA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9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90EF-9AA7-E8BE-A524-B8B77A4B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b="1" dirty="0"/>
              <a:t>Deadlines</a:t>
            </a:r>
          </a:p>
        </p:txBody>
      </p:sp>
      <p:grpSp>
        <p:nvGrpSpPr>
          <p:cNvPr id="5138" name="Group 51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0" name="Rectangle 51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BB53-1FF7-0829-FA9F-2ACC4EB3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795473" cy="3979585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b="1" dirty="0"/>
              <a:t>Jan 20</a:t>
            </a:r>
            <a:r>
              <a:rPr lang="en-GB" sz="2000" b="1" baseline="30000" dirty="0"/>
              <a:t>th</a:t>
            </a:r>
            <a:r>
              <a:rPr lang="en-GB" sz="2000" b="1" dirty="0"/>
              <a:t> 2023</a:t>
            </a:r>
            <a:r>
              <a:rPr lang="en-GB" sz="2000" b="1" baseline="30000" dirty="0"/>
              <a:t> </a:t>
            </a: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Submit team members and project idea (0%).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9</a:t>
            </a:r>
            <a:r>
              <a:rPr lang="en-GB" sz="2000" b="1" baseline="30000" dirty="0"/>
              <a:t>th</a:t>
            </a:r>
            <a:r>
              <a:rPr lang="en-GB" sz="2000" b="1" dirty="0"/>
              <a:t> Feb 2023</a:t>
            </a:r>
          </a:p>
          <a:p>
            <a:pPr marL="0" indent="0">
              <a:buNone/>
            </a:pPr>
            <a:r>
              <a:rPr lang="en-GB" sz="2000" dirty="0"/>
              <a:t>Assessment 1 (Project Plan) – 10%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w/c 13</a:t>
            </a:r>
            <a:r>
              <a:rPr lang="en-GB" sz="2000" b="1" baseline="30000" dirty="0"/>
              <a:t>th</a:t>
            </a:r>
            <a:r>
              <a:rPr lang="en-GB" sz="2000" b="1" dirty="0"/>
              <a:t> Feb 2023</a:t>
            </a:r>
          </a:p>
          <a:p>
            <a:pPr marL="0" indent="0">
              <a:buNone/>
            </a:pPr>
            <a:r>
              <a:rPr lang="en-GB" sz="2000" dirty="0"/>
              <a:t>Presentations to supervisors.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26</a:t>
            </a:r>
            <a:r>
              <a:rPr lang="en-GB" sz="2000" b="1" baseline="30000" dirty="0"/>
              <a:t>th</a:t>
            </a:r>
            <a:r>
              <a:rPr lang="en-GB" sz="2000" b="1" dirty="0"/>
              <a:t> Mar 2023</a:t>
            </a:r>
          </a:p>
          <a:p>
            <a:pPr marL="0" indent="0">
              <a:buNone/>
            </a:pPr>
            <a:r>
              <a:rPr lang="en-GB" sz="2000" dirty="0"/>
              <a:t>Final Demonstration – 40%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11</a:t>
            </a:r>
            <a:r>
              <a:rPr lang="en-GB" sz="2000" b="1" baseline="30000" dirty="0"/>
              <a:t>th</a:t>
            </a:r>
            <a:r>
              <a:rPr lang="en-GB" sz="2000" b="1" dirty="0"/>
              <a:t> May 2023</a:t>
            </a:r>
          </a:p>
          <a:p>
            <a:pPr marL="0" indent="0">
              <a:buNone/>
            </a:pPr>
            <a:r>
              <a:rPr lang="en-GB" sz="2000" dirty="0"/>
              <a:t>Reflective Report - 40%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remium Vector | Calendar deadline icon flat style business deadline  concept vector illustrationxa">
            <a:extLst>
              <a:ext uri="{FF2B5EF4-FFF2-40B4-BE49-F238E27FC236}">
                <a16:creationId xmlns:a16="http://schemas.microsoft.com/office/drawing/2014/main" id="{F786E605-B24E-9908-8CCB-1E7B3B4C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22" y="971689"/>
            <a:ext cx="4914621" cy="49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2D3B-2269-41A9-FC3A-548DC945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24" y="13792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5400" dirty="0"/>
              <a:t>Assignment 1 -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E50C4-8C45-CA87-B2B9-0934FECE438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Submission</a:t>
            </a:r>
            <a:r>
              <a:rPr lang="en-GB" dirty="0"/>
              <a:t>: Slide deck for presentation. </a:t>
            </a:r>
          </a:p>
          <a:p>
            <a:pPr>
              <a:buFontTx/>
              <a:buChar char="-"/>
            </a:pPr>
            <a:r>
              <a:rPr lang="en-GB" dirty="0"/>
              <a:t>This version will be used for your presentation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Deadline</a:t>
            </a:r>
            <a:r>
              <a:rPr lang="en-GB" dirty="0"/>
              <a:t>: 9</a:t>
            </a:r>
            <a:r>
              <a:rPr lang="en-GB" baseline="30000" dirty="0"/>
              <a:t>th</a:t>
            </a:r>
            <a:r>
              <a:rPr lang="en-GB" dirty="0"/>
              <a:t> Feb 2023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Presentation</a:t>
            </a:r>
            <a:r>
              <a:rPr lang="en-GB" dirty="0"/>
              <a:t>:  During week 3 supervision session.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Feedback</a:t>
            </a:r>
            <a:r>
              <a:rPr lang="en-GB" dirty="0"/>
              <a:t>:  Verbal - on the day you will be asked questions / get feedback.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Written feedback – 3 specific improvements agreed with your supervisor.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(Nb - When we mark the demo we expect to see these have been actioned)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BD27F-19AB-DA7F-59EF-827DD364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ctr"/>
            <a:r>
              <a:rPr lang="en-GB" sz="4800" dirty="0"/>
              <a:t>Assignment 1 Expectations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F078-2768-18EF-C4A7-F25555E5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dirty="0"/>
              <a:t>You </a:t>
            </a:r>
            <a:r>
              <a:rPr lang="en-GB" sz="2400" dirty="0"/>
              <a:t>give a clear presentation outlining all the key aspects of your project.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There is a list of the slides we expect you to include as part of the assessment.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You </a:t>
            </a:r>
            <a:r>
              <a:rPr lang="en-GB" sz="2400" b="1" dirty="0"/>
              <a:t>MUST</a:t>
            </a:r>
            <a:r>
              <a:rPr lang="en-GB" sz="2400" dirty="0"/>
              <a:t> adhere to the slide limit. This is fixed at 14 slides.  You will only have 15 minutes to give your presentation so make sure you don’t create too many slides!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5547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SLIDE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This slide should contain: </a:t>
            </a:r>
          </a:p>
          <a:p>
            <a:pPr marL="0" indent="0">
              <a:buNone/>
            </a:pPr>
            <a:endParaRPr lang="en-GB" sz="2400" dirty="0"/>
          </a:p>
          <a:p>
            <a:pPr marL="514350" indent="-514350">
              <a:buFont typeface="+mj-lt"/>
              <a:buAutoNum type="alphaLcPeriod"/>
            </a:pPr>
            <a:r>
              <a:rPr lang="en-GB" sz="2400" dirty="0"/>
              <a:t>Information about your client 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400" dirty="0"/>
              <a:t>Their initial ‘pitch’ (what they wanted you to develop at a high level).  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400" dirty="0"/>
              <a:t>Introduce your group – who is in the team?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400" dirty="0"/>
              <a:t>How you gathered the requirements for your system and refined them.</a:t>
            </a:r>
          </a:p>
          <a:p>
            <a:pPr marL="0" indent="0">
              <a:buNone/>
            </a:pPr>
            <a:r>
              <a:rPr lang="en-GB" sz="2400" dirty="0"/>
              <a:t> 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918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SLIDE 2 &amp;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pPr marL="342900" lvl="0" indent="-342900">
              <a:buFont typeface="+mj-lt"/>
              <a:buAutoNum type="alphaLcParenR"/>
            </a:pPr>
            <a:r>
              <a:rPr lang="en-GB" sz="2000" dirty="0">
                <a:effectLst/>
                <a:latin typeface="Azo Sans"/>
                <a:ea typeface="SimSun" panose="02010600030101010101" pitchFamily="2" charset="-122"/>
                <a:cs typeface="Calibri" panose="020F0502020204030204" pitchFamily="34" charset="0"/>
              </a:rPr>
              <a:t>Your epic in the specified format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Your team plan outlining how your features work together as a plan.  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plan should include:</a:t>
            </a:r>
          </a:p>
          <a:p>
            <a:pPr marL="857250" lvl="1" indent="-400050">
              <a:spcBef>
                <a:spcPts val="1000"/>
              </a:spcBef>
              <a:buFont typeface="+mj-lt"/>
              <a:buAutoNum type="romanLcPeriod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details of the overall system, </a:t>
            </a:r>
          </a:p>
          <a:p>
            <a:pPr marL="857250" lvl="1" indent="-400050">
              <a:spcBef>
                <a:spcPts val="1000"/>
              </a:spcBef>
              <a:buFont typeface="+mj-lt"/>
              <a:buAutoNum type="romanLcPeriod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who will complete which subsystem</a:t>
            </a:r>
          </a:p>
          <a:p>
            <a:pPr marL="857250" lvl="1" indent="-400050">
              <a:spcBef>
                <a:spcPts val="1000"/>
              </a:spcBef>
              <a:buFont typeface="+mj-lt"/>
              <a:buAutoNum type="romanLcPeriod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you intend to test the system, and </a:t>
            </a:r>
          </a:p>
          <a:p>
            <a:pPr marL="857250" lvl="1" indent="-400050">
              <a:spcBef>
                <a:spcPts val="1000"/>
              </a:spcBef>
              <a:buFont typeface="+mj-lt"/>
              <a:buAutoNum type="romanLcPeriod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integration of the subsystems. </a:t>
            </a:r>
          </a:p>
          <a:p>
            <a:pPr marL="857250" lvl="1" indent="-400050">
              <a:spcBef>
                <a:spcPts val="1000"/>
              </a:spcBef>
              <a:buFont typeface="+mj-lt"/>
              <a:buAutoNum type="romanLcPeriod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requirements – what equipment / software access do you need?</a:t>
            </a:r>
          </a:p>
          <a:p>
            <a:pPr marL="857250" lvl="1" indent="-400050">
              <a:spcBef>
                <a:spcPts val="1000"/>
              </a:spcBef>
              <a:buFont typeface="+mj-lt"/>
              <a:buAutoNum type="romanLcPeriod"/>
            </a:pPr>
            <a:r>
              <a:rPr lang="en-GB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Potential commercial, economic, legal, ethical, social and professional factors</a:t>
            </a:r>
          </a:p>
        </p:txBody>
      </p:sp>
    </p:spTree>
    <p:extLst>
      <p:ext uri="{BB962C8B-B14F-4D97-AF65-F5344CB8AC3E}">
        <p14:creationId xmlns:p14="http://schemas.microsoft.com/office/powerpoint/2010/main" val="175064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1797</Words>
  <Application>Microsoft Macintosh PowerPoint</Application>
  <PresentationFormat>Widescreen</PresentationFormat>
  <Paragraphs>271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Azo Sans</vt:lpstr>
      <vt:lpstr>Calibri</vt:lpstr>
      <vt:lpstr>Calibri Light</vt:lpstr>
      <vt:lpstr>Open Sans</vt:lpstr>
      <vt:lpstr>Verdana</vt:lpstr>
      <vt:lpstr>Office Theme</vt:lpstr>
      <vt:lpstr>KV6002  Week 1 – Assignment Briefing and Expectations</vt:lpstr>
      <vt:lpstr>KV6002 Team Project and Professionalism – Week 1</vt:lpstr>
      <vt:lpstr>Brief Intro</vt:lpstr>
      <vt:lpstr>Assessments </vt:lpstr>
      <vt:lpstr>Deadlines</vt:lpstr>
      <vt:lpstr>Assignment 1 - Overview</vt:lpstr>
      <vt:lpstr>Assignment 1 Expectations</vt:lpstr>
      <vt:lpstr>SLIDE 1</vt:lpstr>
      <vt:lpstr>SLIDE 2 &amp; 3</vt:lpstr>
      <vt:lpstr>SLIDE 2 EPIC EXAMPLE</vt:lpstr>
      <vt:lpstr>SLIDE 4 – Intended Users</vt:lpstr>
      <vt:lpstr>PowerPoint Presentation</vt:lpstr>
      <vt:lpstr>PowerPoint Presentation</vt:lpstr>
      <vt:lpstr>SLIDE 5 onwards</vt:lpstr>
      <vt:lpstr>PowerPoint Presentation</vt:lpstr>
      <vt:lpstr>Assignment 2 - Overview</vt:lpstr>
      <vt:lpstr>Weekly Log</vt:lpstr>
      <vt:lpstr>Assignment 2 Expectations</vt:lpstr>
      <vt:lpstr>Assignment 2 Expectations</vt:lpstr>
      <vt:lpstr>Assignment 3 - Overview</vt:lpstr>
      <vt:lpstr>Assignment 3 Expectations</vt:lpstr>
      <vt:lpstr>We expect you to:</vt:lpstr>
      <vt:lpstr>Use of tools / frameworks etc.</vt:lpstr>
      <vt:lpstr>Even Chat GPT?</vt:lpstr>
      <vt:lpstr>You can expect from us:</vt:lpstr>
      <vt:lpstr>You can expect from us:</vt:lpstr>
      <vt:lpstr>Module Timetable </vt:lpstr>
      <vt:lpstr>Who do I contact for advice?</vt:lpstr>
      <vt:lpstr>Week 2 expectations.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Nicholson (PGR)</dc:creator>
  <cp:lastModifiedBy>Rebecca Nicholson</cp:lastModifiedBy>
  <cp:revision>24</cp:revision>
  <dcterms:created xsi:type="dcterms:W3CDTF">2022-11-22T14:04:00Z</dcterms:created>
  <dcterms:modified xsi:type="dcterms:W3CDTF">2023-01-27T12:46:03Z</dcterms:modified>
</cp:coreProperties>
</file>