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1" r:id="rId2"/>
    <p:sldId id="257" r:id="rId3"/>
    <p:sldId id="277" r:id="rId4"/>
    <p:sldId id="282" r:id="rId5"/>
    <p:sldId id="370" r:id="rId6"/>
    <p:sldId id="308" r:id="rId7"/>
    <p:sldId id="328" r:id="rId8"/>
    <p:sldId id="360" r:id="rId9"/>
    <p:sldId id="361" r:id="rId10"/>
    <p:sldId id="364" r:id="rId11"/>
    <p:sldId id="363" r:id="rId12"/>
    <p:sldId id="320" r:id="rId13"/>
    <p:sldId id="333" r:id="rId14"/>
    <p:sldId id="326" r:id="rId15"/>
    <p:sldId id="358" r:id="rId16"/>
    <p:sldId id="371" r:id="rId17"/>
    <p:sldId id="372" r:id="rId18"/>
    <p:sldId id="373" r:id="rId19"/>
    <p:sldId id="374" r:id="rId20"/>
    <p:sldId id="300" r:id="rId21"/>
    <p:sldId id="32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047"/>
    <p:restoredTop sz="96197"/>
  </p:normalViewPr>
  <p:slideViewPr>
    <p:cSldViewPr snapToGrid="0">
      <p:cViewPr>
        <p:scale>
          <a:sx n="65" d="100"/>
          <a:sy n="65" d="100"/>
        </p:scale>
        <p:origin x="984" y="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2125B-26D6-843F-72BD-8789015DE4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E2672-8D4F-608B-8C5B-4B225C570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827BE-98FC-0A6C-FD7C-0098632E7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7B4F-E34C-E348-B3BC-71EFC7679F62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10C07-E56B-C1BE-F905-73845F534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BBE09-E4D3-F01B-2269-519262C21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BA99-8764-D04E-9345-DCFF1CAEAD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097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1064B-5088-B73B-FC21-93D4B3F9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120279-BB2D-7C34-ACC9-B91657641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A710A-C6FF-215D-8E1D-8F76BB2C7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7B4F-E34C-E348-B3BC-71EFC7679F62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09AD0-875B-D388-0677-75F08E0FD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F52D7-680B-1684-AF5C-091C234D9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BA99-8764-D04E-9345-DCFF1CAEAD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924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B866E5-EE8B-21C2-3A44-C7E1F7509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7E1CE7-25D7-43A2-3267-E09760B7B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20AD1-6350-2948-8821-548B5F3F6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7B4F-E34C-E348-B3BC-71EFC7679F62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185CA-43BC-24A8-D479-840127B37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86CDB-18D6-8D44-7806-94089BEBE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BA99-8764-D04E-9345-DCFF1CAEAD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775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77B45-5C29-AE76-FFDB-7C09A4D88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1B0ED-5F3E-4A81-C641-CD84A07F9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49CD3-034B-7B59-BE9A-3D38CB711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7B4F-E34C-E348-B3BC-71EFC7679F62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FEF7F-D8B8-931B-4D0C-C83AA908E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7387C-2999-8044-8704-3258702BC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BA99-8764-D04E-9345-DCFF1CAEAD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874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E1FF3-56A9-A595-6013-F5196BA6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154A8-5557-D0CC-790C-5124C231C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D9599-C732-D077-0FB8-3CCE8F289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7B4F-E34C-E348-B3BC-71EFC7679F62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CA824-B7C5-1330-68E7-A9C25D30B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57DA9-C059-1161-1B14-753F8FFEA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BA99-8764-D04E-9345-DCFF1CAEAD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28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CF1C0-E400-BC91-CE12-402919CFC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7AE03-B103-FDF9-E664-F3735989F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59D96-4B89-8BF1-345F-E982977A8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F51E2-804E-8866-AD8A-D9EC31EA2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7B4F-E34C-E348-B3BC-71EFC7679F62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126A0-0863-3A3B-1F02-2D5D0081F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C5D75-1F53-5DAC-CF73-9B1F89E0B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BA99-8764-D04E-9345-DCFF1CAEAD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136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93F18-2A84-3686-3723-3789EBBB8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2A4D5-C6A9-B8F9-D9D0-BFA32AF07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2A906-3976-7221-CE8A-B227B93EF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BA61A3-4DFC-4CFE-D2F0-9E798EE954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0DF3D8-6EE8-FF7D-D20B-0BB652961A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CAFC0D-B3D8-502C-0317-FDF8ABA18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7B4F-E34C-E348-B3BC-71EFC7679F62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C51408-24CC-5617-2520-80745DB44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36DA0A-63EC-C864-3FD2-1C56BD31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BA99-8764-D04E-9345-DCFF1CAEAD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32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FC62C-000E-3D84-7B3E-6FC4B6758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0507E7-8163-83DF-0902-5337D2211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7B4F-E34C-E348-B3BC-71EFC7679F62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6739F7-D941-EC60-C28E-F70C7D0B6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123CFC-266A-0398-9A13-1D01D9721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BA99-8764-D04E-9345-DCFF1CAEAD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945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743549-70BA-738B-0D1F-2E460D997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7B4F-E34C-E348-B3BC-71EFC7679F62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651E01-7BEB-316C-87CD-AE0318850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2A1A1-A83A-792B-679E-7646D522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BA99-8764-D04E-9345-DCFF1CAEAD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991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DD71C-142D-9388-5294-B86BD2CC4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E1024-FD6E-9534-C357-4E4D3F842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B74C50-1382-2C27-4D69-476229751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C0F85-34F4-71EC-C01E-498096019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7B4F-E34C-E348-B3BC-71EFC7679F62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B87C4-7854-5A50-641D-E3A38A2C0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EEDA40-B153-50C7-641B-008C027FA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BA99-8764-D04E-9345-DCFF1CAEAD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355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0E33E-7EA1-6BA3-3150-F5CDBC190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307756-B2F2-A993-31FE-3F2AF9997A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2547FD-6CC3-BE33-12B1-577663DCE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F4967-006C-22E7-0D01-20D739038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7B4F-E34C-E348-B3BC-71EFC7679F62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9D27-669C-A71D-F093-C88D73172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8FB81-0156-BD9D-0D4C-CE1263716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BA99-8764-D04E-9345-DCFF1CAEAD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803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C7DCBF-08C6-959E-1E65-34BE29A65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BA2EF-694D-9F40-6954-4194E6899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43BC9-7329-1479-82E7-B42DF23A53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87B4F-E34C-E348-B3BC-71EFC7679F62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EBA2E-D66F-5FFB-CA6B-8288CB3B87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F1AC2-7943-E81F-6E58-FE09FC6DE5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DBA99-8764-D04E-9345-DCFF1CAEAD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073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4D930F-B537-0FC0-8D8A-088D964BF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GB" sz="7200" dirty="0"/>
              <a:t>KV6002 </a:t>
            </a:r>
            <a:br>
              <a:rPr lang="en-GB" sz="7200" dirty="0"/>
            </a:br>
            <a:r>
              <a:rPr lang="en-GB" sz="7200" dirty="0"/>
              <a:t>Week 5 –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6CD0C-A80A-8066-401E-D150E8A6F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en-GB"/>
              <a:t>Dr Rebecca Nicholson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123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413D7-DBE6-5501-793B-A4314724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 dirty="0"/>
              <a:t>Stress Testing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4B645-A050-0C5C-5FD0-4F264E25A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38" y="2546157"/>
            <a:ext cx="10143668" cy="353985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3200" b="1" dirty="0"/>
              <a:t>Testing how well the system works under pressure – will it work with the imagined number of users?</a:t>
            </a:r>
          </a:p>
          <a:p>
            <a:pPr marL="0" indent="0" algn="ctr">
              <a:buNone/>
            </a:pPr>
            <a:endParaRPr lang="en-GB" sz="3200" b="1" dirty="0"/>
          </a:p>
          <a:p>
            <a:pPr marL="0" indent="0" algn="ctr">
              <a:buNone/>
            </a:pPr>
            <a:r>
              <a:rPr lang="en-GB" sz="3200" dirty="0"/>
              <a:t>This is a consideration and may vary depending on your client’s use case. </a:t>
            </a:r>
            <a:r>
              <a:rPr lang="en-GB" sz="3200" b="1" dirty="0"/>
              <a:t> </a:t>
            </a:r>
            <a:endParaRPr lang="en-GB" sz="6000" b="1" dirty="0"/>
          </a:p>
        </p:txBody>
      </p:sp>
    </p:spTree>
    <p:extLst>
      <p:ext uri="{BB962C8B-B14F-4D97-AF65-F5344CB8AC3E}">
        <p14:creationId xmlns:p14="http://schemas.microsoft.com/office/powerpoint/2010/main" val="2610177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413D7-DBE6-5501-793B-A4314724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 dirty="0"/>
              <a:t>Usability Testing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4B645-A050-0C5C-5FD0-4F264E25A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38" y="2546156"/>
            <a:ext cx="10143668" cy="334497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3200" b="1" dirty="0"/>
              <a:t>An often missed step – is it usable by someone.</a:t>
            </a:r>
          </a:p>
          <a:p>
            <a:pPr marL="0" indent="0" algn="ctr">
              <a:buNone/>
            </a:pPr>
            <a:endParaRPr lang="en-GB" sz="3200" b="1" dirty="0"/>
          </a:p>
          <a:p>
            <a:pPr marL="0" indent="0" algn="ctr">
              <a:buNone/>
            </a:pPr>
            <a:r>
              <a:rPr lang="en-GB" sz="3200" dirty="0"/>
              <a:t>This is a central aspect of testing for ALL systems!</a:t>
            </a:r>
          </a:p>
        </p:txBody>
      </p:sp>
    </p:spTree>
    <p:extLst>
      <p:ext uri="{BB962C8B-B14F-4D97-AF65-F5344CB8AC3E}">
        <p14:creationId xmlns:p14="http://schemas.microsoft.com/office/powerpoint/2010/main" val="3563659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71" name="Rectangle 1127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47B44D-C462-3A07-0E24-98DCA32CB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046488" cy="1128068"/>
          </a:xfrm>
        </p:spPr>
        <p:txBody>
          <a:bodyPr anchor="ctr">
            <a:normAutofit/>
          </a:bodyPr>
          <a:lstStyle/>
          <a:p>
            <a:r>
              <a:rPr lang="en-GB" sz="3700" dirty="0"/>
              <a:t>Why usability testing?</a:t>
            </a:r>
          </a:p>
        </p:txBody>
      </p:sp>
      <p:grpSp>
        <p:nvGrpSpPr>
          <p:cNvPr id="11273" name="Group 1127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1274" name="Rectangle 1127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75" name="Rectangle 1127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277" name="Rectangle 1127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22F5E-4C27-F88E-A895-8910C9B11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193" y="2329842"/>
            <a:ext cx="4893227" cy="3979585"/>
          </a:xfrm>
        </p:spPr>
        <p:txBody>
          <a:bodyPr anchor="ctr">
            <a:normAutofit/>
          </a:bodyPr>
          <a:lstStyle/>
          <a:p>
            <a:pPr marL="0" indent="0" algn="l" rtl="0" fontAlgn="base">
              <a:buNone/>
            </a:pPr>
            <a:r>
              <a:rPr lang="en-US" sz="3200" b="1" dirty="0">
                <a:solidFill>
                  <a:srgbClr val="000000"/>
                </a:solidFill>
              </a:rPr>
              <a:t>https://</a:t>
            </a:r>
            <a:r>
              <a:rPr lang="en-US" sz="3200" b="1" dirty="0" err="1">
                <a:solidFill>
                  <a:srgbClr val="000000"/>
                </a:solidFill>
              </a:rPr>
              <a:t>userinyerface.com</a:t>
            </a:r>
            <a:r>
              <a:rPr lang="en-US" sz="3200" b="1" dirty="0">
                <a:solidFill>
                  <a:srgbClr val="000000"/>
                </a:solidFill>
              </a:rPr>
              <a:t>/</a:t>
            </a:r>
            <a:endParaRPr lang="en-US" sz="320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11279" name="Rectangle 1127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81" name="Rectangle 1128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24635886-27CA-7F74-DDF9-F857BDF1DE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930"/>
          <a:stretch/>
        </p:blipFill>
        <p:spPr>
          <a:xfrm>
            <a:off x="6095999" y="751676"/>
            <a:ext cx="5291667" cy="535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550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413D7-DBE6-5501-793B-A4314724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59" y="856180"/>
            <a:ext cx="5096249" cy="1128068"/>
          </a:xfrm>
        </p:spPr>
        <p:txBody>
          <a:bodyPr anchor="ctr">
            <a:normAutofit fontScale="90000"/>
          </a:bodyPr>
          <a:lstStyle/>
          <a:p>
            <a:r>
              <a:rPr lang="en-GB" sz="4000" dirty="0"/>
              <a:t>Human–Centred Evaluation</a:t>
            </a:r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034" name="Rectangle 103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4B645-A050-0C5C-5FD0-4F264E25A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 marL="0" indent="0" rtl="0" fontAlgn="base">
              <a:buNone/>
            </a:pPr>
            <a:r>
              <a:rPr lang="en-US" sz="2400" b="0" i="0" u="none" strike="noStrike" dirty="0">
                <a:effectLst/>
                <a:latin typeface="Calibri" panose="020F0502020204030204" pitchFamily="34" charset="0"/>
              </a:rPr>
              <a:t>Hugely important step. </a:t>
            </a:r>
          </a:p>
          <a:p>
            <a:pPr marL="0" indent="0" rtl="0" fontAlgn="base">
              <a:buNone/>
            </a:pPr>
            <a:endParaRPr lang="en-US" sz="2400" dirty="0">
              <a:latin typeface="Calibri" panose="020F0502020204030204" pitchFamily="34" charset="0"/>
            </a:endParaRPr>
          </a:p>
          <a:p>
            <a:pPr marL="0" indent="0" rtl="0" fontAlgn="base">
              <a:buNone/>
            </a:pPr>
            <a:r>
              <a:rPr lang="en-US" sz="2400" b="0" i="0" u="none" strike="noStrike" dirty="0">
                <a:effectLst/>
                <a:latin typeface="Calibri" panose="020F0502020204030204" pitchFamily="34" charset="0"/>
              </a:rPr>
              <a:t>In this project you are expected to go back to the client to ask for feedback on your designed project.</a:t>
            </a:r>
          </a:p>
          <a:p>
            <a:pPr marL="0" indent="0" rtl="0" fontAlgn="base">
              <a:buNone/>
            </a:pPr>
            <a:endParaRPr lang="en-US" sz="2400" dirty="0">
              <a:latin typeface="Calibri" panose="020F0502020204030204" pitchFamily="34" charset="0"/>
            </a:endParaRPr>
          </a:p>
          <a:p>
            <a:pPr marL="0" indent="0" rtl="0" fontAlgn="base">
              <a:buNone/>
            </a:pPr>
            <a:endParaRPr lang="en-US" sz="2400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hand holding a piece of paper with writing on it&#10;&#10;Description automatically generated with medium confidence">
            <a:extLst>
              <a:ext uri="{FF2B5EF4-FFF2-40B4-BE49-F238E27FC236}">
                <a16:creationId xmlns:a16="http://schemas.microsoft.com/office/drawing/2014/main" id="{F8C9982E-C96F-E0FE-D309-6BB8A3B3A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863" y="1420214"/>
            <a:ext cx="5968212" cy="397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160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413D7-DBE6-5501-793B-A4314724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 dirty="0"/>
              <a:t>Possible Options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4B645-A050-0C5C-5FD0-4F264E25A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847" y="2648277"/>
            <a:ext cx="10143668" cy="3435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g_d0_f2"/>
              </a:rPr>
              <a:t>1. Demo the system to your client (hands off approach).</a:t>
            </a:r>
          </a:p>
          <a:p>
            <a:pPr marL="0" indent="0">
              <a:buNone/>
            </a:pPr>
            <a:r>
              <a:rPr lang="en-GB" sz="2400" dirty="0">
                <a:latin typeface="g_d0_f2"/>
              </a:rPr>
              <a:t>2. Ask your client to try the system (hands on approach).</a:t>
            </a:r>
          </a:p>
        </p:txBody>
      </p:sp>
    </p:spTree>
    <p:extLst>
      <p:ext uri="{BB962C8B-B14F-4D97-AF65-F5344CB8AC3E}">
        <p14:creationId xmlns:p14="http://schemas.microsoft.com/office/powerpoint/2010/main" val="2725605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413D7-DBE6-5501-793B-A4314724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 dirty="0"/>
              <a:t>Demo to your client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4B645-A050-0C5C-5FD0-4F264E25A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847" y="2648277"/>
            <a:ext cx="10143668" cy="3435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b="1" dirty="0">
                <a:latin typeface="g_d0_f2"/>
              </a:rPr>
              <a:t>Things to think about:</a:t>
            </a:r>
          </a:p>
          <a:p>
            <a:pPr marL="457200" indent="-457200">
              <a:buAutoNum type="arabicPeriod"/>
            </a:pPr>
            <a:r>
              <a:rPr lang="en-GB" sz="2400" dirty="0">
                <a:latin typeface="g_d0_f2"/>
              </a:rPr>
              <a:t>How will you demo the functionality</a:t>
            </a:r>
          </a:p>
          <a:p>
            <a:pPr marL="457200" indent="-457200">
              <a:buAutoNum type="arabicPeriod"/>
            </a:pPr>
            <a:r>
              <a:rPr lang="en-GB" sz="2400" dirty="0">
                <a:latin typeface="g_d0_f2"/>
              </a:rPr>
              <a:t>What questions will you ask</a:t>
            </a:r>
          </a:p>
          <a:p>
            <a:pPr marL="457200" indent="-457200">
              <a:buAutoNum type="arabicPeriod"/>
            </a:pPr>
            <a:r>
              <a:rPr lang="en-GB" sz="2400" dirty="0">
                <a:latin typeface="g_d0_f2"/>
              </a:rPr>
              <a:t>How will you determine if the feedback is ‘good’?</a:t>
            </a:r>
          </a:p>
          <a:p>
            <a:pPr marL="457200" indent="-457200">
              <a:buAutoNum type="arabicPeriod"/>
            </a:pPr>
            <a:endParaRPr lang="en-GB" sz="2400" dirty="0">
              <a:latin typeface="g_d0_f2"/>
            </a:endParaRPr>
          </a:p>
        </p:txBody>
      </p:sp>
    </p:spTree>
    <p:extLst>
      <p:ext uri="{BB962C8B-B14F-4D97-AF65-F5344CB8AC3E}">
        <p14:creationId xmlns:p14="http://schemas.microsoft.com/office/powerpoint/2010/main" val="1395837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413D7-DBE6-5501-793B-A4314724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 dirty="0"/>
              <a:t>Client tries the system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4B645-A050-0C5C-5FD0-4F264E25A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847" y="2648277"/>
            <a:ext cx="10143668" cy="3435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b="1" dirty="0">
                <a:latin typeface="g_d0_f2"/>
              </a:rPr>
              <a:t>Things to think about:</a:t>
            </a:r>
          </a:p>
          <a:p>
            <a:pPr marL="457200" indent="-457200">
              <a:buAutoNum type="arabicPeriod"/>
            </a:pPr>
            <a:r>
              <a:rPr lang="en-GB" sz="2400" dirty="0">
                <a:latin typeface="g_d0_f2"/>
              </a:rPr>
              <a:t>How will you ensure they’ve tried all functionality?</a:t>
            </a:r>
          </a:p>
          <a:p>
            <a:pPr marL="457200" indent="-457200">
              <a:buAutoNum type="arabicPeriod"/>
            </a:pPr>
            <a:r>
              <a:rPr lang="en-GB" sz="2400" dirty="0">
                <a:latin typeface="g_d0_f2"/>
              </a:rPr>
              <a:t>Will you ask them questions?</a:t>
            </a:r>
          </a:p>
          <a:p>
            <a:pPr marL="457200" indent="-457200">
              <a:buAutoNum type="arabicPeriod"/>
            </a:pPr>
            <a:r>
              <a:rPr lang="en-GB" sz="2400" dirty="0">
                <a:latin typeface="g_d0_f2"/>
              </a:rPr>
              <a:t>How will you get ‘feedback’?</a:t>
            </a:r>
          </a:p>
          <a:p>
            <a:pPr marL="457200" indent="-457200">
              <a:buAutoNum type="arabicPeriod"/>
            </a:pPr>
            <a:r>
              <a:rPr lang="en-GB" sz="2400" dirty="0">
                <a:latin typeface="g_d0_f2"/>
              </a:rPr>
              <a:t>What feedback do you want from them?</a:t>
            </a:r>
          </a:p>
          <a:p>
            <a:pPr marL="457200" indent="-457200">
              <a:buAutoNum type="arabicPeriod"/>
            </a:pPr>
            <a:r>
              <a:rPr lang="en-GB" sz="2400" dirty="0">
                <a:latin typeface="g_d0_f2"/>
              </a:rPr>
              <a:t>How will you determine what is ‘good’ feedback?</a:t>
            </a:r>
          </a:p>
        </p:txBody>
      </p:sp>
    </p:spTree>
    <p:extLst>
      <p:ext uri="{BB962C8B-B14F-4D97-AF65-F5344CB8AC3E}">
        <p14:creationId xmlns:p14="http://schemas.microsoft.com/office/powerpoint/2010/main" val="4053137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413D7-DBE6-5501-793B-A4314724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59" y="856180"/>
            <a:ext cx="5096249" cy="1128068"/>
          </a:xfrm>
        </p:spPr>
        <p:txBody>
          <a:bodyPr anchor="ctr">
            <a:normAutofit fontScale="90000"/>
          </a:bodyPr>
          <a:lstStyle/>
          <a:p>
            <a:r>
              <a:rPr lang="en-GB" sz="4000" dirty="0"/>
              <a:t>Including the feedback in your demo</a:t>
            </a:r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034" name="Rectangle 103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4B645-A050-0C5C-5FD0-4F264E25A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 marL="0" indent="0" rtl="0" fontAlgn="base">
              <a:buNone/>
            </a:pPr>
            <a:r>
              <a:rPr lang="en-US" sz="2400" b="0" i="0" u="none" strike="noStrike" dirty="0">
                <a:effectLst/>
                <a:latin typeface="Calibri" panose="020F0502020204030204" pitchFamily="34" charset="0"/>
              </a:rPr>
              <a:t>Make sure you include this. </a:t>
            </a:r>
          </a:p>
          <a:p>
            <a:pPr marL="0" indent="0" rtl="0" fontAlgn="base">
              <a:buNone/>
            </a:pPr>
            <a:endParaRPr lang="en-US" sz="2400" dirty="0">
              <a:latin typeface="Calibri" panose="020F0502020204030204" pitchFamily="34" charset="0"/>
            </a:endParaRPr>
          </a:p>
          <a:p>
            <a:pPr marL="0" indent="0" rtl="0" fontAlgn="base">
              <a:buNone/>
            </a:pPr>
            <a:r>
              <a:rPr lang="en-US" sz="2400" b="0" i="0" dirty="0">
                <a:effectLst/>
                <a:latin typeface="Calibri" panose="020F0502020204030204" pitchFamily="34" charset="0"/>
              </a:rPr>
              <a:t>Will you write down the feedback?</a:t>
            </a:r>
          </a:p>
          <a:p>
            <a:pPr marL="0" indent="0" rtl="0" fontAlgn="base">
              <a:buNone/>
            </a:pPr>
            <a:r>
              <a:rPr lang="en-US" sz="2400" dirty="0">
                <a:latin typeface="Calibri" panose="020F0502020204030204" pitchFamily="34" charset="0"/>
              </a:rPr>
              <a:t>Will you ask your client to provide some?</a:t>
            </a:r>
            <a:endParaRPr lang="en-US" sz="2400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oup of balloons&#10;&#10;Description automatically generated with medium confidence">
            <a:extLst>
              <a:ext uri="{FF2B5EF4-FFF2-40B4-BE49-F238E27FC236}">
                <a16:creationId xmlns:a16="http://schemas.microsoft.com/office/drawing/2014/main" id="{14B01A25-10E9-E82B-E926-E0D363AAE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658" y="1534901"/>
            <a:ext cx="5681342" cy="378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533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413D7-DBE6-5501-793B-A4314724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 dirty="0"/>
              <a:t>Client Feedback in Demo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4B645-A050-0C5C-5FD0-4F264E25A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847" y="2648277"/>
            <a:ext cx="10143668" cy="3435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b="1" dirty="0">
                <a:latin typeface="g_d0_f2"/>
              </a:rPr>
              <a:t>Things to make clear:</a:t>
            </a:r>
          </a:p>
          <a:p>
            <a:pPr marL="457200" indent="-457200">
              <a:buAutoNum type="arabicPeriod"/>
            </a:pPr>
            <a:r>
              <a:rPr lang="en-GB" sz="2400" dirty="0">
                <a:latin typeface="g_d0_f2"/>
              </a:rPr>
              <a:t>What was the purpose of your client feedback?  What were they testing?</a:t>
            </a:r>
          </a:p>
          <a:p>
            <a:pPr marL="457200" indent="-457200">
              <a:buAutoNum type="arabicPeriod"/>
            </a:pPr>
            <a:r>
              <a:rPr lang="en-GB" sz="2400" dirty="0">
                <a:latin typeface="g_d0_f2"/>
              </a:rPr>
              <a:t>How did you measure the feedback against this aim?</a:t>
            </a:r>
          </a:p>
          <a:p>
            <a:pPr marL="457200" indent="-457200">
              <a:buAutoNum type="arabicPeriod"/>
            </a:pPr>
            <a:r>
              <a:rPr lang="en-GB" sz="2400" dirty="0">
                <a:latin typeface="g_d0_f2"/>
              </a:rPr>
              <a:t>What were the results?</a:t>
            </a:r>
          </a:p>
          <a:p>
            <a:pPr marL="457200" indent="-457200">
              <a:buAutoNum type="arabicPeriod"/>
            </a:pPr>
            <a:endParaRPr lang="en-GB" sz="2400" dirty="0">
              <a:latin typeface="g_d0_f2"/>
            </a:endParaRPr>
          </a:p>
          <a:p>
            <a:pPr marL="0" indent="0">
              <a:buNone/>
            </a:pPr>
            <a:r>
              <a:rPr lang="en-GB" sz="2400" dirty="0">
                <a:latin typeface="g_d0_f2"/>
              </a:rPr>
              <a:t>Try and present it as systematically as you can. </a:t>
            </a:r>
          </a:p>
        </p:txBody>
      </p:sp>
    </p:spTree>
    <p:extLst>
      <p:ext uri="{BB962C8B-B14F-4D97-AF65-F5344CB8AC3E}">
        <p14:creationId xmlns:p14="http://schemas.microsoft.com/office/powerpoint/2010/main" val="2458656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413D7-DBE6-5501-793B-A4314724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 dirty="0"/>
              <a:t>Demo / Recording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4B645-A050-0C5C-5FD0-4F264E25A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847" y="2648277"/>
            <a:ext cx="10143668" cy="3435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b="1" dirty="0">
                <a:latin typeface="g_d0_f2"/>
              </a:rPr>
              <a:t>Next week I will cover: </a:t>
            </a:r>
          </a:p>
          <a:p>
            <a:pPr marL="0" indent="0">
              <a:buNone/>
            </a:pPr>
            <a:endParaRPr lang="en-GB" b="1" dirty="0">
              <a:latin typeface="g_d0_f2"/>
            </a:endParaRPr>
          </a:p>
          <a:p>
            <a:pPr marL="457200" indent="-457200">
              <a:buAutoNum type="arabicPeriod"/>
            </a:pPr>
            <a:r>
              <a:rPr lang="en-GB" dirty="0">
                <a:latin typeface="g_d0_f2"/>
              </a:rPr>
              <a:t>Assignment 2 requirements</a:t>
            </a:r>
          </a:p>
          <a:p>
            <a:pPr marL="457200" indent="-457200">
              <a:buAutoNum type="arabicPeriod"/>
            </a:pPr>
            <a:r>
              <a:rPr lang="en-GB" dirty="0">
                <a:latin typeface="g_d0_f2"/>
              </a:rPr>
              <a:t>Recording demos – how to / possible tools</a:t>
            </a:r>
          </a:p>
        </p:txBody>
      </p:sp>
    </p:spTree>
    <p:extLst>
      <p:ext uri="{BB962C8B-B14F-4D97-AF65-F5344CB8AC3E}">
        <p14:creationId xmlns:p14="http://schemas.microsoft.com/office/powerpoint/2010/main" val="2473471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7294D-F52F-5F27-4B31-029D3E2F9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 fontScale="90000"/>
          </a:bodyPr>
          <a:lstStyle/>
          <a:p>
            <a:r>
              <a:rPr lang="en-GB" sz="4000" dirty="0"/>
              <a:t>KV6002 Team Project and Professionalism – Week 1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0BA32-8297-9809-7736-7179BB162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2382063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GB" sz="2000" dirty="0">
                <a:latin typeface="Open Sans" panose="020B0606030504020204" pitchFamily="34" charset="0"/>
              </a:rPr>
              <a:t>Today I will: </a:t>
            </a:r>
          </a:p>
          <a:p>
            <a:pPr marL="0" indent="0">
              <a:buNone/>
            </a:pPr>
            <a:r>
              <a:rPr lang="en-GB" sz="2000" dirty="0">
                <a:latin typeface="Open Sans" panose="020B0606030504020204" pitchFamily="34" charset="0"/>
              </a:rPr>
              <a:t>1. Go through testing options (briefly).</a:t>
            </a:r>
          </a:p>
          <a:p>
            <a:pPr marL="0" indent="0">
              <a:buNone/>
            </a:pPr>
            <a:r>
              <a:rPr lang="en-GB" sz="2000" dirty="0">
                <a:latin typeface="Open Sans" panose="020B0606030504020204" pitchFamily="34" charset="0"/>
              </a:rPr>
              <a:t>2. Cover ways of carrying out human-centred evaluations.</a:t>
            </a:r>
          </a:p>
          <a:p>
            <a:pPr marL="0" indent="0">
              <a:buNone/>
            </a:pPr>
            <a:r>
              <a:rPr lang="en-GB" sz="2000" dirty="0">
                <a:latin typeface="Open Sans" panose="020B0606030504020204" pitchFamily="34" charset="0"/>
              </a:rPr>
              <a:t>3. Give some tips for how to present this.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389,587 Group Project Images, Stock Photos &amp; Vectors | Shutterstock">
            <a:extLst>
              <a:ext uri="{FF2B5EF4-FFF2-40B4-BE49-F238E27FC236}">
                <a16:creationId xmlns:a16="http://schemas.microsoft.com/office/drawing/2014/main" id="{ADE9837E-3138-E1C6-1BFF-002CF0D97C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78" r="6668" b="7871"/>
          <a:stretch/>
        </p:blipFill>
        <p:spPr bwMode="auto">
          <a:xfrm>
            <a:off x="5977788" y="1006027"/>
            <a:ext cx="5425410" cy="4845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430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4EF05-7E09-C930-0BAC-DD0AB0B73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GB" sz="4800" dirty="0"/>
              <a:t>Week 5 expectations.</a:t>
            </a:r>
          </a:p>
        </p:txBody>
      </p:sp>
      <p:grpSp>
        <p:nvGrpSpPr>
          <p:cNvPr id="17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8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94699-990A-7B79-079F-5F3AFE4E0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2000" dirty="0"/>
              <a:t>As a </a:t>
            </a:r>
            <a:r>
              <a:rPr lang="en-GB" sz="2000" b="1" u="sng" dirty="0"/>
              <a:t>minimum </a:t>
            </a:r>
            <a:r>
              <a:rPr lang="en-GB" sz="2000" dirty="0"/>
              <a:t>you need to have:</a:t>
            </a:r>
          </a:p>
          <a:p>
            <a:pPr marL="0" indent="0">
              <a:buNone/>
            </a:pPr>
            <a:endParaRPr lang="en-GB" sz="2000" b="1" u="sng" dirty="0"/>
          </a:p>
          <a:p>
            <a:pPr marL="342900" indent="-342900">
              <a:buAutoNum type="arabicPeriod"/>
            </a:pPr>
            <a:r>
              <a:rPr lang="en-GB" sz="2000" dirty="0"/>
              <a:t>Made a start on your tasks </a:t>
            </a:r>
          </a:p>
          <a:p>
            <a:pPr marL="342900" indent="-342900">
              <a:buAutoNum type="arabicPeriod"/>
            </a:pPr>
            <a:r>
              <a:rPr lang="en-GB" sz="2000" dirty="0"/>
              <a:t>Created a testing plan</a:t>
            </a:r>
          </a:p>
          <a:p>
            <a:pPr marL="342900" indent="-342900">
              <a:buAutoNum type="arabicPeriod"/>
            </a:pPr>
            <a:r>
              <a:rPr lang="en-GB" sz="2000" dirty="0"/>
              <a:t>Got a clear task list (with dates and who is responsible)</a:t>
            </a:r>
          </a:p>
          <a:p>
            <a:pPr marL="342900" indent="-342900">
              <a:buAutoNum type="arabicPeriod"/>
            </a:pPr>
            <a:r>
              <a:rPr lang="en-GB" sz="2000" dirty="0"/>
              <a:t>Make plans for ensuring you address your agreed upon targets / areas for improvement.</a:t>
            </a:r>
          </a:p>
          <a:p>
            <a:pPr marL="0" indent="0">
              <a:buNone/>
            </a:pPr>
            <a:endParaRPr lang="en-GB" sz="1600" dirty="0"/>
          </a:p>
          <a:p>
            <a:pPr marL="342900" indent="-342900">
              <a:buAutoNum type="arabicPeriod" startAt="4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282726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4D930F-B537-0FC0-8D8A-088D964BF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GB" sz="7200" dirty="0"/>
              <a:t>Questions?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311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71" name="Rectangle 1127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47B44D-C462-3A07-0E24-98DCA32CB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GB" sz="3700" dirty="0"/>
              <a:t>Testing</a:t>
            </a:r>
          </a:p>
        </p:txBody>
      </p:sp>
      <p:grpSp>
        <p:nvGrpSpPr>
          <p:cNvPr id="11273" name="Group 1127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1274" name="Rectangle 1127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75" name="Rectangle 1127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277" name="Rectangle 1127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22F5E-4C27-F88E-A895-8910C9B11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84" y="2368845"/>
            <a:ext cx="4815560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 b="1" dirty="0"/>
              <a:t>Testing is a necessary part of any software development cycle.</a:t>
            </a:r>
          </a:p>
          <a:p>
            <a:pPr marL="0" indent="0">
              <a:buNone/>
            </a:pPr>
            <a:endParaRPr lang="en-GB" sz="2000" b="1" dirty="0"/>
          </a:p>
          <a:p>
            <a:pPr marL="0" indent="0">
              <a:buNone/>
            </a:pPr>
            <a:r>
              <a:rPr lang="en-GB" sz="2000" dirty="0"/>
              <a:t>How you do this depends on what you are developing / you chosen methods. </a:t>
            </a:r>
          </a:p>
        </p:txBody>
      </p:sp>
      <p:sp>
        <p:nvSpPr>
          <p:cNvPr id="11279" name="Rectangle 1127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81" name="Rectangle 1128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text, person, indoor, electronics&#10;&#10;Description automatically generated">
            <a:extLst>
              <a:ext uri="{FF2B5EF4-FFF2-40B4-BE49-F238E27FC236}">
                <a16:creationId xmlns:a16="http://schemas.microsoft.com/office/drawing/2014/main" id="{7AB2FACB-BF7C-5781-166C-824252F3D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728" y="1598518"/>
            <a:ext cx="5491446" cy="366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298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413D7-DBE6-5501-793B-A4314724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 dirty="0"/>
              <a:t>Effective Testing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4B645-A050-0C5C-5FD0-4F264E25A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451" y="2450636"/>
            <a:ext cx="10517330" cy="36906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dirty="0"/>
              <a:t>Multiple possible methods for software development testing.  </a:t>
            </a:r>
          </a:p>
          <a:p>
            <a:pPr marL="0" indent="0">
              <a:buNone/>
            </a:pPr>
            <a:r>
              <a:rPr lang="en-GB" dirty="0"/>
              <a:t>Not going to go through them all in detail.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You should be testing your code and should have a testing plan. </a:t>
            </a:r>
          </a:p>
        </p:txBody>
      </p:sp>
    </p:spTree>
    <p:extLst>
      <p:ext uri="{BB962C8B-B14F-4D97-AF65-F5344CB8AC3E}">
        <p14:creationId xmlns:p14="http://schemas.microsoft.com/office/powerpoint/2010/main" val="1109188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413D7-DBE6-5501-793B-A4314724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 dirty="0"/>
              <a:t>Best Practice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4B645-A050-0C5C-5FD0-4F264E25A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451" y="2450636"/>
            <a:ext cx="10517330" cy="3690672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en-GB" dirty="0"/>
              <a:t>Test </a:t>
            </a:r>
            <a:r>
              <a:rPr lang="en-GB" i="1" dirty="0"/>
              <a:t>early</a:t>
            </a:r>
            <a:r>
              <a:rPr lang="en-GB" dirty="0"/>
              <a:t>, and test </a:t>
            </a:r>
            <a:r>
              <a:rPr lang="en-GB" i="1" dirty="0"/>
              <a:t>often</a:t>
            </a:r>
            <a:r>
              <a:rPr lang="en-GB" dirty="0"/>
              <a:t>.</a:t>
            </a:r>
          </a:p>
          <a:p>
            <a:pPr marL="514350" indent="-514350">
              <a:buAutoNum type="arabicPeriod"/>
            </a:pPr>
            <a:r>
              <a:rPr lang="en-GB" dirty="0"/>
              <a:t>Continuous testing – you should be testing </a:t>
            </a:r>
            <a:r>
              <a:rPr lang="en-GB" b="1" dirty="0"/>
              <a:t>throughout </a:t>
            </a:r>
            <a:r>
              <a:rPr lang="en-GB" dirty="0"/>
              <a:t>the development process.</a:t>
            </a:r>
          </a:p>
          <a:p>
            <a:pPr marL="514350" indent="-514350">
              <a:buAutoNum type="arabicPeriod"/>
            </a:pPr>
            <a:r>
              <a:rPr lang="en-GB" dirty="0"/>
              <a:t>Bug reporting / tracking – you should have some way of tracking identified issues.</a:t>
            </a:r>
          </a:p>
        </p:txBody>
      </p:sp>
    </p:spTree>
    <p:extLst>
      <p:ext uri="{BB962C8B-B14F-4D97-AF65-F5344CB8AC3E}">
        <p14:creationId xmlns:p14="http://schemas.microsoft.com/office/powerpoint/2010/main" val="602724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413D7-DBE6-5501-793B-A4314724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 dirty="0"/>
              <a:t>Testing Options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4B645-A050-0C5C-5FD0-4F264E25A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38" y="2546156"/>
            <a:ext cx="10143668" cy="3175021"/>
          </a:xfrm>
        </p:spPr>
        <p:txBody>
          <a:bodyPr anchor="ctr">
            <a:normAutofit/>
          </a:bodyPr>
          <a:lstStyle/>
          <a:p>
            <a:r>
              <a:rPr lang="en-GB" sz="3200" b="1" dirty="0"/>
              <a:t>Unit testing,</a:t>
            </a:r>
          </a:p>
          <a:p>
            <a:r>
              <a:rPr lang="en-GB" sz="3200" b="1" dirty="0"/>
              <a:t>Functional testing </a:t>
            </a:r>
          </a:p>
          <a:p>
            <a:r>
              <a:rPr lang="en-GB" sz="3200" b="1" dirty="0"/>
              <a:t>Integration testing </a:t>
            </a:r>
          </a:p>
          <a:p>
            <a:r>
              <a:rPr lang="en-GB" sz="3200" b="1" dirty="0"/>
              <a:t>Stress testing </a:t>
            </a:r>
          </a:p>
          <a:p>
            <a:r>
              <a:rPr lang="en-GB" sz="3200" b="1" dirty="0"/>
              <a:t>Usability testing</a:t>
            </a:r>
          </a:p>
        </p:txBody>
      </p:sp>
    </p:spTree>
    <p:extLst>
      <p:ext uri="{BB962C8B-B14F-4D97-AF65-F5344CB8AC3E}">
        <p14:creationId xmlns:p14="http://schemas.microsoft.com/office/powerpoint/2010/main" val="1137951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413D7-DBE6-5501-793B-A4314724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 dirty="0"/>
              <a:t>Unit Testing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4B645-A050-0C5C-5FD0-4F264E25A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847" y="2389218"/>
            <a:ext cx="10143668" cy="365323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3200" b="1" dirty="0"/>
              <a:t>Probably the most common – do the individual elements run without bugs / errors. </a:t>
            </a:r>
          </a:p>
          <a:p>
            <a:pPr marL="0" indent="0" algn="ctr">
              <a:buNone/>
            </a:pPr>
            <a:endParaRPr lang="en-GB" sz="3200" b="1" dirty="0"/>
          </a:p>
          <a:p>
            <a:pPr marL="0" indent="0">
              <a:buNone/>
            </a:pPr>
            <a:r>
              <a:rPr lang="en-GB" sz="3200" dirty="0"/>
              <a:t>Given the size of projects – manual testing is probably enough, however consider whether you might save time automating any of it. </a:t>
            </a:r>
          </a:p>
        </p:txBody>
      </p:sp>
    </p:spTree>
    <p:extLst>
      <p:ext uri="{BB962C8B-B14F-4D97-AF65-F5344CB8AC3E}">
        <p14:creationId xmlns:p14="http://schemas.microsoft.com/office/powerpoint/2010/main" val="3980509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413D7-DBE6-5501-793B-A4314724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 dirty="0"/>
              <a:t>Functional Testing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4B645-A050-0C5C-5FD0-4F264E25A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38" y="2546157"/>
            <a:ext cx="10143668" cy="360750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3200" b="1" dirty="0"/>
              <a:t>Testing business requirements – does it do what you intended it to do?</a:t>
            </a:r>
          </a:p>
          <a:p>
            <a:pPr marL="0" indent="0" algn="ctr">
              <a:buNone/>
            </a:pPr>
            <a:endParaRPr lang="en-GB" sz="3200" b="1" dirty="0"/>
          </a:p>
          <a:p>
            <a:pPr marL="0" indent="0" algn="ctr">
              <a:buNone/>
            </a:pPr>
            <a:r>
              <a:rPr lang="en-GB" sz="3200" dirty="0"/>
              <a:t>This should be done in relation to your initial requirements.  Have you implemented all aspects of the </a:t>
            </a:r>
          </a:p>
          <a:p>
            <a:pPr marL="0" indent="0" algn="ctr">
              <a:buNone/>
            </a:pPr>
            <a:endParaRPr lang="en-GB" sz="4400" b="1" dirty="0"/>
          </a:p>
        </p:txBody>
      </p:sp>
    </p:spTree>
    <p:extLst>
      <p:ext uri="{BB962C8B-B14F-4D97-AF65-F5344CB8AC3E}">
        <p14:creationId xmlns:p14="http://schemas.microsoft.com/office/powerpoint/2010/main" val="3859950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413D7-DBE6-5501-793B-A4314724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 dirty="0"/>
              <a:t>Integration Testing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4B645-A050-0C5C-5FD0-4F264E25A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38" y="2546156"/>
            <a:ext cx="10143668" cy="347988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3200" b="1" dirty="0"/>
              <a:t>Testing how well features integrate – do the added features function when added?</a:t>
            </a:r>
          </a:p>
          <a:p>
            <a:pPr marL="0" indent="0" algn="ctr">
              <a:buNone/>
            </a:pPr>
            <a:endParaRPr lang="en-GB" sz="3200" b="1" dirty="0"/>
          </a:p>
          <a:p>
            <a:pPr marL="0" indent="0" algn="ctr">
              <a:buNone/>
            </a:pPr>
            <a:r>
              <a:rPr lang="en-GB" sz="3200" dirty="0"/>
              <a:t>This should be at the forefront of your testing plans given how we’ve asked you to work. </a:t>
            </a:r>
          </a:p>
          <a:p>
            <a:pPr marL="0" indent="0" algn="ctr">
              <a:buNone/>
            </a:pPr>
            <a:endParaRPr lang="en-GB" sz="6000" b="1" dirty="0"/>
          </a:p>
        </p:txBody>
      </p:sp>
    </p:spTree>
    <p:extLst>
      <p:ext uri="{BB962C8B-B14F-4D97-AF65-F5344CB8AC3E}">
        <p14:creationId xmlns:p14="http://schemas.microsoft.com/office/powerpoint/2010/main" val="2199538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13785</TotalTime>
  <Words>625</Words>
  <Application>Microsoft Macintosh PowerPoint</Application>
  <PresentationFormat>Widescreen</PresentationFormat>
  <Paragraphs>92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g_d0_f2</vt:lpstr>
      <vt:lpstr>Open Sans</vt:lpstr>
      <vt:lpstr>Office Theme</vt:lpstr>
      <vt:lpstr>KV6002  Week 5 – Testing</vt:lpstr>
      <vt:lpstr>KV6002 Team Project and Professionalism – Week 1</vt:lpstr>
      <vt:lpstr>Testing</vt:lpstr>
      <vt:lpstr>Effective Testing</vt:lpstr>
      <vt:lpstr>Best Practice</vt:lpstr>
      <vt:lpstr>Testing Options</vt:lpstr>
      <vt:lpstr>Unit Testing</vt:lpstr>
      <vt:lpstr>Functional Testing</vt:lpstr>
      <vt:lpstr>Integration Testing</vt:lpstr>
      <vt:lpstr>Stress Testing</vt:lpstr>
      <vt:lpstr>Usability Testing</vt:lpstr>
      <vt:lpstr>Why usability testing?</vt:lpstr>
      <vt:lpstr>Human–Centred Evaluation</vt:lpstr>
      <vt:lpstr>Possible Options</vt:lpstr>
      <vt:lpstr>Demo to your client</vt:lpstr>
      <vt:lpstr>Client tries the system</vt:lpstr>
      <vt:lpstr>Including the feedback in your demo</vt:lpstr>
      <vt:lpstr>Client Feedback in Demo</vt:lpstr>
      <vt:lpstr>Demo / Recording</vt:lpstr>
      <vt:lpstr>Week 5 expectations.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Nicholson (PGR)</dc:creator>
  <cp:lastModifiedBy>Rebecca Nicholson</cp:lastModifiedBy>
  <cp:revision>72</cp:revision>
  <dcterms:created xsi:type="dcterms:W3CDTF">2022-11-22T14:04:00Z</dcterms:created>
  <dcterms:modified xsi:type="dcterms:W3CDTF">2023-02-22T16:13:52Z</dcterms:modified>
</cp:coreProperties>
</file>