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7" r:id="rId3"/>
    <p:sldId id="304" r:id="rId4"/>
    <p:sldId id="307" r:id="rId5"/>
    <p:sldId id="308" r:id="rId6"/>
    <p:sldId id="261" r:id="rId7"/>
    <p:sldId id="277" r:id="rId8"/>
    <p:sldId id="274" r:id="rId9"/>
    <p:sldId id="282" r:id="rId10"/>
    <p:sldId id="309" r:id="rId11"/>
    <p:sldId id="310" r:id="rId12"/>
    <p:sldId id="283" r:id="rId13"/>
    <p:sldId id="311" r:id="rId14"/>
    <p:sldId id="313" r:id="rId15"/>
    <p:sldId id="312" r:id="rId16"/>
    <p:sldId id="286" r:id="rId17"/>
    <p:sldId id="285" r:id="rId18"/>
    <p:sldId id="289" r:id="rId19"/>
    <p:sldId id="314" r:id="rId20"/>
    <p:sldId id="315" r:id="rId21"/>
    <p:sldId id="291" r:id="rId22"/>
    <p:sldId id="293"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7"/>
    <p:restoredTop sz="96197"/>
  </p:normalViewPr>
  <p:slideViewPr>
    <p:cSldViewPr snapToGrid="0">
      <p:cViewPr varScale="1">
        <p:scale>
          <a:sx n="71" d="100"/>
          <a:sy n="71" d="100"/>
        </p:scale>
        <p:origin x="176"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125B-26D6-843F-72BD-8789015DE4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9BE2672-8D4F-608B-8C5B-4B225C570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92827BE-98FC-0A6C-FD7C-0098632E78C5}"/>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E1210C07-E56B-C1BE-F905-73845F5348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9BBE09-E4D3-F01B-2269-519262C21AE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64909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064B-5088-B73B-FC21-93D4B3F910A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6120279-BB2D-7C34-ACC9-B916576412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EA710A-C6FF-215D-8E1D-8F76BB2C768A}"/>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D9509AD0-875B-D388-0677-75F08E0FD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6F52D7-680B-1684-AF5C-091C234D919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48492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866E5-EE8B-21C2-3A44-C7E1F750997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77E1CE7-25D7-43A2-3267-E09760B7B6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920AD1-6350-2948-8821-548B5F3F6A01}"/>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2F5185CA-43BC-24A8-D479-840127B37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E86CDB-18D6-8D44-7806-94089BEBE9CA}"/>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6127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7B45-5C29-AE76-FFDB-7C09A4D88CE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761B0ED-5F3E-4A81-C641-CD84A07F90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C49CD3-034B-7B59-BE9A-3D38CB7113EB}"/>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E91FEF7F-D8B8-931B-4D0C-C83AA908E5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37387C-2999-8044-8704-3258702BC5F3}"/>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370087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1FF3-56A9-A595-6013-F5196BA686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13154A8-5557-D0CC-790C-5124C231C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BD9599-C732-D077-0FB8-3CCE8F28945F}"/>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F05CA824-B7C5-1330-68E7-A9C25D30BA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57DA9-C059-1161-1B14-753F8FFEA90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18728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1C0-E400-BC91-CE12-402919CFC0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B97AE03-B103-FDF9-E664-F3735989F1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2659D96-4B89-8BF1-345F-E982977A8C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16F51E2-804E-8866-AD8A-D9EC31EA245D}"/>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6" name="Footer Placeholder 5">
            <a:extLst>
              <a:ext uri="{FF2B5EF4-FFF2-40B4-BE49-F238E27FC236}">
                <a16:creationId xmlns:a16="http://schemas.microsoft.com/office/drawing/2014/main" id="{769126A0-0863-3A3B-1F02-2D5D0081F7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AC5D75-1F53-5DAC-CF73-9B1F89E0BA52}"/>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60113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3F18-2A84-3686-3723-3789EBBB823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A52A4D5-C6A9-B8F9-D9D0-BFA32AF0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F2A906-3976-7221-CE8A-B227B93EF5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ABA61A3-4DFC-4CFE-D2F0-9E798EE9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30DF3D8-6EE8-FF7D-D20B-0BB652961A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FCAFC0D-B3D8-502C-0317-FDF8ABA18FB0}"/>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8" name="Footer Placeholder 7">
            <a:extLst>
              <a:ext uri="{FF2B5EF4-FFF2-40B4-BE49-F238E27FC236}">
                <a16:creationId xmlns:a16="http://schemas.microsoft.com/office/drawing/2014/main" id="{BEC51408-24CC-5617-2520-80745DB44B9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36DA0A-63EC-C864-3FD2-1C56BD31467E}"/>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45232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C62C-000E-3D84-7B3E-6FC4B6758BD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50507E7-8163-83DF-0902-5337D2211C75}"/>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4" name="Footer Placeholder 3">
            <a:extLst>
              <a:ext uri="{FF2B5EF4-FFF2-40B4-BE49-F238E27FC236}">
                <a16:creationId xmlns:a16="http://schemas.microsoft.com/office/drawing/2014/main" id="{7B6739F7-D941-EC60-C28E-F70C7D0B6B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123CFC-266A-0398-9A13-1D01D97211D2}"/>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31694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43549-70BA-738B-0D1F-2E460D99757E}"/>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3" name="Footer Placeholder 2">
            <a:extLst>
              <a:ext uri="{FF2B5EF4-FFF2-40B4-BE49-F238E27FC236}">
                <a16:creationId xmlns:a16="http://schemas.microsoft.com/office/drawing/2014/main" id="{5A651E01-7BEB-316C-87CD-AE031885058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22A1A1-A83A-792B-679E-7646D522ECA7}"/>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98999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D71C-142D-9388-5294-B86BD2CC4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CEE1024-FD6E-9534-C357-4E4D3F84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5B74C50-1382-2C27-4D69-476229751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CC0F85-34F4-71EC-C01E-4980960196F0}"/>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6" name="Footer Placeholder 5">
            <a:extLst>
              <a:ext uri="{FF2B5EF4-FFF2-40B4-BE49-F238E27FC236}">
                <a16:creationId xmlns:a16="http://schemas.microsoft.com/office/drawing/2014/main" id="{192B87C4-7854-5A50-641D-E3A38A2C09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EEDA40-B153-50C7-641B-008C027FA5D8}"/>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98035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E33E-7EA1-6BA3-3150-F5CDBC190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5307756-B2F2-A993-31FE-3F2AF9997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2547FD-6CC3-BE33-12B1-577663DCE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4F4967-006C-22E7-0D01-20D739038CC9}"/>
              </a:ext>
            </a:extLst>
          </p:cNvPr>
          <p:cNvSpPr>
            <a:spLocks noGrp="1"/>
          </p:cNvSpPr>
          <p:nvPr>
            <p:ph type="dt" sz="half" idx="10"/>
          </p:nvPr>
        </p:nvSpPr>
        <p:spPr/>
        <p:txBody>
          <a:bodyPr/>
          <a:lstStyle/>
          <a:p>
            <a:fld id="{3D387B4F-E34C-E348-B3BC-71EFC7679F62}" type="datetimeFigureOut">
              <a:rPr lang="en-GB" smtClean="0"/>
              <a:t>01/03/2023</a:t>
            </a:fld>
            <a:endParaRPr lang="en-GB"/>
          </a:p>
        </p:txBody>
      </p:sp>
      <p:sp>
        <p:nvSpPr>
          <p:cNvPr id="6" name="Footer Placeholder 5">
            <a:extLst>
              <a:ext uri="{FF2B5EF4-FFF2-40B4-BE49-F238E27FC236}">
                <a16:creationId xmlns:a16="http://schemas.microsoft.com/office/drawing/2014/main" id="{03059D27-669C-A71D-F093-C88D731720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8FB81-0156-BD9D-0D4C-CE126371676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35180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7DCBF-08C6-959E-1E65-34BE29A65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07BA2EF-694D-9F40-6954-4194E6899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5243BC9-7329-1479-82E7-B42DF23A5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87B4F-E34C-E348-B3BC-71EFC7679F62}" type="datetimeFigureOut">
              <a:rPr lang="en-GB" smtClean="0"/>
              <a:t>01/03/2023</a:t>
            </a:fld>
            <a:endParaRPr lang="en-GB"/>
          </a:p>
        </p:txBody>
      </p:sp>
      <p:sp>
        <p:nvSpPr>
          <p:cNvPr id="5" name="Footer Placeholder 4">
            <a:extLst>
              <a:ext uri="{FF2B5EF4-FFF2-40B4-BE49-F238E27FC236}">
                <a16:creationId xmlns:a16="http://schemas.microsoft.com/office/drawing/2014/main" id="{AD1EBA2E-D66F-5FFB-CA6B-8288CB3B8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7F1AC2-7943-E81F-6E58-FE09FC6DE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DBA99-8764-D04E-9345-DCFF1CAEAD4D}" type="slidenum">
              <a:rPr lang="en-GB" smtClean="0"/>
              <a:t>‹#›</a:t>
            </a:fld>
            <a:endParaRPr lang="en-GB"/>
          </a:p>
        </p:txBody>
      </p:sp>
    </p:spTree>
    <p:extLst>
      <p:ext uri="{BB962C8B-B14F-4D97-AF65-F5344CB8AC3E}">
        <p14:creationId xmlns:p14="http://schemas.microsoft.com/office/powerpoint/2010/main" val="221307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D930F-B537-0FC0-8D8A-088D964BF9F3}"/>
              </a:ext>
            </a:extLst>
          </p:cNvPr>
          <p:cNvSpPr>
            <a:spLocks noGrp="1"/>
          </p:cNvSpPr>
          <p:nvPr>
            <p:ph type="ctrTitle"/>
          </p:nvPr>
        </p:nvSpPr>
        <p:spPr>
          <a:xfrm>
            <a:off x="1524000" y="1293338"/>
            <a:ext cx="9144000" cy="3274592"/>
          </a:xfrm>
        </p:spPr>
        <p:txBody>
          <a:bodyPr anchor="ctr">
            <a:normAutofit fontScale="90000"/>
          </a:bodyPr>
          <a:lstStyle/>
          <a:p>
            <a:r>
              <a:rPr lang="en-GB" sz="7200" dirty="0"/>
              <a:t>KV6002 </a:t>
            </a:r>
            <a:br>
              <a:rPr lang="en-GB" sz="7200" dirty="0"/>
            </a:br>
            <a:r>
              <a:rPr lang="en-GB" sz="7200" dirty="0"/>
              <a:t>Week 6 – Assignment 2 Briefing and Expectations</a:t>
            </a:r>
          </a:p>
        </p:txBody>
      </p:sp>
      <p:sp>
        <p:nvSpPr>
          <p:cNvPr id="3" name="Subtitle 2">
            <a:extLst>
              <a:ext uri="{FF2B5EF4-FFF2-40B4-BE49-F238E27FC236}">
                <a16:creationId xmlns:a16="http://schemas.microsoft.com/office/drawing/2014/main" id="{4CE6CD0C-A80A-8066-401E-D150E8A6FF7E}"/>
              </a:ext>
            </a:extLst>
          </p:cNvPr>
          <p:cNvSpPr>
            <a:spLocks noGrp="1"/>
          </p:cNvSpPr>
          <p:nvPr>
            <p:ph type="subTitle" idx="1"/>
          </p:nvPr>
        </p:nvSpPr>
        <p:spPr>
          <a:xfrm>
            <a:off x="1524000" y="5514052"/>
            <a:ext cx="9144000" cy="651910"/>
          </a:xfrm>
        </p:spPr>
        <p:txBody>
          <a:bodyPr anchor="ctr">
            <a:normAutofit/>
          </a:bodyPr>
          <a:lstStyle/>
          <a:p>
            <a:r>
              <a:rPr lang="en-GB"/>
              <a:t>Dr Rebecca Nicholson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2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fontScale="90000"/>
          </a:bodyPr>
          <a:lstStyle/>
          <a:p>
            <a:r>
              <a:rPr lang="en-GB" sz="5400" dirty="0"/>
              <a:t>Implementation of individual specified subsystem (20 </a:t>
            </a:r>
            <a:r>
              <a:rPr lang="en-GB" sz="5400" b="1" dirty="0">
                <a:solidFill>
                  <a:srgbClr val="0070C0"/>
                </a:solidFill>
              </a:rPr>
              <a:t>individual marks</a:t>
            </a:r>
            <a:r>
              <a:rPr lang="en-GB" sz="5400" dirty="0"/>
              <a: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dirty="0"/>
              <a:t>What a good demo of a subsystem might look like:</a:t>
            </a:r>
          </a:p>
          <a:p>
            <a:pPr marL="0" indent="0">
              <a:buNone/>
            </a:pPr>
            <a:r>
              <a:rPr kumimoji="0" lang="en-GB" sz="1800" b="0" i="0" u="none" strike="noStrike" kern="1200" cap="none" spc="0" normalizeH="0" baseline="0" noProof="0" dirty="0">
                <a:ln>
                  <a:noFill/>
                </a:ln>
                <a:solidFill>
                  <a:prstClr val="black"/>
                </a:solidFill>
                <a:effectLst/>
                <a:uLnTx/>
                <a:uFillTx/>
                <a:latin typeface="Azo Sans"/>
                <a:ea typeface="SimSun" panose="02010600030101010101" pitchFamily="2" charset="-122"/>
                <a:cs typeface="Calibri" panose="020F0502020204030204" pitchFamily="34" charset="0"/>
              </a:rPr>
              <a:t>A comprehensive walkthrough of all the functionalities of your subsystem</a:t>
            </a:r>
          </a:p>
          <a:p>
            <a:pPr marL="0" indent="0">
              <a:buNone/>
            </a:pPr>
            <a:r>
              <a:rPr lang="en-GB" sz="1800" dirty="0">
                <a:solidFill>
                  <a:prstClr val="black"/>
                </a:solidFill>
                <a:latin typeface="Azo Sans"/>
                <a:ea typeface="SimSun" panose="02010600030101010101" pitchFamily="2" charset="-122"/>
                <a:cs typeface="Calibri" panose="020F0502020204030204" pitchFamily="34" charset="0"/>
              </a:rPr>
              <a:t>A well ordered and planned ‘journey’ through the subsystem</a:t>
            </a:r>
          </a:p>
          <a:p>
            <a:pPr marL="0" indent="0">
              <a:buNone/>
            </a:pPr>
            <a:r>
              <a:rPr lang="en-GB" sz="1800" dirty="0">
                <a:solidFill>
                  <a:prstClr val="black"/>
                </a:solidFill>
                <a:latin typeface="Azo Sans"/>
                <a:ea typeface="SimSun" panose="02010600030101010101" pitchFamily="2" charset="-122"/>
                <a:cs typeface="Calibri" panose="020F0502020204030204" pitchFamily="34" charset="0"/>
              </a:rPr>
              <a:t>Clearly explained user interactions</a:t>
            </a:r>
          </a:p>
          <a:p>
            <a:pPr marL="0" indent="0">
              <a:buNone/>
            </a:pPr>
            <a:r>
              <a:rPr lang="en-GB" sz="1800" dirty="0">
                <a:solidFill>
                  <a:prstClr val="black"/>
                </a:solidFill>
                <a:latin typeface="Azo Sans"/>
                <a:ea typeface="SimSun" panose="02010600030101010101" pitchFamily="2" charset="-122"/>
                <a:cs typeface="Calibri" panose="020F0502020204030204" pitchFamily="34" charset="0"/>
              </a:rPr>
              <a:t>Where you addressed given feedback from your presentation</a:t>
            </a:r>
            <a:endParaRPr lang="en-GB" sz="2400" dirty="0"/>
          </a:p>
          <a:p>
            <a:pPr marL="0" indent="0">
              <a:buNone/>
            </a:pPr>
            <a:endParaRPr lang="en-GB" sz="2400" dirty="0"/>
          </a:p>
        </p:txBody>
      </p:sp>
    </p:spTree>
    <p:extLst>
      <p:ext uri="{BB962C8B-B14F-4D97-AF65-F5344CB8AC3E}">
        <p14:creationId xmlns:p14="http://schemas.microsoft.com/office/powerpoint/2010/main" val="75369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a:bodyPr>
          <a:lstStyle/>
          <a:p>
            <a:r>
              <a:rPr lang="en-GB" sz="5400" dirty="0"/>
              <a:t>What do you mean ‘journey’?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457200" indent="-457200">
              <a:buAutoNum type="arabicPeriod"/>
            </a:pPr>
            <a:r>
              <a:rPr lang="en-GB" sz="2400" dirty="0"/>
              <a:t>Consider what functionalities you need to demo</a:t>
            </a:r>
          </a:p>
          <a:p>
            <a:pPr marL="457200" indent="-457200">
              <a:buAutoNum type="arabicPeriod"/>
            </a:pPr>
            <a:r>
              <a:rPr lang="en-GB" sz="2400" dirty="0"/>
              <a:t>Think about a sensible order to demo these</a:t>
            </a:r>
          </a:p>
          <a:p>
            <a:pPr marL="457200" indent="-457200">
              <a:buAutoNum type="arabicPeriod"/>
            </a:pPr>
            <a:r>
              <a:rPr lang="en-GB" sz="2400" dirty="0"/>
              <a:t>Try and piece this together in a way that makes sense </a:t>
            </a:r>
          </a:p>
          <a:p>
            <a:pPr marL="914400" lvl="1" indent="-457200">
              <a:buAutoNum type="arabicPeriod"/>
            </a:pPr>
            <a:r>
              <a:rPr lang="en-GB" sz="2000" dirty="0"/>
              <a:t>Do you want to go through in the order of the requirements?</a:t>
            </a:r>
          </a:p>
          <a:p>
            <a:pPr marL="914400" lvl="1" indent="-457200">
              <a:buAutoNum type="arabicPeriod"/>
            </a:pPr>
            <a:r>
              <a:rPr lang="en-GB" sz="2000" dirty="0"/>
              <a:t>Do you want to go through as if you are using the system?</a:t>
            </a:r>
          </a:p>
          <a:p>
            <a:pPr marL="914400" lvl="1" indent="-457200">
              <a:buAutoNum type="arabicPeriod"/>
            </a:pPr>
            <a:r>
              <a:rPr lang="en-GB" sz="2000" dirty="0"/>
              <a:t>Do you want to demonstrate the most important functionalities first, then the more intricate things second?</a:t>
            </a:r>
          </a:p>
          <a:p>
            <a:pPr marL="0" indent="0">
              <a:buNone/>
            </a:pPr>
            <a:endParaRPr lang="en-GB" sz="2400" dirty="0"/>
          </a:p>
        </p:txBody>
      </p:sp>
    </p:spTree>
    <p:extLst>
      <p:ext uri="{BB962C8B-B14F-4D97-AF65-F5344CB8AC3E}">
        <p14:creationId xmlns:p14="http://schemas.microsoft.com/office/powerpoint/2010/main" val="10438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lang="en-GB" sz="5400" dirty="0"/>
              <a:t>Quality and Robustness of Subsystem (20 </a:t>
            </a:r>
            <a:r>
              <a:rPr lang="en-GB" sz="5400" b="1" dirty="0">
                <a:solidFill>
                  <a:srgbClr val="0070C0"/>
                </a:solidFill>
              </a:rPr>
              <a:t>individual marks</a:t>
            </a:r>
            <a:r>
              <a:rPr lang="en-GB" sz="5400" dirty="0"/>
              <a: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lvl="0" indent="0">
              <a:buNone/>
            </a:pPr>
            <a:r>
              <a:rPr lang="en-GB" sz="2400" dirty="0">
                <a:effectLst/>
                <a:latin typeface="Azo Sans"/>
                <a:ea typeface="SimSun" panose="02010600030101010101" pitchFamily="2" charset="-122"/>
                <a:cs typeface="Calibri" panose="020F0502020204030204" pitchFamily="34" charset="0"/>
              </a:rPr>
              <a:t>What we are marking: </a:t>
            </a:r>
          </a:p>
          <a:p>
            <a:pPr marL="0" indent="0">
              <a:buNone/>
            </a:pPr>
            <a:r>
              <a:rPr lang="en-GB" sz="1800" dirty="0">
                <a:effectLst/>
                <a:latin typeface="Azo Sans"/>
                <a:ea typeface="SimSun" panose="02010600030101010101" pitchFamily="2" charset="-122"/>
                <a:cs typeface="Calibri" panose="020F0502020204030204" pitchFamily="34" charset="0"/>
              </a:rPr>
              <a:t>Error handling, user validation and robustness of subsystem functions; this should be demonstrated across the scope of the individual subsystem. To obtain full marks you must have provided a fluent implementation of the full scope of your subsystem. This includes appropriate handling of related non-functional requirements for example security and Human Computer Interaction related issues.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buNone/>
            </a:pPr>
            <a:endParaRPr lang="en-GB" sz="20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What you can do:</a:t>
            </a:r>
          </a:p>
          <a:p>
            <a:pPr marL="0" lvl="0" indent="0">
              <a:buNone/>
            </a:pPr>
            <a:r>
              <a:rPr lang="en-GB" sz="1800" dirty="0">
                <a:latin typeface="Azo Sans"/>
                <a:ea typeface="SimSun" panose="02010600030101010101" pitchFamily="2" charset="-122"/>
                <a:cs typeface="Calibri" panose="020F0502020204030204" pitchFamily="34" charset="0"/>
              </a:rPr>
              <a:t>Ensure that you have tested, tested, tested.  Demonstrate that you have appropriate error handling included in your system. </a:t>
            </a:r>
          </a:p>
          <a:p>
            <a:pPr marL="0" lvl="0" indent="0">
              <a:buNone/>
            </a:pPr>
            <a:r>
              <a:rPr lang="en-GB" sz="1800" dirty="0">
                <a:latin typeface="Azo Sans"/>
                <a:ea typeface="SimSun" panose="02010600030101010101" pitchFamily="2" charset="-122"/>
                <a:cs typeface="Calibri" panose="020F0502020204030204" pitchFamily="34" charset="0"/>
              </a:rPr>
              <a:t>This should include more than simply ‘uh oh something went wrong’…</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064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lang="en-GB" sz="5400" dirty="0"/>
              <a:t>Quality and Robustness of Subsystem (20 </a:t>
            </a:r>
            <a:r>
              <a:rPr lang="en-GB" sz="5400" b="1" dirty="0">
                <a:solidFill>
                  <a:srgbClr val="0070C0"/>
                </a:solidFill>
              </a:rPr>
              <a:t>individual marks</a:t>
            </a:r>
            <a:r>
              <a:rPr lang="en-GB" sz="5400" dirty="0"/>
              <a: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dirty="0"/>
              <a:t>What this might look like in practice:</a:t>
            </a:r>
            <a:endParaRPr lang="en-GB"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GB" sz="1800" dirty="0"/>
              <a:t>If there are known errors these are handled.</a:t>
            </a:r>
          </a:p>
          <a:p>
            <a:pPr>
              <a:buFontTx/>
              <a:buChar char="-"/>
            </a:pPr>
            <a:r>
              <a:rPr lang="en-GB" sz="1800" dirty="0"/>
              <a:t>Remember this can be both error codes / details AND user instructions / checks.</a:t>
            </a:r>
          </a:p>
          <a:p>
            <a:pPr marL="0" indent="0">
              <a:buNone/>
            </a:pPr>
            <a:r>
              <a:rPr lang="en-GB" sz="1800" dirty="0"/>
              <a:t>Provide some way of the user recovering from errors. </a:t>
            </a:r>
          </a:p>
          <a:p>
            <a:pPr marL="0" indent="0">
              <a:buNone/>
            </a:pPr>
            <a:r>
              <a:rPr lang="en-GB" sz="1800" dirty="0"/>
              <a:t>Ensure you have tested for </a:t>
            </a:r>
            <a:r>
              <a:rPr lang="en-GB" sz="1800" b="1" dirty="0"/>
              <a:t>and fixed</a:t>
            </a:r>
            <a:r>
              <a:rPr lang="en-GB" sz="1800" dirty="0"/>
              <a:t> fatal errors</a:t>
            </a:r>
          </a:p>
        </p:txBody>
      </p:sp>
    </p:spTree>
    <p:extLst>
      <p:ext uri="{BB962C8B-B14F-4D97-AF65-F5344CB8AC3E}">
        <p14:creationId xmlns:p14="http://schemas.microsoft.com/office/powerpoint/2010/main" val="133282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Autofit/>
          </a:bodyPr>
          <a:lstStyle/>
          <a:p>
            <a:r>
              <a:rPr lang="en-GB" dirty="0"/>
              <a:t>Demonstration structure, understanding &amp; responses to questions (20 </a:t>
            </a:r>
            <a:r>
              <a:rPr lang="en-GB" b="1" dirty="0">
                <a:solidFill>
                  <a:srgbClr val="0070C0"/>
                </a:solidFill>
              </a:rPr>
              <a:t>individual marks</a:t>
            </a:r>
            <a:r>
              <a:rPr lang="en-GB" dirty="0"/>
              <a: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lvl="0" indent="0">
              <a:buNone/>
            </a:pPr>
            <a:r>
              <a:rPr lang="en-GB" sz="2400" dirty="0">
                <a:effectLst/>
                <a:latin typeface="Azo Sans"/>
                <a:ea typeface="SimSun" panose="02010600030101010101" pitchFamily="2" charset="-122"/>
                <a:cs typeface="Calibri" panose="020F0502020204030204" pitchFamily="34" charset="0"/>
              </a:rPr>
              <a:t>What we are marking: </a:t>
            </a:r>
          </a:p>
          <a:p>
            <a:pPr marL="0" indent="0">
              <a:buNone/>
            </a:pPr>
            <a:r>
              <a:rPr lang="en-GB" sz="1800" b="1" dirty="0">
                <a:effectLst/>
                <a:latin typeface="Azo Sans"/>
                <a:ea typeface="SimSun" panose="02010600030101010101" pitchFamily="2" charset="-122"/>
                <a:cs typeface="Calibri" panose="020F0502020204030204" pitchFamily="34" charset="0"/>
              </a:rPr>
              <a:t>Structure and clarity of demonstration </a:t>
            </a:r>
            <a:r>
              <a:rPr lang="en-GB" sz="1800" dirty="0">
                <a:effectLst/>
                <a:latin typeface="Azo Sans"/>
                <a:ea typeface="SimSun" panose="02010600030101010101" pitchFamily="2" charset="-122"/>
                <a:cs typeface="Calibri" panose="020F0502020204030204" pitchFamily="34" charset="0"/>
              </a:rPr>
              <a:t>of your subsystem; </a:t>
            </a:r>
            <a:r>
              <a:rPr lang="en-GB" sz="1800" b="1" dirty="0">
                <a:effectLst/>
                <a:latin typeface="Azo Sans"/>
                <a:ea typeface="SimSun" panose="02010600030101010101" pitchFamily="2" charset="-122"/>
                <a:cs typeface="Calibri" panose="020F0502020204030204" pitchFamily="34" charset="0"/>
              </a:rPr>
              <a:t>understanding of the work done</a:t>
            </a:r>
            <a:r>
              <a:rPr lang="en-GB" sz="1800" dirty="0">
                <a:effectLst/>
                <a:latin typeface="Azo Sans"/>
                <a:ea typeface="SimSun" panose="02010600030101010101" pitchFamily="2" charset="-122"/>
                <a:cs typeface="Calibri" panose="020F0502020204030204" pitchFamily="34" charset="0"/>
              </a:rPr>
              <a:t>; </a:t>
            </a:r>
            <a:r>
              <a:rPr lang="en-GB" sz="1800" b="1" dirty="0">
                <a:effectLst/>
                <a:latin typeface="Azo Sans"/>
                <a:ea typeface="SimSun" panose="02010600030101010101" pitchFamily="2" charset="-122"/>
                <a:cs typeface="Calibri" panose="020F0502020204030204" pitchFamily="34" charset="0"/>
              </a:rPr>
              <a:t>quality of responses to questions about the prototype</a:t>
            </a:r>
            <a:r>
              <a:rPr lang="en-GB" sz="1800" dirty="0">
                <a:effectLst/>
                <a:latin typeface="Azo Sans"/>
                <a:ea typeface="SimSun" panose="02010600030101010101" pitchFamily="2" charset="-122"/>
                <a:cs typeface="Calibri" panose="020F0502020204030204" pitchFamily="34" charset="0"/>
              </a:rPr>
              <a:t>. We expect you to demonstrate professionalism by being punctual, using appropriate language and respect for your audience and team members and measured responses to questions. We hope it goes without saying but the demonstration of your subsystem should not disrupt another group member’s demonstration.</a:t>
            </a:r>
            <a:r>
              <a:rPr lang="en-GB" sz="1200" dirty="0">
                <a:effectLst/>
              </a:rPr>
              <a:t> </a:t>
            </a:r>
            <a:endParaRPr lang="en-GB" sz="20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What you can do:</a:t>
            </a:r>
          </a:p>
          <a:p>
            <a:pPr marL="0" lvl="0" indent="0">
              <a:buNone/>
            </a:pPr>
            <a:r>
              <a:rPr lang="en-GB" sz="1800" dirty="0">
                <a:latin typeface="Azo Sans"/>
                <a:ea typeface="SimSun" panose="02010600030101010101" pitchFamily="2" charset="-122"/>
                <a:cs typeface="Calibri" panose="020F0502020204030204" pitchFamily="34" charset="0"/>
              </a:rPr>
              <a:t>Ensure that you have thought through the structure of the demo</a:t>
            </a:r>
          </a:p>
          <a:p>
            <a:pPr marL="0" lvl="0" indent="0">
              <a:buNone/>
            </a:pPr>
            <a:r>
              <a:rPr lang="en-GB" sz="1800" dirty="0">
                <a:effectLst/>
                <a:latin typeface="Azo Sans"/>
                <a:ea typeface="SimSun" panose="02010600030101010101" pitchFamily="2" charset="-122"/>
                <a:cs typeface="Calibri" panose="020F0502020204030204" pitchFamily="34" charset="0"/>
              </a:rPr>
              <a:t>Ensure you understand how everything works (fine to use frameworks - this is encouraged BUT make sure you know how everything works). </a:t>
            </a:r>
          </a:p>
        </p:txBody>
      </p:sp>
    </p:spTree>
    <p:extLst>
      <p:ext uri="{BB962C8B-B14F-4D97-AF65-F5344CB8AC3E}">
        <p14:creationId xmlns:p14="http://schemas.microsoft.com/office/powerpoint/2010/main" val="3462851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Demonstration structure, understanding &amp; responses to questions (20 </a:t>
            </a:r>
            <a:r>
              <a:rPr kumimoji="0" lang="en-GB" sz="4400" b="1" i="0" u="none" strike="noStrike" kern="1200" cap="none" spc="0" normalizeH="0" baseline="0" noProof="0" dirty="0">
                <a:ln>
                  <a:noFill/>
                </a:ln>
                <a:solidFill>
                  <a:srgbClr val="0070C0"/>
                </a:solidFill>
                <a:effectLst/>
                <a:uLnTx/>
                <a:uFillTx/>
                <a:latin typeface="Calibri Light" panose="020F0302020204030204"/>
                <a:ea typeface="+mj-ea"/>
                <a:cs typeface="+mj-cs"/>
              </a:rPr>
              <a:t>individual marks</a:t>
            </a:r>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a:t>
            </a:r>
            <a:endParaRPr lang="en-GB"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59" y="2599509"/>
            <a:ext cx="7462845" cy="3435531"/>
          </a:xfrm>
        </p:spPr>
        <p:txBody>
          <a:bodyPr anchor="ctr">
            <a:normAutofit/>
          </a:bodyPr>
          <a:lstStyle/>
          <a:p>
            <a:pPr marL="0" indent="0">
              <a:buNone/>
            </a:pPr>
            <a:r>
              <a:rPr lang="en-GB" sz="2400" dirty="0"/>
              <a:t>What this might look like in practice:</a:t>
            </a:r>
            <a:endParaRPr lang="en-GB"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GB" sz="1800" dirty="0"/>
              <a:t>Think through and plan that ‘journey’ for your demo.</a:t>
            </a:r>
          </a:p>
          <a:p>
            <a:pPr marL="0" indent="0">
              <a:buNone/>
            </a:pPr>
            <a:r>
              <a:rPr lang="en-GB" sz="1800" dirty="0"/>
              <a:t>Ensure you know what each function does (even at a high level)</a:t>
            </a:r>
          </a:p>
          <a:p>
            <a:pPr marL="0" indent="0">
              <a:buNone/>
            </a:pPr>
            <a:r>
              <a:rPr lang="en-GB" sz="1800" dirty="0"/>
              <a:t>If you’re not sure how something functions then DON’T USE IT</a:t>
            </a:r>
          </a:p>
          <a:p>
            <a:pPr marL="0" indent="0">
              <a:buNone/>
            </a:pPr>
            <a:endParaRPr lang="en-GB" sz="1800" dirty="0"/>
          </a:p>
          <a:p>
            <a:pPr marL="0" indent="0">
              <a:buNone/>
            </a:pPr>
            <a:r>
              <a:rPr lang="en-GB" sz="1800" dirty="0"/>
              <a:t>The level we are looking for is ‘</a:t>
            </a:r>
            <a:r>
              <a:rPr lang="en-GB" sz="1800" i="1" dirty="0"/>
              <a:t>this uses the </a:t>
            </a:r>
            <a:r>
              <a:rPr lang="en-GB" sz="1800" i="1" dirty="0" err="1"/>
              <a:t>writeUserData</a:t>
            </a:r>
            <a:r>
              <a:rPr lang="en-GB" sz="1800" i="1" dirty="0"/>
              <a:t> function from Firebase to update the data held in the </a:t>
            </a:r>
            <a:r>
              <a:rPr lang="en-GB" sz="1800" i="1" dirty="0" err="1"/>
              <a:t>realtime</a:t>
            </a:r>
            <a:r>
              <a:rPr lang="en-GB" sz="1800" i="1" dirty="0"/>
              <a:t> database we’re using</a:t>
            </a:r>
            <a:r>
              <a:rPr lang="en-GB" sz="1800" dirty="0"/>
              <a:t>’.</a:t>
            </a:r>
          </a:p>
          <a:p>
            <a:pPr marL="0" indent="0">
              <a:buNone/>
            </a:pPr>
            <a:r>
              <a:rPr lang="en-GB" sz="1800" dirty="0"/>
              <a:t>It would be good to know what parameters you include as this might relate to questions about data security etc. but I don’t need to know what the function does beyond this. </a:t>
            </a:r>
          </a:p>
        </p:txBody>
      </p:sp>
      <p:pic>
        <p:nvPicPr>
          <p:cNvPr id="1026" name="Picture 2" descr="My code doesn't work ... I have no idea why ... My code works ... I have no  idea why | Programming humor, Engineering humor, Programing jokes">
            <a:extLst>
              <a:ext uri="{FF2B5EF4-FFF2-40B4-BE49-F238E27FC236}">
                <a16:creationId xmlns:a16="http://schemas.microsoft.com/office/drawing/2014/main" id="{755A7D52-08F9-3FD7-EB39-956EE9AF9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40"/>
          <a:stretch/>
        </p:blipFill>
        <p:spPr bwMode="auto">
          <a:xfrm>
            <a:off x="8594086" y="2424688"/>
            <a:ext cx="2451695" cy="372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9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7" y="507076"/>
            <a:ext cx="10574724" cy="1188950"/>
          </a:xfrm>
        </p:spPr>
        <p:txBody>
          <a:bodyPr anchor="b">
            <a:normAutofit fontScale="90000"/>
          </a:bodyPr>
          <a:lstStyle/>
          <a:p>
            <a:r>
              <a:rPr lang="en-GB" sz="5400" dirty="0"/>
              <a:t>Quality and Consistency of System Integration (20 </a:t>
            </a:r>
            <a:r>
              <a:rPr lang="en-GB" sz="5400" b="1" dirty="0">
                <a:solidFill>
                  <a:srgbClr val="FF0000"/>
                </a:solidFill>
              </a:rPr>
              <a:t>group marks</a:t>
            </a:r>
            <a:r>
              <a:rPr lang="en-GB" sz="5400" dirty="0"/>
              <a: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E7FCE4-9A1E-3604-973C-DE311343F54B}"/>
              </a:ext>
            </a:extLst>
          </p:cNvPr>
          <p:cNvSpPr>
            <a:spLocks noGrp="1"/>
          </p:cNvSpPr>
          <p:nvPr>
            <p:ph idx="1"/>
          </p:nvPr>
        </p:nvSpPr>
        <p:spPr>
          <a:xfrm>
            <a:off x="793660" y="2599509"/>
            <a:ext cx="10143668" cy="3435531"/>
          </a:xfrm>
        </p:spPr>
        <p:txBody>
          <a:bodyPr anchor="ctr">
            <a:normAutofit lnSpcReduction="10000"/>
          </a:bodyPr>
          <a:lstStyle/>
          <a:p>
            <a:pPr marL="0" lvl="0" indent="0">
              <a:buNone/>
            </a:pPr>
            <a:r>
              <a:rPr lang="en-GB" sz="2400" dirty="0">
                <a:effectLst/>
                <a:latin typeface="Azo Sans"/>
                <a:ea typeface="SimSun" panose="02010600030101010101" pitchFamily="2" charset="-122"/>
                <a:cs typeface="Calibri" panose="020F0502020204030204" pitchFamily="34" charset="0"/>
              </a:rPr>
              <a:t>What we are marking: </a:t>
            </a:r>
          </a:p>
          <a:p>
            <a:pPr marL="0" indent="0">
              <a:buNone/>
            </a:pPr>
            <a:r>
              <a:rPr lang="en-GB" sz="1800" dirty="0">
                <a:effectLst/>
                <a:latin typeface="Azo Sans"/>
                <a:ea typeface="SimSun" panose="02010600030101010101" pitchFamily="2" charset="-122"/>
                <a:cs typeface="Calibri" panose="020F0502020204030204" pitchFamily="34" charset="0"/>
              </a:rPr>
              <a:t>Comprehensiveness of system integration and consistency of the whole system. You will not be penalised for incomplete individual sub-components (providing meaningful attempts have been made). Additionally, if there are group issues, please inform the module team at the earliest opportunity. </a:t>
            </a:r>
            <a:r>
              <a:rPr lang="en-GB" sz="1800" b="1" dirty="0">
                <a:solidFill>
                  <a:srgbClr val="FF0000"/>
                </a:solidFill>
                <a:effectLst/>
                <a:latin typeface="Azo Sans"/>
                <a:ea typeface="SimSun" panose="02010600030101010101" pitchFamily="2" charset="-122"/>
                <a:cs typeface="Calibri" panose="020F0502020204030204" pitchFamily="34" charset="0"/>
              </a:rPr>
              <a:t>These marks will be peer assessed.</a:t>
            </a:r>
          </a:p>
          <a:p>
            <a:pPr marL="0" lvl="0" indent="0">
              <a:buNone/>
            </a:pPr>
            <a:endParaRPr lang="en-GB" sz="20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What you can do:</a:t>
            </a:r>
          </a:p>
          <a:p>
            <a:pPr marL="0" lvl="0" indent="0">
              <a:buNone/>
            </a:pPr>
            <a:r>
              <a:rPr lang="en-GB" sz="1800" dirty="0">
                <a:latin typeface="Azo Sans"/>
                <a:ea typeface="SimSun" panose="02010600030101010101" pitchFamily="2" charset="-122"/>
                <a:cs typeface="Calibri" panose="020F0502020204030204" pitchFamily="34" charset="0"/>
              </a:rPr>
              <a:t>Ensure that you have a plan for integration</a:t>
            </a:r>
          </a:p>
          <a:p>
            <a:pPr marL="0" lvl="0" indent="0">
              <a:buNone/>
            </a:pPr>
            <a:r>
              <a:rPr lang="en-GB" sz="1800" dirty="0">
                <a:latin typeface="Azo Sans"/>
                <a:ea typeface="SimSun" panose="02010600030101010101" pitchFamily="2" charset="-122"/>
                <a:cs typeface="Calibri" panose="020F0502020204030204" pitchFamily="34" charset="0"/>
              </a:rPr>
              <a:t>Demonstrate how your system integrates</a:t>
            </a:r>
          </a:p>
          <a:p>
            <a:pPr marL="0" lvl="0" indent="0">
              <a:buNone/>
            </a:pPr>
            <a:r>
              <a:rPr lang="en-GB" sz="1800" dirty="0">
                <a:effectLst/>
                <a:latin typeface="Azo Sans"/>
                <a:ea typeface="SimSun" panose="02010600030101010101" pitchFamily="2" charset="-122"/>
                <a:cs typeface="Calibri" panose="020F0502020204030204" pitchFamily="34" charset="0"/>
              </a:rPr>
              <a:t>Demonstrate where and how the consistency is</a:t>
            </a:r>
          </a:p>
        </p:txBody>
      </p:sp>
    </p:spTree>
    <p:extLst>
      <p:ext uri="{BB962C8B-B14F-4D97-AF65-F5344CB8AC3E}">
        <p14:creationId xmlns:p14="http://schemas.microsoft.com/office/powerpoint/2010/main" val="118921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386930"/>
            <a:ext cx="10574724" cy="1188950"/>
          </a:xfrm>
        </p:spPr>
        <p:txBody>
          <a:bodyPr vert="horz" lIns="91440" tIns="45720" rIns="91440" bIns="45720" rtlCol="0" anchor="b">
            <a:normAutofit fontScale="90000"/>
          </a:bodyPr>
          <a:lstStyle/>
          <a:p>
            <a:r>
              <a:rPr lang="en-GB" sz="5400" dirty="0"/>
              <a:t>Quality and Consistency of System Integration (20 </a:t>
            </a:r>
            <a:r>
              <a:rPr lang="en-GB" sz="5400" b="1" dirty="0">
                <a:solidFill>
                  <a:srgbClr val="FF0000"/>
                </a:solidFill>
              </a:rPr>
              <a:t>group marks</a:t>
            </a:r>
            <a:r>
              <a:rPr lang="en-GB" sz="5400" dirty="0"/>
              <a:t>) </a:t>
            </a:r>
            <a:endParaRPr lang="en-US" sz="5400"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0EAC0E-CFC9-5D82-706C-CF62CC5CFF41}"/>
              </a:ext>
            </a:extLst>
          </p:cNvPr>
          <p:cNvSpPr>
            <a:spLocks noGrp="1"/>
          </p:cNvSpPr>
          <p:nvPr>
            <p:ph idx="1"/>
          </p:nvPr>
        </p:nvSpPr>
        <p:spPr>
          <a:xfrm>
            <a:off x="437554" y="2559235"/>
            <a:ext cx="10735662" cy="3435531"/>
          </a:xfrm>
        </p:spPr>
        <p:txBody>
          <a:bodyPr anchor="ctr">
            <a:normAutofit/>
          </a:bodyPr>
          <a:lstStyle/>
          <a:p>
            <a:pPr marL="0" indent="0">
              <a:buNone/>
            </a:pPr>
            <a:r>
              <a:rPr lang="en-GB" sz="2400" dirty="0"/>
              <a:t>What this might look like in practice:</a:t>
            </a:r>
            <a:endParaRPr lang="en-GB"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GB" sz="1800" dirty="0"/>
              <a:t>Make clear in your demo which are the consistent aspects across all the subsystems</a:t>
            </a:r>
          </a:p>
          <a:p>
            <a:pPr marL="0" indent="0">
              <a:buNone/>
            </a:pPr>
            <a:r>
              <a:rPr lang="en-GB" sz="1800" dirty="0"/>
              <a:t>If there are issues with integration explain what you were aiming for and where the issues are</a:t>
            </a:r>
          </a:p>
          <a:p>
            <a:pPr marL="0" indent="0">
              <a:buNone/>
            </a:pPr>
            <a:r>
              <a:rPr lang="en-GB" sz="1800" dirty="0"/>
              <a:t>Make clear how you tested the integration and how you ensured that your subsystem aligned with the group plan.</a:t>
            </a:r>
          </a:p>
        </p:txBody>
      </p:sp>
    </p:spTree>
    <p:extLst>
      <p:ext uri="{BB962C8B-B14F-4D97-AF65-F5344CB8AC3E}">
        <p14:creationId xmlns:p14="http://schemas.microsoft.com/office/powerpoint/2010/main" val="210845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507688"/>
            <a:ext cx="10589702" cy="1188950"/>
          </a:xfrm>
        </p:spPr>
        <p:txBody>
          <a:bodyPr vert="horz" lIns="91440" tIns="45720" rIns="91440" bIns="45720" rtlCol="0" anchor="b">
            <a:normAutofit fontScale="90000"/>
          </a:bodyPr>
          <a:lstStyle/>
          <a:p>
            <a:r>
              <a:rPr lang="en-US" sz="5400" kern="1200" dirty="0">
                <a:solidFill>
                  <a:schemeClr val="tx1"/>
                </a:solidFill>
                <a:latin typeface="+mj-lt"/>
                <a:ea typeface="+mj-ea"/>
                <a:cs typeface="+mj-cs"/>
              </a:rPr>
              <a:t>Feedback from stakeholders (20 </a:t>
            </a:r>
            <a:r>
              <a:rPr lang="en-US" sz="5400" b="1" kern="1200" dirty="0">
                <a:solidFill>
                  <a:srgbClr val="0070C0"/>
                </a:solidFill>
                <a:latin typeface="+mj-lt"/>
                <a:ea typeface="+mj-ea"/>
                <a:cs typeface="+mj-cs"/>
              </a:rPr>
              <a:t>individual marks</a:t>
            </a:r>
            <a:r>
              <a:rPr lang="en-US" sz="5400" kern="1200" dirty="0">
                <a:solidFill>
                  <a:schemeClr val="tx1"/>
                </a:solidFill>
                <a:latin typeface="+mj-lt"/>
                <a:ea typeface="+mj-ea"/>
                <a:cs typeface="+mj-cs"/>
              </a:rPr>
              <a: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4E15A-3AD1-D755-2516-AD7954089281}"/>
              </a:ext>
            </a:extLst>
          </p:cNvPr>
          <p:cNvSpPr>
            <a:spLocks noGrp="1"/>
          </p:cNvSpPr>
          <p:nvPr>
            <p:ph idx="1"/>
          </p:nvPr>
        </p:nvSpPr>
        <p:spPr>
          <a:xfrm>
            <a:off x="793660" y="2317315"/>
            <a:ext cx="10143668" cy="3717725"/>
          </a:xfrm>
        </p:spPr>
        <p:txBody>
          <a:bodyPr anchor="ctr">
            <a:noAutofit/>
          </a:bodyPr>
          <a:lstStyle/>
          <a:p>
            <a:pPr marL="0" lvl="0" indent="0">
              <a:buNone/>
            </a:pPr>
            <a:r>
              <a:rPr lang="en-GB" sz="2400" dirty="0">
                <a:effectLst/>
                <a:ea typeface="SimSun" panose="02010600030101010101" pitchFamily="2" charset="-122"/>
                <a:cs typeface="Calibri" panose="020F0502020204030204" pitchFamily="34" charset="0"/>
              </a:rPr>
              <a:t>What we are marking: </a:t>
            </a:r>
          </a:p>
          <a:p>
            <a:pPr marL="0" indent="0">
              <a:lnSpc>
                <a:spcPct val="115000"/>
              </a:lnSpc>
              <a:spcAft>
                <a:spcPts val="1000"/>
              </a:spcAft>
              <a:buNone/>
            </a:pPr>
            <a:r>
              <a:rPr lang="en-GB" sz="1800" dirty="0">
                <a:effectLst/>
                <a:ea typeface="SimSun" panose="02010600030101010101" pitchFamily="2" charset="-122"/>
                <a:cs typeface="Calibri" panose="020F0502020204030204" pitchFamily="34" charset="0"/>
              </a:rPr>
              <a:t>Clear explanation of the processes used to obtain this feedback, a </a:t>
            </a:r>
            <a:r>
              <a:rPr lang="en-GB" sz="1800" dirty="0">
                <a:ea typeface="SimSun" panose="02010600030101010101" pitchFamily="2" charset="-122"/>
                <a:cs typeface="Calibri" panose="020F0502020204030204" pitchFamily="34" charset="0"/>
              </a:rPr>
              <a:t>concise</a:t>
            </a:r>
            <a:r>
              <a:rPr lang="en-GB" sz="1800" dirty="0">
                <a:effectLst/>
                <a:ea typeface="SimSun" panose="02010600030101010101" pitchFamily="2" charset="-122"/>
                <a:cs typeface="Calibri" panose="020F0502020204030204" pitchFamily="34" charset="0"/>
              </a:rPr>
              <a:t> summary of the feedback itself and have the feedback in the appendix. </a:t>
            </a:r>
          </a:p>
          <a:p>
            <a:pPr marL="0" indent="0">
              <a:lnSpc>
                <a:spcPct val="115000"/>
              </a:lnSpc>
              <a:spcAft>
                <a:spcPts val="1000"/>
              </a:spcAft>
              <a:buNone/>
            </a:pPr>
            <a:r>
              <a:rPr lang="en-GB" sz="1800" dirty="0">
                <a:effectLst/>
                <a:ea typeface="SimSun" panose="02010600030101010101" pitchFamily="2" charset="-122"/>
                <a:cs typeface="Calibri" panose="020F0502020204030204" pitchFamily="34" charset="0"/>
              </a:rPr>
              <a:t>Nb - 10 Marks for processes used. 10 Marks for the judgment of your stakeholders. However, the mark available for the judgement of your stakeholders is capped at the marks you receive for your processes ( So not many marks for “ Fred said it was great…….”). </a:t>
            </a:r>
            <a:endParaRPr lang="en-GB" sz="20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What you can do:</a:t>
            </a:r>
          </a:p>
          <a:p>
            <a:pPr marL="0" lvl="0" indent="0">
              <a:buNone/>
            </a:pPr>
            <a:r>
              <a:rPr lang="en-GB" sz="1800" dirty="0">
                <a:ea typeface="SimSun" panose="02010600030101010101" pitchFamily="2" charset="-122"/>
                <a:cs typeface="Calibri" panose="020F0502020204030204" pitchFamily="34" charset="0"/>
              </a:rPr>
              <a:t>Create a clear plan for how you will get feedback from your client. </a:t>
            </a:r>
          </a:p>
          <a:p>
            <a:pPr marL="0" lvl="0" indent="0">
              <a:buNone/>
            </a:pPr>
            <a:r>
              <a:rPr lang="en-GB" sz="1800" dirty="0">
                <a:effectLst/>
                <a:ea typeface="SimSun" panose="02010600030101010101" pitchFamily="2" charset="-122"/>
                <a:cs typeface="Calibri" panose="020F0502020204030204" pitchFamily="34" charset="0"/>
              </a:rPr>
              <a:t>Plan how best to write that up to make clear the feedback received. </a:t>
            </a:r>
          </a:p>
        </p:txBody>
      </p:sp>
    </p:spTree>
    <p:extLst>
      <p:ext uri="{BB962C8B-B14F-4D97-AF65-F5344CB8AC3E}">
        <p14:creationId xmlns:p14="http://schemas.microsoft.com/office/powerpoint/2010/main" val="223287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507688"/>
            <a:ext cx="10589702" cy="1188950"/>
          </a:xfrm>
        </p:spPr>
        <p:txBody>
          <a:bodyPr vert="horz" lIns="91440" tIns="45720" rIns="91440" bIns="45720" rtlCol="0" anchor="b">
            <a:normAutofit fontScale="90000"/>
          </a:bodyPr>
          <a:lstStyle/>
          <a:p>
            <a:r>
              <a:rPr lang="en-US" sz="5400" kern="1200" dirty="0">
                <a:solidFill>
                  <a:schemeClr val="tx1"/>
                </a:solidFill>
                <a:latin typeface="+mj-lt"/>
                <a:ea typeface="+mj-ea"/>
                <a:cs typeface="+mj-cs"/>
              </a:rPr>
              <a:t>Feedback from stakeholders (20 </a:t>
            </a:r>
            <a:r>
              <a:rPr lang="en-US" sz="5400" b="1" kern="1200" dirty="0">
                <a:solidFill>
                  <a:srgbClr val="0070C0"/>
                </a:solidFill>
                <a:latin typeface="+mj-lt"/>
                <a:ea typeface="+mj-ea"/>
                <a:cs typeface="+mj-cs"/>
              </a:rPr>
              <a:t>individual marks</a:t>
            </a:r>
            <a:r>
              <a:rPr lang="en-US" sz="5400" kern="1200" dirty="0">
                <a:solidFill>
                  <a:schemeClr val="tx1"/>
                </a:solidFill>
                <a:latin typeface="+mj-lt"/>
                <a:ea typeface="+mj-ea"/>
                <a:cs typeface="+mj-cs"/>
              </a:rPr>
              <a: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4E15A-3AD1-D755-2516-AD7954089281}"/>
              </a:ext>
            </a:extLst>
          </p:cNvPr>
          <p:cNvSpPr>
            <a:spLocks noGrp="1"/>
          </p:cNvSpPr>
          <p:nvPr>
            <p:ph idx="1"/>
          </p:nvPr>
        </p:nvSpPr>
        <p:spPr>
          <a:xfrm>
            <a:off x="793660" y="2317315"/>
            <a:ext cx="10143668" cy="3717725"/>
          </a:xfrm>
        </p:spPr>
        <p:txBody>
          <a:bodyPr anchor="ctr">
            <a:noAutofit/>
          </a:bodyPr>
          <a:lstStyle/>
          <a:p>
            <a:pPr marL="0" lvl="0" indent="0">
              <a:buNone/>
            </a:pPr>
            <a:r>
              <a:rPr lang="en-GB" sz="2400" dirty="0">
                <a:effectLst/>
                <a:ea typeface="SimSun" panose="02010600030101010101" pitchFamily="2" charset="-122"/>
                <a:cs typeface="Calibri" panose="020F0502020204030204" pitchFamily="34" charset="0"/>
              </a:rPr>
              <a:t>What we are marking: </a:t>
            </a:r>
          </a:p>
          <a:p>
            <a:pPr marL="0" indent="0">
              <a:lnSpc>
                <a:spcPct val="115000"/>
              </a:lnSpc>
              <a:spcAft>
                <a:spcPts val="1000"/>
              </a:spcAft>
              <a:buNone/>
            </a:pPr>
            <a:r>
              <a:rPr lang="en-GB" sz="1800" dirty="0">
                <a:effectLst/>
                <a:ea typeface="SimSun" panose="02010600030101010101" pitchFamily="2" charset="-122"/>
                <a:cs typeface="Calibri" panose="020F0502020204030204" pitchFamily="34" charset="0"/>
              </a:rPr>
              <a:t>Clear explanation of the processes used to obtain this feedback, a </a:t>
            </a:r>
            <a:r>
              <a:rPr lang="en-GB" sz="1800" dirty="0">
                <a:ea typeface="SimSun" panose="02010600030101010101" pitchFamily="2" charset="-122"/>
                <a:cs typeface="Calibri" panose="020F0502020204030204" pitchFamily="34" charset="0"/>
              </a:rPr>
              <a:t>concise</a:t>
            </a:r>
            <a:r>
              <a:rPr lang="en-GB" sz="1800" dirty="0">
                <a:effectLst/>
                <a:ea typeface="SimSun" panose="02010600030101010101" pitchFamily="2" charset="-122"/>
                <a:cs typeface="Calibri" panose="020F0502020204030204" pitchFamily="34" charset="0"/>
              </a:rPr>
              <a:t> summary of the feedback itself and have the feedback in the appendix. </a:t>
            </a:r>
          </a:p>
          <a:p>
            <a:pPr marL="0" indent="0">
              <a:lnSpc>
                <a:spcPct val="115000"/>
              </a:lnSpc>
              <a:spcAft>
                <a:spcPts val="1000"/>
              </a:spcAft>
              <a:buNone/>
            </a:pPr>
            <a:r>
              <a:rPr lang="en-GB" sz="1800" dirty="0">
                <a:effectLst/>
                <a:ea typeface="SimSun" panose="02010600030101010101" pitchFamily="2" charset="-122"/>
                <a:cs typeface="Calibri" panose="020F0502020204030204" pitchFamily="34" charset="0"/>
              </a:rPr>
              <a:t>Nb - 10 Marks for processes used. 10 Marks for the judgment of your stakeholders. However, the mark available for the judgement of your stakeholders is capped at the marks you receive for your processes ( So not many marks for “ Fred said it was great…….”). </a:t>
            </a:r>
            <a:endParaRPr lang="en-GB" sz="20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What you can do:</a:t>
            </a:r>
          </a:p>
          <a:p>
            <a:pPr marL="0" lvl="0" indent="0">
              <a:buNone/>
            </a:pPr>
            <a:r>
              <a:rPr lang="en-GB" sz="1800" dirty="0">
                <a:ea typeface="SimSun" panose="02010600030101010101" pitchFamily="2" charset="-122"/>
                <a:cs typeface="Calibri" panose="020F0502020204030204" pitchFamily="34" charset="0"/>
              </a:rPr>
              <a:t>Create a clear plan for how you will get feedback from your client. </a:t>
            </a:r>
          </a:p>
          <a:p>
            <a:pPr marL="0" lvl="0" indent="0">
              <a:buNone/>
            </a:pPr>
            <a:r>
              <a:rPr lang="en-GB" sz="1800" dirty="0">
                <a:effectLst/>
                <a:ea typeface="SimSun" panose="02010600030101010101" pitchFamily="2" charset="-122"/>
                <a:cs typeface="Calibri" panose="020F0502020204030204" pitchFamily="34" charset="0"/>
              </a:rPr>
              <a:t>Plan how best to write that up to make clear the feedback received. </a:t>
            </a:r>
          </a:p>
        </p:txBody>
      </p:sp>
    </p:spTree>
    <p:extLst>
      <p:ext uri="{BB962C8B-B14F-4D97-AF65-F5344CB8AC3E}">
        <p14:creationId xmlns:p14="http://schemas.microsoft.com/office/powerpoint/2010/main" val="352265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7294D-F52F-5F27-4B31-029D3E2F9165}"/>
              </a:ext>
            </a:extLst>
          </p:cNvPr>
          <p:cNvSpPr>
            <a:spLocks noGrp="1"/>
          </p:cNvSpPr>
          <p:nvPr>
            <p:ph type="title"/>
          </p:nvPr>
        </p:nvSpPr>
        <p:spPr>
          <a:xfrm>
            <a:off x="589560" y="856180"/>
            <a:ext cx="4560584" cy="1128068"/>
          </a:xfrm>
        </p:spPr>
        <p:txBody>
          <a:bodyPr anchor="ctr">
            <a:normAutofit fontScale="90000"/>
          </a:bodyPr>
          <a:lstStyle/>
          <a:p>
            <a:r>
              <a:rPr lang="en-GB" sz="4000" dirty="0"/>
              <a:t>KV6002 Team Project and Professionalism – Week 1</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0BA32-8297-9809-7736-7179BB162BCB}"/>
              </a:ext>
            </a:extLst>
          </p:cNvPr>
          <p:cNvSpPr>
            <a:spLocks noGrp="1"/>
          </p:cNvSpPr>
          <p:nvPr>
            <p:ph idx="1"/>
          </p:nvPr>
        </p:nvSpPr>
        <p:spPr>
          <a:xfrm>
            <a:off x="590719" y="2330505"/>
            <a:ext cx="4559425" cy="2382063"/>
          </a:xfrm>
        </p:spPr>
        <p:txBody>
          <a:bodyPr anchor="ctr">
            <a:normAutofit/>
          </a:bodyPr>
          <a:lstStyle/>
          <a:p>
            <a:pPr marL="0" indent="0">
              <a:buNone/>
            </a:pPr>
            <a:r>
              <a:rPr lang="en-GB" sz="2000" dirty="0">
                <a:latin typeface="Open Sans" panose="020B0606030504020204" pitchFamily="34" charset="0"/>
              </a:rPr>
              <a:t>Today I will: </a:t>
            </a:r>
          </a:p>
          <a:p>
            <a:pPr marL="0" indent="0">
              <a:buNone/>
            </a:pPr>
            <a:r>
              <a:rPr lang="en-GB" sz="2000" dirty="0">
                <a:latin typeface="Open Sans" panose="020B0606030504020204" pitchFamily="34" charset="0"/>
              </a:rPr>
              <a:t>1. Give an assignment 2 briefing</a:t>
            </a:r>
          </a:p>
          <a:p>
            <a:pPr marL="0" indent="0">
              <a:buNone/>
            </a:pPr>
            <a:r>
              <a:rPr lang="en-GB" sz="2000" dirty="0">
                <a:latin typeface="Open Sans" panose="020B0606030504020204" pitchFamily="34" charset="0"/>
              </a:rPr>
              <a:t>2. Make clear our expectations</a:t>
            </a:r>
          </a:p>
          <a:p>
            <a:pPr marL="0" indent="0">
              <a:buNone/>
            </a:pPr>
            <a:endParaRPr lang="en-GB"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389,587 Group Project Images, Stock Photos &amp; Vectors | Shutterstock">
            <a:extLst>
              <a:ext uri="{FF2B5EF4-FFF2-40B4-BE49-F238E27FC236}">
                <a16:creationId xmlns:a16="http://schemas.microsoft.com/office/drawing/2014/main" id="{ADE9837E-3138-E1C6-1BFF-002CF0D97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r="6668" b="7871"/>
          <a:stretch/>
        </p:blipFill>
        <p:spPr bwMode="auto">
          <a:xfrm>
            <a:off x="5977788" y="1006027"/>
            <a:ext cx="5425410" cy="484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3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90EF-9AA7-E8BE-A524-B8B77A4B2416}"/>
              </a:ext>
            </a:extLst>
          </p:cNvPr>
          <p:cNvSpPr>
            <a:spLocks noGrp="1"/>
          </p:cNvSpPr>
          <p:nvPr>
            <p:ph type="title"/>
          </p:nvPr>
        </p:nvSpPr>
        <p:spPr>
          <a:xfrm>
            <a:off x="589559" y="856180"/>
            <a:ext cx="5096249" cy="1128068"/>
          </a:xfrm>
        </p:spPr>
        <p:txBody>
          <a:bodyPr anchor="ctr">
            <a:normAutofit/>
          </a:bodyPr>
          <a:lstStyle/>
          <a:p>
            <a:r>
              <a:rPr lang="en-GB" sz="3700" b="1" dirty="0"/>
              <a:t>Tools for Video Recording</a:t>
            </a:r>
          </a:p>
        </p:txBody>
      </p:sp>
      <p:grpSp>
        <p:nvGrpSpPr>
          <p:cNvPr id="5138"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0"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20BB53-1FF7-0829-FA9F-2ACC4EB3CB8C}"/>
              </a:ext>
            </a:extLst>
          </p:cNvPr>
          <p:cNvSpPr>
            <a:spLocks noGrp="1"/>
          </p:cNvSpPr>
          <p:nvPr>
            <p:ph idx="1"/>
          </p:nvPr>
        </p:nvSpPr>
        <p:spPr>
          <a:xfrm>
            <a:off x="590719" y="2330505"/>
            <a:ext cx="4795473" cy="3979585"/>
          </a:xfrm>
        </p:spPr>
        <p:txBody>
          <a:bodyPr anchor="ctr">
            <a:normAutofit/>
          </a:bodyPr>
          <a:lstStyle/>
          <a:p>
            <a:pPr marL="0" indent="0">
              <a:buNone/>
            </a:pPr>
            <a:r>
              <a:rPr lang="en-GB" sz="2000" b="1" dirty="0"/>
              <a:t>Panopto</a:t>
            </a:r>
          </a:p>
          <a:p>
            <a:pPr marL="0" indent="0">
              <a:buNone/>
            </a:pPr>
            <a:r>
              <a:rPr lang="en-GB" sz="2000" b="1" dirty="0"/>
              <a:t>Zoom</a:t>
            </a:r>
          </a:p>
          <a:p>
            <a:pPr marL="0" indent="0">
              <a:buNone/>
            </a:pPr>
            <a:r>
              <a:rPr lang="en-GB" sz="2000" b="1" dirty="0"/>
              <a:t>OBS</a:t>
            </a:r>
          </a:p>
          <a:p>
            <a:pPr marL="0" indent="0">
              <a:buNone/>
            </a:pPr>
            <a:endParaRPr lang="en-GB" sz="2000" b="1" dirty="0"/>
          </a:p>
          <a:p>
            <a:pPr marL="0" indent="0">
              <a:buNone/>
            </a:pPr>
            <a:endParaRPr lang="en-GB" sz="2000" dirty="0"/>
          </a:p>
          <a:p>
            <a:pPr marL="0" indent="0">
              <a:buNone/>
            </a:pPr>
            <a:endParaRPr lang="en-GB" sz="2000" dirty="0"/>
          </a:p>
          <a:p>
            <a:pPr marL="0" indent="0">
              <a:buNone/>
            </a:pPr>
            <a:endParaRPr lang="en-GB"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Premium Vector | Calendar deadline icon flat style business deadline  concept vector illustrationxa">
            <a:extLst>
              <a:ext uri="{FF2B5EF4-FFF2-40B4-BE49-F238E27FC236}">
                <a16:creationId xmlns:a16="http://schemas.microsoft.com/office/drawing/2014/main" id="{F786E605-B24E-9908-8CCB-1E7B3B4C3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22" y="971689"/>
            <a:ext cx="4914621" cy="491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17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6AD24-0710-29C5-0538-D364C59080A9}"/>
              </a:ext>
            </a:extLst>
          </p:cNvPr>
          <p:cNvSpPr>
            <a:spLocks noGrp="1"/>
          </p:cNvSpPr>
          <p:nvPr>
            <p:ph type="title"/>
          </p:nvPr>
        </p:nvSpPr>
        <p:spPr>
          <a:xfrm>
            <a:off x="1289303" y="248083"/>
            <a:ext cx="9849751" cy="1349671"/>
          </a:xfrm>
        </p:spPr>
        <p:txBody>
          <a:bodyPr vert="horz" lIns="91440" tIns="45720" rIns="91440" bIns="45720" rtlCol="0" anchor="b">
            <a:normAutofit/>
          </a:bodyPr>
          <a:lstStyle/>
          <a:p>
            <a:r>
              <a:rPr lang="en-US" sz="5400" kern="1200" dirty="0">
                <a:solidFill>
                  <a:schemeClr val="tx1"/>
                </a:solidFill>
                <a:latin typeface="+mj-lt"/>
                <a:ea typeface="+mj-ea"/>
                <a:cs typeface="+mj-cs"/>
              </a:rPr>
              <a:t>What tool should I use?</a:t>
            </a:r>
          </a:p>
        </p:txBody>
      </p:sp>
      <p:sp>
        <p:nvSpPr>
          <p:cNvPr id="6" name="Content Placeholder 2">
            <a:extLst>
              <a:ext uri="{FF2B5EF4-FFF2-40B4-BE49-F238E27FC236}">
                <a16:creationId xmlns:a16="http://schemas.microsoft.com/office/drawing/2014/main" id="{D575AC9E-1EAD-110F-4771-2403FF8174AB}"/>
              </a:ext>
            </a:extLst>
          </p:cNvPr>
          <p:cNvSpPr txBox="1">
            <a:spLocks/>
          </p:cNvSpPr>
          <p:nvPr/>
        </p:nvSpPr>
        <p:spPr>
          <a:xfrm>
            <a:off x="1289302" y="2072516"/>
            <a:ext cx="9849751" cy="30321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900" b="1" dirty="0"/>
              <a:t>TOP TIP</a:t>
            </a:r>
          </a:p>
          <a:p>
            <a:pPr marL="0" indent="0">
              <a:buNone/>
            </a:pPr>
            <a:r>
              <a:rPr lang="en-GB" sz="1900" dirty="0"/>
              <a:t>I STRONGLY advise you to use Panopto for this.  </a:t>
            </a:r>
            <a:endParaRPr lang="en-US" sz="1900" dirty="0"/>
          </a:p>
        </p:txBody>
      </p:sp>
    </p:spTree>
    <p:extLst>
      <p:ext uri="{BB962C8B-B14F-4D97-AF65-F5344CB8AC3E}">
        <p14:creationId xmlns:p14="http://schemas.microsoft.com/office/powerpoint/2010/main" val="1760394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22B03-2E69-B805-A3A9-4934C56DB308}"/>
              </a:ext>
            </a:extLst>
          </p:cNvPr>
          <p:cNvSpPr>
            <a:spLocks noGrp="1"/>
          </p:cNvSpPr>
          <p:nvPr>
            <p:ph type="title"/>
          </p:nvPr>
        </p:nvSpPr>
        <p:spPr>
          <a:xfrm>
            <a:off x="795528" y="386930"/>
            <a:ext cx="10141799" cy="1300554"/>
          </a:xfrm>
        </p:spPr>
        <p:txBody>
          <a:bodyPr anchor="b">
            <a:normAutofit/>
          </a:bodyPr>
          <a:lstStyle/>
          <a:p>
            <a:r>
              <a:rPr lang="en-GB" sz="4800" dirty="0"/>
              <a:t>Panopto</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682A6A-7501-AEB0-5950-57A8C7C8D65F}"/>
              </a:ext>
            </a:extLst>
          </p:cNvPr>
          <p:cNvSpPr>
            <a:spLocks noGrp="1"/>
          </p:cNvSpPr>
          <p:nvPr>
            <p:ph idx="1"/>
          </p:nvPr>
        </p:nvSpPr>
        <p:spPr>
          <a:xfrm>
            <a:off x="622852" y="2599509"/>
            <a:ext cx="10314475" cy="3639450"/>
          </a:xfrm>
        </p:spPr>
        <p:txBody>
          <a:bodyPr anchor="ctr">
            <a:normAutofit/>
          </a:bodyPr>
          <a:lstStyle/>
          <a:p>
            <a:pPr marL="0" indent="0">
              <a:buNone/>
            </a:pPr>
            <a:r>
              <a:rPr lang="en-GB" sz="2400" dirty="0"/>
              <a:t>How to guide on Blackboard …</a:t>
            </a:r>
          </a:p>
          <a:p>
            <a:pPr marL="0" indent="0">
              <a:buNone/>
            </a:pPr>
            <a:endParaRPr lang="en-GB" sz="2400" dirty="0"/>
          </a:p>
          <a:p>
            <a:pPr marL="0" indent="0">
              <a:buNone/>
            </a:pPr>
            <a:r>
              <a:rPr lang="en-GB" sz="2400" dirty="0"/>
              <a:t>Will allow you to:</a:t>
            </a:r>
          </a:p>
          <a:p>
            <a:pPr>
              <a:buFontTx/>
              <a:buChar char="-"/>
            </a:pPr>
            <a:r>
              <a:rPr lang="en-GB" sz="2400" dirty="0"/>
              <a:t>Record in the browser</a:t>
            </a:r>
          </a:p>
          <a:p>
            <a:pPr>
              <a:buFontTx/>
              <a:buChar char="-"/>
            </a:pPr>
            <a:r>
              <a:rPr lang="en-GB" sz="2400" dirty="0"/>
              <a:t>Record a screen / source</a:t>
            </a:r>
          </a:p>
          <a:p>
            <a:pPr>
              <a:buFontTx/>
              <a:buChar char="-"/>
            </a:pPr>
            <a:r>
              <a:rPr lang="en-GB" sz="2400" dirty="0"/>
              <a:t>Make some basic edits to your video</a:t>
            </a:r>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34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4EF05-7E09-C930-0BAC-DD0AB0B732D8}"/>
              </a:ext>
            </a:extLst>
          </p:cNvPr>
          <p:cNvSpPr>
            <a:spLocks noGrp="1"/>
          </p:cNvSpPr>
          <p:nvPr>
            <p:ph type="title"/>
          </p:nvPr>
        </p:nvSpPr>
        <p:spPr>
          <a:xfrm>
            <a:off x="645065" y="1463040"/>
            <a:ext cx="3796306" cy="2690949"/>
          </a:xfrm>
        </p:spPr>
        <p:txBody>
          <a:bodyPr anchor="t">
            <a:normAutofit/>
          </a:bodyPr>
          <a:lstStyle/>
          <a:p>
            <a:r>
              <a:rPr lang="en-GB" sz="4800" dirty="0"/>
              <a:t>Week 6 expectations.</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8"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294699-990A-7B79-079F-5F3AFE4E0224}"/>
              </a:ext>
            </a:extLst>
          </p:cNvPr>
          <p:cNvSpPr>
            <a:spLocks noGrp="1"/>
          </p:cNvSpPr>
          <p:nvPr>
            <p:ph idx="1"/>
          </p:nvPr>
        </p:nvSpPr>
        <p:spPr>
          <a:xfrm>
            <a:off x="5656218" y="1463039"/>
            <a:ext cx="5542387" cy="4300447"/>
          </a:xfrm>
        </p:spPr>
        <p:txBody>
          <a:bodyPr anchor="t">
            <a:normAutofit/>
          </a:bodyPr>
          <a:lstStyle/>
          <a:p>
            <a:pPr marL="0" indent="0">
              <a:buNone/>
            </a:pPr>
            <a:r>
              <a:rPr lang="en-GB" sz="2000" dirty="0"/>
              <a:t>As a </a:t>
            </a:r>
            <a:r>
              <a:rPr lang="en-GB" sz="2000" b="1" u="sng" dirty="0"/>
              <a:t>minimum </a:t>
            </a:r>
            <a:r>
              <a:rPr lang="en-GB" sz="2000" dirty="0"/>
              <a:t>you need to have:</a:t>
            </a:r>
          </a:p>
          <a:p>
            <a:pPr marL="0" indent="0">
              <a:buNone/>
            </a:pPr>
            <a:endParaRPr lang="en-GB" sz="2000" b="1" u="sng" dirty="0"/>
          </a:p>
          <a:p>
            <a:pPr marL="342900" indent="-342900">
              <a:buAutoNum type="arabicPeriod"/>
            </a:pPr>
            <a:r>
              <a:rPr lang="en-GB" sz="2000" dirty="0"/>
              <a:t>Completed your planned tasks this week</a:t>
            </a:r>
          </a:p>
          <a:p>
            <a:pPr marL="342900" indent="-342900">
              <a:buAutoNum type="arabicPeriod"/>
            </a:pPr>
            <a:r>
              <a:rPr lang="en-GB" sz="2000" dirty="0"/>
              <a:t>Updated your log</a:t>
            </a:r>
          </a:p>
          <a:p>
            <a:pPr marL="342900" indent="-342900">
              <a:buAutoNum type="arabicPeriod"/>
            </a:pPr>
            <a:r>
              <a:rPr lang="en-GB" sz="2000" dirty="0"/>
              <a:t>Updated you task completion monitoring</a:t>
            </a:r>
          </a:p>
          <a:p>
            <a:pPr marL="342900" indent="-342900">
              <a:buAutoNum type="arabicPeriod"/>
            </a:pPr>
            <a:r>
              <a:rPr lang="en-GB" sz="2000" dirty="0"/>
              <a:t>Agreed a way of recording your demo</a:t>
            </a:r>
          </a:p>
          <a:p>
            <a:pPr marL="342900" indent="-342900">
              <a:buAutoNum type="arabicPeriod"/>
            </a:pPr>
            <a:endParaRPr lang="en-GB" sz="1600" dirty="0"/>
          </a:p>
          <a:p>
            <a:pPr marL="342900" indent="-342900">
              <a:buAutoNum type="arabicPeriod" startAt="4"/>
            </a:pPr>
            <a:endParaRPr lang="en-GB" sz="2000" dirty="0"/>
          </a:p>
        </p:txBody>
      </p:sp>
    </p:spTree>
    <p:extLst>
      <p:ext uri="{BB962C8B-B14F-4D97-AF65-F5344CB8AC3E}">
        <p14:creationId xmlns:p14="http://schemas.microsoft.com/office/powerpoint/2010/main" val="328272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What am I being asked to submit?</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06599" y="1785658"/>
            <a:ext cx="10159712" cy="4300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t>Assignment 2 – Due 26</a:t>
            </a:r>
            <a:r>
              <a:rPr lang="en-GB" sz="2200" baseline="30000" dirty="0"/>
              <a:t>th</a:t>
            </a:r>
            <a:r>
              <a:rPr lang="en-GB" sz="2200" dirty="0"/>
              <a:t> March 23:59</a:t>
            </a:r>
          </a:p>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[Nb - If you got an extension for assignment 1 then check with your supervisor about what this means for assignment 2.] </a:t>
            </a:r>
          </a:p>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We expect you to hand in:</a:t>
            </a:r>
          </a:p>
          <a:p>
            <a:pPr marL="0" indent="0">
              <a:buFont typeface="Arial" panose="020B0604020202020204" pitchFamily="34" charset="0"/>
              <a:buNone/>
            </a:pPr>
            <a:r>
              <a:rPr lang="en-GB" sz="2200" dirty="0"/>
              <a:t>1. A zipped file for your group project work </a:t>
            </a:r>
            <a:r>
              <a:rPr lang="en-GB" sz="2200" b="1" dirty="0"/>
              <a:t>submitted one per group</a:t>
            </a:r>
          </a:p>
          <a:p>
            <a:pPr marL="0" indent="0">
              <a:buNone/>
            </a:pPr>
            <a:r>
              <a:rPr lang="en-GB" sz="2200" dirty="0"/>
              <a:t>2. An evidence file for your project </a:t>
            </a:r>
            <a:r>
              <a:rPr lang="en-GB" sz="2200" b="1" dirty="0"/>
              <a:t>submitted individually</a:t>
            </a:r>
          </a:p>
        </p:txBody>
      </p:sp>
    </p:spTree>
    <p:extLst>
      <p:ext uri="{BB962C8B-B14F-4D97-AF65-F5344CB8AC3E}">
        <p14:creationId xmlns:p14="http://schemas.microsoft.com/office/powerpoint/2010/main" val="427532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1.  The Zipped File</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06599" y="1785658"/>
            <a:ext cx="10159712" cy="430044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A zipped file containing:</a:t>
            </a:r>
          </a:p>
          <a:p>
            <a:pPr marL="457200" indent="-457200">
              <a:buFont typeface="Arial" panose="020B0604020202020204" pitchFamily="34" charset="0"/>
              <a:buAutoNum type="arabicPeriod"/>
            </a:pPr>
            <a:r>
              <a:rPr lang="en-GB" sz="2200" dirty="0"/>
              <a:t>Video of your demonstration</a:t>
            </a:r>
          </a:p>
          <a:p>
            <a:pPr marL="457200" indent="-457200">
              <a:buFont typeface="Arial" panose="020B0604020202020204" pitchFamily="34" charset="0"/>
              <a:buAutoNum type="arabicPeriod"/>
            </a:pPr>
            <a:r>
              <a:rPr lang="en-GB" sz="2200" dirty="0"/>
              <a:t>All the files of the system</a:t>
            </a:r>
          </a:p>
          <a:p>
            <a:pPr marL="457200" indent="-457200">
              <a:buFont typeface="Arial" panose="020B0604020202020204" pitchFamily="34" charset="0"/>
              <a:buAutoNum type="arabicPeriod"/>
            </a:pPr>
            <a:r>
              <a:rPr lang="en-GB" sz="2200" dirty="0"/>
              <a:t>Sufficient installation instructions to enable re-installation of your product</a:t>
            </a:r>
          </a:p>
          <a:p>
            <a:pPr marL="457200" indent="-457200">
              <a:buFont typeface="Arial" panose="020B0604020202020204" pitchFamily="34" charset="0"/>
              <a:buAutoNum type="arabicPeriod"/>
            </a:pPr>
            <a:r>
              <a:rPr lang="en-GB" sz="2200" dirty="0"/>
              <a:t>A readme document with relevant system details (username / passwords etc. NOT for the hosting system. </a:t>
            </a:r>
          </a:p>
          <a:p>
            <a:pPr marL="457200" indent="-457200">
              <a:buFont typeface="Arial" panose="020B0604020202020204" pitchFamily="34" charset="0"/>
              <a:buAutoNum type="arabicPeriod"/>
            </a:pPr>
            <a:r>
              <a:rPr lang="en-GB" sz="2200" dirty="0"/>
              <a:t>The URL for the GitHub repository for the project (unless expressly agreed with your supervisor).</a:t>
            </a:r>
          </a:p>
          <a:p>
            <a:pPr marL="0" indent="0">
              <a:buNone/>
            </a:pPr>
            <a:endParaRPr lang="en-GB" sz="2200" b="1" dirty="0">
              <a:solidFill>
                <a:srgbClr val="FF0000"/>
              </a:solidFill>
            </a:endParaRPr>
          </a:p>
          <a:p>
            <a:pPr marL="0" indent="0">
              <a:buNone/>
            </a:pPr>
            <a:r>
              <a:rPr lang="en-GB" sz="2200" b="1" dirty="0">
                <a:solidFill>
                  <a:srgbClr val="FF0000"/>
                </a:solidFill>
              </a:rPr>
              <a:t>THIS IS SUBMITTED AS ONE FILE FOR YOUR WHOLE GROUP</a:t>
            </a:r>
          </a:p>
          <a:p>
            <a:pPr marL="0" indent="0">
              <a:buNone/>
            </a:pPr>
            <a:endParaRPr lang="en-GB" sz="2200" dirty="0"/>
          </a:p>
          <a:p>
            <a:pPr marL="0" indent="0">
              <a:buNone/>
            </a:pPr>
            <a:endParaRPr lang="en-GB" sz="2200" dirty="0"/>
          </a:p>
        </p:txBody>
      </p:sp>
    </p:spTree>
    <p:extLst>
      <p:ext uri="{BB962C8B-B14F-4D97-AF65-F5344CB8AC3E}">
        <p14:creationId xmlns:p14="http://schemas.microsoft.com/office/powerpoint/2010/main" val="214211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2. The Evidence File</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06599" y="1785658"/>
            <a:ext cx="10159712" cy="4300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p>
          <a:p>
            <a:pPr marL="0" indent="0">
              <a:buNone/>
            </a:pPr>
            <a:r>
              <a:rPr lang="en-GB" sz="2200" dirty="0"/>
              <a:t>An evidence file with:</a:t>
            </a:r>
          </a:p>
          <a:p>
            <a:pPr marL="457200" indent="-457200">
              <a:buAutoNum type="arabicPeriod"/>
            </a:pPr>
            <a:r>
              <a:rPr lang="en-GB" sz="2200" dirty="0"/>
              <a:t>Your feedback from the stakeholder on the system</a:t>
            </a:r>
          </a:p>
          <a:p>
            <a:pPr marL="457200" indent="-457200">
              <a:buAutoNum type="arabicPeriod"/>
            </a:pPr>
            <a:r>
              <a:rPr lang="en-GB" sz="2200" dirty="0"/>
              <a:t>Your log of evidence to support peer assessment</a:t>
            </a:r>
          </a:p>
          <a:p>
            <a:pPr marL="0" indent="0">
              <a:buNone/>
            </a:pPr>
            <a:endParaRPr lang="en-GB" sz="2200" dirty="0"/>
          </a:p>
          <a:p>
            <a:pPr marL="0" indent="0">
              <a:buNone/>
            </a:pPr>
            <a:r>
              <a:rPr lang="en-GB" sz="2200" b="1" dirty="0">
                <a:solidFill>
                  <a:srgbClr val="FF0000"/>
                </a:solidFill>
              </a:rPr>
              <a:t>THIS IS SUBMITTED INDIVIDUALLY</a:t>
            </a:r>
          </a:p>
          <a:p>
            <a:pPr marL="0" indent="0">
              <a:buNone/>
            </a:pPr>
            <a:endParaRPr lang="en-GB" sz="2200" dirty="0"/>
          </a:p>
        </p:txBody>
      </p:sp>
    </p:spTree>
    <p:extLst>
      <p:ext uri="{BB962C8B-B14F-4D97-AF65-F5344CB8AC3E}">
        <p14:creationId xmlns:p14="http://schemas.microsoft.com/office/powerpoint/2010/main" val="338527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90EF-9AA7-E8BE-A524-B8B77A4B2416}"/>
              </a:ext>
            </a:extLst>
          </p:cNvPr>
          <p:cNvSpPr>
            <a:spLocks noGrp="1"/>
          </p:cNvSpPr>
          <p:nvPr>
            <p:ph type="title"/>
          </p:nvPr>
        </p:nvSpPr>
        <p:spPr>
          <a:xfrm>
            <a:off x="589560" y="856180"/>
            <a:ext cx="4560584" cy="1128068"/>
          </a:xfrm>
        </p:spPr>
        <p:txBody>
          <a:bodyPr anchor="ctr">
            <a:normAutofit/>
          </a:bodyPr>
          <a:lstStyle/>
          <a:p>
            <a:r>
              <a:rPr lang="en-GB" sz="3700" b="1" dirty="0"/>
              <a:t>Deadlines</a:t>
            </a:r>
          </a:p>
        </p:txBody>
      </p:sp>
      <p:grpSp>
        <p:nvGrpSpPr>
          <p:cNvPr id="5138"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0"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20BB53-1FF7-0829-FA9F-2ACC4EB3CB8C}"/>
              </a:ext>
            </a:extLst>
          </p:cNvPr>
          <p:cNvSpPr>
            <a:spLocks noGrp="1"/>
          </p:cNvSpPr>
          <p:nvPr>
            <p:ph idx="1"/>
          </p:nvPr>
        </p:nvSpPr>
        <p:spPr>
          <a:xfrm>
            <a:off x="590719" y="2330505"/>
            <a:ext cx="4795473" cy="3979585"/>
          </a:xfrm>
        </p:spPr>
        <p:txBody>
          <a:bodyPr anchor="ctr">
            <a:normAutofit/>
          </a:bodyPr>
          <a:lstStyle/>
          <a:p>
            <a:pPr marL="0" indent="0">
              <a:buNone/>
            </a:pPr>
            <a:r>
              <a:rPr lang="en-GB" sz="2000" b="1" dirty="0"/>
              <a:t>March 26</a:t>
            </a:r>
            <a:r>
              <a:rPr lang="en-GB" sz="2000" b="1" baseline="30000" dirty="0"/>
              <a:t>th</a:t>
            </a:r>
            <a:r>
              <a:rPr lang="en-GB" sz="2000" b="1" dirty="0"/>
              <a:t> 23:59 </a:t>
            </a:r>
          </a:p>
          <a:p>
            <a:pPr marL="0" indent="0">
              <a:buNone/>
            </a:pPr>
            <a:r>
              <a:rPr lang="en-GB" sz="2000" dirty="0"/>
              <a:t>Submit all files to Blackboard.</a:t>
            </a:r>
          </a:p>
          <a:p>
            <a:pPr marL="0" indent="0">
              <a:buNone/>
            </a:pPr>
            <a:endParaRPr lang="en-GB" sz="2000" dirty="0"/>
          </a:p>
          <a:p>
            <a:pPr marL="0" indent="0">
              <a:buNone/>
            </a:pPr>
            <a:r>
              <a:rPr lang="en-GB" sz="2000" b="1" dirty="0"/>
              <a:t>W/c 17</a:t>
            </a:r>
            <a:r>
              <a:rPr lang="en-GB" sz="2000" b="1" baseline="30000" dirty="0"/>
              <a:t>th</a:t>
            </a:r>
            <a:r>
              <a:rPr lang="en-GB" sz="2000" b="1" dirty="0"/>
              <a:t> April 2023</a:t>
            </a:r>
          </a:p>
          <a:p>
            <a:pPr marL="0" indent="0">
              <a:buNone/>
            </a:pPr>
            <a:r>
              <a:rPr lang="en-GB" sz="2000" dirty="0"/>
              <a:t>Viva with Supervisor in usual supervision slot.</a:t>
            </a:r>
          </a:p>
          <a:p>
            <a:pPr marL="0" indent="0">
              <a:buNone/>
            </a:pPr>
            <a:endParaRPr lang="en-GB" sz="2000" dirty="0"/>
          </a:p>
          <a:p>
            <a:pPr marL="0" indent="0">
              <a:buNone/>
            </a:pPr>
            <a:endParaRPr lang="en-GB"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Premium Vector | Calendar deadline icon flat style business deadline  concept vector illustrationxa">
            <a:extLst>
              <a:ext uri="{FF2B5EF4-FFF2-40B4-BE49-F238E27FC236}">
                <a16:creationId xmlns:a16="http://schemas.microsoft.com/office/drawing/2014/main" id="{F786E605-B24E-9908-8CCB-1E7B3B4C3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22" y="971689"/>
            <a:ext cx="4914621" cy="491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3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7B44D-C462-3A07-0E24-98DCA32CB9B6}"/>
              </a:ext>
            </a:extLst>
          </p:cNvPr>
          <p:cNvSpPr>
            <a:spLocks noGrp="1"/>
          </p:cNvSpPr>
          <p:nvPr>
            <p:ph type="title"/>
          </p:nvPr>
        </p:nvSpPr>
        <p:spPr>
          <a:xfrm>
            <a:off x="589560" y="856180"/>
            <a:ext cx="4560584" cy="1128068"/>
          </a:xfrm>
        </p:spPr>
        <p:txBody>
          <a:bodyPr anchor="ctr">
            <a:normAutofit/>
          </a:bodyPr>
          <a:lstStyle/>
          <a:p>
            <a:r>
              <a:rPr lang="en-GB" sz="3700" dirty="0"/>
              <a:t>Assessments </a:t>
            </a:r>
          </a:p>
        </p:txBody>
      </p:sp>
      <p:grpSp>
        <p:nvGrpSpPr>
          <p:cNvPr id="11273" name="Group 112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274" name="Rectangle 112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77" name="Rectangle 112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22F5E-4C27-F88E-A895-8910C9B1180B}"/>
              </a:ext>
            </a:extLst>
          </p:cNvPr>
          <p:cNvSpPr>
            <a:spLocks noGrp="1"/>
          </p:cNvSpPr>
          <p:nvPr>
            <p:ph idx="1"/>
          </p:nvPr>
        </p:nvSpPr>
        <p:spPr>
          <a:xfrm>
            <a:off x="563193" y="2497890"/>
            <a:ext cx="4559425" cy="3979585"/>
          </a:xfrm>
        </p:spPr>
        <p:txBody>
          <a:bodyPr anchor="ctr">
            <a:normAutofit/>
          </a:bodyPr>
          <a:lstStyle/>
          <a:p>
            <a:pPr marL="457200" indent="-457200">
              <a:buAutoNum type="arabicPeriod"/>
            </a:pPr>
            <a:r>
              <a:rPr lang="en-GB" sz="1800" b="1" dirty="0"/>
              <a:t>Implementation of individual specified subsystem (20 individual marks)</a:t>
            </a:r>
          </a:p>
          <a:p>
            <a:pPr marL="457200" indent="-457200">
              <a:buAutoNum type="arabicPeriod"/>
            </a:pPr>
            <a:r>
              <a:rPr lang="en-GB" sz="1800" b="1" dirty="0">
                <a:effectLst/>
                <a:latin typeface="Azo Sans"/>
                <a:ea typeface="SimSun" panose="02010600030101010101" pitchFamily="2" charset="-122"/>
                <a:cs typeface="Calibri" panose="020F0502020204030204" pitchFamily="34" charset="0"/>
              </a:rPr>
              <a:t>Quality and Robustness of Subsystem (20 individual marks) </a:t>
            </a:r>
            <a:endParaRPr lang="en-GB" sz="1800" b="1" dirty="0"/>
          </a:p>
          <a:p>
            <a:pPr marL="457200" indent="-457200">
              <a:buAutoNum type="arabicPeriod"/>
            </a:pPr>
            <a:r>
              <a:rPr lang="en-GB" sz="1800" b="1" dirty="0">
                <a:effectLst/>
                <a:latin typeface="Azo Sans"/>
                <a:ea typeface="SimSun" panose="02010600030101010101" pitchFamily="2" charset="-122"/>
                <a:cs typeface="Calibri" panose="020F0502020204030204" pitchFamily="34" charset="0"/>
              </a:rPr>
              <a:t>Feedback from stakeholders (20 individual marks) </a:t>
            </a:r>
          </a:p>
          <a:p>
            <a:pPr marL="457200" indent="-457200">
              <a:buAutoNum type="arabicPeriod"/>
            </a:pPr>
            <a:r>
              <a:rPr lang="en-GB" sz="1800" b="1" dirty="0">
                <a:effectLst/>
                <a:latin typeface="Calibri" panose="020F0502020204030204" pitchFamily="34" charset="0"/>
                <a:ea typeface="SimSun" panose="02010600030101010101" pitchFamily="2" charset="-122"/>
                <a:cs typeface="Times New Roman" panose="02020603050405020304" pitchFamily="18" charset="0"/>
              </a:rPr>
              <a:t>Demonstration structure, understanding &amp; responses to questions (20 individual marks)</a:t>
            </a:r>
          </a:p>
          <a:p>
            <a:pPr marL="457200" indent="-457200">
              <a:buFont typeface="Arial" panose="020B0604020202020204" pitchFamily="34" charset="0"/>
              <a:buAutoNum type="arabicPeriod"/>
            </a:pPr>
            <a:r>
              <a:rPr lang="en-GB" sz="1800" b="1" dirty="0">
                <a:effectLst/>
                <a:latin typeface="Azo Sans"/>
                <a:ea typeface="SimSun" panose="02010600030101010101" pitchFamily="2" charset="-122"/>
                <a:cs typeface="Calibri" panose="020F0502020204030204" pitchFamily="34" charset="0"/>
              </a:rPr>
              <a:t>Quality and Consistency of System Integration </a:t>
            </a:r>
            <a:r>
              <a:rPr lang="en-GB" sz="1800" b="1" dirty="0">
                <a:solidFill>
                  <a:srgbClr val="FF0000"/>
                </a:solidFill>
                <a:effectLst/>
                <a:latin typeface="Azo Sans"/>
                <a:ea typeface="SimSun" panose="02010600030101010101" pitchFamily="2" charset="-122"/>
                <a:cs typeface="Calibri" panose="020F0502020204030204" pitchFamily="34" charset="0"/>
              </a:rPr>
              <a:t>(20 group marks) </a:t>
            </a:r>
            <a:endParaRPr lang="en-GB" sz="18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279" name="Rectangle 112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What Happens During an IT Assessment? - Tech Solutions IT Blog | North  Andover, MA | Tech Solutions IT">
            <a:extLst>
              <a:ext uri="{FF2B5EF4-FFF2-40B4-BE49-F238E27FC236}">
                <a16:creationId xmlns:a16="http://schemas.microsoft.com/office/drawing/2014/main" id="{53683635-B83C-3B84-D4D8-43953B6EA4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9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D27F-19AB-DA7F-59EF-827DD3641A6D}"/>
              </a:ext>
            </a:extLst>
          </p:cNvPr>
          <p:cNvSpPr>
            <a:spLocks noGrp="1"/>
          </p:cNvSpPr>
          <p:nvPr>
            <p:ph type="title"/>
          </p:nvPr>
        </p:nvSpPr>
        <p:spPr>
          <a:xfrm>
            <a:off x="645065" y="1463040"/>
            <a:ext cx="3796306" cy="2690949"/>
          </a:xfrm>
        </p:spPr>
        <p:txBody>
          <a:bodyPr anchor="t">
            <a:normAutofit/>
          </a:bodyPr>
          <a:lstStyle/>
          <a:p>
            <a:pPr algn="ctr"/>
            <a:r>
              <a:rPr lang="en-GB" sz="4800" dirty="0"/>
              <a:t>Assignment 1 Expectations</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8"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63F078-2768-18EF-C4A7-F25555E57811}"/>
              </a:ext>
            </a:extLst>
          </p:cNvPr>
          <p:cNvSpPr>
            <a:spLocks noGrp="1"/>
          </p:cNvSpPr>
          <p:nvPr>
            <p:ph idx="1"/>
          </p:nvPr>
        </p:nvSpPr>
        <p:spPr>
          <a:xfrm>
            <a:off x="5656218" y="1463039"/>
            <a:ext cx="5542387" cy="4300447"/>
          </a:xfrm>
        </p:spPr>
        <p:txBody>
          <a:bodyPr anchor="t">
            <a:normAutofit/>
          </a:bodyPr>
          <a:lstStyle/>
          <a:p>
            <a:pPr marL="0" indent="0">
              <a:buNone/>
            </a:pPr>
            <a:r>
              <a:rPr lang="en-GB" sz="2200" dirty="0"/>
              <a:t>You demonstrate your system showing that:</a:t>
            </a:r>
          </a:p>
          <a:p>
            <a:pPr marL="457200" indent="-457200">
              <a:buAutoNum type="arabicPeriod"/>
            </a:pPr>
            <a:r>
              <a:rPr lang="en-GB" sz="2200" dirty="0"/>
              <a:t>It functions,</a:t>
            </a:r>
          </a:p>
          <a:p>
            <a:pPr marL="457200" indent="-457200">
              <a:buAutoNum type="arabicPeriod"/>
            </a:pPr>
            <a:r>
              <a:rPr lang="en-GB" sz="2200" dirty="0"/>
              <a:t>It meets the necessary requirements as set out by your client,</a:t>
            </a:r>
          </a:p>
          <a:p>
            <a:pPr marL="457200" indent="-457200">
              <a:buAutoNum type="arabicPeriod"/>
            </a:pPr>
            <a:r>
              <a:rPr lang="en-GB" sz="2200" dirty="0"/>
              <a:t>It is a robust system,</a:t>
            </a:r>
          </a:p>
          <a:p>
            <a:pPr marL="457200" indent="-457200">
              <a:buAutoNum type="arabicPeriod"/>
            </a:pPr>
            <a:r>
              <a:rPr lang="en-GB" sz="2200" dirty="0"/>
              <a:t>It is well integrated.</a:t>
            </a:r>
          </a:p>
          <a:p>
            <a:pPr marL="0" indent="0">
              <a:buNone/>
            </a:pPr>
            <a:endParaRPr lang="en-GB" sz="2200" dirty="0"/>
          </a:p>
          <a:p>
            <a:pPr marL="0" indent="0">
              <a:buNone/>
            </a:pPr>
            <a:r>
              <a:rPr lang="en-GB" sz="2200" dirty="0"/>
              <a:t>You provide separately some feedback from your client. </a:t>
            </a:r>
          </a:p>
        </p:txBody>
      </p:sp>
    </p:spTree>
    <p:extLst>
      <p:ext uri="{BB962C8B-B14F-4D97-AF65-F5344CB8AC3E}">
        <p14:creationId xmlns:p14="http://schemas.microsoft.com/office/powerpoint/2010/main" val="195547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fontScale="90000"/>
          </a:bodyPr>
          <a:lstStyle/>
          <a:p>
            <a:r>
              <a:rPr lang="en-GB" sz="5400" dirty="0"/>
              <a:t>Implementation of individual specified subsystem (20 </a:t>
            </a:r>
            <a:r>
              <a:rPr lang="en-GB" sz="5400" b="1" dirty="0">
                <a:solidFill>
                  <a:srgbClr val="0070C0"/>
                </a:solidFill>
              </a:rPr>
              <a:t>individual marks</a:t>
            </a:r>
            <a:r>
              <a:rPr lang="en-GB" sz="5400" dirty="0"/>
              <a: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dirty="0"/>
              <a:t>We are marking:</a:t>
            </a:r>
          </a:p>
          <a:p>
            <a:pPr marL="0" indent="0">
              <a:buNone/>
            </a:pPr>
            <a:r>
              <a:rPr lang="en-GB" sz="1800" dirty="0">
                <a:latin typeface="Azo Sans"/>
                <a:ea typeface="SimSun" panose="02010600030101010101" pitchFamily="2" charset="-122"/>
                <a:cs typeface="Calibri" panose="020F0502020204030204" pitchFamily="34" charset="0"/>
              </a:rPr>
              <a:t>The c</a:t>
            </a:r>
            <a:r>
              <a:rPr lang="en-GB" sz="1800" dirty="0">
                <a:effectLst/>
                <a:latin typeface="Azo Sans"/>
                <a:ea typeface="SimSun" panose="02010600030101010101" pitchFamily="2" charset="-122"/>
                <a:cs typeface="Calibri" panose="020F0502020204030204" pitchFamily="34" charset="0"/>
              </a:rPr>
              <a:t>omprehensiveness of implementation of the prototyped functions of your subsystem as specified in the terms of reference, including any enhancements based on feedback received.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sz="2400" dirty="0"/>
          </a:p>
          <a:p>
            <a:pPr marL="0" indent="0">
              <a:buNone/>
            </a:pPr>
            <a:r>
              <a:rPr lang="en-GB" sz="2400" dirty="0"/>
              <a:t>What you can do:</a:t>
            </a:r>
          </a:p>
          <a:p>
            <a:pPr marL="0" indent="0">
              <a:buNone/>
            </a:pPr>
            <a:r>
              <a:rPr lang="en-GB" sz="1800" dirty="0">
                <a:solidFill>
                  <a:prstClr val="black"/>
                </a:solidFill>
                <a:latin typeface="Azo Sans"/>
                <a:ea typeface="SimSun" panose="02010600030101010101" pitchFamily="2" charset="-122"/>
                <a:cs typeface="Calibri" panose="020F0502020204030204" pitchFamily="34" charset="0"/>
              </a:rPr>
              <a:t>Make sure that you demonstrate you have met all the requirements of your subsystem. </a:t>
            </a:r>
            <a:endParaRPr lang="en-GB" sz="2400" dirty="0"/>
          </a:p>
          <a:p>
            <a:pPr marL="0" indent="0">
              <a:buNone/>
            </a:pPr>
            <a:endParaRPr lang="en-GB" sz="2400" dirty="0"/>
          </a:p>
        </p:txBody>
      </p:sp>
    </p:spTree>
    <p:extLst>
      <p:ext uri="{BB962C8B-B14F-4D97-AF65-F5344CB8AC3E}">
        <p14:creationId xmlns:p14="http://schemas.microsoft.com/office/powerpoint/2010/main" val="110918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4837</TotalTime>
  <Words>1448</Words>
  <Application>Microsoft Macintosh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Azo Sans</vt:lpstr>
      <vt:lpstr>Calibri</vt:lpstr>
      <vt:lpstr>Calibri Light</vt:lpstr>
      <vt:lpstr>Open Sans</vt:lpstr>
      <vt:lpstr>Office Theme</vt:lpstr>
      <vt:lpstr>KV6002  Week 6 – Assignment 2 Briefing and Expectations</vt:lpstr>
      <vt:lpstr>KV6002 Team Project and Professionalism – Week 1</vt:lpstr>
      <vt:lpstr>What am I being asked to submit?</vt:lpstr>
      <vt:lpstr>1.  The Zipped File</vt:lpstr>
      <vt:lpstr>2. The Evidence File</vt:lpstr>
      <vt:lpstr>Deadlines</vt:lpstr>
      <vt:lpstr>Assessments </vt:lpstr>
      <vt:lpstr>Assignment 1 Expectations</vt:lpstr>
      <vt:lpstr>Implementation of individual specified subsystem (20 individual marks)</vt:lpstr>
      <vt:lpstr>Implementation of individual specified subsystem (20 individual marks)</vt:lpstr>
      <vt:lpstr>What do you mean ‘journey’?</vt:lpstr>
      <vt:lpstr>Quality and Robustness of Subsystem (20 individual marks) </vt:lpstr>
      <vt:lpstr>Quality and Robustness of Subsystem (20 individual marks) </vt:lpstr>
      <vt:lpstr>Demonstration structure, understanding &amp; responses to questions (20 individual marks)</vt:lpstr>
      <vt:lpstr>Demonstration structure, understanding &amp; responses to questions (20 individual marks)</vt:lpstr>
      <vt:lpstr>Quality and Consistency of System Integration (20 group marks) </vt:lpstr>
      <vt:lpstr>Quality and Consistency of System Integration (20 group marks) </vt:lpstr>
      <vt:lpstr>Feedback from stakeholders (20 individual marks) </vt:lpstr>
      <vt:lpstr>Feedback from stakeholders (20 individual marks) </vt:lpstr>
      <vt:lpstr>Tools for Video Recording</vt:lpstr>
      <vt:lpstr>What tool should I use?</vt:lpstr>
      <vt:lpstr>Panopto</vt:lpstr>
      <vt:lpstr>Week 6 expectations.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Nicholson (PGR)</dc:creator>
  <cp:lastModifiedBy>Rebecca Nicholson</cp:lastModifiedBy>
  <cp:revision>31</cp:revision>
  <dcterms:created xsi:type="dcterms:W3CDTF">2022-11-22T14:04:00Z</dcterms:created>
  <dcterms:modified xsi:type="dcterms:W3CDTF">2023-03-02T09:07:20Z</dcterms:modified>
</cp:coreProperties>
</file>