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57" r:id="rId3"/>
    <p:sldId id="304" r:id="rId4"/>
    <p:sldId id="277" r:id="rId5"/>
    <p:sldId id="282" r:id="rId6"/>
    <p:sldId id="328" r:id="rId7"/>
    <p:sldId id="308" r:id="rId8"/>
    <p:sldId id="360" r:id="rId9"/>
    <p:sldId id="361" r:id="rId10"/>
    <p:sldId id="362" r:id="rId11"/>
    <p:sldId id="364" r:id="rId12"/>
    <p:sldId id="363" r:id="rId13"/>
    <p:sldId id="366" r:id="rId14"/>
    <p:sldId id="367" r:id="rId15"/>
    <p:sldId id="368" r:id="rId16"/>
    <p:sldId id="369" r:id="rId17"/>
    <p:sldId id="320" r:id="rId18"/>
    <p:sldId id="326" r:id="rId19"/>
    <p:sldId id="358" r:id="rId20"/>
    <p:sldId id="333" r:id="rId21"/>
    <p:sldId id="359" r:id="rId22"/>
    <p:sldId id="365" r:id="rId23"/>
    <p:sldId id="330" r:id="rId24"/>
    <p:sldId id="332" r:id="rId25"/>
    <p:sldId id="300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55"/>
    <p:restoredTop sz="96197"/>
  </p:normalViewPr>
  <p:slideViewPr>
    <p:cSldViewPr snapToGrid="0">
      <p:cViewPr>
        <p:scale>
          <a:sx n="73" d="100"/>
          <a:sy n="73" d="100"/>
        </p:scale>
        <p:origin x="85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125B-26D6-843F-72BD-8789015D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2672-8D4F-608B-8C5B-4B225C57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27BE-98FC-0A6C-FD7C-0098632E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0C07-E56B-C1BE-F905-73845F53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BE09-E4D3-F01B-2269-519262C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064B-5088-B73B-FC21-93D4B3F9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0279-BB2D-7C34-ACC9-B9165764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710A-C6FF-215D-8E1D-8F76BB2C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9AD0-875B-D388-0677-75F08E0F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52D7-680B-1684-AF5C-091C234D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866E5-EE8B-21C2-3A44-C7E1F750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E1CE7-25D7-43A2-3267-E09760B7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0AD1-6350-2948-8821-548B5F3F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85CA-43BC-24A8-D479-840127B3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6CDB-18D6-8D44-7806-94089BE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7B45-5C29-AE76-FFDB-7C09A4D8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B0ED-5F3E-4A81-C641-CD84A07F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9CD3-034B-7B59-BE9A-3D38CB7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EF7F-D8B8-931B-4D0C-C83AA908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387C-2999-8044-8704-3258702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1FF3-56A9-A595-6013-F5196BA6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54A8-5557-D0CC-790C-5124C23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9599-C732-D077-0FB8-3CCE8F28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A824-B7C5-1330-68E7-A9C25D30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7DA9-C059-1161-1B14-753F8FF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1C0-E400-BC91-CE12-402919CF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AE03-B103-FDF9-E664-F373598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9D96-4B89-8BF1-345F-E982977A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51E2-804E-8866-AD8A-D9EC31EA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126A0-0863-3A3B-1F02-2D5D008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5D75-1F53-5DAC-CF73-9B1F89E0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3F18-2A84-3686-3723-3789EBB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A4D5-C6A9-B8F9-D9D0-BFA32AF0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A906-3976-7221-CE8A-B227B93E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A61A3-4DFC-4CFE-D2F0-9E798EE9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DF3D8-6EE8-FF7D-D20B-0BB65296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AFC0D-B3D8-502C-0317-FDF8ABA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51408-24CC-5617-2520-80745DB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6DA0A-63EC-C864-3FD2-1C56BD3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C62C-000E-3D84-7B3E-6FC4B675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507E7-8163-83DF-0902-5337D22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739F7-D941-EC60-C28E-F70C7D0B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23CFC-266A-0398-9A13-1D01D972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43549-70BA-738B-0D1F-2E460D99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51E01-7BEB-316C-87CD-AE03188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A1A1-A83A-792B-679E-7646D522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71C-142D-9388-5294-B86BD2CC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1024-FD6E-9534-C357-4E4D3F84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74C50-1382-2C27-4D69-476229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0F85-34F4-71EC-C01E-4980960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87C4-7854-5A50-641D-E3A38A2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DA40-B153-50C7-641B-008C027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33E-7EA1-6BA3-3150-F5CDBC19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07756-B2F2-A993-31FE-3F2AF999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47FD-6CC3-BE33-12B1-577663DC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F4967-006C-22E7-0D01-20D73903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9D27-669C-A71D-F093-C88D7317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FB81-0156-BD9D-0D4C-CE12637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0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7DCBF-08C6-959E-1E65-34BE29A6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A2EF-694D-9F40-6954-4194E689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BC9-7329-1479-82E7-B42DF23A5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7B4F-E34C-E348-B3BC-71EFC7679F6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BA2E-D66F-5FFB-CA6B-8288CB3B8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1AC2-7943-E81F-6E58-FE09FC6D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A99-8764-D04E-9345-DCFF1CAEA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930F-B537-0FC0-8D8A-088D964B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GB" sz="7200" dirty="0"/>
              <a:t>KV6002 </a:t>
            </a:r>
            <a:br>
              <a:rPr lang="en-GB" sz="7200" dirty="0"/>
            </a:br>
            <a:r>
              <a:rPr lang="en-GB" sz="7200" dirty="0"/>
              <a:t>Week 4 – Teamworking</a:t>
            </a:r>
            <a:br>
              <a:rPr lang="en-GB" sz="7200" dirty="0"/>
            </a:br>
            <a:r>
              <a:rPr lang="en-GB" sz="5300" dirty="0"/>
              <a:t>(Evidence, Good Practice &amp; Keeping Records)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6CD0C-A80A-8066-401E-D150E8A6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/>
              <a:t>Dr Rebecca Nicholson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Open / Effective Communication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Open dialogue, timely communication, and effective presentation of work to colleagues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Being clear about expectations, timelines, deadlines.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Responding to messages within agreed timeframes. </a:t>
            </a:r>
          </a:p>
        </p:txBody>
      </p:sp>
    </p:spTree>
    <p:extLst>
      <p:ext uri="{BB962C8B-B14F-4D97-AF65-F5344CB8AC3E}">
        <p14:creationId xmlns:p14="http://schemas.microsoft.com/office/powerpoint/2010/main" val="360104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Interpersonal Skills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High level of mutual trust among team members and productive interactions</a:t>
            </a:r>
            <a:endParaRPr lang="en-GB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micromanaging team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Being honest about timeframes / deadlines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Try and see interactions as positive in the first instance. </a:t>
            </a:r>
          </a:p>
        </p:txBody>
      </p:sp>
    </p:spTree>
    <p:extLst>
      <p:ext uri="{BB962C8B-B14F-4D97-AF65-F5344CB8AC3E}">
        <p14:creationId xmlns:p14="http://schemas.microsoft.com/office/powerpoint/2010/main" val="261017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Constructive Feedback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Constructive criticism where team members provide and accept feedback from each other </a:t>
            </a:r>
            <a:endParaRPr lang="en-GB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Keep it specific and task-based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Focus on one aspect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Try and give suggestions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356365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Constructive Feedback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Team function including diversity, member roles, ideas, subject knowledge,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Undertaking a skills audit in your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Being honest about your skills / weaknesses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Allowing everyone to work on a subsystem they are comfortable with </a:t>
            </a:r>
          </a:p>
        </p:txBody>
      </p:sp>
    </p:spTree>
    <p:extLst>
      <p:ext uri="{BB962C8B-B14F-4D97-AF65-F5344CB8AC3E}">
        <p14:creationId xmlns:p14="http://schemas.microsoft.com/office/powerpoint/2010/main" val="18775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Leadership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sz="3200" b="1" dirty="0"/>
              <a:t>Includes taking leadership role through consensus of the team, acting as a facilitator, monitoring tasks, dealing with conflict and accomplishing tasks.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Taking it in turns to be ‘leading’ the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Ensuring you are all taking a ‘leading role’ at some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Taking responsibility for your own subsystem / tasks</a:t>
            </a:r>
          </a:p>
        </p:txBody>
      </p:sp>
    </p:spTree>
    <p:extLst>
      <p:ext uri="{BB962C8B-B14F-4D97-AF65-F5344CB8AC3E}">
        <p14:creationId xmlns:p14="http://schemas.microsoft.com/office/powerpoint/2010/main" val="275450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Interdependence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Helping each other and promote individual contribution within the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Offering constructive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Helping debug others 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Asking for help!</a:t>
            </a:r>
          </a:p>
        </p:txBody>
      </p:sp>
    </p:spTree>
    <p:extLst>
      <p:ext uri="{BB962C8B-B14F-4D97-AF65-F5344CB8AC3E}">
        <p14:creationId xmlns:p14="http://schemas.microsoft.com/office/powerpoint/2010/main" val="59906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11" y="404471"/>
            <a:ext cx="1118407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Adherence to Team Process &amp; 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Developing strategies/decision/solutions for effective work processes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Coming up with guidelines for how your team will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Pre-empting possible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Following agreed guidelines</a:t>
            </a:r>
          </a:p>
        </p:txBody>
      </p:sp>
    </p:spTree>
    <p:extLst>
      <p:ext uri="{BB962C8B-B14F-4D97-AF65-F5344CB8AC3E}">
        <p14:creationId xmlns:p14="http://schemas.microsoft.com/office/powerpoint/2010/main" val="247646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B44D-C462-3A07-0E24-98DCA32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046488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Where does it go wrong?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F5E-4C27-F88E-A895-8910C9B1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93" y="2329842"/>
            <a:ext cx="4559425" cy="3979585"/>
          </a:xfrm>
        </p:spPr>
        <p:txBody>
          <a:bodyPr anchor="ctr">
            <a:normAutofit/>
          </a:bodyPr>
          <a:lstStyle/>
          <a:p>
            <a:pPr marL="0" indent="0" algn="l" rtl="0" fontAlgn="base">
              <a:buNone/>
            </a:pPr>
            <a:r>
              <a:rPr lang="en-US" sz="3200" b="1" dirty="0">
                <a:solidFill>
                  <a:srgbClr val="000000"/>
                </a:solidFill>
              </a:rPr>
              <a:t>In my experience?</a:t>
            </a:r>
          </a:p>
          <a:p>
            <a:pPr marL="0" indent="0" algn="l" rtl="0" fontAlgn="base">
              <a:buNone/>
            </a:pPr>
            <a:endParaRPr lang="en-US" sz="3200" b="1" i="0" dirty="0">
              <a:solidFill>
                <a:srgbClr val="000000"/>
              </a:solidFill>
              <a:effectLst/>
            </a:endParaRPr>
          </a:p>
          <a:p>
            <a:pPr marL="0" indent="0" algn="l" rtl="0" fontAlgn="base">
              <a:buNone/>
            </a:pPr>
            <a:r>
              <a:rPr lang="en-US" sz="3200" i="0" dirty="0">
                <a:solidFill>
                  <a:srgbClr val="000000"/>
                </a:solidFill>
                <a:effectLst/>
              </a:rPr>
              <a:t>Communication Issues</a:t>
            </a:r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all, yellow, green&#10;&#10;Description automatically generated">
            <a:extLst>
              <a:ext uri="{FF2B5EF4-FFF2-40B4-BE49-F238E27FC236}">
                <a16:creationId xmlns:a16="http://schemas.microsoft.com/office/drawing/2014/main" id="{E4ECC36F-E9B7-7FCB-FE3D-1EA0DED0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58" y="1029485"/>
            <a:ext cx="3838512" cy="47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5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Communication is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g_d0_f2"/>
              </a:rPr>
              <a:t>1. Make clear what you need from team mates.</a:t>
            </a:r>
          </a:p>
          <a:p>
            <a:pPr marL="0" indent="0">
              <a:buNone/>
            </a:pPr>
            <a:r>
              <a:rPr lang="en-GB" sz="2400" dirty="0">
                <a:latin typeface="g_d0_f2"/>
              </a:rPr>
              <a:t>2. Set clear deadlines. </a:t>
            </a:r>
          </a:p>
          <a:p>
            <a:pPr>
              <a:buFontTx/>
              <a:buChar char="-"/>
            </a:pPr>
            <a:r>
              <a:rPr lang="en-GB" sz="2400" dirty="0">
                <a:latin typeface="g_d0_f2"/>
              </a:rPr>
              <a:t>It can be hard as sometimes it might seem like you’re being pushy</a:t>
            </a:r>
          </a:p>
          <a:p>
            <a:pPr marL="0" indent="0">
              <a:buNone/>
            </a:pPr>
            <a:r>
              <a:rPr lang="en-GB" sz="2400" dirty="0">
                <a:latin typeface="g_d0_f2"/>
              </a:rPr>
              <a:t>3. Give </a:t>
            </a:r>
            <a:r>
              <a:rPr lang="en-GB" sz="2400" u="sng" dirty="0">
                <a:latin typeface="g_d0_f2"/>
              </a:rPr>
              <a:t>realistic</a:t>
            </a:r>
            <a:r>
              <a:rPr lang="en-GB" sz="2400" dirty="0">
                <a:latin typeface="g_d0_f2"/>
              </a:rPr>
              <a:t> timescales</a:t>
            </a:r>
          </a:p>
          <a:p>
            <a:pPr marL="0" indent="0">
              <a:buNone/>
            </a:pPr>
            <a:r>
              <a:rPr lang="en-GB" sz="2400" dirty="0">
                <a:latin typeface="g_d0_f2"/>
              </a:rPr>
              <a:t>- Don’t be tempted to underestimate how long something will take (time x 2 + contingency)</a:t>
            </a:r>
          </a:p>
          <a:p>
            <a:pPr marL="0" indent="0">
              <a:buNone/>
            </a:pPr>
            <a:endParaRPr lang="en-GB" sz="2400" dirty="0">
              <a:latin typeface="g_d0_f2"/>
            </a:endParaRPr>
          </a:p>
        </p:txBody>
      </p:sp>
    </p:spTree>
    <p:extLst>
      <p:ext uri="{BB962C8B-B14F-4D97-AF65-F5344CB8AC3E}">
        <p14:creationId xmlns:p14="http://schemas.microsoft.com/office/powerpoint/2010/main" val="272560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Communication is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g_d0_f2"/>
              </a:rPr>
              <a:t>Things I suggest you agree as a team: 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How you will communicate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The expected turnaround time for a response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Times you will be unavailable</a:t>
            </a:r>
          </a:p>
          <a:p>
            <a:pPr marL="457200" indent="-457200">
              <a:buAutoNum type="arabicPeriod"/>
            </a:pPr>
            <a:endParaRPr lang="en-GB" sz="2400" dirty="0">
              <a:latin typeface="g_d0_f2"/>
            </a:endParaRPr>
          </a:p>
        </p:txBody>
      </p:sp>
    </p:spTree>
    <p:extLst>
      <p:ext uri="{BB962C8B-B14F-4D97-AF65-F5344CB8AC3E}">
        <p14:creationId xmlns:p14="http://schemas.microsoft.com/office/powerpoint/2010/main" val="13958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7294D-F52F-5F27-4B31-029D3E2F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KV6002 Team Project and Professionalism – Week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BA32-8297-9809-7736-7179BB16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2382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Today I will: 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1. Go through teamwork best practice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2. Cover ways of keeping records</a:t>
            </a:r>
          </a:p>
          <a:p>
            <a:pPr marL="0" indent="0">
              <a:buNone/>
            </a:pPr>
            <a:r>
              <a:rPr lang="en-GB" sz="2000" dirty="0">
                <a:latin typeface="Open Sans" panose="020B0606030504020204" pitchFamily="34" charset="0"/>
              </a:rPr>
              <a:t>3. Give some tips for how to handle teamwork issues.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389,587 Group Project Images, Stock Photos &amp; Vectors | Shutterstock">
            <a:extLst>
              <a:ext uri="{FF2B5EF4-FFF2-40B4-BE49-F238E27FC236}">
                <a16:creationId xmlns:a16="http://schemas.microsoft.com/office/drawing/2014/main" id="{ADE9837E-3138-E1C6-1BFF-002CF0D97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8" r="6668" b="7871"/>
          <a:stretch/>
        </p:blipFill>
        <p:spPr bwMode="auto">
          <a:xfrm>
            <a:off x="5977788" y="1006027"/>
            <a:ext cx="5425410" cy="48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3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Computer Supported Collaborative Learning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 rtl="0" fontAlgn="base"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Whole field dedicated to exploring the role of digital technology in facilitating collaborative learning. </a:t>
            </a:r>
          </a:p>
          <a:p>
            <a:pPr marL="0" indent="0" rtl="0" fontAlgn="base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 rtl="0" fontAlgn="base">
              <a:buNone/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SLS Annual Meeting 2022">
            <a:extLst>
              <a:ext uri="{FF2B5EF4-FFF2-40B4-BE49-F238E27FC236}">
                <a16:creationId xmlns:a16="http://schemas.microsoft.com/office/drawing/2014/main" id="{E1E3D83C-123E-9E9A-AAF8-39717742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37" y="835398"/>
            <a:ext cx="5035111" cy="50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6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Platform-based communication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648277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_d0_f2"/>
              </a:rPr>
              <a:t>I </a:t>
            </a:r>
            <a:r>
              <a:rPr lang="en-GB" sz="2400" b="1" dirty="0">
                <a:latin typeface="g_d0_f2"/>
              </a:rPr>
              <a:t>STRONGLY </a:t>
            </a:r>
            <a:r>
              <a:rPr lang="en-GB" sz="2400" dirty="0">
                <a:latin typeface="g_d0_f2"/>
              </a:rPr>
              <a:t>suggest you select a platform of your choice to use for your team. </a:t>
            </a:r>
          </a:p>
          <a:p>
            <a:pPr marL="0" indent="0">
              <a:buNone/>
            </a:pPr>
            <a:endParaRPr lang="en-GB" sz="2400" dirty="0">
              <a:latin typeface="g_d0_f2"/>
            </a:endParaRPr>
          </a:p>
          <a:p>
            <a:pPr marL="0" indent="0">
              <a:buNone/>
            </a:pPr>
            <a:r>
              <a:rPr lang="en-GB" sz="2400" dirty="0">
                <a:latin typeface="g_d0_f2"/>
              </a:rPr>
              <a:t>Suggested options: 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Teams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Discord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Slack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_d0_f2"/>
              </a:rPr>
              <a:t>Basecamp</a:t>
            </a:r>
          </a:p>
        </p:txBody>
      </p:sp>
    </p:spTree>
    <p:extLst>
      <p:ext uri="{BB962C8B-B14F-4D97-AF65-F5344CB8AC3E}">
        <p14:creationId xmlns:p14="http://schemas.microsoft.com/office/powerpoint/2010/main" val="167847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B44D-C462-3A07-0E24-98DCA32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Meetings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F5E-4C27-F88E-A895-8910C9B1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2497890"/>
            <a:ext cx="4559425" cy="3979585"/>
          </a:xfrm>
        </p:spPr>
        <p:txBody>
          <a:bodyPr anchor="ctr">
            <a:normAutofit/>
          </a:bodyPr>
          <a:lstStyle/>
          <a:p>
            <a:pPr marL="0" indent="0" algn="l" rtl="0" fontAlgn="base">
              <a:buNone/>
            </a:pPr>
            <a:r>
              <a:rPr lang="en-US" sz="2400" b="1" dirty="0">
                <a:solidFill>
                  <a:srgbClr val="000000"/>
                </a:solidFill>
              </a:rPr>
              <a:t>Things to consider: </a:t>
            </a:r>
          </a:p>
          <a:p>
            <a:pPr marL="0" indent="0" algn="l" rtl="0" fontAlgn="base">
              <a:buNone/>
            </a:pPr>
            <a:endParaRPr lang="en-US" sz="2400" b="1" i="0" dirty="0">
              <a:solidFill>
                <a:srgbClr val="000000"/>
              </a:solidFill>
              <a:effectLst/>
            </a:endParaRPr>
          </a:p>
          <a:p>
            <a:pPr marL="457200" indent="-457200" algn="l" rtl="0" fontAlgn="base"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Clear timeframes</a:t>
            </a:r>
          </a:p>
          <a:p>
            <a:pPr marL="457200" indent="-457200" algn="l" rtl="0" fontAlgn="base"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Attendance</a:t>
            </a:r>
          </a:p>
          <a:p>
            <a:pPr marL="457200" indent="-457200" algn="l" rtl="0" fontAlgn="base"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Agenda</a:t>
            </a:r>
          </a:p>
          <a:p>
            <a:pPr marL="457200" indent="-457200" algn="l" rtl="0" fontAlgn="base"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Minutes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eetings that could have been emails | Best work notebook and funny gift  for the office – WTF Notebooks UK">
            <a:extLst>
              <a:ext uri="{FF2B5EF4-FFF2-40B4-BE49-F238E27FC236}">
                <a16:creationId xmlns:a16="http://schemas.microsoft.com/office/drawing/2014/main" id="{D692A5C5-D733-9385-7513-561E27F6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96" y="919485"/>
            <a:ext cx="5018394" cy="50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8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574724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Peer Assessment Assignment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When you submit Assignment 2 (the demo) you will also submit a peer assessment document. </a:t>
            </a:r>
          </a:p>
          <a:p>
            <a:pPr marL="0" indent="0" algn="l" rtl="0" fontAlgn="base">
              <a:buNone/>
            </a:pPr>
            <a:endParaRPr lang="en-US" sz="2400" dirty="0">
              <a:solidFill>
                <a:srgbClr val="262626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This is already linked in the assessment brief on blackboar</a:t>
            </a: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</a:rPr>
              <a:t>d. </a:t>
            </a:r>
            <a:endParaRPr lang="en-US" sz="2400" b="0" i="0" dirty="0">
              <a:solidFill>
                <a:srgbClr val="262626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2400" dirty="0">
              <a:solidFill>
                <a:srgbClr val="262626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It will scale your marks according to the peer marks you receive.  </a:t>
            </a: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If the team is all marked equally everyone gets the same marks. 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0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574724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Evidence for Peer Assessment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 algn="l" rtl="0" fontAlgn="base">
              <a:buNone/>
            </a:pPr>
            <a:r>
              <a:rPr lang="en-US" sz="2400" dirty="0">
                <a:solidFill>
                  <a:srgbClr val="262626"/>
                </a:solidFill>
              </a:rPr>
              <a:t>Y</a:t>
            </a:r>
            <a:r>
              <a:rPr lang="en-US" sz="2400" b="0" i="0" u="none" strike="noStrike" dirty="0">
                <a:solidFill>
                  <a:srgbClr val="262626"/>
                </a:solidFill>
                <a:effectLst/>
              </a:rPr>
              <a:t>ou should all be keeping a log of communications.  </a:t>
            </a:r>
          </a:p>
          <a:p>
            <a:pPr marL="0" indent="0" algn="l" rtl="0" fontAlgn="base">
              <a:buNone/>
            </a:pPr>
            <a:endParaRPr lang="en-US" sz="2400" b="0" i="0" u="none" strike="noStrike" dirty="0">
              <a:solidFill>
                <a:srgbClr val="262626"/>
              </a:solidFill>
              <a:effectLst/>
            </a:endParaRP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62626"/>
                </a:solidFill>
              </a:rPr>
              <a:t>If you are using a platform for all communication then this is probably enough to evidence who did what.  </a:t>
            </a:r>
          </a:p>
          <a:p>
            <a:pPr marL="0" indent="0" algn="l" rtl="0" fontAlgn="base">
              <a:buNone/>
            </a:pPr>
            <a:endParaRPr lang="en-US" sz="2400" dirty="0">
              <a:solidFill>
                <a:srgbClr val="262626"/>
              </a:solidFill>
            </a:endParaRP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62626"/>
                </a:solidFill>
              </a:rPr>
              <a:t>Logs will be submitted with your assignment 2.  They should be screenshot based with page numbers and referenced as page numbers.  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62626"/>
                </a:solidFill>
              </a:rPr>
              <a:t>E.g. (see log page 4) 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72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4EF05-7E09-C930-0BAC-DD0AB0B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Week 4 expectations.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699-990A-7B79-079F-5F3AFE4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As a </a:t>
            </a:r>
            <a:r>
              <a:rPr lang="en-GB" sz="2000" b="1" u="sng" dirty="0"/>
              <a:t>minimum </a:t>
            </a:r>
            <a:r>
              <a:rPr lang="en-GB" sz="2000" dirty="0"/>
              <a:t>you need to have:</a:t>
            </a:r>
          </a:p>
          <a:p>
            <a:pPr marL="0" indent="0">
              <a:buNone/>
            </a:pPr>
            <a:endParaRPr lang="en-GB" sz="2000" b="1" u="sng" dirty="0"/>
          </a:p>
          <a:p>
            <a:pPr marL="342900" indent="-342900">
              <a:buAutoNum type="arabicPeriod"/>
            </a:pPr>
            <a:r>
              <a:rPr lang="en-GB" sz="2000" dirty="0"/>
              <a:t>Established a communication strategy.</a:t>
            </a:r>
          </a:p>
          <a:p>
            <a:pPr marL="342900" indent="-342900">
              <a:buAutoNum type="arabicPeriod"/>
            </a:pPr>
            <a:r>
              <a:rPr lang="en-GB" sz="2000" dirty="0"/>
              <a:t>Made adjustments to your tasks / plans based on your targets.</a:t>
            </a:r>
          </a:p>
          <a:p>
            <a:pPr marL="342900" indent="-342900">
              <a:buAutoNum type="arabicPeriod"/>
            </a:pPr>
            <a:r>
              <a:rPr lang="en-GB" sz="2000" dirty="0"/>
              <a:t>Set up a git repo for your code.</a:t>
            </a:r>
          </a:p>
          <a:p>
            <a:pPr marL="342900" indent="-342900">
              <a:buAutoNum type="arabicPeriod"/>
            </a:pPr>
            <a:r>
              <a:rPr lang="en-GB" sz="2000" dirty="0"/>
              <a:t>Made a start on your subsystem tasks in some way.</a:t>
            </a:r>
          </a:p>
          <a:p>
            <a:pPr marL="342900" indent="-342900">
              <a:buAutoNum type="arabicPeriod"/>
            </a:pPr>
            <a:endParaRPr lang="en-GB" sz="2000" dirty="0"/>
          </a:p>
          <a:p>
            <a:pPr marL="0" indent="0">
              <a:buNone/>
            </a:pPr>
            <a:endParaRPr lang="en-GB" sz="1600" dirty="0"/>
          </a:p>
          <a:p>
            <a:pPr marL="342900" indent="-342900">
              <a:buAutoNum type="arabicPeriod" startAt="4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272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930F-B537-0FC0-8D8A-088D964B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1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2D3B-2269-41A9-FC3A-548DC945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24" y="13792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 dirty="0"/>
              <a:t>Why are we covering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9474-BD25-6CF9-2274-0A35A5F345A1}"/>
              </a:ext>
            </a:extLst>
          </p:cNvPr>
          <p:cNvSpPr txBox="1">
            <a:spLocks/>
          </p:cNvSpPr>
          <p:nvPr/>
        </p:nvSpPr>
        <p:spPr>
          <a:xfrm>
            <a:off x="1106599" y="1785658"/>
            <a:ext cx="9957641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As I’ve said before – we do acknowledge the issues inherent with teamwork.  It’s always challenging – no matter how lovely your team mates are.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You have to be more responsive and often work to earlier deadlines.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Leaving it last minute is less of an option as you need feedback from team members / they might be relying on your work to finish theirs.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532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B44D-C462-3A07-0E24-98DCA32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Collaborative Learning 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F5E-4C27-F88E-A895-8910C9B1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84" y="2368845"/>
            <a:ext cx="4815560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Numerous Academic Benefits (</a:t>
            </a:r>
            <a:r>
              <a:rPr lang="en-GB" sz="2000" b="1" dirty="0" err="1"/>
              <a:t>Patiz</a:t>
            </a:r>
            <a:r>
              <a:rPr lang="en-GB" sz="2000" b="1" dirty="0"/>
              <a:t> 1999): 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Improves Verbal Communication Skills </a:t>
            </a:r>
          </a:p>
          <a:p>
            <a:pPr marL="0" indent="0">
              <a:buNone/>
            </a:pPr>
            <a:r>
              <a:rPr lang="en-GB" sz="2000" dirty="0"/>
              <a:t>(Particularly ways of communicating tacit knowledge).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Supports ‘active’ learning.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Encourages Critical thinking </a:t>
            </a:r>
            <a:endParaRPr lang="en-GB" sz="2000" b="1" dirty="0"/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67A52-1B16-B1D8-1425-739134E489D3}"/>
              </a:ext>
            </a:extLst>
          </p:cNvPr>
          <p:cNvSpPr txBox="1"/>
          <p:nvPr/>
        </p:nvSpPr>
        <p:spPr>
          <a:xfrm>
            <a:off x="87363" y="6525606"/>
            <a:ext cx="8451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Laal, M., &amp;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Ghodsi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M. (2012). Benefits of collaborative learning.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Procedia-social and </a:t>
            </a:r>
            <a:r>
              <a:rPr lang="en-GB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behavioral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sciences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31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486-490.</a:t>
            </a:r>
            <a:endParaRPr lang="en-GB" sz="1200" dirty="0"/>
          </a:p>
        </p:txBody>
      </p:sp>
      <p:pic>
        <p:nvPicPr>
          <p:cNvPr id="7" name="Picture 6" descr="A picture containing text, music, piano&#10;&#10;Description automatically generated">
            <a:extLst>
              <a:ext uri="{FF2B5EF4-FFF2-40B4-BE49-F238E27FC236}">
                <a16:creationId xmlns:a16="http://schemas.microsoft.com/office/drawing/2014/main" id="{95FD03DC-1297-7DBD-DA21-1DBC16BF7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61" r="14068" b="24667"/>
          <a:stretch/>
        </p:blipFill>
        <p:spPr>
          <a:xfrm>
            <a:off x="6719148" y="1083484"/>
            <a:ext cx="4116806" cy="48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9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Effective Teamwork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51" y="2450636"/>
            <a:ext cx="10517330" cy="8424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Requires these 11 attributes (Chowdhury &amp; </a:t>
            </a:r>
            <a:r>
              <a:rPr lang="en-GB" dirty="0" err="1"/>
              <a:t>Murzi</a:t>
            </a:r>
            <a:r>
              <a:rPr lang="en-GB" dirty="0"/>
              <a:t> 2019):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6BFDE-1033-552D-D654-F021B29BDF48}"/>
              </a:ext>
            </a:extLst>
          </p:cNvPr>
          <p:cNvSpPr txBox="1"/>
          <p:nvPr/>
        </p:nvSpPr>
        <p:spPr>
          <a:xfrm>
            <a:off x="0" y="641947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(Chowdhury &amp; </a:t>
            </a:r>
            <a:r>
              <a:rPr lang="en-GB" dirty="0" err="1"/>
              <a:t>Murzi</a:t>
            </a:r>
            <a:r>
              <a:rPr lang="en-GB" dirty="0"/>
              <a:t> 2019)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A9F02-BE54-0666-7082-B5ED8FA68574}"/>
              </a:ext>
            </a:extLst>
          </p:cNvPr>
          <p:cNvSpPr txBox="1"/>
          <p:nvPr/>
        </p:nvSpPr>
        <p:spPr>
          <a:xfrm>
            <a:off x="5290831" y="3293131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Ideal Team Composition,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Leadership,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Accountability,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Interdependence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Adherence to Team Process &amp;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4F4D5-F232-CDF9-C869-92FC8D912055}"/>
              </a:ext>
            </a:extLst>
          </p:cNvPr>
          <p:cNvSpPr txBox="1"/>
          <p:nvPr/>
        </p:nvSpPr>
        <p:spPr>
          <a:xfrm>
            <a:off x="282267" y="3377423"/>
            <a:ext cx="49288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Shared Goal &amp; Value,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Commitment to Team Success,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Motivation,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 Interpersonal skills,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Open/Effective Communication,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Constructive Feedback,</a:t>
            </a:r>
          </a:p>
        </p:txBody>
      </p:sp>
    </p:spTree>
    <p:extLst>
      <p:ext uri="{BB962C8B-B14F-4D97-AF65-F5344CB8AC3E}">
        <p14:creationId xmlns:p14="http://schemas.microsoft.com/office/powerpoint/2010/main" val="11091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Shared Goal &amp; Value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389218"/>
            <a:ext cx="10143668" cy="15720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The shared goals and values should promote common rules, group cohesion and flexibility.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EEF75-EED8-D58D-291F-AA573DED9FB2}"/>
              </a:ext>
            </a:extLst>
          </p:cNvPr>
          <p:cNvSpPr txBox="1"/>
          <p:nvPr/>
        </p:nvSpPr>
        <p:spPr>
          <a:xfrm>
            <a:off x="808638" y="4616166"/>
            <a:ext cx="10427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Clear 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Clear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Clear team values (what you will do / what can you expect of others).</a:t>
            </a: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05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Commitment to Team Success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Commitment to succeed in the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Setting out what success means for you as a group.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Viable subsystem? Marketable system? Finishing on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Clearly assigning tasks with success criteria.  </a:t>
            </a: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3795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Motivation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Motivated and satisfied with their team task</a:t>
            </a:r>
            <a:endParaRPr lang="en-GB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Ensuring you discuss and agree the subsystem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Altering / adapting briefs to ensure you are using your skills </a:t>
            </a:r>
          </a:p>
        </p:txBody>
      </p:sp>
    </p:spTree>
    <p:extLst>
      <p:ext uri="{BB962C8B-B14F-4D97-AF65-F5344CB8AC3E}">
        <p14:creationId xmlns:p14="http://schemas.microsoft.com/office/powerpoint/2010/main" val="38599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13D7-DBE6-5501-793B-A43147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Interpersonal Skills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645-A050-0C5C-5FD0-4F264E2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6157"/>
            <a:ext cx="10143668" cy="975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High level of mutual trust among team members and productive interactions</a:t>
            </a:r>
            <a:endParaRPr lang="en-GB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3C398-178B-DCE0-E9BB-A7D2FF4057B5}"/>
              </a:ext>
            </a:extLst>
          </p:cNvPr>
          <p:cNvSpPr txBox="1"/>
          <p:nvPr/>
        </p:nvSpPr>
        <p:spPr>
          <a:xfrm>
            <a:off x="808638" y="4616166"/>
            <a:ext cx="10427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</a:rPr>
              <a:t>For you this may mean:</a:t>
            </a:r>
            <a:endParaRPr lang="en-GB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micromanaging team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Being honest about timeframes / deadlines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Try and see interactions as positive in the first instance. </a:t>
            </a:r>
          </a:p>
        </p:txBody>
      </p:sp>
    </p:spTree>
    <p:extLst>
      <p:ext uri="{BB962C8B-B14F-4D97-AF65-F5344CB8AC3E}">
        <p14:creationId xmlns:p14="http://schemas.microsoft.com/office/powerpoint/2010/main" val="21995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13350</TotalTime>
  <Words>1029</Words>
  <Application>Microsoft Macintosh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g_d0_f2</vt:lpstr>
      <vt:lpstr>Open Sans</vt:lpstr>
      <vt:lpstr>Office Theme</vt:lpstr>
      <vt:lpstr>KV6002  Week 4 – Teamworking (Evidence, Good Practice &amp; Keeping Records)</vt:lpstr>
      <vt:lpstr>KV6002 Team Project and Professionalism – Week 1</vt:lpstr>
      <vt:lpstr>Why are we covering this?</vt:lpstr>
      <vt:lpstr>Collaborative Learning </vt:lpstr>
      <vt:lpstr>Effective Teamwork</vt:lpstr>
      <vt:lpstr>Shared Goal &amp; Value</vt:lpstr>
      <vt:lpstr>Commitment to Team Success</vt:lpstr>
      <vt:lpstr>Motivation</vt:lpstr>
      <vt:lpstr>Interpersonal Skills</vt:lpstr>
      <vt:lpstr>Open / Effective Communication</vt:lpstr>
      <vt:lpstr>Interpersonal Skills</vt:lpstr>
      <vt:lpstr>Constructive Feedback</vt:lpstr>
      <vt:lpstr>Constructive Feedback</vt:lpstr>
      <vt:lpstr>Leadership</vt:lpstr>
      <vt:lpstr>Interdependence</vt:lpstr>
      <vt:lpstr>Adherence to Team Process &amp; Performance</vt:lpstr>
      <vt:lpstr>Where does it go wrong?</vt:lpstr>
      <vt:lpstr>Communication is key</vt:lpstr>
      <vt:lpstr>Communication is key</vt:lpstr>
      <vt:lpstr>Computer Supported Collaborative Learning</vt:lpstr>
      <vt:lpstr>Platform-based communication</vt:lpstr>
      <vt:lpstr>Meetings</vt:lpstr>
      <vt:lpstr>Peer Assessment Assignment 2</vt:lpstr>
      <vt:lpstr>Evidence for Peer Assessment</vt:lpstr>
      <vt:lpstr>Week 4 expectations.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Nicholson (PGR)</dc:creator>
  <cp:lastModifiedBy>Rebecca Nicholson</cp:lastModifiedBy>
  <cp:revision>68</cp:revision>
  <dcterms:created xsi:type="dcterms:W3CDTF">2022-11-22T14:04:00Z</dcterms:created>
  <dcterms:modified xsi:type="dcterms:W3CDTF">2023-02-16T17:31:16Z</dcterms:modified>
</cp:coreProperties>
</file>