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CSCE - 3600 Principles of systems programming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0700"/>
          </a:xfrm>
        </p:spPr>
        <p:txBody>
          <a:bodyPr/>
          <a:lstStyle/>
          <a:p>
            <a:r>
              <a:rPr lang="en-US" dirty="0" smtClean="0"/>
              <a:t>Example of part 1: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94400" cy="1371600"/>
          </a:xfrm>
        </p:spPr>
        <p:txBody>
          <a:bodyPr/>
          <a:lstStyle/>
          <a:p>
            <a:r>
              <a:rPr lang="en-US" dirty="0" smtClean="0"/>
              <a:t>Part 1 Due 03.13.2015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3500" y="2463800"/>
            <a:ext cx="6235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Input:</a:t>
            </a:r>
          </a:p>
          <a:p>
            <a:r>
              <a:rPr lang="en-US" sz="1400" dirty="0" smtClean="0"/>
              <a:t>	$</a:t>
            </a:r>
            <a:r>
              <a:rPr lang="en-US" sz="1400" dirty="0"/>
              <a:t>&gt;./program –sizeL1 500 –sizeL2 1000 –type direct &lt; </a:t>
            </a:r>
            <a:r>
              <a:rPr lang="en-US" sz="1400" dirty="0" err="1" smtClean="0"/>
              <a:t>trace.trace</a:t>
            </a:r>
            <a:endParaRPr lang="en-US" sz="1400" dirty="0"/>
          </a:p>
          <a:p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Output: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Input </a:t>
            </a:r>
            <a:r>
              <a:rPr lang="en-US" sz="1400" dirty="0"/>
              <a:t>Parameters read:</a:t>
            </a:r>
          </a:p>
          <a:p>
            <a:r>
              <a:rPr lang="en-US" sz="1400" dirty="0" smtClean="0"/>
              <a:t>		SizeL1 </a:t>
            </a:r>
            <a:r>
              <a:rPr lang="en-US" sz="1400" dirty="0"/>
              <a:t>500</a:t>
            </a:r>
          </a:p>
          <a:p>
            <a:r>
              <a:rPr lang="en-US" sz="1400" dirty="0" smtClean="0"/>
              <a:t>		SizeL2 </a:t>
            </a:r>
            <a:r>
              <a:rPr lang="en-US" sz="1400" dirty="0"/>
              <a:t>1000</a:t>
            </a:r>
          </a:p>
          <a:p>
            <a:r>
              <a:rPr lang="en-US" sz="1400" dirty="0" smtClean="0"/>
              <a:t>		Type </a:t>
            </a:r>
            <a:r>
              <a:rPr lang="en-US" sz="1400" dirty="0"/>
              <a:t>Direct</a:t>
            </a:r>
          </a:p>
          <a:p>
            <a:r>
              <a:rPr lang="en-US" sz="1400" dirty="0" smtClean="0"/>
              <a:t>	Memory </a:t>
            </a:r>
            <a:r>
              <a:rPr lang="en-US" sz="1400" dirty="0"/>
              <a:t>references from read from file</a:t>
            </a:r>
          </a:p>
          <a:p>
            <a:r>
              <a:rPr lang="en-US" sz="1400" dirty="0" smtClean="0"/>
              <a:t>		100 </a:t>
            </a:r>
            <a:r>
              <a:rPr lang="en-US" sz="1400" dirty="0"/>
              <a:t>Total</a:t>
            </a:r>
          </a:p>
          <a:p>
            <a:r>
              <a:rPr lang="en-US" sz="1400" dirty="0" smtClean="0"/>
              <a:t>		XX </a:t>
            </a:r>
            <a:r>
              <a:rPr lang="en-US" sz="1400" dirty="0"/>
              <a:t>Reads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XX </a:t>
            </a:r>
            <a:r>
              <a:rPr lang="en-US" sz="1400" dirty="0"/>
              <a:t>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418" y="2445591"/>
            <a:ext cx="5791200" cy="1371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03" y="1524318"/>
            <a:ext cx="4897060" cy="4591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9943" y="6057479"/>
            <a:ext cx="557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Shamelessly </a:t>
            </a:r>
            <a:r>
              <a:rPr lang="en-US" dirty="0"/>
              <a:t>retrieve from http://1appu.blogspot.com </a:t>
            </a:r>
          </a:p>
        </p:txBody>
      </p:sp>
    </p:spTree>
    <p:extLst>
      <p:ext uri="{BB962C8B-B14F-4D97-AF65-F5344CB8AC3E}">
        <p14:creationId xmlns:p14="http://schemas.microsoft.com/office/powerpoint/2010/main" val="280784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200125"/>
            <a:ext cx="1340673" cy="1055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9884" y="1913477"/>
            <a:ext cx="2012299" cy="3579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2144253" y="3958899"/>
            <a:ext cx="3364827" cy="65982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2989" y="3200125"/>
            <a:ext cx="120408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1995804" y="3200125"/>
            <a:ext cx="725747" cy="47836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304999" y="3200125"/>
            <a:ext cx="1566954" cy="47836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cache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Different designs of cache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Split caches.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Unified caches.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r>
              <a:rPr lang="en-US" dirty="0" smtClean="0"/>
              <a:t>Physical address caches.</a:t>
            </a:r>
          </a:p>
          <a:p>
            <a:pPr marL="800100" lvl="1" indent="-342900"/>
            <a:r>
              <a:rPr lang="en-US" dirty="0" smtClean="0"/>
              <a:t>Virtual address caches.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Implementations of caches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Direct mapping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Fully associative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Set-associative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Sector mapping.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8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2" y="1682540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B0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248400" y="192135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48402" y="2164114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48402" y="2398992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48401" y="2608023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248401" y="2846839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248401" y="308959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248401" y="3324475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r>
              <a:rPr lang="en-US" sz="1400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1" y="3551742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48401" y="3790558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48401" y="403331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48401" y="4268194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48400" y="4477225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4716041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248400" y="4958799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B14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248400" y="519367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524000" y="2356800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24000" y="313280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524000" y="4614441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CL4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524000" y="389244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CL3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65200" y="2398992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65200" y="3175434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965200" y="3927122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65200" y="4662178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4" idx="1"/>
            <a:endCxn id="20" idx="3"/>
          </p:cNvCxnSpPr>
          <p:nvPr/>
        </p:nvCxnSpPr>
        <p:spPr>
          <a:xfrm flipH="1">
            <a:off x="2813469" y="1798009"/>
            <a:ext cx="3434933" cy="674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22" idx="3"/>
          </p:cNvCxnSpPr>
          <p:nvPr/>
        </p:nvCxnSpPr>
        <p:spPr>
          <a:xfrm flipH="1">
            <a:off x="2813469" y="2514461"/>
            <a:ext cx="3434933" cy="221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1"/>
          </p:cNvCxnSpPr>
          <p:nvPr/>
        </p:nvCxnSpPr>
        <p:spPr>
          <a:xfrm flipH="1">
            <a:off x="2813470" y="2036825"/>
            <a:ext cx="3434930" cy="120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23" idx="3"/>
          </p:cNvCxnSpPr>
          <p:nvPr/>
        </p:nvCxnSpPr>
        <p:spPr>
          <a:xfrm flipH="1">
            <a:off x="2813469" y="2279583"/>
            <a:ext cx="3434933" cy="1728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20" idx="3"/>
          </p:cNvCxnSpPr>
          <p:nvPr/>
        </p:nvCxnSpPr>
        <p:spPr>
          <a:xfrm flipH="1" flipV="1">
            <a:off x="2813469" y="2472269"/>
            <a:ext cx="3434932" cy="251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1"/>
            <a:endCxn id="21" idx="3"/>
          </p:cNvCxnSpPr>
          <p:nvPr/>
        </p:nvCxnSpPr>
        <p:spPr>
          <a:xfrm flipH="1">
            <a:off x="2813469" y="2962308"/>
            <a:ext cx="3434932" cy="285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1"/>
            <a:endCxn id="23" idx="3"/>
          </p:cNvCxnSpPr>
          <p:nvPr/>
        </p:nvCxnSpPr>
        <p:spPr>
          <a:xfrm flipH="1">
            <a:off x="2813469" y="3205066"/>
            <a:ext cx="3434932" cy="80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</p:cNvCxnSpPr>
          <p:nvPr/>
        </p:nvCxnSpPr>
        <p:spPr>
          <a:xfrm flipH="1">
            <a:off x="2813470" y="3439944"/>
            <a:ext cx="3434931" cy="1289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20" idx="3"/>
          </p:cNvCxnSpPr>
          <p:nvPr/>
        </p:nvCxnSpPr>
        <p:spPr>
          <a:xfrm flipH="1" flipV="1">
            <a:off x="2813469" y="2472269"/>
            <a:ext cx="3434932" cy="119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1"/>
          </p:cNvCxnSpPr>
          <p:nvPr/>
        </p:nvCxnSpPr>
        <p:spPr>
          <a:xfrm flipH="1" flipV="1">
            <a:off x="2813470" y="3248275"/>
            <a:ext cx="3434931" cy="65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23" idx="3"/>
          </p:cNvCxnSpPr>
          <p:nvPr/>
        </p:nvCxnSpPr>
        <p:spPr>
          <a:xfrm flipH="1" flipV="1">
            <a:off x="2813469" y="4007916"/>
            <a:ext cx="3434932" cy="140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  <a:endCxn id="22" idx="3"/>
          </p:cNvCxnSpPr>
          <p:nvPr/>
        </p:nvCxnSpPr>
        <p:spPr>
          <a:xfrm flipH="1">
            <a:off x="2813469" y="4383663"/>
            <a:ext cx="3434932" cy="34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1"/>
            <a:endCxn id="20" idx="3"/>
          </p:cNvCxnSpPr>
          <p:nvPr/>
        </p:nvCxnSpPr>
        <p:spPr>
          <a:xfrm flipH="1" flipV="1">
            <a:off x="2813469" y="2472269"/>
            <a:ext cx="3434931" cy="2120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7" idx="1"/>
            <a:endCxn id="22" idx="3"/>
          </p:cNvCxnSpPr>
          <p:nvPr/>
        </p:nvCxnSpPr>
        <p:spPr>
          <a:xfrm flipH="1" flipV="1">
            <a:off x="2813469" y="4729910"/>
            <a:ext cx="3434931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1"/>
            <a:endCxn id="23" idx="3"/>
          </p:cNvCxnSpPr>
          <p:nvPr/>
        </p:nvCxnSpPr>
        <p:spPr>
          <a:xfrm flipH="1" flipV="1">
            <a:off x="2813469" y="4007916"/>
            <a:ext cx="3434931" cy="106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1"/>
            <a:endCxn id="22" idx="3"/>
          </p:cNvCxnSpPr>
          <p:nvPr/>
        </p:nvCxnSpPr>
        <p:spPr>
          <a:xfrm flipH="1" flipV="1">
            <a:off x="2813469" y="4729910"/>
            <a:ext cx="3434931" cy="57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69" y="161495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Cache Lines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874169" y="100535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02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2" y="2241340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B0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248400" y="248015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48402" y="2722914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48402" y="2957792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48401" y="3166823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248401" y="3405639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248401" y="364839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248401" y="3883275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r>
              <a:rPr lang="en-US" sz="1400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1" y="4110542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48401" y="4349358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48401" y="459211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48401" y="4826994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48400" y="5036025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5274841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248400" y="5517599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B14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248400" y="575247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524000" y="2915600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24000" y="3691606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524000" y="5173241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CL4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524000" y="4451247"/>
            <a:ext cx="1289469" cy="230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CL3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65200" y="2957792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65200" y="3734234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965200" y="4485922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65200" y="5220978"/>
            <a:ext cx="558800" cy="188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4" idx="1"/>
            <a:endCxn id="20" idx="3"/>
          </p:cNvCxnSpPr>
          <p:nvPr/>
        </p:nvCxnSpPr>
        <p:spPr>
          <a:xfrm flipH="1">
            <a:off x="2813469" y="2356809"/>
            <a:ext cx="3434933" cy="674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6069" y="217375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Cache Lines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74169" y="156415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" idx="1"/>
          </p:cNvCxnSpPr>
          <p:nvPr/>
        </p:nvCxnSpPr>
        <p:spPr>
          <a:xfrm flipH="1">
            <a:off x="2813471" y="2356809"/>
            <a:ext cx="3434931" cy="2209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21" idx="3"/>
          </p:cNvCxnSpPr>
          <p:nvPr/>
        </p:nvCxnSpPr>
        <p:spPr>
          <a:xfrm flipH="1">
            <a:off x="2813469" y="2356809"/>
            <a:ext cx="3434933" cy="1450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1"/>
            <a:endCxn id="22" idx="3"/>
          </p:cNvCxnSpPr>
          <p:nvPr/>
        </p:nvCxnSpPr>
        <p:spPr>
          <a:xfrm flipH="1">
            <a:off x="2813469" y="2356809"/>
            <a:ext cx="3434933" cy="2931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1"/>
            <a:endCxn id="20" idx="3"/>
          </p:cNvCxnSpPr>
          <p:nvPr/>
        </p:nvCxnSpPr>
        <p:spPr>
          <a:xfrm flipH="1" flipV="1">
            <a:off x="2813469" y="3031069"/>
            <a:ext cx="3434931" cy="283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1"/>
            <a:endCxn id="21" idx="3"/>
          </p:cNvCxnSpPr>
          <p:nvPr/>
        </p:nvCxnSpPr>
        <p:spPr>
          <a:xfrm flipH="1" flipV="1">
            <a:off x="2813469" y="3807075"/>
            <a:ext cx="3434931" cy="2060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1"/>
            <a:endCxn id="23" idx="3"/>
          </p:cNvCxnSpPr>
          <p:nvPr/>
        </p:nvCxnSpPr>
        <p:spPr>
          <a:xfrm flipH="1" flipV="1">
            <a:off x="2813469" y="4566716"/>
            <a:ext cx="3434931" cy="1301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9" idx="1"/>
            <a:endCxn id="22" idx="3"/>
          </p:cNvCxnSpPr>
          <p:nvPr/>
        </p:nvCxnSpPr>
        <p:spPr>
          <a:xfrm flipH="1" flipV="1">
            <a:off x="2813469" y="5288710"/>
            <a:ext cx="3434931" cy="57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1"/>
            <a:endCxn id="20" idx="3"/>
          </p:cNvCxnSpPr>
          <p:nvPr/>
        </p:nvCxnSpPr>
        <p:spPr>
          <a:xfrm flipH="1" flipV="1">
            <a:off x="2813469" y="3031069"/>
            <a:ext cx="3434932" cy="732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1"/>
            <a:endCxn id="21" idx="3"/>
          </p:cNvCxnSpPr>
          <p:nvPr/>
        </p:nvCxnSpPr>
        <p:spPr>
          <a:xfrm flipH="1">
            <a:off x="2813469" y="3763866"/>
            <a:ext cx="3434932" cy="43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1"/>
            <a:endCxn id="23" idx="3"/>
          </p:cNvCxnSpPr>
          <p:nvPr/>
        </p:nvCxnSpPr>
        <p:spPr>
          <a:xfrm flipH="1">
            <a:off x="2813469" y="3763866"/>
            <a:ext cx="3434932" cy="80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1"/>
            <a:endCxn id="22" idx="3"/>
          </p:cNvCxnSpPr>
          <p:nvPr/>
        </p:nvCxnSpPr>
        <p:spPr>
          <a:xfrm flipH="1">
            <a:off x="2813469" y="3763866"/>
            <a:ext cx="3434932" cy="152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0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Simulator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3 Modules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Parser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Simulation Core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Reporter</a:t>
            </a:r>
          </a:p>
          <a:p>
            <a:pPr marL="1485900" lvl="2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I’ll provide 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C++ model (is not required to follow it)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Small Trace – 100 lines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Big Trace – 1 000 000 lines</a:t>
            </a:r>
          </a:p>
        </p:txBody>
      </p:sp>
    </p:spTree>
    <p:extLst>
      <p:ext uri="{BB962C8B-B14F-4D97-AF65-F5344CB8AC3E}">
        <p14:creationId xmlns:p14="http://schemas.microsoft.com/office/powerpoint/2010/main" val="235035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08000"/>
          </a:xfrm>
        </p:spPr>
        <p:txBody>
          <a:bodyPr/>
          <a:lstStyle/>
          <a:p>
            <a:r>
              <a:rPr lang="en-US" dirty="0" smtClean="0"/>
              <a:t>Example of input trace: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9500" y="2268977"/>
            <a:ext cx="35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1	10013c68</a:t>
            </a:r>
          </a:p>
          <a:p>
            <a:r>
              <a:rPr lang="cs-CZ" sz="1400" dirty="0"/>
              <a:t>1	43d41c</a:t>
            </a:r>
          </a:p>
          <a:p>
            <a:r>
              <a:rPr lang="cs-CZ" sz="1400" dirty="0"/>
              <a:t>0	43d420</a:t>
            </a:r>
          </a:p>
          <a:p>
            <a:r>
              <a:rPr lang="cs-CZ" sz="1400" dirty="0"/>
              <a:t>1	43d9d4</a:t>
            </a:r>
          </a:p>
          <a:p>
            <a:r>
              <a:rPr lang="cs-CZ" sz="1400" dirty="0"/>
              <a:t>1	43d9d8</a:t>
            </a:r>
          </a:p>
          <a:p>
            <a:r>
              <a:rPr lang="cs-CZ" sz="1400" dirty="0"/>
              <a:t>0	43d9dc</a:t>
            </a:r>
          </a:p>
          <a:p>
            <a:r>
              <a:rPr lang="cs-CZ" sz="1400" dirty="0"/>
              <a:t>1	43d474</a:t>
            </a:r>
          </a:p>
          <a:p>
            <a:r>
              <a:rPr lang="cs-CZ" sz="1400" dirty="0"/>
              <a:t>0	10016b4c</a:t>
            </a:r>
          </a:p>
          <a:p>
            <a:r>
              <a:rPr lang="cs-CZ" sz="1400" dirty="0"/>
              <a:t>0	43d478</a:t>
            </a:r>
          </a:p>
          <a:p>
            <a:r>
              <a:rPr lang="cs-CZ" sz="1400" dirty="0"/>
              <a:t>1	41e82c</a:t>
            </a:r>
          </a:p>
          <a:p>
            <a:r>
              <a:rPr lang="cs-CZ" sz="1400" dirty="0"/>
              <a:t>0	100169ac</a:t>
            </a:r>
          </a:p>
          <a:p>
            <a:r>
              <a:rPr lang="cs-CZ" sz="1400" dirty="0"/>
              <a:t>0	</a:t>
            </a:r>
            <a:r>
              <a:rPr lang="cs-CZ" sz="1400" dirty="0" smtClean="0"/>
              <a:t>41e830</a:t>
            </a:r>
            <a:endParaRPr lang="cs-CZ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997434"/>
            <a:ext cx="7620000" cy="5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Where: 0 is a write in cache and 1 is a read from cache</a:t>
            </a:r>
          </a:p>
          <a:p>
            <a:r>
              <a:rPr lang="en-US" sz="1600" dirty="0" smtClean="0"/>
              <a:t>The second column is a 32-bit memory address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545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86500" cy="1371600"/>
          </a:xfrm>
        </p:spPr>
        <p:txBody>
          <a:bodyPr/>
          <a:lstStyle/>
          <a:p>
            <a:r>
              <a:rPr lang="en-US" dirty="0" smtClean="0"/>
              <a:t>PART 1 DUE 03.13.2015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dirty="0" smtClean="0"/>
              <a:t>Goals for Part 1: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Parsing Trace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Parsing the input parameters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Report the input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You must submit:</a:t>
            </a:r>
          </a:p>
          <a:p>
            <a:pPr marL="800100" lvl="1" indent="-342900"/>
            <a:r>
              <a:rPr lang="en-US" dirty="0" smtClean="0"/>
              <a:t>Source code (zip)</a:t>
            </a:r>
          </a:p>
          <a:p>
            <a:pPr marL="800100" lvl="1" indent="-342900"/>
            <a:r>
              <a:rPr lang="en-US" dirty="0" smtClean="0"/>
              <a:t>User document</a:t>
            </a:r>
          </a:p>
          <a:p>
            <a:pPr marL="800100" lvl="1" indent="-342900"/>
            <a:r>
              <a:rPr lang="en-US" dirty="0" smtClean="0"/>
              <a:t>Maintenance document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9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496</TotalTime>
  <Words>236</Words>
  <Application>Microsoft Macintosh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CSCE - 3600 Principles of systems programming</vt:lpstr>
      <vt:lpstr>Memory Hierarchy</vt:lpstr>
      <vt:lpstr>What is cache</vt:lpstr>
      <vt:lpstr>How cache works</vt:lpstr>
      <vt:lpstr>Direct mapped cache</vt:lpstr>
      <vt:lpstr>Fully Associative</vt:lpstr>
      <vt:lpstr>Term project description</vt:lpstr>
      <vt:lpstr>Term Project Description</vt:lpstr>
      <vt:lpstr>PART 1 DUE 03.13.2015</vt:lpstr>
      <vt:lpstr>Part 1 Due 03.13.2015</vt:lpstr>
      <vt:lpstr>Questions?</vt:lpstr>
    </vt:vector>
  </TitlesOfParts>
  <Company>UNT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- 3600 Principles of systems programming</dc:title>
  <dc:creator>Tomyo Maeshiro</dc:creator>
  <cp:lastModifiedBy>Tomyo Maeshiro</cp:lastModifiedBy>
  <cp:revision>10</cp:revision>
  <dcterms:created xsi:type="dcterms:W3CDTF">2015-02-19T21:41:08Z</dcterms:created>
  <dcterms:modified xsi:type="dcterms:W3CDTF">2015-02-20T05:57:38Z</dcterms:modified>
</cp:coreProperties>
</file>