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92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636"/>
    <a:srgbClr val="BB3333"/>
    <a:srgbClr val="C83838"/>
    <a:srgbClr val="982A2B"/>
    <a:srgbClr val="75BCF7"/>
    <a:srgbClr val="6699FF"/>
    <a:srgbClr val="BFD1E7"/>
    <a:srgbClr val="EAEAEA"/>
    <a:srgbClr val="F0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478" autoAdjust="0"/>
    <p:restoredTop sz="94660"/>
  </p:normalViewPr>
  <p:slideViewPr>
    <p:cSldViewPr>
      <p:cViewPr varScale="1">
        <p:scale>
          <a:sx n="123" d="100"/>
          <a:sy n="123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1638" y="-108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007D9-74F4-490D-AAE6-3118D34BEEBD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AD03B-295A-471C-82D6-BABECB826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98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C8D74-6DE6-4A77-9558-1301FDD927FA}" type="datetimeFigureOut">
              <a:rPr lang="en-US" smtClean="0"/>
              <a:pPr/>
              <a:t>2/18/2011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88653-004F-48BD-A0C3-3884060D30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086600" cy="990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22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1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96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088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695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6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bg1">
                <a:lumMod val="85000"/>
              </a:schemeClr>
            </a:gs>
            <a:gs pos="7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>
            <a:lvl1pPr>
              <a:spcBef>
                <a:spcPts val="2400"/>
              </a:spcBef>
              <a:buFont typeface="Wingdings" pitchFamily="2" charset="2"/>
              <a:buChar char="§"/>
              <a:defRPr sz="1600"/>
            </a:lvl1pPr>
            <a:lvl2pPr>
              <a:spcBef>
                <a:spcPts val="1200"/>
              </a:spcBef>
              <a:buFont typeface="Wingdings" pitchFamily="2" charset="2"/>
              <a:buChar char="§"/>
              <a:defRPr sz="1400">
                <a:solidFill>
                  <a:schemeClr val="bg2"/>
                </a:solidFill>
              </a:defRPr>
            </a:lvl2pPr>
            <a:lvl3pPr>
              <a:spcBef>
                <a:spcPts val="800"/>
              </a:spcBef>
              <a:defRPr sz="1200"/>
            </a:lvl3pPr>
            <a:lvl4pPr>
              <a:spcBef>
                <a:spcPts val="600"/>
              </a:spcBef>
              <a:defRPr sz="1050"/>
            </a:lvl4pPr>
            <a:lvl5pPr>
              <a:spcBef>
                <a:spcPts val="400"/>
              </a:spcBef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8FE4C6A-4908-4B49-A923-D249196ADE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 flip="none" rotWithShape="1">
          <a:gsLst>
            <a:gs pos="0">
              <a:schemeClr val="bg1">
                <a:lumMod val="85000"/>
              </a:schemeClr>
            </a:gs>
            <a:gs pos="7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724400" cy="4648200"/>
          </a:xfrm>
        </p:spPr>
        <p:txBody>
          <a:bodyPr/>
          <a:lstStyle>
            <a:lvl1pPr>
              <a:defRPr sz="1800"/>
            </a:lvl1pPr>
            <a:lvl2pPr>
              <a:spcBef>
                <a:spcPts val="1200"/>
              </a:spcBef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800"/>
              </a:spcBef>
              <a:defRPr sz="1200"/>
            </a:lvl3pPr>
            <a:lvl4pPr>
              <a:spcBef>
                <a:spcPts val="600"/>
              </a:spcBef>
              <a:defRPr sz="1050"/>
            </a:lvl4pPr>
            <a:lvl5pPr>
              <a:spcBef>
                <a:spcPts val="400"/>
              </a:spcBef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0" y="1524000"/>
            <a:ext cx="3432175" cy="4648200"/>
          </a:xfrm>
        </p:spPr>
        <p:txBody>
          <a:bodyPr/>
          <a:lstStyle>
            <a:lvl1pPr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4631C1-3CDB-47F9-A7F7-6E6F05DBF4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LAB49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0">
              <a:schemeClr val="bg1">
                <a:lumMod val="85000"/>
              </a:schemeClr>
            </a:gs>
            <a:gs pos="7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4631C1-3CDB-47F9-A7F7-6E6F05DBF4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AB49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4631C1-3CDB-47F9-A7F7-6E6F05DBF4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AB49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Way Comparison">
    <p:bg>
      <p:bgPr>
        <a:gradFill flip="none" rotWithShape="1">
          <a:gsLst>
            <a:gs pos="0">
              <a:schemeClr val="bg1">
                <a:lumMod val="85000"/>
              </a:schemeClr>
            </a:gs>
            <a:gs pos="7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838200" y="1219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953000" y="1219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F7584-4A51-424A-AA52-C09D301A7D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0" y="12533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38200" y="36576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38200" y="36917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953000" y="36576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953000" y="36917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838200" y="1752600"/>
            <a:ext cx="3429000" cy="1828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953000" y="1752600"/>
            <a:ext cx="3429000" cy="1828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38200" y="4191000"/>
            <a:ext cx="3429000" cy="1828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953000" y="4191000"/>
            <a:ext cx="3429000" cy="1828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838200" y="1250732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8" name="Picture 17" descr="LAB49_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Way Comparison - T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838200" y="1219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953000" y="1219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F7584-4A51-424A-AA52-C09D301A7D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53000" y="12533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38200" y="32766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38200" y="33107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953000" y="32766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953000" y="33107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838200" y="1752600"/>
            <a:ext cx="3429000" cy="1447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953000" y="1752600"/>
            <a:ext cx="3429000" cy="1447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38200" y="3810000"/>
            <a:ext cx="3429000" cy="1447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953000" y="3810000"/>
            <a:ext cx="3429000" cy="14478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838200" y="1250732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8" name="Picture 17" descr="LAB49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a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838200" y="1219200"/>
            <a:ext cx="68580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F7584-4A51-424A-AA52-C09D301A7D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gradFill flip="none" rotWithShape="1">
            <a:gsLst>
              <a:gs pos="0">
                <a:srgbClr val="BB3333"/>
              </a:gs>
              <a:gs pos="100000">
                <a:srgbClr val="982A2B"/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838200" y="4267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38200" y="43013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953000" y="4267200"/>
            <a:ext cx="2743200" cy="381000"/>
          </a:xfrm>
          <a:prstGeom prst="rect">
            <a:avLst/>
          </a:prstGeom>
          <a:gradFill flip="none" rotWithShape="1">
            <a:gsLst>
              <a:gs pos="0">
                <a:srgbClr val="BFD1E7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4953000" y="4301358"/>
            <a:ext cx="27432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38200" y="4724400"/>
            <a:ext cx="3429000" cy="12954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953000" y="4724400"/>
            <a:ext cx="3429000" cy="12954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838200" y="1250732"/>
            <a:ext cx="6858000" cy="3468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838200" y="1752600"/>
            <a:ext cx="7620000" cy="2438400"/>
          </a:xfrm>
        </p:spPr>
        <p:txBody>
          <a:bodyPr/>
          <a:lstStyle>
            <a:lvl1pPr marL="182880" indent="-182880">
              <a:defRPr sz="1200"/>
            </a:lvl1pPr>
            <a:lvl2pPr marL="457200" indent="-182880">
              <a:defRPr sz="1100"/>
            </a:lvl2pPr>
            <a:lvl3pPr marL="731520" indent="-182880">
              <a:defRPr sz="1000"/>
            </a:lvl3pPr>
            <a:lvl4pPr marL="1005840" indent="-182880">
              <a:defRPr sz="900"/>
            </a:lvl4pPr>
            <a:lvl5pPr marL="1280160" indent="-182880"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 descr="LAB49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373368"/>
            <a:ext cx="966651" cy="338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70000">
              <a:schemeClr val="bg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7584-4A51-424A-AA52-C09D301A7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5" r:id="rId6"/>
    <p:sldLayoutId id="2147483658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800"/>
        </a:spcBef>
        <a:buFont typeface="Wingdings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2400"/>
            <a:ext cx="9144000" cy="762000"/>
          </a:xfrm>
          <a:prstGeom prst="rect">
            <a:avLst/>
          </a:prstGeom>
          <a:solidFill>
            <a:srgbClr val="FF9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0668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574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9" descr="Original 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3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97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97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97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FF97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FF97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97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FF97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weinstein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wmf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gif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dirty="0"/>
              <a:t>Real world configuration management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534400" cy="1600200"/>
          </a:xfrm>
        </p:spPr>
        <p:txBody>
          <a:bodyPr rtlCol="0">
            <a:normAutofit fontScale="92500" lnSpcReduction="1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Scott.Weinstein@lab49.com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Practice Head at Lab49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hlinkClick r:id="rId2"/>
              </a:rPr>
              <a:t>weblogs.asp.net/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sweinstein</a:t>
            </a:r>
            <a:r>
              <a:rPr lang="en-US" dirty="0">
                <a:solidFill>
                  <a:schemeClr val="bg1"/>
                </a:solidFill>
              </a:rPr>
              <a:t>   / @ScottWeinstein </a:t>
            </a:r>
          </a:p>
        </p:txBody>
      </p:sp>
    </p:spTree>
    <p:extLst>
      <p:ext uri="{BB962C8B-B14F-4D97-AF65-F5344CB8AC3E}">
        <p14:creationId xmlns:p14="http://schemas.microsoft.com/office/powerpoint/2010/main" val="24709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from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script, such as Update-Accounts.ps1</a:t>
            </a:r>
          </a:p>
          <a:p>
            <a:pPr lvl="1"/>
            <a:r>
              <a:rPr lang="en-US" dirty="0" smtClean="0"/>
              <a:t>Calls Get-Config.ps1</a:t>
            </a:r>
          </a:p>
          <a:p>
            <a:pPr lvl="2"/>
            <a:r>
              <a:rPr lang="en-US" dirty="0" smtClean="0"/>
              <a:t>Reads Env.xml</a:t>
            </a:r>
          </a:p>
          <a:p>
            <a:pPr lvl="2"/>
            <a:r>
              <a:rPr lang="en-US" dirty="0" smtClean="0"/>
              <a:t>Sets $</a:t>
            </a:r>
            <a:r>
              <a:rPr lang="en-US" dirty="0" err="1" smtClean="0"/>
              <a:t>Config</a:t>
            </a:r>
            <a:r>
              <a:rPr lang="en-US" dirty="0" smtClean="0"/>
              <a:t> object, with some string formatting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657600"/>
            <a:ext cx="704335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smtClean="0"/>
              <a:t>All config in a single xml file</a:t>
            </a:r>
          </a:p>
          <a:p>
            <a:r>
              <a:rPr lang="en-US" dirty="0" smtClean="0"/>
              <a:t>A powershell script to transform to useable values</a:t>
            </a:r>
          </a:p>
          <a:p>
            <a:r>
              <a:rPr lang="en-US" dirty="0" smtClean="0"/>
              <a:t>C# strongly typed façade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815340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2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&amp; 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Env.xml</a:t>
            </a:r>
          </a:p>
          <a:p>
            <a:pPr algn="l"/>
            <a:r>
              <a:rPr lang="en-US" dirty="0" smtClean="0"/>
              <a:t>Get-Config.ps1</a:t>
            </a:r>
          </a:p>
          <a:p>
            <a:pPr algn="l"/>
            <a:r>
              <a:rPr lang="en-US" dirty="0" err="1" smtClean="0"/>
              <a:t>ConfigLoader</a:t>
            </a:r>
            <a:endParaRPr lang="en-US" dirty="0" smtClean="0"/>
          </a:p>
          <a:p>
            <a:pPr algn="l"/>
            <a:r>
              <a:rPr lang="en-US" dirty="0" err="1" smtClean="0"/>
              <a:t>EnvEvaluator</a:t>
            </a:r>
            <a:endParaRPr lang="en-US" dirty="0" smtClean="0"/>
          </a:p>
          <a:p>
            <a:pPr algn="l"/>
            <a:r>
              <a:rPr lang="en-US" dirty="0" smtClean="0"/>
              <a:t>Test-DeploymentEnv.ps1</a:t>
            </a:r>
          </a:p>
          <a:p>
            <a:pPr algn="l"/>
            <a:r>
              <a:rPr lang="en-US" dirty="0" smtClean="0"/>
              <a:t>Change </a:t>
            </a:r>
            <a:r>
              <a:rPr lang="en-US" dirty="0" err="1" smtClean="0"/>
              <a:t>env</a:t>
            </a:r>
            <a:r>
              <a:rPr lang="en-US" dirty="0" smtClean="0"/>
              <a:t> for development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harden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logging</a:t>
            </a:r>
          </a:p>
          <a:p>
            <a:pPr lvl="1"/>
            <a:r>
              <a:rPr lang="en-US" dirty="0" smtClean="0"/>
              <a:t>Send all exceptions, to disk, and to support email</a:t>
            </a:r>
          </a:p>
          <a:p>
            <a:r>
              <a:rPr lang="en-US" dirty="0" smtClean="0"/>
              <a:t>Usage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219200"/>
            <a:ext cx="8610600" cy="609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>
                <a:solidFill>
                  <a:prstClr val="white">
                    <a:lumMod val="85000"/>
                  </a:prstClr>
                </a:solidFill>
              </a:rPr>
              <a:t>We thank the following companies for their gracious sponsorship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7400" y="1600200"/>
            <a:ext cx="4724400" cy="7080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FF9700"/>
                </a:solidFill>
              </a:rPr>
              <a:t>Platinum Sponsor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62200" y="4016375"/>
            <a:ext cx="4114800" cy="7080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FF9700"/>
                </a:solidFill>
              </a:rPr>
              <a:t>Gold Sponsors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62" y="4532745"/>
            <a:ext cx="1557526" cy="5980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Picture 13" descr="Lab49Logo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3144" y="2362200"/>
            <a:ext cx="3441456" cy="12953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1" y="4534584"/>
            <a:ext cx="1498817" cy="594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35798"/>
            <a:ext cx="2071762" cy="59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88" y="4534584"/>
            <a:ext cx="1270700" cy="594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88" y="4534584"/>
            <a:ext cx="1748414" cy="594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86" y="5952185"/>
            <a:ext cx="2006599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2209800" y="5334000"/>
            <a:ext cx="4114800" cy="7080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FF9700"/>
                </a:solidFill>
              </a:rPr>
              <a:t>Silver Sponsors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29" y="5952185"/>
            <a:ext cx="1179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60" y="5970791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972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website</a:t>
            </a:r>
          </a:p>
          <a:p>
            <a:r>
              <a:rPr lang="en-US" dirty="0" smtClean="0"/>
              <a:t>It needs configuration info for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File shares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Other websites</a:t>
            </a:r>
          </a:p>
          <a:p>
            <a:r>
              <a:rPr lang="en-US" dirty="0" smtClean="0"/>
              <a:t>You have scripts that connect to the same </a:t>
            </a:r>
            <a:r>
              <a:rPr lang="en-US" dirty="0" err="1" smtClean="0"/>
              <a:t>datasources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00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multiple development and test environments</a:t>
            </a:r>
          </a:p>
          <a:p>
            <a:r>
              <a:rPr lang="en-US" dirty="0" smtClean="0"/>
              <a:t>Limited hardware</a:t>
            </a:r>
          </a:p>
          <a:p>
            <a:pPr lvl="1"/>
            <a:r>
              <a:rPr lang="en-US" dirty="0" smtClean="0"/>
              <a:t>Multiple instances per machine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1905000" cy="1219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DemoSite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715000" y="3276600"/>
            <a:ext cx="15240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DB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5562600" y="1981200"/>
            <a:ext cx="167640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Marketing </a:t>
            </a:r>
          </a:p>
          <a:p>
            <a:pPr algn="ctr"/>
            <a:r>
              <a:rPr lang="en-US" dirty="0" smtClean="0"/>
              <a:t>Analysis cubes</a:t>
            </a:r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5562600" y="4648200"/>
            <a:ext cx="2133600" cy="1447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Ftp Drop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4191000"/>
            <a:ext cx="22860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UpdateAccounts.ps1</a:t>
            </a:r>
            <a:endParaRPr lang="en-US" dirty="0"/>
          </a:p>
        </p:txBody>
      </p:sp>
      <p:cxnSp>
        <p:nvCxnSpPr>
          <p:cNvPr id="18" name="Shape 17"/>
          <p:cNvCxnSpPr/>
          <p:nvPr/>
        </p:nvCxnSpPr>
        <p:spPr>
          <a:xfrm>
            <a:off x="2057400" y="3276600"/>
            <a:ext cx="3505200" cy="228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8" idx="3"/>
          </p:cNvCxnSpPr>
          <p:nvPr/>
        </p:nvCxnSpPr>
        <p:spPr>
          <a:xfrm rot="10800000" flipV="1">
            <a:off x="2971800" y="3810000"/>
            <a:ext cx="2743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</p:cNvCxnSpPr>
          <p:nvPr/>
        </p:nvCxnSpPr>
        <p:spPr>
          <a:xfrm rot="16200000" flipH="1">
            <a:off x="2743200" y="3886200"/>
            <a:ext cx="762000" cy="2590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2"/>
            <a:endCxn id="4" idx="3"/>
          </p:cNvCxnSpPr>
          <p:nvPr/>
        </p:nvCxnSpPr>
        <p:spPr>
          <a:xfrm rot="10800000">
            <a:off x="3352800" y="2667000"/>
            <a:ext cx="23622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2"/>
          </p:cNvCxnSpPr>
          <p:nvPr/>
        </p:nvCxnSpPr>
        <p:spPr>
          <a:xfrm rot="10800000">
            <a:off x="3276600" y="2362201"/>
            <a:ext cx="2286000" cy="238125"/>
          </a:xfrm>
          <a:prstGeom prst="bentConnector3">
            <a:avLst>
              <a:gd name="adj1" fmla="val -9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2400" y="5867400"/>
            <a:ext cx="22860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Installer.ps1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6400800" cy="1752600"/>
          </a:xfrm>
        </p:spPr>
        <p:txBody>
          <a:bodyPr/>
          <a:lstStyle/>
          <a:p>
            <a:r>
              <a:rPr lang="en-US" dirty="0"/>
              <a:t>the pit of </a:t>
            </a:r>
            <a:r>
              <a:rPr lang="en-US" dirty="0" smtClean="0"/>
              <a:t>despair?</a:t>
            </a:r>
            <a:endParaRPr lang="en-US" dirty="0"/>
          </a:p>
        </p:txBody>
      </p:sp>
      <p:pic>
        <p:nvPicPr>
          <p:cNvPr id="5" name="Picture 2" descr="http://abroshar.files.wordpress.com/2010/04/the_alb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36576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8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Web.config traditional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the config at compile time</a:t>
            </a:r>
          </a:p>
          <a:p>
            <a:pPr lvl="1"/>
            <a:r>
              <a:rPr lang="en-US" dirty="0" smtClean="0"/>
              <a:t>XML Transform or newer</a:t>
            </a:r>
          </a:p>
          <a:p>
            <a:pPr lvl="1"/>
            <a:r>
              <a:rPr lang="en-US" dirty="0" smtClean="0"/>
              <a:t>VS2010 web.config transformation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4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Conflates </a:t>
            </a:r>
            <a:r>
              <a:rPr lang="en-US" b="1" dirty="0" smtClean="0"/>
              <a:t>parameter</a:t>
            </a:r>
            <a:r>
              <a:rPr lang="en-US" dirty="0" smtClean="0"/>
              <a:t> configuration with </a:t>
            </a:r>
            <a:r>
              <a:rPr lang="en-US" b="1" dirty="0" smtClean="0"/>
              <a:t>structural</a:t>
            </a:r>
            <a:r>
              <a:rPr lang="en-US" dirty="0" smtClean="0"/>
              <a:t> configuration</a:t>
            </a:r>
          </a:p>
          <a:p>
            <a:pPr lvl="1"/>
            <a:r>
              <a:rPr lang="en-US" dirty="0" smtClean="0"/>
              <a:t>DB connection string </a:t>
            </a:r>
            <a:r>
              <a:rPr lang="en-US" dirty="0" err="1" smtClean="0"/>
              <a:t>vs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customErrors</a:t>
            </a:r>
            <a:r>
              <a:rPr lang="en-US" dirty="0" smtClean="0"/>
              <a:t> mode="</a:t>
            </a:r>
            <a:r>
              <a:rPr lang="en-US" dirty="0" err="1" smtClean="0"/>
              <a:t>RemoteOnly</a:t>
            </a:r>
            <a:r>
              <a:rPr lang="en-US" dirty="0" smtClean="0"/>
              <a:t>" /&gt;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Hard to change the environment you point to at development time</a:t>
            </a:r>
          </a:p>
          <a:p>
            <a:r>
              <a:rPr lang="en-US" dirty="0" smtClean="0"/>
              <a:t>Does not support multiple entry points well</a:t>
            </a:r>
          </a:p>
          <a:p>
            <a:r>
              <a:rPr lang="en-US" dirty="0" smtClean="0"/>
              <a:t>Lack of runtime and deploy time diagnostics</a:t>
            </a:r>
          </a:p>
          <a:p>
            <a:r>
              <a:rPr lang="en-US" dirty="0" smtClean="0"/>
              <a:t>Lack of unit test ability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www.alicia-logic.com/capsimages/pbr_083GuideMySw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40481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49 Red Gradient">
  <a:themeElements>
    <a:clrScheme name="Lab49 Sales Theme">
      <a:dk1>
        <a:sysClr val="windowText" lastClr="000000"/>
      </a:dk1>
      <a:lt1>
        <a:sysClr val="window" lastClr="FFFFFF"/>
      </a:lt1>
      <a:dk2>
        <a:srgbClr val="800000"/>
      </a:dk2>
      <a:lt2>
        <a:srgbClr val="7F7F7F"/>
      </a:lt2>
      <a:accent1>
        <a:srgbClr val="800000"/>
      </a:accent1>
      <a:accent2>
        <a:srgbClr val="376092"/>
      </a:accent2>
      <a:accent3>
        <a:srgbClr val="C3D69B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b49 Sales Theme">
    <a:dk1>
      <a:sysClr val="windowText" lastClr="000000"/>
    </a:dk1>
    <a:lt1>
      <a:sysClr val="window" lastClr="FFFFFF"/>
    </a:lt1>
    <a:dk2>
      <a:srgbClr val="800000"/>
    </a:dk2>
    <a:lt2>
      <a:srgbClr val="7F7F7F"/>
    </a:lt2>
    <a:accent1>
      <a:srgbClr val="800000"/>
    </a:accent1>
    <a:accent2>
      <a:srgbClr val="376092"/>
    </a:accent2>
    <a:accent3>
      <a:srgbClr val="C3D69B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Lab49 Sales Theme">
    <a:dk1>
      <a:sysClr val="windowText" lastClr="000000"/>
    </a:dk1>
    <a:lt1>
      <a:sysClr val="window" lastClr="FFFFFF"/>
    </a:lt1>
    <a:dk2>
      <a:srgbClr val="800000"/>
    </a:dk2>
    <a:lt2>
      <a:srgbClr val="7F7F7F"/>
    </a:lt2>
    <a:accent1>
      <a:srgbClr val="800000"/>
    </a:accent1>
    <a:accent2>
      <a:srgbClr val="376092"/>
    </a:accent2>
    <a:accent3>
      <a:srgbClr val="C3D69B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Lab49 Sales Theme">
    <a:dk1>
      <a:sysClr val="windowText" lastClr="000000"/>
    </a:dk1>
    <a:lt1>
      <a:sysClr val="window" lastClr="FFFFFF"/>
    </a:lt1>
    <a:dk2>
      <a:srgbClr val="800000"/>
    </a:dk2>
    <a:lt2>
      <a:srgbClr val="7F7F7F"/>
    </a:lt2>
    <a:accent1>
      <a:srgbClr val="800000"/>
    </a:accent1>
    <a:accent2>
      <a:srgbClr val="376092"/>
    </a:accent2>
    <a:accent3>
      <a:srgbClr val="C3D69B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Lab49 Sales Theme">
    <a:dk1>
      <a:sysClr val="windowText" lastClr="000000"/>
    </a:dk1>
    <a:lt1>
      <a:sysClr val="window" lastClr="FFFFFF"/>
    </a:lt1>
    <a:dk2>
      <a:srgbClr val="800000"/>
    </a:dk2>
    <a:lt2>
      <a:srgbClr val="7F7F7F"/>
    </a:lt2>
    <a:accent1>
      <a:srgbClr val="800000"/>
    </a:accent1>
    <a:accent2>
      <a:srgbClr val="376092"/>
    </a:accent2>
    <a:accent3>
      <a:srgbClr val="C3D69B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Lab49 Red Gradient</Template>
  <TotalTime>1</TotalTime>
  <Words>238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Lab49 Red Gradient</vt:lpstr>
      <vt:lpstr>Office Theme</vt:lpstr>
      <vt:lpstr>Real world configuration management</vt:lpstr>
      <vt:lpstr>PowerPoint Presentation</vt:lpstr>
      <vt:lpstr>A typical setup</vt:lpstr>
      <vt:lpstr>More constraints</vt:lpstr>
      <vt:lpstr>System diagram</vt:lpstr>
      <vt:lpstr>Traditional Web.Config</vt:lpstr>
      <vt:lpstr>Web.config traditional approach</vt:lpstr>
      <vt:lpstr>Issues with this approach</vt:lpstr>
      <vt:lpstr>A Solution</vt:lpstr>
      <vt:lpstr>Simple from PowerShell</vt:lpstr>
      <vt:lpstr>A simple approach</vt:lpstr>
      <vt:lpstr>Code &amp; Demo</vt:lpstr>
      <vt:lpstr>Other ways to harden your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configuration management</dc:title>
  <dc:creator>Scott</dc:creator>
  <cp:lastModifiedBy>Scott</cp:lastModifiedBy>
  <cp:revision>1</cp:revision>
  <dcterms:created xsi:type="dcterms:W3CDTF">2011-02-19T02:10:30Z</dcterms:created>
  <dcterms:modified xsi:type="dcterms:W3CDTF">2011-02-19T02:11:56Z</dcterms:modified>
</cp:coreProperties>
</file>