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循环引用篇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循环引用篇</a:t>
            </a:r>
          </a:p>
        </p:txBody>
      </p:sp>
      <p:sp>
        <p:nvSpPr>
          <p:cNvPr id="120" name="互联网事业部张贵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互联网事业部张贵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代理"/>
          <p:cNvSpPr txBox="1"/>
          <p:nvPr/>
        </p:nvSpPr>
        <p:spPr>
          <a:xfrm>
            <a:off x="1407837" y="1219757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代理</a:t>
            </a:r>
          </a:p>
        </p:txBody>
      </p:sp>
      <p:pic>
        <p:nvPicPr>
          <p:cNvPr id="182" name="Snip20170615_1.png" descr="Snip20170615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553" y="2135385"/>
            <a:ext cx="6689359" cy="5482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Snip20170615_2.png" descr="Snip20170615_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1929" y="1163198"/>
            <a:ext cx="5236921" cy="742720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注意这里"/>
          <p:cNvSpPr/>
          <p:nvPr/>
        </p:nvSpPr>
        <p:spPr>
          <a:xfrm>
            <a:off x="3829798" y="4389040"/>
            <a:ext cx="1651001" cy="812801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:r>
              <a:t>注意这里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如何解决循环引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如何解决循环引用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解决办法："/>
          <p:cNvSpPr txBox="1"/>
          <p:nvPr/>
        </p:nvSpPr>
        <p:spPr>
          <a:xfrm>
            <a:off x="1253208" y="1312690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解决办法：</a:t>
            </a:r>
          </a:p>
        </p:txBody>
      </p:sp>
      <p:sp>
        <p:nvSpPr>
          <p:cNvPr id="189" name="方法一：明确知道哪里存在循环引用，在合理的位置主动断开环中的一个引用，使得对象得以回收。"/>
          <p:cNvSpPr txBox="1"/>
          <p:nvPr/>
        </p:nvSpPr>
        <p:spPr>
          <a:xfrm>
            <a:off x="1261259" y="2815000"/>
            <a:ext cx="1018396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/>
            </a:lvl1pPr>
          </a:lstStyle>
          <a:p>
            <a:pPr/>
            <a:r>
              <a:t>方法一：明确知道哪里存在循环引用，在合理的位置主动断开环中的一个引用，使得对象得以回收。</a:t>
            </a:r>
          </a:p>
        </p:txBody>
      </p:sp>
      <p:sp>
        <p:nvSpPr>
          <p:cNvPr id="190" name="方法二：使用弱引用（weak reference）。因为它不增加引用计数。"/>
          <p:cNvSpPr txBox="1"/>
          <p:nvPr/>
        </p:nvSpPr>
        <p:spPr>
          <a:xfrm>
            <a:off x="1261259" y="4469021"/>
            <a:ext cx="1018396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/>
            </a:lvl1pPr>
          </a:lstStyle>
          <a:p>
            <a:pPr/>
            <a:r>
              <a:t>方法二：使用弱引用（weak reference）。因为它不增加引用计数。</a:t>
            </a:r>
          </a:p>
        </p:txBody>
      </p:sp>
      <p:sp>
        <p:nvSpPr>
          <p:cNvPr id="191" name="方法一种，主动断开循环引用这个操作依赖于程序员自己手动显式控制，相当于以前的“谁申请谁释放”的内存管理方式，所以这种解决办法并不常用。"/>
          <p:cNvSpPr txBox="1"/>
          <p:nvPr/>
        </p:nvSpPr>
        <p:spPr>
          <a:xfrm>
            <a:off x="1261259" y="5742042"/>
            <a:ext cx="1018396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/>
            </a:lvl1pPr>
          </a:lstStyle>
          <a:p>
            <a:pPr/>
            <a:r>
              <a:t>方法一种，主动断开循环引用这个操作依赖于程序员自己手动显式控制，相当于以前的“谁申请谁释放”的内存管理方式，所以这种解决办法并不常用。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弱引用例子："/>
          <p:cNvSpPr txBox="1"/>
          <p:nvPr/>
        </p:nvSpPr>
        <p:spPr>
          <a:xfrm>
            <a:off x="1281013" y="1252621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弱引用例子：</a:t>
            </a:r>
          </a:p>
        </p:txBody>
      </p:sp>
      <p:pic>
        <p:nvPicPr>
          <p:cNvPr id="194" name="Snip20170615_1.png" descr="Snip20170615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736" y="2194123"/>
            <a:ext cx="6546108" cy="53654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Snip20170615_2.png" descr="Snip20170615_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6912" y="1135880"/>
            <a:ext cx="5275444" cy="748184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trong!"/>
          <p:cNvSpPr/>
          <p:nvPr/>
        </p:nvSpPr>
        <p:spPr>
          <a:xfrm>
            <a:off x="3799763" y="4389040"/>
            <a:ext cx="1651001" cy="812801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:r>
              <a:t>strong!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if strong"/>
          <p:cNvSpPr txBox="1"/>
          <p:nvPr/>
        </p:nvSpPr>
        <p:spPr>
          <a:xfrm>
            <a:off x="5623661" y="-42280"/>
            <a:ext cx="175747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if strong</a:t>
            </a:r>
          </a:p>
        </p:txBody>
      </p:sp>
      <p:pic>
        <p:nvPicPr>
          <p:cNvPr id="199" name="Snip20170615_6.png" descr="Snip20170615_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812" y="286308"/>
            <a:ext cx="13490424" cy="91809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代理循环引用解决"/>
          <p:cNvSpPr txBox="1"/>
          <p:nvPr/>
        </p:nvSpPr>
        <p:spPr>
          <a:xfrm>
            <a:off x="1252621" y="1249791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代理循环引用解决</a:t>
            </a:r>
          </a:p>
        </p:txBody>
      </p:sp>
      <p:pic>
        <p:nvPicPr>
          <p:cNvPr id="202" name="Snip20170615_2.png" descr="Snip20170615_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1929" y="1528515"/>
            <a:ext cx="4954698" cy="7026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Snip20170615_11.png" descr="Snip20170615_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2469" y="2519482"/>
            <a:ext cx="6187029" cy="4714636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weak!"/>
          <p:cNvSpPr/>
          <p:nvPr/>
        </p:nvSpPr>
        <p:spPr>
          <a:xfrm>
            <a:off x="3694644" y="4554228"/>
            <a:ext cx="1651001" cy="812801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:r>
              <a:t>weak!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if weak"/>
          <p:cNvSpPr txBox="1"/>
          <p:nvPr/>
        </p:nvSpPr>
        <p:spPr>
          <a:xfrm>
            <a:off x="5733846" y="-42280"/>
            <a:ext cx="15371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if weak</a:t>
            </a:r>
          </a:p>
        </p:txBody>
      </p:sp>
      <p:pic>
        <p:nvPicPr>
          <p:cNvPr id="207" name="Snip20170615_7.png" descr="Snip20170615_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09893"/>
            <a:ext cx="13004801" cy="8933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Block循环引用解决"/>
          <p:cNvSpPr txBox="1"/>
          <p:nvPr/>
        </p:nvSpPr>
        <p:spPr>
          <a:xfrm>
            <a:off x="1273247" y="1294842"/>
            <a:ext cx="400095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Block循环引用解决</a:t>
            </a:r>
          </a:p>
        </p:txBody>
      </p:sp>
      <p:pic>
        <p:nvPicPr>
          <p:cNvPr id="210" name="Snip20170615_12.png" descr="Snip20170615_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1823" y="2267455"/>
            <a:ext cx="8141154" cy="52186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mer循环引用解决"/>
          <p:cNvSpPr txBox="1"/>
          <p:nvPr/>
        </p:nvSpPr>
        <p:spPr>
          <a:xfrm>
            <a:off x="1273475" y="1294842"/>
            <a:ext cx="40005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Timer循环引用解决</a:t>
            </a:r>
          </a:p>
        </p:txBody>
      </p:sp>
      <p:pic>
        <p:nvPicPr>
          <p:cNvPr id="213" name="Snip20170616_14.png" descr="Snip20170616_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7021" y="2009357"/>
            <a:ext cx="9290758" cy="76792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不是所有的block、代理、NSTimer都会导致循环引用，一定要看有没有相互引用。"/>
          <p:cNvSpPr txBox="1"/>
          <p:nvPr/>
        </p:nvSpPr>
        <p:spPr>
          <a:xfrm>
            <a:off x="917179" y="4616450"/>
            <a:ext cx="111704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不是所有的block、代理、NSTimer都会导致循环引用，一定要看有没有相互引用。</a:t>
            </a:r>
          </a:p>
        </p:txBody>
      </p:sp>
      <p:sp>
        <p:nvSpPr>
          <p:cNvPr id="216" name="总结"/>
          <p:cNvSpPr txBox="1"/>
          <p:nvPr/>
        </p:nvSpPr>
        <p:spPr>
          <a:xfrm>
            <a:off x="1276203" y="1271671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总结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目录</a:t>
            </a:r>
          </a:p>
        </p:txBody>
      </p:sp>
      <p:sp>
        <p:nvSpPr>
          <p:cNvPr id="123" name="循环引用的概念…"/>
          <p:cNvSpPr txBox="1"/>
          <p:nvPr>
            <p:ph type="body" sz="half" idx="1"/>
          </p:nvPr>
        </p:nvSpPr>
        <p:spPr>
          <a:xfrm>
            <a:off x="1267858" y="2590800"/>
            <a:ext cx="5334001" cy="6286500"/>
          </a:xfrm>
          <a:prstGeom prst="rect">
            <a:avLst/>
          </a:prstGeom>
        </p:spPr>
        <p:txBody>
          <a:bodyPr/>
          <a:lstStyle/>
          <a:p>
            <a:pPr/>
            <a:r>
              <a:t>循环引用的概念</a:t>
            </a:r>
          </a:p>
          <a:p>
            <a:pPr/>
            <a:r>
              <a:t>iOS开发中常见的循环引用</a:t>
            </a:r>
          </a:p>
          <a:p>
            <a:pPr/>
            <a:r>
              <a:t>如何解决循环引用</a:t>
            </a:r>
          </a:p>
        </p:txBody>
      </p:sp>
      <p:pic>
        <p:nvPicPr>
          <p:cNvPr id="124" name="e066273ebda6180fee365b2201a3e137.jpg" descr="e066273ebda6180fee365b2201a3e137.jpg"/>
          <p:cNvPicPr>
            <a:picLocks noChangeAspect="1"/>
          </p:cNvPicPr>
          <p:nvPr/>
        </p:nvPicPr>
        <p:blipFill>
          <a:blip r:embed="rId2">
            <a:extLst/>
          </a:blip>
          <a:srcRect l="0" t="0" r="1" b="0"/>
          <a:stretch>
            <a:fillRect/>
          </a:stretch>
        </p:blipFill>
        <p:spPr>
          <a:xfrm>
            <a:off x="7904469" y="3088155"/>
            <a:ext cx="3527823" cy="5291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0"/>
                </a:lnTo>
                <a:lnTo>
                  <a:pt x="0" y="21600"/>
                </a:lnTo>
                <a:lnTo>
                  <a:pt x="1080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0"/>
                </a:lnTo>
                <a:lnTo>
                  <a:pt x="10801" y="0"/>
                </a:lnTo>
                <a:lnTo>
                  <a:pt x="0" y="0"/>
                </a:lnTo>
                <a:close/>
                <a:moveTo>
                  <a:pt x="9168" y="15323"/>
                </a:moveTo>
                <a:cubicBezTo>
                  <a:pt x="9194" y="15327"/>
                  <a:pt x="9219" y="15338"/>
                  <a:pt x="9234" y="15354"/>
                </a:cubicBezTo>
                <a:cubicBezTo>
                  <a:pt x="9263" y="15385"/>
                  <a:pt x="9248" y="15428"/>
                  <a:pt x="9200" y="15448"/>
                </a:cubicBezTo>
                <a:cubicBezTo>
                  <a:pt x="9152" y="15467"/>
                  <a:pt x="9089" y="15457"/>
                  <a:pt x="9059" y="15425"/>
                </a:cubicBezTo>
                <a:cubicBezTo>
                  <a:pt x="9029" y="15393"/>
                  <a:pt x="9045" y="15351"/>
                  <a:pt x="9093" y="15331"/>
                </a:cubicBezTo>
                <a:cubicBezTo>
                  <a:pt x="9117" y="15321"/>
                  <a:pt x="9143" y="15319"/>
                  <a:pt x="9168" y="15323"/>
                </a:cubicBezTo>
                <a:close/>
              </a:path>
            </a:pathLst>
          </a:custGeom>
          <a:ln w="12700">
            <a:solidFill>
              <a:srgbClr val="F3F7F5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谢谢"/>
          <p:cNvSpPr txBox="1"/>
          <p:nvPr/>
        </p:nvSpPr>
        <p:spPr>
          <a:xfrm>
            <a:off x="5988049" y="45085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谢谢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循环引用的概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循环引用的概念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成组"/>
          <p:cNvGrpSpPr/>
          <p:nvPr/>
        </p:nvGrpSpPr>
        <p:grpSpPr>
          <a:xfrm>
            <a:off x="6993320" y="2138150"/>
            <a:ext cx="4453583" cy="5477300"/>
            <a:chOff x="0" y="0"/>
            <a:chExt cx="4453582" cy="5477299"/>
          </a:xfrm>
        </p:grpSpPr>
        <p:sp>
          <p:nvSpPr>
            <p:cNvPr id="128" name="圆角矩形"/>
            <p:cNvSpPr/>
            <p:nvPr/>
          </p:nvSpPr>
          <p:spPr>
            <a:xfrm>
              <a:off x="0" y="0"/>
              <a:ext cx="4453583" cy="5477300"/>
            </a:xfrm>
            <a:prstGeom prst="roundRect">
              <a:avLst>
                <a:gd name="adj" fmla="val 1085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grpSp>
          <p:nvGrpSpPr>
            <p:cNvPr id="135" name="成组"/>
            <p:cNvGrpSpPr/>
            <p:nvPr/>
          </p:nvGrpSpPr>
          <p:grpSpPr>
            <a:xfrm>
              <a:off x="770440" y="1006018"/>
              <a:ext cx="2912701" cy="3465264"/>
              <a:chOff x="0" y="0"/>
              <a:chExt cx="2912699" cy="3465262"/>
            </a:xfrm>
          </p:grpSpPr>
          <p:sp>
            <p:nvSpPr>
              <p:cNvPr id="129" name="对象B"/>
              <p:cNvSpPr/>
              <p:nvPr/>
            </p:nvSpPr>
            <p:spPr>
              <a:xfrm>
                <a:off x="532685" y="2624297"/>
                <a:ext cx="1858693" cy="840966"/>
              </a:xfrm>
              <a:prstGeom prst="roundRect">
                <a:avLst>
                  <a:gd name="adj" fmla="val 15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600"/>
                </a:lvl1pPr>
              </a:lstStyle>
              <a:p>
                <a:pPr/>
                <a:r>
                  <a:t>对象B</a:t>
                </a:r>
              </a:p>
            </p:txBody>
          </p:sp>
          <p:sp>
            <p:nvSpPr>
              <p:cNvPr id="130" name="对象A"/>
              <p:cNvSpPr/>
              <p:nvPr/>
            </p:nvSpPr>
            <p:spPr>
              <a:xfrm>
                <a:off x="532685" y="0"/>
                <a:ext cx="1858693" cy="840965"/>
              </a:xfrm>
              <a:prstGeom prst="roundRect">
                <a:avLst>
                  <a:gd name="adj" fmla="val 15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600"/>
                </a:lvl1pPr>
              </a:lstStyle>
              <a:p>
                <a:pPr/>
                <a:r>
                  <a:t>对象A</a:t>
                </a:r>
              </a:p>
            </p:txBody>
          </p:sp>
          <p:sp>
            <p:nvSpPr>
              <p:cNvPr id="131" name="线条"/>
              <p:cNvSpPr/>
              <p:nvPr/>
            </p:nvSpPr>
            <p:spPr>
              <a:xfrm flipV="1">
                <a:off x="1067685" y="819908"/>
                <a:ext cx="1" cy="182544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32" name="线条"/>
              <p:cNvSpPr/>
              <p:nvPr/>
            </p:nvSpPr>
            <p:spPr>
              <a:xfrm flipH="1">
                <a:off x="1825403" y="819908"/>
                <a:ext cx="1" cy="182544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33" name="持有对象"/>
              <p:cNvSpPr txBox="1"/>
              <p:nvPr/>
            </p:nvSpPr>
            <p:spPr>
              <a:xfrm>
                <a:off x="-1" y="1523081"/>
                <a:ext cx="1028701" cy="419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持有对象</a:t>
                </a:r>
              </a:p>
            </p:txBody>
          </p:sp>
          <p:sp>
            <p:nvSpPr>
              <p:cNvPr id="134" name="持有对象"/>
              <p:cNvSpPr txBox="1"/>
              <p:nvPr/>
            </p:nvSpPr>
            <p:spPr>
              <a:xfrm>
                <a:off x="1883999" y="1523081"/>
                <a:ext cx="1028701" cy="419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持有对象</a:t>
                </a:r>
              </a:p>
            </p:txBody>
          </p:sp>
        </p:grpSp>
      </p:grpSp>
      <p:grpSp>
        <p:nvGrpSpPr>
          <p:cNvPr id="139" name="成组"/>
          <p:cNvGrpSpPr/>
          <p:nvPr/>
        </p:nvGrpSpPr>
        <p:grpSpPr>
          <a:xfrm>
            <a:off x="1272624" y="2349653"/>
            <a:ext cx="5372571" cy="5054294"/>
            <a:chOff x="0" y="0"/>
            <a:chExt cx="5372569" cy="5054292"/>
          </a:xfrm>
        </p:grpSpPr>
        <p:sp>
          <p:nvSpPr>
            <p:cNvPr id="137" name="前面已经提到过引用计数，这种方式虽然简单，但是会出现途中的情况：对于对象A和对象B，相互引用了对方作为自己的成员变量，只有自己销毁时，才会将成员变量的引用计数减一。因为对象A的销毁依赖于对象B的销毁，而对象B的销毁又依赖于对象A的销毁，这样就造成了我们称为循环引用的问题。即使在外界已经没有任何指针能够访问到它们了，他们也无法释放。"/>
            <p:cNvSpPr txBox="1"/>
            <p:nvPr/>
          </p:nvSpPr>
          <p:spPr>
            <a:xfrm>
              <a:off x="0" y="761692"/>
              <a:ext cx="5372570" cy="429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2400"/>
              </a:lvl1pPr>
            </a:lstStyle>
            <a:p>
              <a:pPr/>
              <a:r>
                <a:t>前面已经提到过引用计数，这种方式虽然简单，但是会出现途中的情况：对于对象A和对象B，相互引用了对方作为自己的成员变量，只有自己销毁时，才会将成员变量的引用计数减一。因为对象A的销毁依赖于对象B的销毁，而对象B的销毁又依赖于对象A的销毁，这样就造成了我们称为循环引用的问题。即使在外界已经没有任何指针能够访问到它们了，他们也无法释放。</a:t>
              </a:r>
            </a:p>
          </p:txBody>
        </p:sp>
        <p:sp>
          <p:nvSpPr>
            <p:cNvPr id="138" name="Retain Cycle(Reference Cycle )"/>
            <p:cNvSpPr txBox="1"/>
            <p:nvPr/>
          </p:nvSpPr>
          <p:spPr>
            <a:xfrm>
              <a:off x="70179" y="-1"/>
              <a:ext cx="4464815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2400"/>
              </a:lvl1pPr>
            </a:lstStyle>
            <a:p>
              <a:pPr/>
              <a:r>
                <a:t>Retain Cycle(Reference Cycle )</a:t>
              </a:r>
            </a:p>
          </p:txBody>
        </p:sp>
      </p:grpSp>
      <p:sp>
        <p:nvSpPr>
          <p:cNvPr id="140" name="也有地方叫保留环"/>
          <p:cNvSpPr/>
          <p:nvPr/>
        </p:nvSpPr>
        <p:spPr>
          <a:xfrm>
            <a:off x="4234819" y="8412562"/>
            <a:ext cx="4101720" cy="823477"/>
          </a:xfrm>
          <a:prstGeom prst="roundRect">
            <a:avLst>
              <a:gd name="adj" fmla="val 23134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也有地方叫保留环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成组"/>
          <p:cNvGrpSpPr/>
          <p:nvPr/>
        </p:nvGrpSpPr>
        <p:grpSpPr>
          <a:xfrm>
            <a:off x="2178050" y="1743874"/>
            <a:ext cx="8648701" cy="6265852"/>
            <a:chOff x="0" y="0"/>
            <a:chExt cx="8648700" cy="6265851"/>
          </a:xfrm>
        </p:grpSpPr>
        <p:grpSp>
          <p:nvGrpSpPr>
            <p:cNvPr id="154" name="成组"/>
            <p:cNvGrpSpPr/>
            <p:nvPr/>
          </p:nvGrpSpPr>
          <p:grpSpPr>
            <a:xfrm>
              <a:off x="408629" y="0"/>
              <a:ext cx="7831442" cy="5149484"/>
              <a:chOff x="0" y="0"/>
              <a:chExt cx="7831441" cy="5149483"/>
            </a:xfrm>
          </p:grpSpPr>
          <p:sp>
            <p:nvSpPr>
              <p:cNvPr id="142" name="对象A"/>
              <p:cNvSpPr/>
              <p:nvPr/>
            </p:nvSpPr>
            <p:spPr>
              <a:xfrm>
                <a:off x="77781" y="30542"/>
                <a:ext cx="1858693" cy="840965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6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对象A</a:t>
                </a:r>
              </a:p>
            </p:txBody>
          </p:sp>
          <p:sp>
            <p:nvSpPr>
              <p:cNvPr id="143" name="线条"/>
              <p:cNvSpPr/>
              <p:nvPr/>
            </p:nvSpPr>
            <p:spPr>
              <a:xfrm flipV="1">
                <a:off x="1007127" y="873621"/>
                <a:ext cx="1" cy="3396490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44" name="线条"/>
              <p:cNvSpPr/>
              <p:nvPr/>
            </p:nvSpPr>
            <p:spPr>
              <a:xfrm>
                <a:off x="1926131" y="451024"/>
                <a:ext cx="3920401" cy="1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45" name="持有对象"/>
              <p:cNvSpPr txBox="1"/>
              <p:nvPr/>
            </p:nvSpPr>
            <p:spPr>
              <a:xfrm>
                <a:off x="3371982" y="4730383"/>
                <a:ext cx="1028701" cy="419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持有对象</a:t>
                </a:r>
              </a:p>
            </p:txBody>
          </p:sp>
          <p:sp>
            <p:nvSpPr>
              <p:cNvPr id="146" name="持有对象"/>
              <p:cNvSpPr txBox="1"/>
              <p:nvPr/>
            </p:nvSpPr>
            <p:spPr>
              <a:xfrm>
                <a:off x="3371982" y="-1"/>
                <a:ext cx="1028701" cy="419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持有对象</a:t>
                </a:r>
              </a:p>
            </p:txBody>
          </p:sp>
          <p:sp>
            <p:nvSpPr>
              <p:cNvPr id="147" name="对象B"/>
              <p:cNvSpPr/>
              <p:nvPr/>
            </p:nvSpPr>
            <p:spPr>
              <a:xfrm>
                <a:off x="5836189" y="30542"/>
                <a:ext cx="1858694" cy="840965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6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对象B</a:t>
                </a:r>
              </a:p>
            </p:txBody>
          </p:sp>
          <p:sp>
            <p:nvSpPr>
              <p:cNvPr id="148" name="对象C"/>
              <p:cNvSpPr/>
              <p:nvPr/>
            </p:nvSpPr>
            <p:spPr>
              <a:xfrm>
                <a:off x="5836189" y="4272224"/>
                <a:ext cx="1858694" cy="840966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6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对象C</a:t>
                </a:r>
              </a:p>
            </p:txBody>
          </p:sp>
          <p:sp>
            <p:nvSpPr>
              <p:cNvPr id="149" name="对象D"/>
              <p:cNvSpPr/>
              <p:nvPr/>
            </p:nvSpPr>
            <p:spPr>
              <a:xfrm>
                <a:off x="77781" y="4272224"/>
                <a:ext cx="1858693" cy="840966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6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对象D</a:t>
                </a:r>
              </a:p>
            </p:txBody>
          </p:sp>
          <p:sp>
            <p:nvSpPr>
              <p:cNvPr id="150" name="线条"/>
              <p:cNvSpPr/>
              <p:nvPr/>
            </p:nvSpPr>
            <p:spPr>
              <a:xfrm flipH="1" flipV="1">
                <a:off x="1962512" y="4692707"/>
                <a:ext cx="3847640" cy="1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51" name="线条"/>
              <p:cNvSpPr/>
              <p:nvPr/>
            </p:nvSpPr>
            <p:spPr>
              <a:xfrm>
                <a:off x="6765536" y="873621"/>
                <a:ext cx="1" cy="3396490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52" name="持有对象"/>
              <p:cNvSpPr txBox="1"/>
              <p:nvPr/>
            </p:nvSpPr>
            <p:spPr>
              <a:xfrm>
                <a:off x="6802741" y="2362315"/>
                <a:ext cx="1028701" cy="419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持有对象</a:t>
                </a:r>
              </a:p>
            </p:txBody>
          </p:sp>
          <p:sp>
            <p:nvSpPr>
              <p:cNvPr id="153" name="持有对象"/>
              <p:cNvSpPr txBox="1"/>
              <p:nvPr/>
            </p:nvSpPr>
            <p:spPr>
              <a:xfrm>
                <a:off x="-1" y="2362315"/>
                <a:ext cx="1028701" cy="419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持有对象</a:t>
                </a:r>
              </a:p>
            </p:txBody>
          </p:sp>
        </p:grpSp>
        <p:sp>
          <p:nvSpPr>
            <p:cNvPr id="155" name="多个对象之间依次持有，形成一个环状，也可以造成循环引用。"/>
            <p:cNvSpPr txBox="1"/>
            <p:nvPr/>
          </p:nvSpPr>
          <p:spPr>
            <a:xfrm>
              <a:off x="0" y="5745151"/>
              <a:ext cx="86487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多个对象之间依次持有，形成一个环状，也可以造成循环引用。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iOS中常见的循环引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iOS中常见的循环引用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成组"/>
          <p:cNvGrpSpPr/>
          <p:nvPr/>
        </p:nvGrpSpPr>
        <p:grpSpPr>
          <a:xfrm>
            <a:off x="2793993" y="1693308"/>
            <a:ext cx="7116472" cy="5285753"/>
            <a:chOff x="0" y="0"/>
            <a:chExt cx="7116471" cy="5285751"/>
          </a:xfrm>
        </p:grpSpPr>
        <p:sp>
          <p:nvSpPr>
            <p:cNvPr id="160" name="代理"/>
            <p:cNvSpPr txBox="1"/>
            <p:nvPr/>
          </p:nvSpPr>
          <p:spPr>
            <a:xfrm>
              <a:off x="3327818" y="0"/>
              <a:ext cx="7239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代理</a:t>
              </a:r>
            </a:p>
          </p:txBody>
        </p:sp>
        <p:sp>
          <p:nvSpPr>
            <p:cNvPr id="161" name="Block"/>
            <p:cNvSpPr txBox="1"/>
            <p:nvPr/>
          </p:nvSpPr>
          <p:spPr>
            <a:xfrm>
              <a:off x="6239866" y="4815851"/>
              <a:ext cx="87660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Block</a:t>
              </a:r>
            </a:p>
          </p:txBody>
        </p:sp>
        <p:sp>
          <p:nvSpPr>
            <p:cNvPr id="162" name="NSTimer"/>
            <p:cNvSpPr txBox="1"/>
            <p:nvPr/>
          </p:nvSpPr>
          <p:spPr>
            <a:xfrm>
              <a:off x="-1" y="4815851"/>
              <a:ext cx="128260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NSTimer</a:t>
              </a:r>
            </a:p>
          </p:txBody>
        </p:sp>
        <p:sp>
          <p:nvSpPr>
            <p:cNvPr id="163" name="线条"/>
            <p:cNvSpPr/>
            <p:nvPr/>
          </p:nvSpPr>
          <p:spPr>
            <a:xfrm flipV="1">
              <a:off x="705356" y="3310696"/>
              <a:ext cx="2368243" cy="151062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64" name="线条"/>
            <p:cNvSpPr/>
            <p:nvPr/>
          </p:nvSpPr>
          <p:spPr>
            <a:xfrm flipH="1">
              <a:off x="3689768" y="443605"/>
              <a:ext cx="1" cy="212992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65" name="线条"/>
            <p:cNvSpPr/>
            <p:nvPr/>
          </p:nvSpPr>
          <p:spPr>
            <a:xfrm flipH="1" flipV="1">
              <a:off x="4373105" y="3330659"/>
              <a:ext cx="2274506" cy="147100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66" name="导致"/>
            <p:cNvSpPr txBox="1"/>
            <p:nvPr/>
          </p:nvSpPr>
          <p:spPr>
            <a:xfrm>
              <a:off x="3073642" y="1048791"/>
              <a:ext cx="57150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导致</a:t>
              </a:r>
            </a:p>
          </p:txBody>
        </p:sp>
        <p:sp>
          <p:nvSpPr>
            <p:cNvPr id="167" name="导致"/>
            <p:cNvSpPr txBox="1"/>
            <p:nvPr/>
          </p:nvSpPr>
          <p:spPr>
            <a:xfrm>
              <a:off x="1293472" y="3623576"/>
              <a:ext cx="57150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导致</a:t>
              </a:r>
            </a:p>
          </p:txBody>
        </p:sp>
        <p:sp>
          <p:nvSpPr>
            <p:cNvPr id="168" name="导致"/>
            <p:cNvSpPr txBox="1"/>
            <p:nvPr/>
          </p:nvSpPr>
          <p:spPr>
            <a:xfrm>
              <a:off x="5528291" y="3623576"/>
              <a:ext cx="57150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导致</a:t>
              </a:r>
            </a:p>
          </p:txBody>
        </p:sp>
        <p:sp>
          <p:nvSpPr>
            <p:cNvPr id="169" name="循环引用"/>
            <p:cNvSpPr/>
            <p:nvPr/>
          </p:nvSpPr>
          <p:spPr>
            <a:xfrm>
              <a:off x="3084802" y="2576853"/>
              <a:ext cx="1270001" cy="12700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000000"/>
                  </a:solidFill>
                </a:defRPr>
              </a:lvl1pPr>
            </a:lstStyle>
            <a:p>
              <a:pPr/>
              <a:r>
                <a:t>循环引用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Block"/>
          <p:cNvSpPr txBox="1"/>
          <p:nvPr/>
        </p:nvSpPr>
        <p:spPr>
          <a:xfrm>
            <a:off x="1293308" y="1264207"/>
            <a:ext cx="12577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Block</a:t>
            </a:r>
          </a:p>
        </p:txBody>
      </p:sp>
      <p:sp>
        <p:nvSpPr>
          <p:cNvPr id="173" name="详见ReferenceCycle中的Block导致的循环引用"/>
          <p:cNvSpPr txBox="1"/>
          <p:nvPr/>
        </p:nvSpPr>
        <p:spPr>
          <a:xfrm>
            <a:off x="3297732" y="8881303"/>
            <a:ext cx="640933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详见ReferenceCycle中的Block导致的循环引用</a:t>
            </a:r>
          </a:p>
        </p:txBody>
      </p:sp>
      <p:sp>
        <p:nvSpPr>
          <p:cNvPr id="174" name="1.UIView的block动画操作不会导致循环引用"/>
          <p:cNvSpPr txBox="1"/>
          <p:nvPr/>
        </p:nvSpPr>
        <p:spPr>
          <a:xfrm>
            <a:off x="1487530" y="2535937"/>
            <a:ext cx="601888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1.UIView的block动画操作不会导致循环引用</a:t>
            </a:r>
          </a:p>
        </p:txBody>
      </p:sp>
      <p:sp>
        <p:nvSpPr>
          <p:cNvPr id="175" name="2.self拥有block，block中又调用self的方法，会导致循环引用"/>
          <p:cNvSpPr txBox="1"/>
          <p:nvPr/>
        </p:nvSpPr>
        <p:spPr>
          <a:xfrm>
            <a:off x="1499469" y="3680668"/>
            <a:ext cx="829391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2.self拥有block，block中又调用self的方法，会导致循环引用</a:t>
            </a:r>
          </a:p>
        </p:txBody>
      </p:sp>
      <p:pic>
        <p:nvPicPr>
          <p:cNvPr id="176" name="Snip20170615_10.png" descr="Snip20170615_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7800" y="4458535"/>
            <a:ext cx="7569200" cy="416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NSTimer"/>
          <p:cNvSpPr txBox="1"/>
          <p:nvPr/>
        </p:nvSpPr>
        <p:spPr>
          <a:xfrm>
            <a:off x="988813" y="1264207"/>
            <a:ext cx="186674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NSTimer</a:t>
            </a:r>
          </a:p>
        </p:txBody>
      </p:sp>
      <p:pic>
        <p:nvPicPr>
          <p:cNvPr id="179" name="Snip20170615_13.png" descr="Snip20170615_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0459" y="0"/>
            <a:ext cx="8103882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