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FB93B-F0DF-4D19-BE7F-D934201DD6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42675-E2FC-4049-B475-E484C71A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2675-E2FC-4049-B475-E484C71A5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5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P_m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mth</a:t>
            </a:r>
            <a:r>
              <a:rPr lang="en-US" baseline="0" dirty="0" smtClean="0"/>
              <a:t> sample distribution, </a:t>
            </a:r>
            <a:r>
              <a:rPr lang="en-US" baseline="0" dirty="0" err="1" smtClean="0"/>
              <a:t>phi_i</a:t>
            </a:r>
            <a:r>
              <a:rPr lang="en-US" baseline="0" dirty="0" smtClean="0"/>
              <a:t> is an analysis method or estimator.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42675-E2FC-4049-B475-E484C71A52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1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9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816A-33B5-447D-828B-075AC0A4DB1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269B-3C1C-4901-B88E-11501FC3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043247"/>
                  </p:ext>
                </p:extLst>
              </p:nvPr>
            </p:nvGraphicFramePr>
            <p:xfrm>
              <a:off x="762000" y="1219200"/>
              <a:ext cx="7426336" cy="543109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899373"/>
                    <a:gridCol w="5526963"/>
                  </a:tblGrid>
                  <a:tr h="524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Description</a:t>
                          </a:r>
                          <a:endParaRPr lang="en-US" sz="10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Equation</a:t>
                          </a:r>
                          <a:endParaRPr lang="en-US" sz="1000" dirty="0"/>
                        </a:p>
                      </a:txBody>
                      <a:tcPr marL="28079" marR="28079" marT="14039" marB="14039" anchor="ctr"/>
                    </a:tc>
                  </a:tr>
                  <a:tr h="1145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Average</a:t>
                          </a:r>
                          <a:r>
                            <a:rPr lang="en-US" sz="1700" baseline="0" dirty="0" smtClean="0"/>
                            <a:t> Treatment Effect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700" smtClean="0">
                                    <a:latin typeface="Cambria Math"/>
                                  </a:rPr>
                                  <m:t>ATE</m:t>
                                </m:r>
                                <m:d>
                                  <m:dPr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700" smtClean="0">
                                            <a:latin typeface="Cambria Math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700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=1|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=1</m:t>
                                            </m:r>
                                          </m:e>
                                        </m:d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=1|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=0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</a:tr>
                  <a:tr h="53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Degree of Confounding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700" smtClean="0">
                                  <a:latin typeface="Cambria Math"/>
                                </a:rPr>
                                <m:t>𝐷𝐶</m:t>
                              </m:r>
                              <m:d>
                                <m:dPr>
                                  <m:ctrlPr>
                                    <a:rPr lang="en-US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7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700" smtClean="0">
                                  <a:latin typeface="Cambria Math"/>
                                </a:rPr>
                                <m:t>=[</m:t>
                              </m:r>
                              <m:r>
                                <a:rPr lang="en-US" sz="1700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=1|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170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700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=1|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1700" smtClean="0">
                                  <a:latin typeface="Cambria Math"/>
                                </a:rPr>
                                <m:t>]− </m:t>
                              </m:r>
                              <m:r>
                                <a:rPr lang="en-US" sz="1700" smtClean="0">
                                  <a:latin typeface="Cambria Math"/>
                                </a:rPr>
                                <m:t>𝐴𝑇𝐸</m:t>
                              </m:r>
                              <m:d>
                                <m:dPr>
                                  <m:ctrlPr>
                                    <a:rPr lang="en-US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7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700" dirty="0" smtClean="0"/>
                            <a:t> 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</a:tr>
                  <a:tr h="4713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Outcome</a:t>
                          </a:r>
                          <a:r>
                            <a:rPr lang="en-US" sz="1700" baseline="0" dirty="0" smtClean="0"/>
                            <a:t> Frequency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/>
                                  </a:rPr>
                                  <m:t>𝑂𝐹</m:t>
                                </m:r>
                                <m:r>
                                  <a:rPr lang="en-US" sz="170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latin typeface="Cambria Math"/>
                                  </a:rPr>
                                  <m:t>)=</m:t>
                                </m:r>
                                <m:r>
                                  <a:rPr lang="en-US" sz="1700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7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700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sz="1700" smtClean="0">
                                    <a:latin typeface="Cambria Math"/>
                                  </a:rPr>
                                  <m:t>=1|</m:t>
                                </m:r>
                                <m:r>
                                  <a:rPr lang="en-US" sz="1700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1700" smtClean="0">
                                    <a:latin typeface="Cambria Math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</a:tr>
                  <a:tr h="53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Extreme Propensity </a:t>
                          </a:r>
                        </a:p>
                        <a:p>
                          <a:pPr algn="ctr"/>
                          <a:r>
                            <a:rPr lang="en-US" sz="1700" dirty="0" smtClean="0"/>
                            <a:t>Scores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/>
                                  </a:rPr>
                                  <m:t>𝐸𝑥𝑡𝑃𝑟𝑜𝑝</m:t>
                                </m:r>
                                <m:d>
                                  <m:dPr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700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0.5−</m:t>
                                    </m:r>
                                    <m:sPre>
                                      <m:sPre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{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𝑝𝑎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}</m:t>
                                        </m:r>
                                      </m:sub>
                                      <m:sup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𝑚𝑖𝑛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sup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𝑃𝑎</m:t>
                                        </m:r>
                                        <m:d>
                                          <m:d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𝑝𝑎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sPre>
                                  </m:e>
                                </m:d>
                              </m:oMath>
                            </m:oMathPara>
                          </a14:m>
                          <a:endParaRPr lang="en-US" sz="1700" dirty="0" smtClean="0"/>
                        </a:p>
                      </a:txBody>
                      <a:tcPr marL="28079" marR="28079" marT="14039" marB="14039" anchor="ctr"/>
                    </a:tc>
                  </a:tr>
                  <a:tr h="1099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Additive</a:t>
                          </a:r>
                          <a:r>
                            <a:rPr lang="en-US" sz="1700" baseline="0" dirty="0" smtClean="0"/>
                            <a:t> i</a:t>
                          </a:r>
                          <a:r>
                            <a:rPr lang="en-US" sz="1700" dirty="0" smtClean="0"/>
                            <a:t>nteraction</a:t>
                          </a:r>
                          <a:r>
                            <a:rPr lang="en-US" sz="1700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en-US" sz="1700" baseline="0" dirty="0" smtClean="0"/>
                            <a:t>between W1 and W2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/>
                                  </a:rPr>
                                  <m:t>𝐼𝑥</m:t>
                                </m:r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700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0,0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700" smtClean="0">
                                    <a:latin typeface="Cambria Math"/>
                                  </a:rPr>
                                  <m:t>−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1,0</m:t>
                                            </m:r>
                                          </m:sub>
                                        </m:s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0,0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0,1</m:t>
                                            </m:r>
                                          </m:sub>
                                        </m:s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0,0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700" dirty="0" smtClean="0"/>
                        </a:p>
                        <a:p>
                          <a:pPr algn="ctr"/>
                          <a:r>
                            <a:rPr lang="en-US" sz="1700" dirty="0" smtClean="0"/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dirty="0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700" dirty="0" smtClean="0"/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700" dirty="0" smtClean="0"/>
                                    <m:t>1,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700" dirty="0" smtClean="0"/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700" dirty="0" smtClean="0"/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dirty="0" smtClean="0"/>
                                <m:t> = </m:t>
                              </m:r>
                              <m:r>
                                <a:rPr lang="en-US" sz="1700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7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US" sz="17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a14:m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</a:tr>
                  <a:tr h="109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 smtClean="0"/>
                            <a:t>Additive interaction</a:t>
                          </a:r>
                          <a:r>
                            <a:rPr lang="en-US" sz="1700" baseline="0" dirty="0" smtClean="0"/>
                            <a:t>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baseline="0" dirty="0" smtClean="0"/>
                            <a:t>between W1 and A</a:t>
                          </a:r>
                          <a:endParaRPr lang="en-US" sz="1700" dirty="0" smtClean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/>
                                  </a:rPr>
                                  <m:t>𝐼𝑥</m:t>
                                </m:r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700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0,0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700" smtClean="0">
                                    <a:latin typeface="Cambria Math"/>
                                  </a:rPr>
                                  <m:t>−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7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1,0</m:t>
                                            </m:r>
                                          </m:sub>
                                        </m:s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0,0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700" smtClean="0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7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0,1</m:t>
                                            </m:r>
                                          </m:sub>
                                        </m:sSub>
                                        <m:r>
                                          <a:rPr lang="en-US" sz="1700" smtClean="0">
                                            <a:latin typeface="Cambria Math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7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smtClean="0">
                                                <a:latin typeface="Cambria Math"/>
                                              </a:rPr>
                                              <m:t>0,0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700" dirty="0" smtClean="0"/>
                        </a:p>
                        <a:p>
                          <a:pPr algn="ctr"/>
                          <a:r>
                            <a:rPr lang="en-US" sz="1700" dirty="0" smtClean="0"/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dirty="0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700" dirty="0" smtClean="0"/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700" dirty="0" smtClean="0"/>
                                    <m:t>1,</m:t>
                                  </m:r>
                                  <m:r>
                                    <a:rPr lang="en-US" sz="1700" dirty="0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dirty="0" smtClean="0"/>
                                <m:t> = </m:t>
                              </m:r>
                              <m:r>
                                <a:rPr lang="en-US" sz="1700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7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70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170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043247"/>
                  </p:ext>
                </p:extLst>
              </p:nvPr>
            </p:nvGraphicFramePr>
            <p:xfrm>
              <a:off x="762000" y="1219200"/>
              <a:ext cx="7426336" cy="543109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899373"/>
                    <a:gridCol w="5526963"/>
                  </a:tblGrid>
                  <a:tr h="524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Description</a:t>
                          </a:r>
                          <a:endParaRPr lang="en-US" sz="10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Equation</a:t>
                          </a:r>
                          <a:endParaRPr lang="en-US" sz="1000" dirty="0"/>
                        </a:p>
                      </a:txBody>
                      <a:tcPr marL="28079" marR="28079" marT="14039" marB="14039" anchor="ctr"/>
                    </a:tc>
                  </a:tr>
                  <a:tr h="1145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Average</a:t>
                          </a:r>
                          <a:r>
                            <a:rPr lang="en-US" sz="1700" baseline="0" dirty="0" smtClean="0"/>
                            <a:t> Treatment Effect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079" marR="28079" marT="14039" marB="14039" anchor="ctr">
                        <a:blipFill rotWithShape="1">
                          <a:blip r:embed="rId3"/>
                          <a:stretch>
                            <a:fillRect l="-34437" t="-45745" r="-110" b="-328191"/>
                          </a:stretch>
                        </a:blipFill>
                      </a:tcPr>
                    </a:tc>
                  </a:tr>
                  <a:tr h="5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Degree of Confounding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079" marR="28079" marT="14039" marB="14039" anchor="ctr">
                        <a:blipFill rotWithShape="1">
                          <a:blip r:embed="rId3"/>
                          <a:stretch>
                            <a:fillRect l="-34437" t="-304444" r="-110" b="-585556"/>
                          </a:stretch>
                        </a:blipFill>
                      </a:tcPr>
                    </a:tc>
                  </a:tr>
                  <a:tr h="4713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Outcome</a:t>
                          </a:r>
                          <a:r>
                            <a:rPr lang="en-US" sz="1700" baseline="0" dirty="0" smtClean="0"/>
                            <a:t> Frequency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079" marR="28079" marT="14039" marB="14039" anchor="ctr">
                        <a:blipFill rotWithShape="1">
                          <a:blip r:embed="rId3"/>
                          <a:stretch>
                            <a:fillRect l="-34437" t="-472727" r="-110" b="-584416"/>
                          </a:stretch>
                        </a:blipFill>
                      </a:tcPr>
                    </a:tc>
                  </a:tr>
                  <a:tr h="546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Extreme Propensity </a:t>
                          </a:r>
                        </a:p>
                        <a:p>
                          <a:pPr algn="ctr"/>
                          <a:r>
                            <a:rPr lang="en-US" sz="1700" dirty="0" smtClean="0"/>
                            <a:t>Scores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079" marR="28079" marT="14039" marB="14039" anchor="ctr">
                        <a:blipFill rotWithShape="1">
                          <a:blip r:embed="rId3"/>
                          <a:stretch>
                            <a:fillRect l="-34437" t="-495506" r="-110" b="-405618"/>
                          </a:stretch>
                        </a:blipFill>
                      </a:tcPr>
                    </a:tc>
                  </a:tr>
                  <a:tr h="1099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/>
                            <a:t>Additive</a:t>
                          </a:r>
                          <a:r>
                            <a:rPr lang="en-US" sz="1700" baseline="0" dirty="0" smtClean="0"/>
                            <a:t> i</a:t>
                          </a:r>
                          <a:r>
                            <a:rPr lang="en-US" sz="1700" dirty="0" smtClean="0"/>
                            <a:t>nteraction</a:t>
                          </a:r>
                          <a:r>
                            <a:rPr lang="en-US" sz="1700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en-US" sz="1700" baseline="0" dirty="0" smtClean="0"/>
                            <a:t>between W1 and W2</a:t>
                          </a:r>
                          <a:endParaRPr lang="en-US" sz="1700" dirty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079" marR="28079" marT="14039" marB="14039" anchor="ctr">
                        <a:blipFill rotWithShape="1">
                          <a:blip r:embed="rId3"/>
                          <a:stretch>
                            <a:fillRect l="-34437" t="-292818" r="-110" b="-99448"/>
                          </a:stretch>
                        </a:blipFill>
                      </a:tcPr>
                    </a:tc>
                  </a:tr>
                  <a:tr h="109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 smtClean="0"/>
                            <a:t>Additive interaction</a:t>
                          </a:r>
                          <a:r>
                            <a:rPr lang="en-US" sz="1700" baseline="0" dirty="0" smtClean="0"/>
                            <a:t>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baseline="0" dirty="0" smtClean="0"/>
                            <a:t>between W1 and A</a:t>
                          </a:r>
                          <a:endParaRPr lang="en-US" sz="1700" dirty="0" smtClean="0"/>
                        </a:p>
                      </a:txBody>
                      <a:tcPr marL="28079" marR="28079" marT="14039" marB="140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079" marR="28079" marT="14039" marB="14039" anchor="ctr">
                        <a:blipFill rotWithShape="1">
                          <a:blip r:embed="rId3"/>
                          <a:stretch>
                            <a:fillRect l="-34437" t="-395000" r="-1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53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5" y="1519163"/>
            <a:ext cx="8744151" cy="43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310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Features</vt:lpstr>
      <vt:lpstr>Performance Metrics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SCZ</dc:creator>
  <cp:lastModifiedBy>SCZ</cp:lastModifiedBy>
  <cp:revision>1</cp:revision>
  <dcterms:created xsi:type="dcterms:W3CDTF">2017-06-21T07:09:52Z</dcterms:created>
  <dcterms:modified xsi:type="dcterms:W3CDTF">2017-06-21T07:18:24Z</dcterms:modified>
</cp:coreProperties>
</file>