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886" r:id="rId2"/>
    <p:sldId id="963" r:id="rId3"/>
    <p:sldId id="926" r:id="rId4"/>
    <p:sldId id="959" r:id="rId5"/>
    <p:sldId id="956" r:id="rId6"/>
    <p:sldId id="960" r:id="rId7"/>
    <p:sldId id="962" r:id="rId8"/>
    <p:sldId id="961" r:id="rId9"/>
    <p:sldId id="964" r:id="rId10"/>
    <p:sldId id="965" r:id="rId11"/>
    <p:sldId id="966" r:id="rId12"/>
    <p:sldId id="967" r:id="rId13"/>
    <p:sldId id="968" r:id="rId14"/>
    <p:sldId id="969" r:id="rId15"/>
    <p:sldId id="970" r:id="rId16"/>
    <p:sldId id="971" r:id="rId17"/>
    <p:sldId id="972" r:id="rId18"/>
    <p:sldId id="973" r:id="rId19"/>
    <p:sldId id="976" r:id="rId20"/>
    <p:sldId id="974" r:id="rId21"/>
    <p:sldId id="978" r:id="rId22"/>
    <p:sldId id="975" r:id="rId23"/>
    <p:sldId id="977" r:id="rId24"/>
  </p:sldIdLst>
  <p:sldSz cx="9144000" cy="6858000" type="screen4x3"/>
  <p:notesSz cx="7315200" cy="9601200"/>
  <p:custDataLst>
    <p:tags r:id="rId2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D4D0CF"/>
    <a:srgbClr val="FFCCCC"/>
    <a:srgbClr val="0066CC"/>
    <a:srgbClr val="336699"/>
    <a:srgbClr val="336600"/>
    <a:srgbClr val="CC3300"/>
    <a:srgbClr val="33CC33"/>
    <a:srgbClr val="66FF33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48" autoAdjust="0"/>
    <p:restoredTop sz="86938" autoAdjust="0"/>
  </p:normalViewPr>
  <p:slideViewPr>
    <p:cSldViewPr snapToGrid="0">
      <p:cViewPr varScale="1">
        <p:scale>
          <a:sx n="85" d="100"/>
          <a:sy n="85" d="100"/>
        </p:scale>
        <p:origin x="128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-2508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35994" cy="48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39" tIns="48270" rIns="96539" bIns="48270" numCol="1" anchor="t" anchorCtr="0" compatLnSpc="1">
            <a:prstTxWarp prst="textNoShape">
              <a:avLst/>
            </a:prstTxWarp>
          </a:bodyPr>
          <a:lstStyle>
            <a:lvl1pPr defTabSz="966375"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9206" y="1"/>
            <a:ext cx="3135994" cy="48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39" tIns="48270" rIns="96539" bIns="48270" numCol="1" anchor="t" anchorCtr="0" compatLnSpc="1">
            <a:prstTxWarp prst="textNoShape">
              <a:avLst/>
            </a:prstTxWarp>
          </a:bodyPr>
          <a:lstStyle>
            <a:lvl1pPr algn="r" defTabSz="966375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5162"/>
            <a:ext cx="3135994" cy="48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39" tIns="48270" rIns="96539" bIns="48270" numCol="1" anchor="b" anchorCtr="0" compatLnSpc="1">
            <a:prstTxWarp prst="textNoShape">
              <a:avLst/>
            </a:prstTxWarp>
          </a:bodyPr>
          <a:lstStyle>
            <a:lvl1pPr defTabSz="966375">
              <a:defRPr sz="13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9206" y="9105162"/>
            <a:ext cx="3135994" cy="48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39" tIns="48270" rIns="96539" bIns="48270" numCol="1" anchor="b" anchorCtr="0" compatLnSpc="1">
            <a:prstTxWarp prst="textNoShape">
              <a:avLst/>
            </a:prstTxWarp>
          </a:bodyPr>
          <a:lstStyle>
            <a:lvl1pPr algn="r" defTabSz="966375">
              <a:defRPr sz="1300">
                <a:latin typeface="Times New Roman" pitchFamily="18" charset="0"/>
              </a:defRPr>
            </a:lvl1pPr>
          </a:lstStyle>
          <a:p>
            <a:fld id="{EDA4F202-4014-4642-AA6A-DF14ED1AF7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09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3"/>
            <a:ext cx="3205967" cy="457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0" tIns="45776" rIns="91550" bIns="45776" numCol="1" anchor="t" anchorCtr="0" compatLnSpc="1">
            <a:prstTxWarp prst="textNoShape">
              <a:avLst/>
            </a:prstTxWarp>
          </a:bodyPr>
          <a:lstStyle>
            <a:lvl1pPr>
              <a:defRPr sz="13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21958" y="3"/>
            <a:ext cx="3205967" cy="457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0" tIns="45776" rIns="91550" bIns="45776" numCol="1" anchor="t" anchorCtr="0" compatLnSpc="1">
            <a:prstTxWarp prst="textNoShape">
              <a:avLst/>
            </a:prstTxWarp>
          </a:bodyPr>
          <a:lstStyle>
            <a:lvl1pPr algn="r">
              <a:defRPr sz="13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08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22375" y="685800"/>
            <a:ext cx="4886325" cy="3665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325" y="4578816"/>
            <a:ext cx="5343277" cy="4273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0" tIns="45776" rIns="91550" bIns="457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157630"/>
            <a:ext cx="3205967" cy="457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0" tIns="45776" rIns="91550" bIns="45776" numCol="1" anchor="b" anchorCtr="0" compatLnSpc="1">
            <a:prstTxWarp prst="textNoShape">
              <a:avLst/>
            </a:prstTxWarp>
          </a:bodyPr>
          <a:lstStyle>
            <a:lvl1pPr>
              <a:defRPr sz="13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21958" y="9157630"/>
            <a:ext cx="3205967" cy="457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0" tIns="45776" rIns="91550" bIns="45776" numCol="1" anchor="b" anchorCtr="0" compatLnSpc="1">
            <a:prstTxWarp prst="textNoShape">
              <a:avLst/>
            </a:prstTxWarp>
          </a:bodyPr>
          <a:lstStyle>
            <a:lvl1pPr algn="r">
              <a:defRPr sz="1300" b="0">
                <a:latin typeface="Times New Roman" pitchFamily="18" charset="0"/>
              </a:defRPr>
            </a:lvl1pPr>
          </a:lstStyle>
          <a:p>
            <a:fld id="{4A2DBE91-E9D0-4B61-A834-5338017D7A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634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DBE91-E9D0-4B61-A834-5338017D7AE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00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of that Bra-</a:t>
            </a:r>
            <a:r>
              <a:rPr lang="en-US" dirty="0" err="1"/>
              <a:t>ket</a:t>
            </a:r>
            <a:r>
              <a:rPr lang="en-US" dirty="0"/>
              <a:t> notation can be a bit strange to those of us used to linear algebra, so we can also just write a qubit state as a 2D complex vector, a state vector. The “measurement” operation then turns into a projection operation: the probability of our detector outputting 1/0 is the magnitude squared of the projection onto an orthogonal basis, and we can measure in any orthogonal basis. </a:t>
            </a:r>
          </a:p>
          <a:p>
            <a:endParaRPr lang="en-US" dirty="0"/>
          </a:p>
          <a:p>
            <a:r>
              <a:rPr lang="en-US" dirty="0"/>
              <a:t>Another strange physics tidbit is that measurement actually collapses quantum state, but in our world the measurement operator simply becomes a projection operator and we can sleep easy.</a:t>
            </a:r>
          </a:p>
          <a:p>
            <a:endParaRPr lang="en-US" dirty="0"/>
          </a:p>
          <a:p>
            <a:r>
              <a:rPr lang="en-US" dirty="0"/>
              <a:t>You’ll notice it should be impossible to plot a 4D vector on a sphere, but this is just another one of those results that can be derived with some simple linear algebra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Really complicated physics, would have to take more courses that I didn’t take – listen to Randy on this – math abstraction is just complex numbers and projections, </a:t>
            </a:r>
            <a:r>
              <a:rPr lang="en-US" dirty="0" err="1"/>
              <a:t>coplex</a:t>
            </a:r>
            <a:r>
              <a:rPr lang="en-US" dirty="0"/>
              <a:t> mats </a:t>
            </a:r>
          </a:p>
          <a:p>
            <a:r>
              <a:rPr lang="en-US" dirty="0"/>
              <a:t>Thank my friends from physics for figuring it out,. </a:t>
            </a:r>
            <a:r>
              <a:rPr lang="en-US" dirty="0" err="1"/>
              <a:t>Im</a:t>
            </a:r>
            <a:r>
              <a:rPr lang="en-US" dirty="0"/>
              <a:t> going to automate programming. I don’t want to explain bra </a:t>
            </a:r>
            <a:r>
              <a:rPr lang="en-US" dirty="0" err="1"/>
              <a:t>ket</a:t>
            </a:r>
            <a:r>
              <a:rPr lang="en-US" dirty="0"/>
              <a:t> notation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DBE91-E9D0-4B61-A834-5338017D7AE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58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of that Bra-</a:t>
            </a:r>
            <a:r>
              <a:rPr lang="en-US" dirty="0" err="1"/>
              <a:t>ket</a:t>
            </a:r>
            <a:r>
              <a:rPr lang="en-US" dirty="0"/>
              <a:t> notation can be a bit strange to those of us used to linear algebra, so we can also just write a qubit state as a 2D complex vector, a state vector. The “measurement” operation then turns into a projection operation: the probability of our detector outputting 1/0 is the magnitude squared of the projection onto an orthogonal basis, and we can measure in any orthogonal basis. </a:t>
            </a:r>
          </a:p>
          <a:p>
            <a:endParaRPr lang="en-US" dirty="0"/>
          </a:p>
          <a:p>
            <a:r>
              <a:rPr lang="en-US" dirty="0"/>
              <a:t>Another strange physics tidbit is that measurement actually collapses quantum state, but in our world the measurement operator simply becomes a projection operator and we can sleep easy.</a:t>
            </a:r>
          </a:p>
          <a:p>
            <a:endParaRPr lang="en-US" dirty="0"/>
          </a:p>
          <a:p>
            <a:r>
              <a:rPr lang="en-US" dirty="0"/>
              <a:t>You’ll notice it should be impossible to plot a 4D vector on a sphere, but this is just another one of those results that can be derived with some simple linear algebra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Really complicated physics, would have to take more courses that I didn’t take – listen to Randy on this – math abstraction is just complex numbers and projections, </a:t>
            </a:r>
            <a:r>
              <a:rPr lang="en-US" dirty="0" err="1"/>
              <a:t>coplex</a:t>
            </a:r>
            <a:r>
              <a:rPr lang="en-US" dirty="0"/>
              <a:t> mats </a:t>
            </a:r>
          </a:p>
          <a:p>
            <a:r>
              <a:rPr lang="en-US" dirty="0"/>
              <a:t>Thank my friends from physics for figuring it out,. </a:t>
            </a:r>
            <a:r>
              <a:rPr lang="en-US" dirty="0" err="1"/>
              <a:t>Im</a:t>
            </a:r>
            <a:r>
              <a:rPr lang="en-US" dirty="0"/>
              <a:t> going to automate programming. I don’t want to explain bra </a:t>
            </a:r>
            <a:r>
              <a:rPr lang="en-US" dirty="0" err="1"/>
              <a:t>ket</a:t>
            </a:r>
            <a:r>
              <a:rPr lang="en-US" dirty="0"/>
              <a:t> notation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DBE91-E9D0-4B61-A834-5338017D7AE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61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of that Bra-</a:t>
            </a:r>
            <a:r>
              <a:rPr lang="en-US" dirty="0" err="1"/>
              <a:t>ket</a:t>
            </a:r>
            <a:r>
              <a:rPr lang="en-US" dirty="0"/>
              <a:t> notation can be a bit strange to those of us used to linear algebra, so we can also just write a qubit state as a 2D complex vector, a state vector. The “measurement” operation then turns into a projection operation: the probability of our detector outputting 1/0 is the magnitude squared of the projection onto an orthogonal basis, and we can measure in any orthogonal basis. </a:t>
            </a:r>
          </a:p>
          <a:p>
            <a:endParaRPr lang="en-US" dirty="0"/>
          </a:p>
          <a:p>
            <a:r>
              <a:rPr lang="en-US" dirty="0"/>
              <a:t>Another strange physics tidbit is that measurement actually collapses quantum state, but in our world the measurement operator simply becomes a projection operator and we can sleep easy.</a:t>
            </a:r>
          </a:p>
          <a:p>
            <a:endParaRPr lang="en-US" dirty="0"/>
          </a:p>
          <a:p>
            <a:r>
              <a:rPr lang="en-US" dirty="0"/>
              <a:t>You’ll notice it should be impossible to plot a 4D vector on a sphere, but this is just another one of those results that can be derived with some simple linear algebra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Really complicated physics, would have to take more courses that I didn’t take – listen to Randy on this – math abstraction is just complex numbers and projections, </a:t>
            </a:r>
            <a:r>
              <a:rPr lang="en-US" dirty="0" err="1"/>
              <a:t>coplex</a:t>
            </a:r>
            <a:r>
              <a:rPr lang="en-US" dirty="0"/>
              <a:t> mats </a:t>
            </a:r>
          </a:p>
          <a:p>
            <a:r>
              <a:rPr lang="en-US" dirty="0"/>
              <a:t>Thank my friends from physics for figuring it out,. </a:t>
            </a:r>
            <a:r>
              <a:rPr lang="en-US" dirty="0" err="1"/>
              <a:t>Im</a:t>
            </a:r>
            <a:r>
              <a:rPr lang="en-US" dirty="0"/>
              <a:t> going to automate programming. I don’t want to explain bra </a:t>
            </a:r>
            <a:r>
              <a:rPr lang="en-US" dirty="0" err="1"/>
              <a:t>ket</a:t>
            </a:r>
            <a:r>
              <a:rPr lang="en-US" dirty="0"/>
              <a:t> notation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DBE91-E9D0-4B61-A834-5338017D7AE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690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of that Bra-</a:t>
            </a:r>
            <a:r>
              <a:rPr lang="en-US" dirty="0" err="1"/>
              <a:t>ket</a:t>
            </a:r>
            <a:r>
              <a:rPr lang="en-US" dirty="0"/>
              <a:t> notation can be a bit strange to those of us used to linear algebra, so we can also just write a qubit state as a 2D complex vector, a state vector. The “measurement” operation then turns into a projection operation: the probability of our detector outputting 1/0 is the magnitude squared of the projection onto an orthogonal basis, and we can measure in any orthogonal basis. </a:t>
            </a:r>
          </a:p>
          <a:p>
            <a:endParaRPr lang="en-US" dirty="0"/>
          </a:p>
          <a:p>
            <a:r>
              <a:rPr lang="en-US" dirty="0"/>
              <a:t>Another strange physics tidbit is that measurement actually collapses quantum state, but in our world the measurement operator simply becomes a projection operator and we can sleep easy.</a:t>
            </a:r>
          </a:p>
          <a:p>
            <a:endParaRPr lang="en-US" dirty="0"/>
          </a:p>
          <a:p>
            <a:r>
              <a:rPr lang="en-US" dirty="0"/>
              <a:t>You’ll notice it should be impossible to plot a 4D vector on a sphere, but this is just another one of those results that can be derived with some simple linear algebra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Really complicated physics, would have to take more courses that I didn’t take – listen to Randy on this – math abstraction is just complex numbers and projections, </a:t>
            </a:r>
            <a:r>
              <a:rPr lang="en-US" dirty="0" err="1"/>
              <a:t>coplex</a:t>
            </a:r>
            <a:r>
              <a:rPr lang="en-US" dirty="0"/>
              <a:t> mats </a:t>
            </a:r>
          </a:p>
          <a:p>
            <a:r>
              <a:rPr lang="en-US" dirty="0"/>
              <a:t>Thank my friends from physics for figuring it out,. </a:t>
            </a:r>
            <a:r>
              <a:rPr lang="en-US" dirty="0" err="1"/>
              <a:t>Im</a:t>
            </a:r>
            <a:r>
              <a:rPr lang="en-US" dirty="0"/>
              <a:t> going to automate programming. I don’t want to explain bra </a:t>
            </a:r>
            <a:r>
              <a:rPr lang="en-US" dirty="0" err="1"/>
              <a:t>ket</a:t>
            </a:r>
            <a:r>
              <a:rPr lang="en-US" dirty="0"/>
              <a:t> notation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DBE91-E9D0-4B61-A834-5338017D7AE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796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of that Bra-</a:t>
            </a:r>
            <a:r>
              <a:rPr lang="en-US" dirty="0" err="1"/>
              <a:t>ket</a:t>
            </a:r>
            <a:r>
              <a:rPr lang="en-US" dirty="0"/>
              <a:t> notation can be a bit strange to those of us used to linear algebra, so we can also just write a qubit state as a 2D complex vector, a state vector. The “measurement” operation then turns into a projection operation: the probability of our detector outputting 1/0 is the magnitude squared of the projection onto an orthogonal basis, and we can measure in any orthogonal basis. </a:t>
            </a:r>
          </a:p>
          <a:p>
            <a:endParaRPr lang="en-US" dirty="0"/>
          </a:p>
          <a:p>
            <a:r>
              <a:rPr lang="en-US" dirty="0"/>
              <a:t>Another strange physics tidbit is that measurement actually collapses quantum state, but in our world the measurement operator simply becomes a projection operator and we can sleep easy.</a:t>
            </a:r>
          </a:p>
          <a:p>
            <a:endParaRPr lang="en-US" dirty="0"/>
          </a:p>
          <a:p>
            <a:r>
              <a:rPr lang="en-US" dirty="0"/>
              <a:t>You’ll notice it should be impossible to plot a 4D vector on a sphere, but this is just another one of those results that can be derived with some simple linear algebra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Really complicated physics, would have to take more courses that I didn’t take – listen to Randy on this – math abstraction is just complex numbers and projections, </a:t>
            </a:r>
            <a:r>
              <a:rPr lang="en-US" dirty="0" err="1"/>
              <a:t>coplex</a:t>
            </a:r>
            <a:r>
              <a:rPr lang="en-US" dirty="0"/>
              <a:t> mats </a:t>
            </a:r>
          </a:p>
          <a:p>
            <a:r>
              <a:rPr lang="en-US" dirty="0"/>
              <a:t>Thank my friends from physics for figuring it out,. </a:t>
            </a:r>
            <a:r>
              <a:rPr lang="en-US" dirty="0" err="1"/>
              <a:t>Im</a:t>
            </a:r>
            <a:r>
              <a:rPr lang="en-US" dirty="0"/>
              <a:t> going to automate programming. I don’t want to explain bra </a:t>
            </a:r>
            <a:r>
              <a:rPr lang="en-US" dirty="0" err="1"/>
              <a:t>ket</a:t>
            </a:r>
            <a:r>
              <a:rPr lang="en-US" dirty="0"/>
              <a:t> notation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DBE91-E9D0-4B61-A834-5338017D7AE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49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of that Bra-</a:t>
            </a:r>
            <a:r>
              <a:rPr lang="en-US" dirty="0" err="1"/>
              <a:t>ket</a:t>
            </a:r>
            <a:r>
              <a:rPr lang="en-US" dirty="0"/>
              <a:t> notation can be a bit strange to those of us used to linear algebra, so we can also just write a qubit state as a 2D complex vector, a state vector. The “measurement” operation then turns into a projection operation: the probability of our detector outputting 1/0 is the magnitude squared of the projection onto an orthogonal basis, and we can measure in any orthogonal basis. </a:t>
            </a:r>
          </a:p>
          <a:p>
            <a:endParaRPr lang="en-US" dirty="0"/>
          </a:p>
          <a:p>
            <a:r>
              <a:rPr lang="en-US" dirty="0"/>
              <a:t>Another strange physics tidbit is that measurement actually collapses quantum state, but in our world the measurement operator simply becomes a projection operator and we can sleep easy.</a:t>
            </a:r>
          </a:p>
          <a:p>
            <a:endParaRPr lang="en-US" dirty="0"/>
          </a:p>
          <a:p>
            <a:r>
              <a:rPr lang="en-US" dirty="0"/>
              <a:t>You’ll notice it should be impossible to plot a 4D vector on a sphere, but this is just another one of those results that can be derived with some simple linear algebra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Really complicated physics, would have to take more courses that I didn’t take – listen to Randy on this – math abstraction is just complex numbers and projections, </a:t>
            </a:r>
            <a:r>
              <a:rPr lang="en-US" dirty="0" err="1"/>
              <a:t>coplex</a:t>
            </a:r>
            <a:r>
              <a:rPr lang="en-US" dirty="0"/>
              <a:t> mats </a:t>
            </a:r>
          </a:p>
          <a:p>
            <a:r>
              <a:rPr lang="en-US" dirty="0"/>
              <a:t>Thank my friends from physics for figuring it out,. </a:t>
            </a:r>
            <a:r>
              <a:rPr lang="en-US" dirty="0" err="1"/>
              <a:t>Im</a:t>
            </a:r>
            <a:r>
              <a:rPr lang="en-US" dirty="0"/>
              <a:t> going to automate programming. I don’t want to explain bra </a:t>
            </a:r>
            <a:r>
              <a:rPr lang="en-US" dirty="0" err="1"/>
              <a:t>ket</a:t>
            </a:r>
            <a:r>
              <a:rPr lang="en-US" dirty="0"/>
              <a:t> notation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DBE91-E9D0-4B61-A834-5338017D7AE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285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of that Bra-</a:t>
            </a:r>
            <a:r>
              <a:rPr lang="en-US" dirty="0" err="1"/>
              <a:t>ket</a:t>
            </a:r>
            <a:r>
              <a:rPr lang="en-US" dirty="0"/>
              <a:t> notation can be a bit strange to those of us used to linear algebra, so we can also just write a qubit state as a 2D complex vector, a state vector. The “measurement” operation then turns into a projection operation: the probability of our detector outputting 1/0 is the magnitude squared of the projection onto an orthogonal basis, and we can measure in any orthogonal basis. </a:t>
            </a:r>
          </a:p>
          <a:p>
            <a:endParaRPr lang="en-US" dirty="0"/>
          </a:p>
          <a:p>
            <a:r>
              <a:rPr lang="en-US" dirty="0"/>
              <a:t>Another strange physics tidbit is that measurement actually collapses quantum state, but in our world the measurement operator simply becomes a projection operator and we can sleep easy.</a:t>
            </a:r>
          </a:p>
          <a:p>
            <a:endParaRPr lang="en-US" dirty="0"/>
          </a:p>
          <a:p>
            <a:r>
              <a:rPr lang="en-US" dirty="0"/>
              <a:t>You’ll notice it should be impossible to plot a 4D vector on a sphere, but this is just another one of those results that can be derived with some simple linear algebra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Really complicated physics, would have to take more courses that I didn’t take – listen to Randy on this – math abstraction is just complex numbers and projections, </a:t>
            </a:r>
            <a:r>
              <a:rPr lang="en-US" dirty="0" err="1"/>
              <a:t>coplex</a:t>
            </a:r>
            <a:r>
              <a:rPr lang="en-US" dirty="0"/>
              <a:t> mats </a:t>
            </a:r>
          </a:p>
          <a:p>
            <a:r>
              <a:rPr lang="en-US" dirty="0"/>
              <a:t>Thank my friends from physics for figuring it out,. </a:t>
            </a:r>
            <a:r>
              <a:rPr lang="en-US" dirty="0" err="1"/>
              <a:t>Im</a:t>
            </a:r>
            <a:r>
              <a:rPr lang="en-US" dirty="0"/>
              <a:t> going to automate programming. I don’t want to explain bra </a:t>
            </a:r>
            <a:r>
              <a:rPr lang="en-US" dirty="0" err="1"/>
              <a:t>ket</a:t>
            </a:r>
            <a:r>
              <a:rPr lang="en-US" dirty="0"/>
              <a:t> notation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DBE91-E9D0-4B61-A834-5338017D7AE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000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14FD2C-5CF2-48F7-8460-C3A291E97090}" type="slidenum">
              <a:rPr lang="en-US"/>
              <a:pPr/>
              <a:t>17</a:t>
            </a:fld>
            <a:endParaRPr lang="en-US"/>
          </a:p>
        </p:txBody>
      </p:sp>
      <p:sp>
        <p:nvSpPr>
          <p:cNvPr id="172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lets jump right in</a:t>
            </a:r>
          </a:p>
        </p:txBody>
      </p:sp>
    </p:spTree>
    <p:extLst>
      <p:ext uri="{BB962C8B-B14F-4D97-AF65-F5344CB8AC3E}">
        <p14:creationId xmlns:p14="http://schemas.microsoft.com/office/powerpoint/2010/main" val="4842211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14FD2C-5CF2-48F7-8460-C3A291E97090}" type="slidenum">
              <a:rPr lang="en-US"/>
              <a:pPr/>
              <a:t>18</a:t>
            </a:fld>
            <a:endParaRPr lang="en-US"/>
          </a:p>
        </p:txBody>
      </p:sp>
      <p:sp>
        <p:nvSpPr>
          <p:cNvPr id="172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lets jump right in</a:t>
            </a:r>
          </a:p>
        </p:txBody>
      </p:sp>
    </p:spTree>
    <p:extLst>
      <p:ext uri="{BB962C8B-B14F-4D97-AF65-F5344CB8AC3E}">
        <p14:creationId xmlns:p14="http://schemas.microsoft.com/office/powerpoint/2010/main" val="13098894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of that Bra-</a:t>
            </a:r>
            <a:r>
              <a:rPr lang="en-US" dirty="0" err="1"/>
              <a:t>ket</a:t>
            </a:r>
            <a:r>
              <a:rPr lang="en-US" dirty="0"/>
              <a:t> notation can be a bit strange to those of us used to linear algebra, so we can also just write a qubit state as a 2D complex vector, a state vector. The “measurement” operation then turns into a projection operation: the probability of our detector outputting 1/0 is the magnitude squared of the projection onto an orthogonal basis, and we can measure in any orthogonal basis. </a:t>
            </a:r>
          </a:p>
          <a:p>
            <a:endParaRPr lang="en-US" dirty="0"/>
          </a:p>
          <a:p>
            <a:r>
              <a:rPr lang="en-US" dirty="0"/>
              <a:t>Another strange physics tidbit is that measurement actually collapses quantum state, but in our world the measurement operator simply becomes a projection operator and we can sleep easy.</a:t>
            </a:r>
          </a:p>
          <a:p>
            <a:endParaRPr lang="en-US" dirty="0"/>
          </a:p>
          <a:p>
            <a:r>
              <a:rPr lang="en-US" dirty="0"/>
              <a:t>You’ll notice it should be impossible to plot a 4D vector on a sphere, but this is just another one of those results that can be derived with some simple linear algebra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Really complicated physics, would have to take more courses that I didn’t take – listen to Randy on this – math abstraction is just complex numbers and projections, </a:t>
            </a:r>
            <a:r>
              <a:rPr lang="en-US" dirty="0" err="1"/>
              <a:t>coplex</a:t>
            </a:r>
            <a:r>
              <a:rPr lang="en-US" dirty="0"/>
              <a:t> mats </a:t>
            </a:r>
          </a:p>
          <a:p>
            <a:r>
              <a:rPr lang="en-US" dirty="0"/>
              <a:t>Thank my friends from physics for figuring it out,. </a:t>
            </a:r>
            <a:r>
              <a:rPr lang="en-US" dirty="0" err="1"/>
              <a:t>Im</a:t>
            </a:r>
            <a:r>
              <a:rPr lang="en-US" dirty="0"/>
              <a:t> going to automate programming. I don’t want to explain bra </a:t>
            </a:r>
            <a:r>
              <a:rPr lang="en-US" dirty="0" err="1"/>
              <a:t>ket</a:t>
            </a:r>
            <a:r>
              <a:rPr lang="en-US" dirty="0"/>
              <a:t> notation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DBE91-E9D0-4B61-A834-5338017D7AE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71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14FD2C-5CF2-48F7-8460-C3A291E97090}" type="slidenum">
              <a:rPr lang="en-US"/>
              <a:pPr/>
              <a:t>2</a:t>
            </a:fld>
            <a:endParaRPr lang="en-US"/>
          </a:p>
        </p:txBody>
      </p:sp>
      <p:sp>
        <p:nvSpPr>
          <p:cNvPr id="172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lets jump right in</a:t>
            </a:r>
          </a:p>
        </p:txBody>
      </p:sp>
    </p:spTree>
    <p:extLst>
      <p:ext uri="{BB962C8B-B14F-4D97-AF65-F5344CB8AC3E}">
        <p14:creationId xmlns:p14="http://schemas.microsoft.com/office/powerpoint/2010/main" val="5533865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of that Bra-</a:t>
            </a:r>
            <a:r>
              <a:rPr lang="en-US" dirty="0" err="1"/>
              <a:t>ket</a:t>
            </a:r>
            <a:r>
              <a:rPr lang="en-US" dirty="0"/>
              <a:t> notation can be a bit strange to those of us used to linear algebra, so we can also just write a qubit state as a 2D complex vector, a state vector. The “measurement” operation then turns into a projection operation: the probability of our detector outputting 1/0 is the magnitude squared of the projection onto an orthogonal basis, and we can measure in any orthogonal basis. </a:t>
            </a:r>
          </a:p>
          <a:p>
            <a:endParaRPr lang="en-US" dirty="0"/>
          </a:p>
          <a:p>
            <a:r>
              <a:rPr lang="en-US" dirty="0"/>
              <a:t>Another strange physics tidbit is that measurement actually collapses quantum state, but in our world the measurement operator simply becomes a projection operator and we can sleep easy.</a:t>
            </a:r>
          </a:p>
          <a:p>
            <a:endParaRPr lang="en-US" dirty="0"/>
          </a:p>
          <a:p>
            <a:r>
              <a:rPr lang="en-US" dirty="0"/>
              <a:t>You’ll notice it should be impossible to plot a 4D vector on a sphere, but this is just another one of those results that can be derived with some simple linear algebra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Really complicated physics, would have to take more courses that I didn’t take – listen to Randy on this – math abstraction is just complex numbers and projections, </a:t>
            </a:r>
            <a:r>
              <a:rPr lang="en-US" dirty="0" err="1"/>
              <a:t>coplex</a:t>
            </a:r>
            <a:r>
              <a:rPr lang="en-US" dirty="0"/>
              <a:t> mats </a:t>
            </a:r>
          </a:p>
          <a:p>
            <a:r>
              <a:rPr lang="en-US" dirty="0"/>
              <a:t>Thank my friends from physics for figuring it out,. </a:t>
            </a:r>
            <a:r>
              <a:rPr lang="en-US" dirty="0" err="1"/>
              <a:t>Im</a:t>
            </a:r>
            <a:r>
              <a:rPr lang="en-US" dirty="0"/>
              <a:t> going to automate programming. I don’t want to explain bra </a:t>
            </a:r>
            <a:r>
              <a:rPr lang="en-US" dirty="0" err="1"/>
              <a:t>ket</a:t>
            </a:r>
            <a:r>
              <a:rPr lang="en-US" dirty="0"/>
              <a:t> notation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DBE91-E9D0-4B61-A834-5338017D7AE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011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of that Bra-</a:t>
            </a:r>
            <a:r>
              <a:rPr lang="en-US" dirty="0" err="1"/>
              <a:t>ket</a:t>
            </a:r>
            <a:r>
              <a:rPr lang="en-US" dirty="0"/>
              <a:t> notation can be a bit strange to those of us used to linear algebra, so we can also just write a qubit state as a 2D complex vector, a state vector. The “measurement” operation then turns into a projection operation: the probability of our detector outputting 1/0 is the magnitude squared of the projection onto an orthogonal basis, and we can measure in any orthogonal basis. </a:t>
            </a:r>
          </a:p>
          <a:p>
            <a:endParaRPr lang="en-US" dirty="0"/>
          </a:p>
          <a:p>
            <a:r>
              <a:rPr lang="en-US" dirty="0"/>
              <a:t>Another strange physics tidbit is that measurement actually collapses quantum state, but in our world the measurement operator simply becomes a projection operator and we can sleep easy.</a:t>
            </a:r>
          </a:p>
          <a:p>
            <a:endParaRPr lang="en-US" dirty="0"/>
          </a:p>
          <a:p>
            <a:r>
              <a:rPr lang="en-US" dirty="0"/>
              <a:t>You’ll notice it should be impossible to plot a 4D vector on a sphere, but this is just another one of those results that can be derived with some simple linear algebra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Really complicated physics, would have to take more courses that I didn’t take – listen to Randy on this – math abstraction is just complex numbers and projections, </a:t>
            </a:r>
            <a:r>
              <a:rPr lang="en-US" dirty="0" err="1"/>
              <a:t>coplex</a:t>
            </a:r>
            <a:r>
              <a:rPr lang="en-US" dirty="0"/>
              <a:t> mats </a:t>
            </a:r>
          </a:p>
          <a:p>
            <a:r>
              <a:rPr lang="en-US" dirty="0"/>
              <a:t>Thank my friends from physics for figuring it out,. </a:t>
            </a:r>
            <a:r>
              <a:rPr lang="en-US" dirty="0" err="1"/>
              <a:t>Im</a:t>
            </a:r>
            <a:r>
              <a:rPr lang="en-US" dirty="0"/>
              <a:t> going to automate programming. I don’t want to explain bra </a:t>
            </a:r>
            <a:r>
              <a:rPr lang="en-US" dirty="0" err="1"/>
              <a:t>ket</a:t>
            </a:r>
            <a:r>
              <a:rPr lang="en-US" dirty="0"/>
              <a:t> notation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DBE91-E9D0-4B61-A834-5338017D7AE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176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of that Bra-</a:t>
            </a:r>
            <a:r>
              <a:rPr lang="en-US" dirty="0" err="1"/>
              <a:t>ket</a:t>
            </a:r>
            <a:r>
              <a:rPr lang="en-US" dirty="0"/>
              <a:t> notation can be a bit strange to those of us used to linear algebra, so we can also just write a qubit state as a 2D complex vector, a state vector. The “measurement” operation then turns into a projection operation: the probability of our detector outputting 1/0 is the magnitude squared of the projection onto an orthogonal basis, and we can measure in any orthogonal basis. </a:t>
            </a:r>
          </a:p>
          <a:p>
            <a:endParaRPr lang="en-US" dirty="0"/>
          </a:p>
          <a:p>
            <a:r>
              <a:rPr lang="en-US" dirty="0"/>
              <a:t>Another strange physics tidbit is that measurement actually collapses quantum state, but in our world the measurement operator simply becomes a projection operator and we can sleep easy.</a:t>
            </a:r>
          </a:p>
          <a:p>
            <a:endParaRPr lang="en-US" dirty="0"/>
          </a:p>
          <a:p>
            <a:r>
              <a:rPr lang="en-US" dirty="0"/>
              <a:t>You’ll notice it should be impossible to plot a 4D vector on a sphere, but this is just another one of those results that can be derived with some simple linear algebra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Really complicated physics, would have to take more courses that I didn’t take – listen to Randy on this – math abstraction is just complex numbers and projections, </a:t>
            </a:r>
            <a:r>
              <a:rPr lang="en-US" dirty="0" err="1"/>
              <a:t>coplex</a:t>
            </a:r>
            <a:r>
              <a:rPr lang="en-US" dirty="0"/>
              <a:t> mats </a:t>
            </a:r>
          </a:p>
          <a:p>
            <a:r>
              <a:rPr lang="en-US" dirty="0"/>
              <a:t>Thank my friends from physics for figuring it out,. </a:t>
            </a:r>
            <a:r>
              <a:rPr lang="en-US" dirty="0" err="1"/>
              <a:t>Im</a:t>
            </a:r>
            <a:r>
              <a:rPr lang="en-US" dirty="0"/>
              <a:t> going to automate programming. I don’t want to explain bra </a:t>
            </a:r>
            <a:r>
              <a:rPr lang="en-US" dirty="0" err="1"/>
              <a:t>ket</a:t>
            </a:r>
            <a:r>
              <a:rPr lang="en-US" dirty="0"/>
              <a:t> notation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DBE91-E9D0-4B61-A834-5338017D7AE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217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of that Bra-</a:t>
            </a:r>
            <a:r>
              <a:rPr lang="en-US" dirty="0" err="1"/>
              <a:t>ket</a:t>
            </a:r>
            <a:r>
              <a:rPr lang="en-US" dirty="0"/>
              <a:t> notation can be a bit strange to those of us used to linear algebra, so we can also just write a qubit state as a 2D complex vector, a state vector. The “measurement” operation then turns into a projection operation: the probability of our detector outputting 1/0 is the magnitude squared of the projection onto an orthogonal basis, and we can measure in any orthogonal basis. </a:t>
            </a:r>
          </a:p>
          <a:p>
            <a:endParaRPr lang="en-US" dirty="0"/>
          </a:p>
          <a:p>
            <a:r>
              <a:rPr lang="en-US" dirty="0"/>
              <a:t>Another strange physics tidbit is that measurement actually collapses quantum state, but in our world the measurement operator simply becomes a projection operator and we can sleep easy.</a:t>
            </a:r>
          </a:p>
          <a:p>
            <a:endParaRPr lang="en-US" dirty="0"/>
          </a:p>
          <a:p>
            <a:r>
              <a:rPr lang="en-US" dirty="0"/>
              <a:t>You’ll notice it should be impossible to plot a 4D vector on a sphere, but this is just another one of those results that can be derived with some simple linear algebra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Really complicated physics, would have to take more courses that I didn’t take – listen to Randy on this – math abstraction is just complex numbers and projections, </a:t>
            </a:r>
            <a:r>
              <a:rPr lang="en-US" dirty="0" err="1"/>
              <a:t>coplex</a:t>
            </a:r>
            <a:r>
              <a:rPr lang="en-US" dirty="0"/>
              <a:t> mats </a:t>
            </a:r>
          </a:p>
          <a:p>
            <a:r>
              <a:rPr lang="en-US" dirty="0"/>
              <a:t>Thank my friends from physics for figuring it out,. </a:t>
            </a:r>
            <a:r>
              <a:rPr lang="en-US" dirty="0" err="1"/>
              <a:t>Im</a:t>
            </a:r>
            <a:r>
              <a:rPr lang="en-US" dirty="0"/>
              <a:t> going to automate programming. I don’t want to explain bra </a:t>
            </a:r>
            <a:r>
              <a:rPr lang="en-US" dirty="0" err="1"/>
              <a:t>ket</a:t>
            </a:r>
            <a:r>
              <a:rPr lang="en-US" dirty="0"/>
              <a:t> notation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DBE91-E9D0-4B61-A834-5338017D7AE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98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quantum computer stores information not in electrical 1/0, but in the state of a quantum particle. We pick a dual-state property of this particle to represent information, like the polarization of a photon (which can be represented by a vertical and horizontal amplitude). According to quantum physics this particle can be in a superposition of these 2 states; your photon can be oscillating at a 45 degree angle-per 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But the vector of weights for the (vert, hor.) directions must have norm 1, because the weights actually represent the “square root” probability of being in a certain state. For our 45 degree example, measuring in the vertical and horizontal bases for example, we get a 50/50 probability of measuring either state.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These weights themselves can be negative though, and so “probability” is a bit of a misnomer.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DBE91-E9D0-4B61-A834-5338017D7AE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9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14FD2C-5CF2-48F7-8460-C3A291E97090}" type="slidenum">
              <a:rPr lang="en-US"/>
              <a:pPr/>
              <a:t>4</a:t>
            </a:fld>
            <a:endParaRPr lang="en-US"/>
          </a:p>
        </p:txBody>
      </p:sp>
      <p:sp>
        <p:nvSpPr>
          <p:cNvPr id="172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lets jump right in</a:t>
            </a:r>
          </a:p>
        </p:txBody>
      </p:sp>
    </p:spTree>
    <p:extLst>
      <p:ext uri="{BB962C8B-B14F-4D97-AF65-F5344CB8AC3E}">
        <p14:creationId xmlns:p14="http://schemas.microsoft.com/office/powerpoint/2010/main" val="2272341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of that Bra-</a:t>
            </a:r>
            <a:r>
              <a:rPr lang="en-US" dirty="0" err="1"/>
              <a:t>ket</a:t>
            </a:r>
            <a:r>
              <a:rPr lang="en-US" dirty="0"/>
              <a:t> notation can be a bit strange to those of us used to linear algebra, so we can also just write a qubit state as a 2D complex vector, a state vector. The “measurement” operation then turns into a projection operation: the probability of our detector outputting 1/0 is the magnitude squared of the projection onto an orthogonal basis, and we can measure in any orthogonal basis. </a:t>
            </a:r>
          </a:p>
          <a:p>
            <a:endParaRPr lang="en-US" dirty="0"/>
          </a:p>
          <a:p>
            <a:r>
              <a:rPr lang="en-US" dirty="0"/>
              <a:t>Another strange physics tidbit is that measurement actually collapses quantum state, but in our world the measurement operator simply becomes a projection operator and we can sleep easy.</a:t>
            </a:r>
          </a:p>
          <a:p>
            <a:endParaRPr lang="en-US" dirty="0"/>
          </a:p>
          <a:p>
            <a:r>
              <a:rPr lang="en-US" dirty="0"/>
              <a:t>You’ll notice it should be impossible to plot a 4D vector on a sphere, but this is just another one of those results that can be derived with some simple linear algebra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Really complicated physics, would have to take more courses that I didn’t take – listen to Randy on this – math abstraction is just complex numbers and projections, </a:t>
            </a:r>
            <a:r>
              <a:rPr lang="en-US" dirty="0" err="1"/>
              <a:t>coplex</a:t>
            </a:r>
            <a:r>
              <a:rPr lang="en-US" dirty="0"/>
              <a:t> mats </a:t>
            </a:r>
          </a:p>
          <a:p>
            <a:r>
              <a:rPr lang="en-US" dirty="0"/>
              <a:t>Thank my friends from physics for figuring it out,. </a:t>
            </a:r>
            <a:r>
              <a:rPr lang="en-US" dirty="0" err="1"/>
              <a:t>Im</a:t>
            </a:r>
            <a:r>
              <a:rPr lang="en-US" dirty="0"/>
              <a:t> going to automate programming. I don’t want to explain bra </a:t>
            </a:r>
            <a:r>
              <a:rPr lang="en-US" dirty="0" err="1"/>
              <a:t>ket</a:t>
            </a:r>
            <a:r>
              <a:rPr lang="en-US" dirty="0"/>
              <a:t> notation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DBE91-E9D0-4B61-A834-5338017D7AE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85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of that Bra-</a:t>
            </a:r>
            <a:r>
              <a:rPr lang="en-US" dirty="0" err="1"/>
              <a:t>ket</a:t>
            </a:r>
            <a:r>
              <a:rPr lang="en-US" dirty="0"/>
              <a:t> notation can be a bit strange to those of us used to linear algebra, so we can also just write a qubit state as a 2D complex vector, a state vector. The “measurement” operation then turns into a projection operation: the probability of our detector outputting 1/0 is the magnitude squared of the projection onto an orthogonal basis, and we can measure in any orthogonal basis. </a:t>
            </a:r>
          </a:p>
          <a:p>
            <a:endParaRPr lang="en-US" dirty="0"/>
          </a:p>
          <a:p>
            <a:r>
              <a:rPr lang="en-US" dirty="0"/>
              <a:t>Another strange physics tidbit is that measurement actually collapses quantum state, but in our world the measurement operator simply becomes a projection operator and we can sleep easy.</a:t>
            </a:r>
          </a:p>
          <a:p>
            <a:endParaRPr lang="en-US" dirty="0"/>
          </a:p>
          <a:p>
            <a:r>
              <a:rPr lang="en-US" dirty="0"/>
              <a:t>You’ll notice it should be impossible to plot a 4D vector on a sphere, but this is just another one of those results that can be derived with some simple linear algebra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Really complicated physics, would have to take more courses that I didn’t take – listen to Randy on this – math abstraction is just complex numbers and projections, </a:t>
            </a:r>
            <a:r>
              <a:rPr lang="en-US" dirty="0" err="1"/>
              <a:t>coplex</a:t>
            </a:r>
            <a:r>
              <a:rPr lang="en-US" dirty="0"/>
              <a:t> mats </a:t>
            </a:r>
          </a:p>
          <a:p>
            <a:r>
              <a:rPr lang="en-US" dirty="0"/>
              <a:t>Thank my friends from physics for figuring it out,. </a:t>
            </a:r>
            <a:r>
              <a:rPr lang="en-US" dirty="0" err="1"/>
              <a:t>Im</a:t>
            </a:r>
            <a:r>
              <a:rPr lang="en-US" dirty="0"/>
              <a:t> going to automate programming. I don’t want to explain bra </a:t>
            </a:r>
            <a:r>
              <a:rPr lang="en-US" dirty="0" err="1"/>
              <a:t>ket</a:t>
            </a:r>
            <a:r>
              <a:rPr lang="en-US" dirty="0"/>
              <a:t> notation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DBE91-E9D0-4B61-A834-5338017D7AE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62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of that Bra-</a:t>
            </a:r>
            <a:r>
              <a:rPr lang="en-US" dirty="0" err="1"/>
              <a:t>ket</a:t>
            </a:r>
            <a:r>
              <a:rPr lang="en-US" dirty="0"/>
              <a:t> notation can be a bit strange to those of us used to linear algebra, so we can also just write a qubit state as a 2D complex vector, a state vector. The “measurement” operation then turns into a projection operation: the probability of our detector outputting 1/0 is the magnitude squared of the projection onto an orthogonal basis, and we can measure in any orthogonal basis. </a:t>
            </a:r>
          </a:p>
          <a:p>
            <a:endParaRPr lang="en-US" dirty="0"/>
          </a:p>
          <a:p>
            <a:r>
              <a:rPr lang="en-US" dirty="0"/>
              <a:t>Another strange physics tidbit is that measurement actually collapses quantum state, but in our world the measurement operator simply becomes a projection operator and we can sleep easy.</a:t>
            </a:r>
          </a:p>
          <a:p>
            <a:endParaRPr lang="en-US" dirty="0"/>
          </a:p>
          <a:p>
            <a:r>
              <a:rPr lang="en-US" dirty="0"/>
              <a:t>You’ll notice it should be impossible to plot a 4D vector on a sphere, but this is just another one of those results that can be derived with some simple linear algebra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Really complicated physics, would have to take more courses that I didn’t take – listen to Randy on this – math abstraction is just complex numbers and projections, </a:t>
            </a:r>
            <a:r>
              <a:rPr lang="en-US" dirty="0" err="1"/>
              <a:t>coplex</a:t>
            </a:r>
            <a:r>
              <a:rPr lang="en-US" dirty="0"/>
              <a:t> mats </a:t>
            </a:r>
          </a:p>
          <a:p>
            <a:r>
              <a:rPr lang="en-US" dirty="0"/>
              <a:t>Thank my friends from physics for figuring it out,. </a:t>
            </a:r>
            <a:r>
              <a:rPr lang="en-US" dirty="0" err="1"/>
              <a:t>Im</a:t>
            </a:r>
            <a:r>
              <a:rPr lang="en-US" dirty="0"/>
              <a:t> going to automate programming. I don’t want to explain bra </a:t>
            </a:r>
            <a:r>
              <a:rPr lang="en-US" dirty="0" err="1"/>
              <a:t>ket</a:t>
            </a:r>
            <a:r>
              <a:rPr lang="en-US" dirty="0"/>
              <a:t> notation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DBE91-E9D0-4B61-A834-5338017D7AE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17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14FD2C-5CF2-48F7-8460-C3A291E97090}" type="slidenum">
              <a:rPr lang="en-US"/>
              <a:pPr/>
              <a:t>8</a:t>
            </a:fld>
            <a:endParaRPr lang="en-US"/>
          </a:p>
        </p:txBody>
      </p:sp>
      <p:sp>
        <p:nvSpPr>
          <p:cNvPr id="172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lets jump right in</a:t>
            </a:r>
          </a:p>
        </p:txBody>
      </p:sp>
    </p:spTree>
    <p:extLst>
      <p:ext uri="{BB962C8B-B14F-4D97-AF65-F5344CB8AC3E}">
        <p14:creationId xmlns:p14="http://schemas.microsoft.com/office/powerpoint/2010/main" val="431517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of that Bra-</a:t>
            </a:r>
            <a:r>
              <a:rPr lang="en-US" dirty="0" err="1"/>
              <a:t>ket</a:t>
            </a:r>
            <a:r>
              <a:rPr lang="en-US" dirty="0"/>
              <a:t> notation can be a bit strange to those of us used to linear algebra, so we can also just write a qubit state as a 2D complex vector, a state vector. The “measurement” operation then turns into a projection operation: the probability of our detector outputting 1/0 is the magnitude squared of the projection onto an orthogonal basis, and we can measure in any orthogonal basis. </a:t>
            </a:r>
          </a:p>
          <a:p>
            <a:endParaRPr lang="en-US" dirty="0"/>
          </a:p>
          <a:p>
            <a:r>
              <a:rPr lang="en-US" dirty="0"/>
              <a:t>Another strange physics tidbit is that measurement actually collapses quantum state, but in our world the measurement operator simply becomes a projection operator and we can sleep easy.</a:t>
            </a:r>
          </a:p>
          <a:p>
            <a:endParaRPr lang="en-US" dirty="0"/>
          </a:p>
          <a:p>
            <a:r>
              <a:rPr lang="en-US" dirty="0"/>
              <a:t>You’ll notice it should be impossible to plot a 4D vector on a sphere, but this is just another one of those results that can be derived with some simple linear algebra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Really complicated physics, would have to take more courses that I didn’t take – listen to Randy on this – math abstraction is just complex numbers and projections, </a:t>
            </a:r>
            <a:r>
              <a:rPr lang="en-US" dirty="0" err="1"/>
              <a:t>coplex</a:t>
            </a:r>
            <a:r>
              <a:rPr lang="en-US" dirty="0"/>
              <a:t> mats </a:t>
            </a:r>
          </a:p>
          <a:p>
            <a:r>
              <a:rPr lang="en-US" dirty="0"/>
              <a:t>Thank my friends from physics for figuring it out,. </a:t>
            </a:r>
            <a:r>
              <a:rPr lang="en-US" dirty="0" err="1"/>
              <a:t>Im</a:t>
            </a:r>
            <a:r>
              <a:rPr lang="en-US" dirty="0"/>
              <a:t> going to automate programming. I don’t want to explain bra </a:t>
            </a:r>
            <a:r>
              <a:rPr lang="en-US" dirty="0" err="1"/>
              <a:t>ket</a:t>
            </a:r>
            <a:r>
              <a:rPr lang="en-US" dirty="0"/>
              <a:t> notation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DBE91-E9D0-4B61-A834-5338017D7AE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31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25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6900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43725" y="350838"/>
            <a:ext cx="2185988" cy="59832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2588" y="350838"/>
            <a:ext cx="6408737" cy="59832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350838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25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6900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gi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2588" y="350838"/>
            <a:ext cx="87471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Box 32"/>
          <p:cNvSpPr txBox="1">
            <a:spLocks noChangeArrowheads="1"/>
          </p:cNvSpPr>
          <p:nvPr userDrawn="1"/>
        </p:nvSpPr>
        <p:spPr bwMode="auto">
          <a:xfrm>
            <a:off x="7851775" y="-20638"/>
            <a:ext cx="1274763" cy="2746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22" name="Text Box 32"/>
          <p:cNvSpPr txBox="1">
            <a:spLocks noChangeArrowheads="1"/>
          </p:cNvSpPr>
          <p:nvPr userDrawn="1"/>
        </p:nvSpPr>
        <p:spPr bwMode="auto">
          <a:xfrm>
            <a:off x="7851775" y="-9301"/>
            <a:ext cx="132921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Mellon\</a:t>
            </a:r>
          </a:p>
        </p:txBody>
      </p:sp>
      <p:sp>
        <p:nvSpPr>
          <p:cNvPr id="23" name="Text Box 32"/>
          <p:cNvSpPr txBox="1">
            <a:spLocks noChangeArrowheads="1"/>
          </p:cNvSpPr>
          <p:nvPr userDrawn="1"/>
        </p:nvSpPr>
        <p:spPr bwMode="auto">
          <a:xfrm>
            <a:off x="7913163" y="-33168"/>
            <a:ext cx="1274763" cy="2746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pic>
        <p:nvPicPr>
          <p:cNvPr id="12" name="Picture 1" descr="C:\Documents and Settings\franzf\My Documents\ECE official\ECE templates\ECE Logos\ecelogo1.gif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018075" y="248821"/>
            <a:ext cx="707211" cy="162527"/>
          </a:xfrm>
          <a:prstGeom prst="rect">
            <a:avLst/>
          </a:prstGeom>
          <a:noFill/>
        </p:spPr>
      </p:pic>
      <p:pic>
        <p:nvPicPr>
          <p:cNvPr id="14" name="Picture 28" descr="Image result for school of computer science cmu logo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1950" y="240723"/>
            <a:ext cx="374588" cy="37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Box 32"/>
          <p:cNvSpPr txBox="1">
            <a:spLocks noChangeArrowheads="1"/>
          </p:cNvSpPr>
          <p:nvPr userDrawn="1"/>
        </p:nvSpPr>
        <p:spPr bwMode="auto">
          <a:xfrm>
            <a:off x="7913163" y="-33168"/>
            <a:ext cx="1274763" cy="2746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</a:rPr>
              <a:t>Carnegie Mellon</a:t>
            </a: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0" y="216000"/>
            <a:ext cx="9144000" cy="0"/>
          </a:xfrm>
          <a:prstGeom prst="line">
            <a:avLst/>
          </a:prstGeom>
          <a:solidFill>
            <a:srgbClr val="DDDDDD"/>
          </a:solidFill>
          <a:ln w="349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7" r:id="rId6"/>
    <p:sldLayoutId id="2147483658" r:id="rId7"/>
    <p:sldLayoutId id="2147483659" r:id="rId8"/>
    <p:sldLayoutId id="2147483660" r:id="rId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55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C:\Documents and Settings\pueschel\Desktop\2008.png">
            <a:extLst>
              <a:ext uri="{FF2B5EF4-FFF2-40B4-BE49-F238E27FC236}">
                <a16:creationId xmlns:a16="http://schemas.microsoft.com/office/drawing/2014/main" id="{9FA039CE-92E5-4F47-906D-AE9815576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10039"/>
          <a:stretch>
            <a:fillRect/>
          </a:stretch>
        </p:blipFill>
        <p:spPr bwMode="auto">
          <a:xfrm>
            <a:off x="689301" y="1057585"/>
            <a:ext cx="6248400" cy="2972595"/>
          </a:xfrm>
          <a:prstGeom prst="rect">
            <a:avLst/>
          </a:prstGeom>
          <a:noFill/>
        </p:spPr>
      </p:pic>
      <p:pic>
        <p:nvPicPr>
          <p:cNvPr id="8" name="Picture 7" descr="C:\Documents and Settings\pueschel\Desktop\2008.png">
            <a:extLst>
              <a:ext uri="{FF2B5EF4-FFF2-40B4-BE49-F238E27FC236}">
                <a16:creationId xmlns:a16="http://schemas.microsoft.com/office/drawing/2014/main" id="{5EF96797-222B-854C-A46B-94BC3393B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10039"/>
          <a:stretch>
            <a:fillRect/>
          </a:stretch>
        </p:blipFill>
        <p:spPr bwMode="auto">
          <a:xfrm>
            <a:off x="2915144" y="1057585"/>
            <a:ext cx="6248400" cy="2972595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E44E2F-9DE4-CC44-A774-EA6A87CEC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717" y="1057585"/>
            <a:ext cx="6858000" cy="17907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18-797 Final Project: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Fast Fractal Image Compression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E2C92ED6-2095-104C-83E2-7E0155967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998" y="3537070"/>
            <a:ext cx="3533064" cy="2800767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Final Presentation</a:t>
            </a:r>
          </a:p>
          <a:p>
            <a:endParaRPr lang="en-US" sz="2200" dirty="0">
              <a:latin typeface="Calibri" pitchFamily="34" charset="0"/>
            </a:endParaRPr>
          </a:p>
          <a:p>
            <a:r>
              <a:rPr lang="en-US" sz="2200" dirty="0" err="1">
                <a:latin typeface="Calibri" pitchFamily="34" charset="0"/>
              </a:rPr>
              <a:t>Vrishab</a:t>
            </a:r>
            <a:r>
              <a:rPr lang="en-US" sz="2200" dirty="0">
                <a:latin typeface="Calibri" pitchFamily="34" charset="0"/>
              </a:rPr>
              <a:t> </a:t>
            </a:r>
            <a:r>
              <a:rPr lang="en-US" sz="2200" dirty="0" err="1">
                <a:latin typeface="Calibri" pitchFamily="34" charset="0"/>
              </a:rPr>
              <a:t>Commuri</a:t>
            </a:r>
            <a:br>
              <a:rPr lang="en-US" sz="2200" dirty="0">
                <a:latin typeface="Calibri" pitchFamily="34" charset="0"/>
              </a:rPr>
            </a:br>
            <a:r>
              <a:rPr lang="en-US" sz="2200" dirty="0">
                <a:latin typeface="Calibri" pitchFamily="34" charset="0"/>
              </a:rPr>
              <a:t>Scott Mionis</a:t>
            </a:r>
          </a:p>
          <a:p>
            <a:r>
              <a:rPr lang="en-US" sz="2200" dirty="0">
                <a:latin typeface="Calibri" pitchFamily="34" charset="0"/>
              </a:rPr>
              <a:t>Bridgett Tan</a:t>
            </a:r>
          </a:p>
          <a:p>
            <a:r>
              <a:rPr lang="en-US" sz="2200" dirty="0" err="1">
                <a:latin typeface="Calibri" pitchFamily="34" charset="0"/>
              </a:rPr>
              <a:t>Weishan</a:t>
            </a:r>
            <a:r>
              <a:rPr lang="en-US" sz="2200" dirty="0">
                <a:latin typeface="Calibri" pitchFamily="34" charset="0"/>
              </a:rPr>
              <a:t> Wang</a:t>
            </a:r>
            <a:br>
              <a:rPr lang="en-US" sz="2200" dirty="0">
                <a:latin typeface="Calibri" pitchFamily="34" charset="0"/>
              </a:rPr>
            </a:br>
            <a:r>
              <a:rPr lang="en-US" b="0" dirty="0">
                <a:latin typeface="Calibri" pitchFamily="34" charset="0"/>
              </a:rPr>
              <a:t>Carnegie Mellon University</a:t>
            </a:r>
            <a:br>
              <a:rPr lang="en-US" b="0" dirty="0">
                <a:latin typeface="Calibri" pitchFamily="34" charset="0"/>
              </a:rPr>
            </a:br>
            <a:endParaRPr lang="en-US" b="0" dirty="0">
              <a:latin typeface="Calibr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38F8A6-E382-914A-960D-FEDBA2A35EEB}"/>
              </a:ext>
            </a:extLst>
          </p:cNvPr>
          <p:cNvSpPr/>
          <p:nvPr/>
        </p:nvSpPr>
        <p:spPr bwMode="auto">
          <a:xfrm>
            <a:off x="6500553" y="822960"/>
            <a:ext cx="2643447" cy="3724102"/>
          </a:xfrm>
          <a:prstGeom prst="rect">
            <a:avLst/>
          </a:prstGeom>
          <a:solidFill>
            <a:schemeClr val="bg1"/>
          </a:solidFill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82D09D7-ACC0-5944-85F1-9E2CB336DB66}"/>
              </a:ext>
            </a:extLst>
          </p:cNvPr>
          <p:cNvGrpSpPr/>
          <p:nvPr/>
        </p:nvGrpSpPr>
        <p:grpSpPr>
          <a:xfrm>
            <a:off x="4657362" y="1887657"/>
            <a:ext cx="4212317" cy="3724102"/>
            <a:chOff x="2988373" y="2836331"/>
            <a:chExt cx="3050971" cy="2842035"/>
          </a:xfrm>
        </p:grpSpPr>
        <p:pic>
          <p:nvPicPr>
            <p:cNvPr id="11" name="Picture 10" descr="A picture containing large&#10;&#10;Description automatically generated">
              <a:extLst>
                <a:ext uri="{FF2B5EF4-FFF2-40B4-BE49-F238E27FC236}">
                  <a16:creationId xmlns:a16="http://schemas.microsoft.com/office/drawing/2014/main" id="{41ABD268-FDFE-E942-828D-E56B56533C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3" t="1246" r="3952" b="4001"/>
            <a:stretch/>
          </p:blipFill>
          <p:spPr>
            <a:xfrm>
              <a:off x="2988373" y="4000303"/>
              <a:ext cx="1652578" cy="1678063"/>
            </a:xfrm>
            <a:prstGeom prst="rect">
              <a:avLst/>
            </a:prstGeom>
            <a:ln w="19050">
              <a:solidFill>
                <a:srgbClr val="C00000"/>
              </a:solidFill>
            </a:ln>
          </p:spPr>
        </p:pic>
        <p:pic>
          <p:nvPicPr>
            <p:cNvPr id="6" name="Picture 5" descr="A person posing for a photo&#10;&#10;Description automatically generated">
              <a:extLst>
                <a:ext uri="{FF2B5EF4-FFF2-40B4-BE49-F238E27FC236}">
                  <a16:creationId xmlns:a16="http://schemas.microsoft.com/office/drawing/2014/main" id="{EF29D73A-D274-BD44-BCBA-6ECC690473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57" t="2629" r="2900" b="2260"/>
            <a:stretch/>
          </p:blipFill>
          <p:spPr>
            <a:xfrm>
              <a:off x="3434595" y="3380703"/>
              <a:ext cx="1935655" cy="1945199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</p:pic>
        <p:pic>
          <p:nvPicPr>
            <p:cNvPr id="4" name="Picture 3" descr="A picture containing photo, front, standing, person&#10;&#10;Description automatically generated">
              <a:extLst>
                <a:ext uri="{FF2B5EF4-FFF2-40B4-BE49-F238E27FC236}">
                  <a16:creationId xmlns:a16="http://schemas.microsoft.com/office/drawing/2014/main" id="{2CA1C037-2148-BC4C-9240-86B51BDD4E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33" t="3063" r="2224" b="2251"/>
            <a:stretch/>
          </p:blipFill>
          <p:spPr>
            <a:xfrm>
              <a:off x="3963845" y="2836331"/>
              <a:ext cx="2075499" cy="2085733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116337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4891-F3A4-B64E-AE82-1F40AF725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" y="415599"/>
            <a:ext cx="9479280" cy="47937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ea typeface="Verdana" panose="020B0604030504040204" pitchFamily="34" charset="0"/>
                <a:cs typeface="Calibri" panose="020F0502020204030204" pitchFamily="34" charset="0"/>
              </a:rPr>
              <a:t>Fast Fractal Compression (using SVD)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6C31A1-E3EB-004E-87A9-24B82323B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457" y="1040729"/>
            <a:ext cx="8644231" cy="2098762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</a:rPr>
              <a:t>Algorithm:</a:t>
            </a:r>
          </a:p>
          <a:p>
            <a:pPr algn="l"/>
            <a:r>
              <a:rPr lang="en-US" b="0" dirty="0"/>
              <a:t>Construct a matrix from </a:t>
            </a:r>
            <a:r>
              <a:rPr lang="en-US" b="0" dirty="0" err="1"/>
              <a:t>downsampled</a:t>
            </a:r>
            <a:r>
              <a:rPr lang="en-US" b="0" dirty="0"/>
              <a:t> domain blocks </a:t>
            </a:r>
          </a:p>
          <a:p>
            <a:pPr algn="l"/>
            <a:r>
              <a:rPr lang="en-US" sz="1800" b="0" dirty="0">
                <a:solidFill>
                  <a:schemeClr val="bg1">
                    <a:lumMod val="50000"/>
                  </a:schemeClr>
                </a:solidFill>
              </a:rPr>
              <a:t>(D : </a:t>
            </a:r>
            <a:r>
              <a:rPr lang="en-US" sz="1800" b="0" dirty="0" err="1">
                <a:solidFill>
                  <a:schemeClr val="bg1">
                    <a:lumMod val="50000"/>
                  </a:schemeClr>
                </a:solidFill>
              </a:rPr>
              <a:t>downsample</a:t>
            </a:r>
            <a:r>
              <a:rPr lang="en-US" sz="1800" b="0" dirty="0">
                <a:solidFill>
                  <a:schemeClr val="bg1">
                    <a:lumMod val="50000"/>
                  </a:schemeClr>
                </a:solidFill>
              </a:rPr>
              <a:t> operator)</a:t>
            </a:r>
          </a:p>
          <a:p>
            <a:pPr algn="l"/>
            <a:endParaRPr lang="en-US" b="0" dirty="0"/>
          </a:p>
          <a:p>
            <a:pPr lvl="1" algn="l"/>
            <a:endParaRPr lang="en-US" sz="1800" dirty="0"/>
          </a:p>
          <a:p>
            <a:pPr lvl="1" algn="l"/>
            <a:endParaRPr lang="en-US" sz="1800" dirty="0"/>
          </a:p>
          <a:p>
            <a:pPr lvl="1" algn="l"/>
            <a:r>
              <a:rPr lang="en-US" sz="1800" dirty="0"/>
              <a:t> </a:t>
            </a:r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id="{3F1CC01D-9F3C-354E-B755-82FEE0B486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484" y="2658875"/>
            <a:ext cx="4257424" cy="678474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91CC6B21-044C-1B46-A5D2-DA1CBFD70076}"/>
              </a:ext>
            </a:extLst>
          </p:cNvPr>
          <p:cNvSpPr txBox="1">
            <a:spLocks/>
          </p:cNvSpPr>
          <p:nvPr/>
        </p:nvSpPr>
        <p:spPr bwMode="auto">
          <a:xfrm>
            <a:off x="499769" y="3764072"/>
            <a:ext cx="8644231" cy="209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5000"/>
              <a:buFont typeface="Wingdings 2" pitchFamily="18" charset="2"/>
              <a:buNone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110000"/>
              <a:buFont typeface="Wingdings" pitchFamily="2" charset="2"/>
              <a:buNone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None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/>
            <a:r>
              <a:rPr lang="en-US" b="0" kern="0" dirty="0"/>
              <a:t>Perform SVD to extract useful bases from this matrix</a:t>
            </a:r>
          </a:p>
          <a:p>
            <a:pPr algn="l"/>
            <a:r>
              <a:rPr lang="en-US" sz="1800" b="0" kern="0" dirty="0">
                <a:solidFill>
                  <a:schemeClr val="bg1">
                    <a:lumMod val="50000"/>
                  </a:schemeClr>
                </a:solidFill>
              </a:rPr>
              <a:t>Range blocks are a weighted combination of left singular vectors</a:t>
            </a:r>
            <a:endParaRPr lang="en-US" b="0" kern="0" dirty="0"/>
          </a:p>
          <a:p>
            <a:pPr lvl="1" algn="l"/>
            <a:endParaRPr lang="en-US" sz="1800" b="0" kern="0" dirty="0"/>
          </a:p>
          <a:p>
            <a:pPr lvl="1" algn="l"/>
            <a:endParaRPr lang="en-US" sz="1800" b="0" kern="0" dirty="0"/>
          </a:p>
          <a:p>
            <a:pPr lvl="1" algn="l"/>
            <a:r>
              <a:rPr lang="en-US" sz="1800" b="0" kern="0" dirty="0"/>
              <a:t> </a:t>
            </a:r>
          </a:p>
        </p:txBody>
      </p:sp>
      <p:pic>
        <p:nvPicPr>
          <p:cNvPr id="10" name="Picture 9" descr="A picture containing logo&#10;&#10;Description automatically generated">
            <a:extLst>
              <a:ext uri="{FF2B5EF4-FFF2-40B4-BE49-F238E27FC236}">
                <a16:creationId xmlns:a16="http://schemas.microsoft.com/office/drawing/2014/main" id="{B3EA330E-360B-7F4D-A184-B02C602F66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042" y="5107782"/>
            <a:ext cx="2720022" cy="796578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E03ADD19-FDBC-794C-B683-FC6DFF1F13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149308"/>
            <a:ext cx="2808071" cy="71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53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iagram, shape, engineering drawing&#10;&#10;Description automatically generated">
            <a:extLst>
              <a:ext uri="{FF2B5EF4-FFF2-40B4-BE49-F238E27FC236}">
                <a16:creationId xmlns:a16="http://schemas.microsoft.com/office/drawing/2014/main" id="{3655E95E-BBE1-9445-9D2E-667B76FB3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46" y="3285242"/>
            <a:ext cx="6945307" cy="34248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BD4891-F3A4-B64E-AE82-1F40AF725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" y="415599"/>
            <a:ext cx="9479280" cy="47937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ea typeface="Verdana" panose="020B0604030504040204" pitchFamily="34" charset="0"/>
                <a:cs typeface="Calibri" panose="020F0502020204030204" pitchFamily="34" charset="0"/>
              </a:rPr>
              <a:t>Fast Fractal Compression (using SVD)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6C31A1-E3EB-004E-87A9-24B82323B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457" y="1040729"/>
            <a:ext cx="8644231" cy="2098762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</a:rPr>
              <a:t>Algorithm:</a:t>
            </a:r>
          </a:p>
          <a:p>
            <a:pPr algn="l"/>
            <a:endParaRPr lang="en-US" b="0" dirty="0"/>
          </a:p>
          <a:p>
            <a:pPr lvl="1" algn="l"/>
            <a:endParaRPr lang="en-US" sz="1800" dirty="0"/>
          </a:p>
          <a:p>
            <a:pPr lvl="1" algn="l"/>
            <a:endParaRPr lang="en-US" sz="1800" dirty="0"/>
          </a:p>
          <a:p>
            <a:pPr lvl="1" algn="l"/>
            <a:r>
              <a:rPr lang="en-US" sz="1800" dirty="0"/>
              <a:t> 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48266A3-0CD8-F746-A62B-27505829508B}"/>
              </a:ext>
            </a:extLst>
          </p:cNvPr>
          <p:cNvSpPr txBox="1">
            <a:spLocks/>
          </p:cNvSpPr>
          <p:nvPr/>
        </p:nvSpPr>
        <p:spPr bwMode="auto">
          <a:xfrm>
            <a:off x="349457" y="1519641"/>
            <a:ext cx="8644231" cy="209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5000"/>
              <a:buFont typeface="Wingdings 2" pitchFamily="18" charset="2"/>
              <a:buNone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110000"/>
              <a:buFont typeface="Wingdings" pitchFamily="2" charset="2"/>
              <a:buNone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None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/>
            <a:r>
              <a:rPr lang="en-US" b="0" kern="0" dirty="0"/>
              <a:t>Store weights             for each range block</a:t>
            </a:r>
          </a:p>
          <a:p>
            <a:pPr algn="l"/>
            <a:r>
              <a:rPr lang="en-US" sz="1800" b="0" kern="0" dirty="0">
                <a:solidFill>
                  <a:schemeClr val="bg1">
                    <a:lumMod val="50000"/>
                  </a:schemeClr>
                </a:solidFill>
              </a:rPr>
              <a:t>Compress by regularizing weights</a:t>
            </a:r>
          </a:p>
          <a:p>
            <a:pPr algn="l"/>
            <a:r>
              <a:rPr lang="en-US" sz="1800" b="0" kern="0" dirty="0">
                <a:solidFill>
                  <a:schemeClr val="bg1">
                    <a:lumMod val="50000"/>
                  </a:schemeClr>
                </a:solidFill>
              </a:rPr>
              <a:t>Replaces original 6-tuples</a:t>
            </a:r>
            <a:endParaRPr lang="en-US" sz="1800" b="0" kern="0" dirty="0"/>
          </a:p>
          <a:p>
            <a:pPr lvl="1" algn="l"/>
            <a:endParaRPr lang="en-US" sz="1800" b="0" kern="0" dirty="0"/>
          </a:p>
          <a:p>
            <a:pPr lvl="1" algn="l"/>
            <a:r>
              <a:rPr lang="en-US" sz="1800" b="0" kern="0" dirty="0"/>
              <a:t> </a:t>
            </a:r>
          </a:p>
        </p:txBody>
      </p:sp>
      <p:pic>
        <p:nvPicPr>
          <p:cNvPr id="15" name="Picture 1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03543043-5A2C-3B41-8A6B-D74AC1AF7E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237" y="1622120"/>
            <a:ext cx="486688" cy="362630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4AB06916-B693-BF45-B52B-31AE30610B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093" y="2405602"/>
            <a:ext cx="2920035" cy="97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14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4891-F3A4-B64E-AE82-1F40AF725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" y="415599"/>
            <a:ext cx="9479280" cy="47937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ea typeface="Verdana" panose="020B0604030504040204" pitchFamily="34" charset="0"/>
                <a:cs typeface="Calibri" panose="020F0502020204030204" pitchFamily="34" charset="0"/>
              </a:rPr>
              <a:t>Fast Fractal Compression (using SVD)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6C31A1-E3EB-004E-87A9-24B82323B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457" y="1040729"/>
            <a:ext cx="8644231" cy="2098762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</a:rPr>
              <a:t>Algorithm:</a:t>
            </a:r>
          </a:p>
          <a:p>
            <a:pPr algn="l"/>
            <a:endParaRPr lang="en-US" b="0" dirty="0"/>
          </a:p>
          <a:p>
            <a:pPr lvl="1" algn="l"/>
            <a:endParaRPr lang="en-US" sz="1800" dirty="0"/>
          </a:p>
          <a:p>
            <a:pPr lvl="1" algn="l"/>
            <a:endParaRPr lang="en-US" sz="1800" dirty="0"/>
          </a:p>
          <a:p>
            <a:pPr lvl="1" algn="l"/>
            <a:r>
              <a:rPr lang="en-US" sz="1800" dirty="0"/>
              <a:t> 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48266A3-0CD8-F746-A62B-27505829508B}"/>
              </a:ext>
            </a:extLst>
          </p:cNvPr>
          <p:cNvSpPr txBox="1">
            <a:spLocks/>
          </p:cNvSpPr>
          <p:nvPr/>
        </p:nvSpPr>
        <p:spPr bwMode="auto">
          <a:xfrm>
            <a:off x="349457" y="1519641"/>
            <a:ext cx="8644231" cy="209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5000"/>
              <a:buFont typeface="Wingdings 2" pitchFamily="18" charset="2"/>
              <a:buNone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110000"/>
              <a:buFont typeface="Wingdings" pitchFamily="2" charset="2"/>
              <a:buNone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None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/>
            <a:r>
              <a:rPr lang="en-US" b="0" kern="0" dirty="0"/>
              <a:t>Replace original </a:t>
            </a:r>
            <a:r>
              <a:rPr lang="en-US" kern="0" dirty="0"/>
              <a:t>T </a:t>
            </a:r>
            <a:r>
              <a:rPr lang="en-US" b="0" kern="0" dirty="0"/>
              <a:t>(and the bottleneck-inducing </a:t>
            </a:r>
            <a:r>
              <a:rPr lang="en-US" kern="0" dirty="0"/>
              <a:t>F</a:t>
            </a:r>
            <a:r>
              <a:rPr lang="en-US" b="0" kern="0" dirty="0"/>
              <a:t> function)</a:t>
            </a:r>
            <a:endParaRPr lang="en-US" sz="1800" b="0" kern="0" dirty="0"/>
          </a:p>
          <a:p>
            <a:pPr lvl="1" algn="l"/>
            <a:r>
              <a:rPr lang="en-US" sz="1800" b="0" kern="0" dirty="0"/>
              <a:t> </a:t>
            </a:r>
          </a:p>
        </p:txBody>
      </p:sp>
      <p:pic>
        <p:nvPicPr>
          <p:cNvPr id="5" name="Picture 4" descr="A picture containing text, schematic&#10;&#10;Description automatically generated">
            <a:extLst>
              <a:ext uri="{FF2B5EF4-FFF2-40B4-BE49-F238E27FC236}">
                <a16:creationId xmlns:a16="http://schemas.microsoft.com/office/drawing/2014/main" id="{F21043B8-17E0-4D4A-87D9-039517F38A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166" y="2176173"/>
            <a:ext cx="4472739" cy="1442230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95D0F86B-3776-314D-97C4-82E970C70F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59" y="4785004"/>
            <a:ext cx="566062" cy="607481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3FAA49A5-3EE9-5748-A3E7-2963BD6B94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59" y="4216381"/>
            <a:ext cx="376059" cy="4387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C2E77A0-2497-874C-8934-2750AF084C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59" y="3514641"/>
            <a:ext cx="376060" cy="60748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709FBFC-006F-6743-9755-26F84FDD0D7D}"/>
              </a:ext>
            </a:extLst>
          </p:cNvPr>
          <p:cNvSpPr txBox="1"/>
          <p:nvPr/>
        </p:nvSpPr>
        <p:spPr>
          <a:xfrm>
            <a:off x="1557721" y="3668150"/>
            <a:ext cx="3395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Computes left singular vectors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6D86-3F20-B648-B804-07D51631C316}"/>
              </a:ext>
            </a:extLst>
          </p:cNvPr>
          <p:cNvSpPr txBox="1"/>
          <p:nvPr/>
        </p:nvSpPr>
        <p:spPr>
          <a:xfrm>
            <a:off x="1557721" y="4306092"/>
            <a:ext cx="5099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Downsamples</a:t>
            </a:r>
            <a:r>
              <a:rPr lang="en-US" dirty="0"/>
              <a:t> by 2 (or chosen integer constant)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B2A398-1D29-3C48-8DE1-F5E7BE29DAF6}"/>
              </a:ext>
            </a:extLst>
          </p:cNvPr>
          <p:cNvSpPr txBox="1"/>
          <p:nvPr/>
        </p:nvSpPr>
        <p:spPr>
          <a:xfrm>
            <a:off x="1557721" y="4938249"/>
            <a:ext cx="6050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Places </a:t>
            </a:r>
            <a:r>
              <a:rPr lang="en-US" dirty="0" err="1"/>
              <a:t>i’th</a:t>
            </a:r>
            <a:r>
              <a:rPr lang="en-US" dirty="0"/>
              <a:t> domain block at proper indices in range image</a:t>
            </a:r>
          </a:p>
        </p:txBody>
      </p:sp>
    </p:spTree>
    <p:extLst>
      <p:ext uri="{BB962C8B-B14F-4D97-AF65-F5344CB8AC3E}">
        <p14:creationId xmlns:p14="http://schemas.microsoft.com/office/powerpoint/2010/main" val="221718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4891-F3A4-B64E-AE82-1F40AF725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" y="415599"/>
            <a:ext cx="9479280" cy="47937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ea typeface="Verdana" panose="020B0604030504040204" pitchFamily="34" charset="0"/>
                <a:cs typeface="Calibri" panose="020F0502020204030204" pitchFamily="34" charset="0"/>
              </a:rPr>
              <a:t>Fast Fractal Compression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6C31A1-E3EB-004E-87A9-24B82323B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053255"/>
            <a:ext cx="9144000" cy="2098762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</a:rPr>
              <a:t>Analysis: </a:t>
            </a:r>
          </a:p>
          <a:p>
            <a:pPr marL="342900" indent="-342900" algn="l">
              <a:buFontTx/>
              <a:buChar char="-"/>
            </a:pPr>
            <a:r>
              <a:rPr lang="en-US" b="0" dirty="0"/>
              <a:t>New algorithm still leverages repeated structures in data</a:t>
            </a:r>
          </a:p>
          <a:p>
            <a:pPr algn="l"/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     </a:t>
            </a:r>
            <a:r>
              <a:rPr lang="en-US" sz="2000" b="0" dirty="0">
                <a:solidFill>
                  <a:schemeClr val="bg1">
                    <a:lumMod val="50000"/>
                  </a:schemeClr>
                </a:solidFill>
              </a:rPr>
              <a:t>Transformation across scales</a:t>
            </a:r>
          </a:p>
          <a:p>
            <a:pPr algn="l"/>
            <a:endParaRPr lang="en-US" sz="2000" b="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en-US" b="0" dirty="0"/>
              <a:t>Solving for optimal weights is significantly more efficient than the original, iterative approach</a:t>
            </a:r>
          </a:p>
          <a:p>
            <a:pPr marL="342900" indent="-342900" algn="l">
              <a:buFontTx/>
              <a:buChar char="-"/>
            </a:pPr>
            <a:endParaRPr lang="en-US" b="0" dirty="0"/>
          </a:p>
          <a:p>
            <a:pPr marL="342900" indent="-342900" algn="l">
              <a:buFontTx/>
              <a:buChar char="-"/>
            </a:pPr>
            <a:r>
              <a:rPr lang="en-US" b="0" dirty="0"/>
              <a:t>Several properties remain to be proven</a:t>
            </a:r>
          </a:p>
          <a:p>
            <a:pPr marL="800100" lvl="1" indent="-342900" algn="l">
              <a:buFontTx/>
              <a:buChar char="-"/>
            </a:pPr>
            <a:r>
              <a:rPr lang="en-US" b="1" dirty="0" err="1">
                <a:solidFill>
                  <a:srgbClr val="C00000"/>
                </a:solidFill>
              </a:rPr>
              <a:t>Contractivity</a:t>
            </a:r>
            <a:r>
              <a:rPr lang="en-US" b="1" dirty="0">
                <a:solidFill>
                  <a:srgbClr val="C00000"/>
                </a:solidFill>
              </a:rPr>
              <a:t> : </a:t>
            </a:r>
            <a:r>
              <a:rPr lang="en-US" dirty="0">
                <a:solidFill>
                  <a:srgbClr val="C00000"/>
                </a:solidFill>
              </a:rPr>
              <a:t>Upon repeated applications of </a:t>
            </a:r>
            <a:r>
              <a:rPr lang="en-US" b="1" dirty="0">
                <a:solidFill>
                  <a:srgbClr val="C00000"/>
                </a:solidFill>
              </a:rPr>
              <a:t>T</a:t>
            </a:r>
            <a:r>
              <a:rPr lang="en-US" dirty="0">
                <a:solidFill>
                  <a:srgbClr val="C00000"/>
                </a:solidFill>
              </a:rPr>
              <a:t>, values must not go to infinity</a:t>
            </a:r>
          </a:p>
          <a:p>
            <a:pPr marL="800100" lvl="1" indent="-342900" algn="l">
              <a:buFontTx/>
              <a:buChar char="-"/>
            </a:pPr>
            <a:r>
              <a:rPr lang="en-US" b="1" dirty="0">
                <a:solidFill>
                  <a:srgbClr val="C00000"/>
                </a:solidFill>
              </a:rPr>
              <a:t>Convergence : </a:t>
            </a:r>
            <a:r>
              <a:rPr lang="en-US" dirty="0">
                <a:solidFill>
                  <a:srgbClr val="C00000"/>
                </a:solidFill>
              </a:rPr>
              <a:t>Does iterated applications of </a:t>
            </a:r>
            <a:r>
              <a:rPr lang="en-US" b="1" dirty="0">
                <a:solidFill>
                  <a:srgbClr val="C00000"/>
                </a:solidFill>
              </a:rPr>
              <a:t>T</a:t>
            </a:r>
            <a:r>
              <a:rPr lang="en-US" dirty="0">
                <a:solidFill>
                  <a:srgbClr val="C00000"/>
                </a:solidFill>
              </a:rPr>
              <a:t> really converge to target image</a:t>
            </a:r>
          </a:p>
          <a:p>
            <a:pPr marL="800100" lvl="1" indent="-342900" algn="l">
              <a:buFontTx/>
              <a:buChar char="-"/>
            </a:pPr>
            <a:endParaRPr lang="en-US" dirty="0">
              <a:solidFill>
                <a:srgbClr val="C00000"/>
              </a:solidFill>
            </a:endParaRPr>
          </a:p>
          <a:p>
            <a:pPr marL="800100" lvl="1" indent="-342900" algn="l">
              <a:buFontTx/>
              <a:buChar char="-"/>
            </a:pPr>
            <a:r>
              <a:rPr lang="en-US" dirty="0">
                <a:solidFill>
                  <a:srgbClr val="C00000"/>
                </a:solidFill>
              </a:rPr>
              <a:t>For this second proof, we can leverage existing theory on IFS – Iterated Function Systems</a:t>
            </a:r>
          </a:p>
          <a:p>
            <a:pPr marL="800100" lvl="1" indent="-342900" algn="l">
              <a:buFontTx/>
              <a:buChar char="-"/>
            </a:pPr>
            <a:endParaRPr lang="en-US" b="0" dirty="0">
              <a:solidFill>
                <a:srgbClr val="C00000"/>
              </a:solidFill>
            </a:endParaRPr>
          </a:p>
          <a:p>
            <a:pPr marL="342900" indent="-342900" algn="l">
              <a:buFontTx/>
              <a:buChar char="-"/>
            </a:pPr>
            <a:endParaRPr lang="en-US" b="0" dirty="0"/>
          </a:p>
          <a:p>
            <a:pPr algn="l"/>
            <a:endParaRPr lang="en-US" b="0" dirty="0"/>
          </a:p>
          <a:p>
            <a:pPr lvl="1" algn="l"/>
            <a:endParaRPr lang="en-US" sz="1800" dirty="0"/>
          </a:p>
          <a:p>
            <a:pPr lvl="1" algn="l"/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925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4891-F3A4-B64E-AE82-1F40AF725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" y="415599"/>
            <a:ext cx="9479280" cy="47937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ea typeface="Verdana" panose="020B0604030504040204" pitchFamily="34" charset="0"/>
                <a:cs typeface="Calibri" panose="020F0502020204030204" pitchFamily="34" charset="0"/>
              </a:rPr>
              <a:t>Fast Fractal Compression -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6C31A1-E3EB-004E-87A9-24B82323B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" y="990625"/>
            <a:ext cx="9144000" cy="2098762"/>
          </a:xfrm>
        </p:spPr>
        <p:txBody>
          <a:bodyPr>
            <a:noAutofit/>
          </a:bodyPr>
          <a:lstStyle/>
          <a:p>
            <a:pPr algn="l"/>
            <a:r>
              <a:rPr lang="en-US" dirty="0" err="1">
                <a:solidFill>
                  <a:srgbClr val="C00000"/>
                </a:solidFill>
              </a:rPr>
              <a:t>Contractivity</a:t>
            </a:r>
            <a:r>
              <a:rPr lang="en-US" dirty="0">
                <a:solidFill>
                  <a:srgbClr val="C00000"/>
                </a:solidFill>
              </a:rPr>
              <a:t>: </a:t>
            </a:r>
          </a:p>
          <a:p>
            <a:pPr marL="342900" indent="-342900" algn="l">
              <a:buFontTx/>
              <a:buChar char="-"/>
            </a:pPr>
            <a:r>
              <a:rPr lang="en-US" b="0" dirty="0"/>
              <a:t>Our </a:t>
            </a:r>
            <a:r>
              <a:rPr lang="en-US" dirty="0"/>
              <a:t>Ts </a:t>
            </a:r>
            <a:r>
              <a:rPr lang="en-US" b="0" dirty="0"/>
              <a:t>formulation does not offer a theoretical guarantee of </a:t>
            </a:r>
            <a:r>
              <a:rPr lang="en-US" b="0" dirty="0" err="1"/>
              <a:t>contractivity</a:t>
            </a:r>
            <a:endParaRPr lang="en-US" b="0" dirty="0"/>
          </a:p>
          <a:p>
            <a:pPr marL="342900" indent="-342900" algn="l">
              <a:buFontTx/>
              <a:buChar char="-"/>
            </a:pPr>
            <a:r>
              <a:rPr lang="en-US" b="0" dirty="0"/>
              <a:t>Easily circumvented with value truncation                                           </a:t>
            </a:r>
            <a:r>
              <a:rPr lang="en-US" sz="2000" b="0" dirty="0">
                <a:solidFill>
                  <a:schemeClr val="bg1">
                    <a:lumMod val="50000"/>
                  </a:schemeClr>
                </a:solidFill>
              </a:rPr>
              <a:t>What values do we truncate?</a:t>
            </a:r>
            <a:endParaRPr lang="en-US" sz="2000" b="0" dirty="0"/>
          </a:p>
          <a:p>
            <a:pPr marL="342900" indent="-342900" algn="l">
              <a:buFontTx/>
              <a:buChar char="-"/>
            </a:pPr>
            <a:endParaRPr lang="en-US" b="0" dirty="0"/>
          </a:p>
          <a:p>
            <a:pPr algn="l"/>
            <a:endParaRPr lang="en-US" b="0" dirty="0"/>
          </a:p>
          <a:p>
            <a:pPr lvl="1" algn="l"/>
            <a:endParaRPr lang="en-US" sz="1800" dirty="0"/>
          </a:p>
          <a:p>
            <a:pPr lvl="1" algn="l"/>
            <a:r>
              <a:rPr lang="en-US" sz="1800" dirty="0"/>
              <a:t> 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10E17D16-E7DF-BB49-BF26-D526A7DD12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79" y="3461212"/>
            <a:ext cx="3236934" cy="2300761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0B164BA8-4B4A-0E48-8A3E-4391FDA52D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604" y="2734140"/>
            <a:ext cx="2065493" cy="7629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1DCB34-493C-3F40-938A-4A47506AB50F}"/>
              </a:ext>
            </a:extLst>
          </p:cNvPr>
          <p:cNvSpPr txBox="1"/>
          <p:nvPr/>
        </p:nvSpPr>
        <p:spPr>
          <a:xfrm>
            <a:off x="4831080" y="4435005"/>
            <a:ext cx="3493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Regularize this matrix to ensure that repeated iterations do not “blow up” the space</a:t>
            </a:r>
          </a:p>
        </p:txBody>
      </p: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B09F2BF4-76F7-C64F-9EB1-193A4E4ECB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592" y="5997901"/>
            <a:ext cx="1193800" cy="444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7DEF69-D2E8-8C44-BA13-3BC32CFDB905}"/>
              </a:ext>
            </a:extLst>
          </p:cNvPr>
          <p:cNvSpPr txBox="1"/>
          <p:nvPr/>
        </p:nvSpPr>
        <p:spPr>
          <a:xfrm>
            <a:off x="2820133" y="6042291"/>
            <a:ext cx="4784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 from Domain space to Range block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31520CE-35B4-7841-975F-7F8763859366}"/>
              </a:ext>
            </a:extLst>
          </p:cNvPr>
          <p:cNvSpPr/>
          <p:nvPr/>
        </p:nvSpPr>
        <p:spPr bwMode="auto">
          <a:xfrm>
            <a:off x="1240077" y="5874707"/>
            <a:ext cx="6601216" cy="801666"/>
          </a:xfrm>
          <a:prstGeom prst="roundRect">
            <a:avLst/>
          </a:prstGeom>
          <a:noFill/>
          <a:ln w="508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946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4891-F3A4-B64E-AE82-1F40AF725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" y="415599"/>
            <a:ext cx="9479280" cy="47937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ea typeface="Verdana" panose="020B0604030504040204" pitchFamily="34" charset="0"/>
                <a:cs typeface="Calibri" panose="020F0502020204030204" pitchFamily="34" charset="0"/>
              </a:rPr>
              <a:t>Fast Fractal Compression -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6C31A1-E3EB-004E-87A9-24B82323B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" y="990625"/>
            <a:ext cx="9144000" cy="2098762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</a:rPr>
              <a:t>Convergence: </a:t>
            </a:r>
          </a:p>
          <a:p>
            <a:pPr marL="342900" indent="-342900" algn="l">
              <a:buFontTx/>
              <a:buChar char="-"/>
            </a:pPr>
            <a:r>
              <a:rPr lang="en-US" sz="1600" b="0" dirty="0"/>
              <a:t>Y. Fisher, Fractal Image Compression: Theory and Application. New York: Springer, 1995. </a:t>
            </a:r>
            <a:endParaRPr lang="en-US" sz="1600" dirty="0"/>
          </a:p>
          <a:p>
            <a:pPr lvl="1" algn="l"/>
            <a:r>
              <a:rPr lang="en-US" sz="1800" dirty="0"/>
              <a:t> </a:t>
            </a: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7650EDFB-6DC7-C940-8E78-7C2DE731F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07" y="2001315"/>
            <a:ext cx="4223791" cy="1760958"/>
          </a:xfrm>
          <a:prstGeom prst="rect">
            <a:avLst/>
          </a:prstGeom>
        </p:spPr>
      </p:pic>
      <p:pic>
        <p:nvPicPr>
          <p:cNvPr id="7" name="Picture 6" descr="A close up of a newspaper&#10;&#10;Description automatically generated">
            <a:extLst>
              <a:ext uri="{FF2B5EF4-FFF2-40B4-BE49-F238E27FC236}">
                <a16:creationId xmlns:a16="http://schemas.microsoft.com/office/drawing/2014/main" id="{95B20B65-5748-2A4B-8EA7-1FBBFAC21A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07" y="3808209"/>
            <a:ext cx="4223791" cy="2634192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2270B42B-EFD2-B44B-8C75-E1DBE2EB431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1" t="4185" r="7744" b="4722"/>
          <a:stretch/>
        </p:blipFill>
        <p:spPr>
          <a:xfrm>
            <a:off x="5636302" y="4193877"/>
            <a:ext cx="2128603" cy="2248524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153F448C-F247-7243-B599-6C90BB848C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412" y="2007782"/>
            <a:ext cx="3484713" cy="210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672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4891-F3A4-B64E-AE82-1F40AF725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" y="415599"/>
            <a:ext cx="9479280" cy="47937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ea typeface="Verdana" panose="020B0604030504040204" pitchFamily="34" charset="0"/>
                <a:cs typeface="Calibri" panose="020F0502020204030204" pitchFamily="34" charset="0"/>
              </a:rPr>
              <a:t>Fast Fractal Compression -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6C31A1-E3EB-004E-87A9-24B82323B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" y="990625"/>
            <a:ext cx="9144000" cy="2098762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</a:rPr>
              <a:t>Convergence: </a:t>
            </a:r>
          </a:p>
          <a:p>
            <a:pPr marL="342900" indent="-342900" algn="l">
              <a:buFontTx/>
              <a:buChar char="-"/>
            </a:pPr>
            <a:r>
              <a:rPr lang="en-US" b="0" dirty="0"/>
              <a:t>We probably need a better proof for convergence</a:t>
            </a:r>
          </a:p>
          <a:p>
            <a:pPr marL="342900" indent="-342900" algn="l">
              <a:buFontTx/>
              <a:buChar char="-"/>
            </a:pPr>
            <a:r>
              <a:rPr lang="en-US" b="0" dirty="0"/>
              <a:t>Why does T converge to </a:t>
            </a:r>
            <a:r>
              <a:rPr lang="en-US" b="0" dirty="0" err="1"/>
              <a:t>ourr</a:t>
            </a:r>
            <a:r>
              <a:rPr lang="en-US" b="0" dirty="0"/>
              <a:t> attractor image? Magic?</a:t>
            </a:r>
          </a:p>
          <a:p>
            <a:pPr algn="l"/>
            <a:endParaRPr lang="en-US" b="0" dirty="0"/>
          </a:p>
          <a:p>
            <a:pPr lvl="1" algn="l"/>
            <a:endParaRPr lang="en-US" sz="1800" dirty="0"/>
          </a:p>
          <a:p>
            <a:pPr lvl="1" algn="l"/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9799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22300" y="1233593"/>
            <a:ext cx="8267699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rgbClr val="CC0000"/>
              </a:buClr>
              <a:buSzPct val="55000"/>
              <a:buFont typeface="Wingdings 2" pitchFamily="18" charset="2"/>
              <a:buChar char="¢"/>
              <a:tabLst/>
              <a:defRPr/>
            </a:pPr>
            <a:r>
              <a:rPr lang="en-US" sz="2400" kern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Introduction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rgbClr val="CC0000"/>
              </a:buClr>
              <a:buSzPct val="55000"/>
              <a:buFont typeface="Wingdings 2" pitchFamily="18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 pitchFamily="34" charset="0"/>
              </a:rPr>
              <a:t>Baseline Fractal Compress</a:t>
            </a:r>
            <a:r>
              <a:rPr lang="en-US" sz="2400" kern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rgbClr val="CC0000"/>
              </a:buClr>
              <a:buSzPct val="55000"/>
              <a:buFont typeface="Wingdings 2" pitchFamily="18" charset="2"/>
              <a:buChar char="¢"/>
              <a:tabLst/>
              <a:defRPr/>
            </a:pPr>
            <a:r>
              <a:rPr lang="en-US" sz="2400" kern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Our Work: Fast Fractal Compression </a:t>
            </a:r>
          </a:p>
          <a:p>
            <a:pPr marL="342900" lvl="0" indent="-342900">
              <a:lnSpc>
                <a:spcPct val="120000"/>
              </a:lnSpc>
              <a:spcBef>
                <a:spcPts val="1200"/>
              </a:spcBef>
              <a:buClr>
                <a:srgbClr val="CC0000"/>
              </a:buClr>
              <a:buSzPct val="55000"/>
              <a:buFont typeface="Wingdings 2" pitchFamily="18" charset="2"/>
              <a:buChar char="¢"/>
              <a:defRPr/>
            </a:pPr>
            <a:r>
              <a:rPr lang="en-US" sz="2400" kern="0" dirty="0">
                <a:latin typeface="Calibri" pitchFamily="34" charset="0"/>
              </a:rPr>
              <a:t>Demo</a:t>
            </a: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rgbClr val="CC0000"/>
              </a:buClr>
              <a:buSzPct val="55000"/>
              <a:buFont typeface="Wingdings 2" pitchFamily="18" charset="2"/>
              <a:buChar char="¢"/>
              <a:tabLst/>
              <a:defRPr/>
            </a:pPr>
            <a:r>
              <a:rPr lang="en-US" sz="2400" kern="0" dirty="0">
                <a:solidFill>
                  <a:schemeClr val="bg2"/>
                </a:solidFill>
                <a:latin typeface="Calibri" pitchFamily="34" charset="0"/>
              </a:rPr>
              <a:t>Results and Conclusions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2207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22300" y="1233593"/>
            <a:ext cx="8267699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rgbClr val="CC0000"/>
              </a:buClr>
              <a:buSzPct val="55000"/>
              <a:buFont typeface="Wingdings 2" pitchFamily="18" charset="2"/>
              <a:buChar char="¢"/>
              <a:tabLst/>
              <a:defRPr/>
            </a:pPr>
            <a:r>
              <a:rPr lang="en-US" sz="2400" kern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Introduction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rgbClr val="CC0000"/>
              </a:buClr>
              <a:buSzPct val="55000"/>
              <a:buFont typeface="Wingdings 2" pitchFamily="18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 pitchFamily="34" charset="0"/>
              </a:rPr>
              <a:t>Baseline Fractal Compress</a:t>
            </a:r>
            <a:r>
              <a:rPr lang="en-US" sz="2400" kern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rgbClr val="CC0000"/>
              </a:buClr>
              <a:buSzPct val="55000"/>
              <a:buFont typeface="Wingdings 2" pitchFamily="18" charset="2"/>
              <a:buChar char="¢"/>
              <a:tabLst/>
              <a:defRPr/>
            </a:pPr>
            <a:r>
              <a:rPr lang="en-US" sz="2400" kern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Our Work: Fast Fractal Compression </a:t>
            </a:r>
          </a:p>
          <a:p>
            <a:pPr marL="342900" lvl="0" indent="-342900">
              <a:lnSpc>
                <a:spcPct val="120000"/>
              </a:lnSpc>
              <a:spcBef>
                <a:spcPts val="1200"/>
              </a:spcBef>
              <a:buClr>
                <a:srgbClr val="CC0000"/>
              </a:buClr>
              <a:buSzPct val="55000"/>
              <a:buFont typeface="Wingdings 2" pitchFamily="18" charset="2"/>
              <a:buChar char="¢"/>
              <a:defRPr/>
            </a:pPr>
            <a:r>
              <a:rPr lang="en-US" sz="2400" kern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Demo</a:t>
            </a: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rgbClr val="CC0000"/>
              </a:buClr>
              <a:buSzPct val="55000"/>
              <a:buFont typeface="Wingdings 2" pitchFamily="18" charset="2"/>
              <a:buChar char="¢"/>
              <a:tabLst/>
              <a:defRPr/>
            </a:pPr>
            <a:r>
              <a:rPr lang="en-US" sz="2400" kern="0" dirty="0">
                <a:latin typeface="Calibri" pitchFamily="34" charset="0"/>
              </a:rPr>
              <a:t>Results and Conclusions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9064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4891-F3A4-B64E-AE82-1F40AF725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" y="415599"/>
            <a:ext cx="9479280" cy="47937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ea typeface="Verdana" panose="020B0604030504040204" pitchFamily="34" charset="0"/>
                <a:cs typeface="Calibri" panose="020F0502020204030204" pitchFamily="34" charset="0"/>
              </a:rPr>
              <a:t>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6C31A1-E3EB-004E-87A9-24B82323B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04527" y="655288"/>
            <a:ext cx="9144000" cy="1530410"/>
          </a:xfrm>
        </p:spPr>
        <p:txBody>
          <a:bodyPr>
            <a:noAutofit/>
          </a:bodyPr>
          <a:lstStyle/>
          <a:p>
            <a:pPr algn="l"/>
            <a:endParaRPr lang="en-US" b="0" dirty="0"/>
          </a:p>
          <a:p>
            <a:pPr lvl="1" algn="l"/>
            <a:endParaRPr lang="en-US" sz="1800" dirty="0"/>
          </a:p>
          <a:p>
            <a:pPr lvl="1" algn="l"/>
            <a:r>
              <a:rPr lang="en-US" sz="2400" b="1" dirty="0"/>
              <a:t>Leveraged standard images like Lena and Mandrill</a:t>
            </a:r>
          </a:p>
          <a:p>
            <a:pPr lvl="1" algn="l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University of Waterloo’s Greyscale Set 1 dataset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293DFDC1-EDB6-3B41-8DBB-086ECBA88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01" y="2537386"/>
            <a:ext cx="8455797" cy="400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147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22300" y="1233593"/>
            <a:ext cx="8267699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rgbClr val="CC0000"/>
              </a:buClr>
              <a:buSzPct val="55000"/>
              <a:buFont typeface="Wingdings 2" pitchFamily="18" charset="2"/>
              <a:buChar char="¢"/>
              <a:tabLst/>
              <a:defRPr/>
            </a:pPr>
            <a:r>
              <a:rPr lang="en-US" sz="2400" kern="0" dirty="0">
                <a:latin typeface="Calibri" pitchFamily="34" charset="0"/>
              </a:rPr>
              <a:t>Introduction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rgbClr val="CC0000"/>
              </a:buClr>
              <a:buSzPct val="55000"/>
              <a:buFont typeface="Wingdings 2" pitchFamily="18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 pitchFamily="34" charset="0"/>
              </a:rPr>
              <a:t>Baseline Fractal Compress</a:t>
            </a:r>
            <a:r>
              <a:rPr lang="en-US" sz="2400" kern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rgbClr val="CC0000"/>
              </a:buClr>
              <a:buSzPct val="55000"/>
              <a:buFont typeface="Wingdings 2" pitchFamily="18" charset="2"/>
              <a:buChar char="¢"/>
              <a:tabLst/>
              <a:defRPr/>
            </a:pPr>
            <a:r>
              <a:rPr lang="en-US" sz="2400" kern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Our Work: Fast Fractal Compression </a:t>
            </a: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rgbClr val="CC0000"/>
              </a:buClr>
              <a:buSzPct val="55000"/>
              <a:buFont typeface="Wingdings 2" pitchFamily="18" charset="2"/>
              <a:buChar char="¢"/>
              <a:tabLst/>
              <a:defRPr/>
            </a:pPr>
            <a:r>
              <a:rPr lang="en-US" sz="2400" kern="0" dirty="0">
                <a:solidFill>
                  <a:schemeClr val="bg2"/>
                </a:solidFill>
                <a:latin typeface="Calibri" pitchFamily="34" charset="0"/>
              </a:rPr>
              <a:t>Demo</a:t>
            </a: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rgbClr val="CC0000"/>
              </a:buClr>
              <a:buSzPct val="55000"/>
              <a:buFont typeface="Wingdings 2" pitchFamily="18" charset="2"/>
              <a:buChar char="¢"/>
              <a:tabLst/>
              <a:defRPr/>
            </a:pPr>
            <a:r>
              <a:rPr lang="en-US" sz="2400" kern="0" dirty="0">
                <a:solidFill>
                  <a:schemeClr val="bg2"/>
                </a:solidFill>
                <a:latin typeface="Calibri" pitchFamily="34" charset="0"/>
              </a:rPr>
              <a:t>Results and Conclusions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1469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4891-F3A4-B64E-AE82-1F40AF725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" y="415599"/>
            <a:ext cx="9479280" cy="47937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ea typeface="Verdana" panose="020B0604030504040204" pitchFamily="34" charset="0"/>
                <a:cs typeface="Calibri" panose="020F0502020204030204" pitchFamily="34" charset="0"/>
              </a:rPr>
              <a:t>Selected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CA6783-CE70-EB4D-A792-57605608630B}"/>
              </a:ext>
            </a:extLst>
          </p:cNvPr>
          <p:cNvSpPr txBox="1"/>
          <p:nvPr/>
        </p:nvSpPr>
        <p:spPr>
          <a:xfrm>
            <a:off x="64009" y="3228945"/>
            <a:ext cx="7436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 Fractal Compression offers comparable results to existing schemes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A7FCE8-B296-1A42-AD93-691B1DC0A968}"/>
              </a:ext>
            </a:extLst>
          </p:cNvPr>
          <p:cNvSpPr txBox="1"/>
          <p:nvPr/>
        </p:nvSpPr>
        <p:spPr>
          <a:xfrm>
            <a:off x="91440" y="894978"/>
            <a:ext cx="8902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Baseline on Lena 512x512 is non-competitive just based on the runtime of the algorithm</a:t>
            </a:r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8927E00-C281-DA4A-9D2F-FCB85496D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28" y="1312472"/>
            <a:ext cx="1692191" cy="1692191"/>
          </a:xfrm>
          <a:prstGeom prst="rect">
            <a:avLst/>
          </a:prstGeom>
        </p:spPr>
      </p:pic>
      <p:pic>
        <p:nvPicPr>
          <p:cNvPr id="10" name="Picture 9" descr="A picture containing clock&#10;&#10;Description automatically generated">
            <a:extLst>
              <a:ext uri="{FF2B5EF4-FFF2-40B4-BE49-F238E27FC236}">
                <a16:creationId xmlns:a16="http://schemas.microsoft.com/office/drawing/2014/main" id="{32D732C9-EC67-1D42-AE4A-93F3206FC6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386" y="1380527"/>
            <a:ext cx="1575047" cy="1578376"/>
          </a:xfrm>
          <a:prstGeom prst="rect">
            <a:avLst/>
          </a:prstGeom>
        </p:spPr>
      </p:pic>
      <p:pic>
        <p:nvPicPr>
          <p:cNvPr id="12" name="Picture 11" descr="A picture containing clock&#10;&#10;Description automatically generated">
            <a:extLst>
              <a:ext uri="{FF2B5EF4-FFF2-40B4-BE49-F238E27FC236}">
                <a16:creationId xmlns:a16="http://schemas.microsoft.com/office/drawing/2014/main" id="{C6C4A52E-DB0D-DA4D-B863-64A57F55C5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70022"/>
            <a:ext cx="1575047" cy="15993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56EC64C-5A22-3843-84C6-61DA0A92244F}"/>
              </a:ext>
            </a:extLst>
          </p:cNvPr>
          <p:cNvSpPr txBox="1"/>
          <p:nvPr/>
        </p:nvSpPr>
        <p:spPr>
          <a:xfrm>
            <a:off x="6451818" y="1595525"/>
            <a:ext cx="2336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Similar results on an 100x100 image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32DE87-5879-C846-9FFE-7B6A4AC4C2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654" y="3809994"/>
            <a:ext cx="6465880" cy="290496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AB8FB4B-A2F9-124B-B678-03586AEB0028}"/>
              </a:ext>
            </a:extLst>
          </p:cNvPr>
          <p:cNvSpPr txBox="1"/>
          <p:nvPr/>
        </p:nvSpPr>
        <p:spPr>
          <a:xfrm>
            <a:off x="6807130" y="4129546"/>
            <a:ext cx="23368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Averaged over Lena, Mandrill, and the images in our dataset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A3A1BA-A91E-EE4D-86A4-10563D32A82D}"/>
              </a:ext>
            </a:extLst>
          </p:cNvPr>
          <p:cNvSpPr txBox="1"/>
          <p:nvPr/>
        </p:nvSpPr>
        <p:spPr>
          <a:xfrm>
            <a:off x="6807130" y="5426738"/>
            <a:ext cx="23368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Fractal SVD run with face bases derived from the average face</a:t>
            </a:r>
          </a:p>
        </p:txBody>
      </p:sp>
    </p:spTree>
    <p:extLst>
      <p:ext uri="{BB962C8B-B14F-4D97-AF65-F5344CB8AC3E}">
        <p14:creationId xmlns:p14="http://schemas.microsoft.com/office/powerpoint/2010/main" val="1858573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374A75-8C79-D042-81F7-648BF1132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6785"/>
            <a:ext cx="9144000" cy="66512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03590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4891-F3A4-B64E-AE82-1F40AF725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" y="415599"/>
            <a:ext cx="9479280" cy="47937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ea typeface="Verdana" panose="020B0604030504040204" pitchFamily="34" charset="0"/>
                <a:cs typeface="Calibri" panose="020F0502020204030204" pitchFamily="34" charset="0"/>
              </a:rPr>
              <a:t>Aside : Additional Exploration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6C31A1-E3EB-004E-87A9-24B82323B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" y="990625"/>
            <a:ext cx="9144000" cy="2098762"/>
          </a:xfrm>
        </p:spPr>
        <p:txBody>
          <a:bodyPr>
            <a:noAutofit/>
          </a:bodyPr>
          <a:lstStyle/>
          <a:p>
            <a:pPr algn="l"/>
            <a:endParaRPr lang="en-US" b="0" dirty="0"/>
          </a:p>
          <a:p>
            <a:pPr lvl="1" algn="l"/>
            <a:endParaRPr lang="en-US" sz="1800" dirty="0"/>
          </a:p>
          <a:p>
            <a:pPr lvl="1" algn="l"/>
            <a:r>
              <a:rPr lang="en-US" sz="1800" dirty="0"/>
              <a:t> - Multiprocessor support</a:t>
            </a:r>
          </a:p>
          <a:p>
            <a:pPr lvl="1" algn="l"/>
            <a:r>
              <a:rPr lang="en-US" sz="1800" dirty="0"/>
              <a:t>- Multiple Baseline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387138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4891-F3A4-B64E-AE82-1F40AF725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" y="415599"/>
            <a:ext cx="9479280" cy="47937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ea typeface="Verdana" panose="020B0604030504040204" pitchFamily="34" charset="0"/>
                <a:cs typeface="Calibri" panose="020F0502020204030204" pitchFamily="34" charset="0"/>
              </a:rPr>
              <a:t>Conclusions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6C31A1-E3EB-004E-87A9-24B82323B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91440" y="575905"/>
            <a:ext cx="9144000" cy="2098762"/>
          </a:xfrm>
        </p:spPr>
        <p:txBody>
          <a:bodyPr>
            <a:noAutofit/>
          </a:bodyPr>
          <a:lstStyle/>
          <a:p>
            <a:pPr algn="l"/>
            <a:endParaRPr lang="en-US" b="0" dirty="0"/>
          </a:p>
          <a:p>
            <a:pPr lvl="1" algn="l"/>
            <a:endParaRPr lang="en-US" sz="1800" dirty="0"/>
          </a:p>
          <a:p>
            <a:pPr lvl="1" algn="l"/>
            <a:r>
              <a:rPr lang="en-US" sz="2400" dirty="0"/>
              <a:t>Initial results for FSVD are comparable to but not significantly better than existing classical schemes </a:t>
            </a:r>
          </a:p>
          <a:p>
            <a:pPr lvl="1" algn="l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and do require some preliminary knowledge about the image for fast convergence</a:t>
            </a:r>
          </a:p>
          <a:p>
            <a:pPr lvl="1" algn="l"/>
            <a:endParaRPr lang="en-US" sz="2400" dirty="0"/>
          </a:p>
          <a:p>
            <a:pPr lvl="1" algn="l"/>
            <a:r>
              <a:rPr lang="en-US" sz="2400" dirty="0"/>
              <a:t>FSVD is a significant improvement over the existing fractal baseline, and provides an interesting context through which to analyze the repeated structures in images</a:t>
            </a:r>
          </a:p>
        </p:txBody>
      </p:sp>
    </p:spTree>
    <p:extLst>
      <p:ext uri="{BB962C8B-B14F-4D97-AF65-F5344CB8AC3E}">
        <p14:creationId xmlns:p14="http://schemas.microsoft.com/office/powerpoint/2010/main" val="2058269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4891-F3A4-B64E-AE82-1F40AF725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900" y="403498"/>
            <a:ext cx="8422433" cy="479379"/>
          </a:xfrm>
        </p:spPr>
        <p:txBody>
          <a:bodyPr>
            <a:noAutofit/>
          </a:bodyPr>
          <a:lstStyle/>
          <a:p>
            <a:r>
              <a:rPr lang="en-US" dirty="0">
                <a:ea typeface="Verdana" panose="020B0604030504040204" pitchFamily="34" charset="0"/>
                <a:cs typeface="Calibri" panose="020F0502020204030204" pitchFamily="34" charset="0"/>
              </a:rPr>
              <a:t>Fractal Compression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6C31A1-E3EB-004E-87A9-24B82323B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066" y="1003737"/>
            <a:ext cx="9089574" cy="2098762"/>
          </a:xfrm>
        </p:spPr>
        <p:txBody>
          <a:bodyPr>
            <a:noAutofit/>
          </a:bodyPr>
          <a:lstStyle/>
          <a:p>
            <a:pPr algn="l"/>
            <a:r>
              <a:rPr lang="en-US" sz="2100" dirty="0">
                <a:solidFill>
                  <a:srgbClr val="C00000"/>
                </a:solidFill>
                <a:cs typeface="Calibri" panose="020F0502020204030204" pitchFamily="34" charset="0"/>
              </a:rPr>
              <a:t>Attractor</a:t>
            </a:r>
            <a:r>
              <a:rPr lang="en-US" sz="2100" b="0" dirty="0">
                <a:solidFill>
                  <a:srgbClr val="C00000"/>
                </a:solidFill>
                <a:cs typeface="Calibri" panose="020F0502020204030204" pitchFamily="34" charset="0"/>
              </a:rPr>
              <a:t>:</a:t>
            </a:r>
            <a:r>
              <a:rPr lang="en-US" sz="2100" b="0" dirty="0">
                <a:cs typeface="Calibri" panose="020F0502020204030204" pitchFamily="34" charset="0"/>
              </a:rPr>
              <a:t> A converged point. In our context, the original source image.</a:t>
            </a:r>
          </a:p>
          <a:p>
            <a:pPr algn="l"/>
            <a:r>
              <a:rPr lang="en-US" sz="2100" b="0" dirty="0">
                <a:solidFill>
                  <a:schemeClr val="bg2">
                    <a:lumMod val="25000"/>
                  </a:schemeClr>
                </a:solidFill>
                <a:cs typeface="Calibri" panose="020F0502020204030204" pitchFamily="34" charset="0"/>
              </a:rPr>
              <a:t>Fractal compression consists of finding a transformation </a:t>
            </a:r>
            <a:r>
              <a:rPr lang="en-US" sz="2100" dirty="0">
                <a:solidFill>
                  <a:schemeClr val="bg2">
                    <a:lumMod val="25000"/>
                  </a:schemeClr>
                </a:solidFill>
                <a:cs typeface="Calibri" panose="020F0502020204030204" pitchFamily="34" charset="0"/>
              </a:rPr>
              <a:t>T </a:t>
            </a:r>
            <a:r>
              <a:rPr lang="en-US" sz="2100" b="0" dirty="0">
                <a:solidFill>
                  <a:schemeClr val="bg2">
                    <a:lumMod val="25000"/>
                  </a:schemeClr>
                </a:solidFill>
                <a:cs typeface="Calibri" panose="020F0502020204030204" pitchFamily="34" charset="0"/>
              </a:rPr>
              <a:t>such that repeated applications of this </a:t>
            </a:r>
            <a:r>
              <a:rPr lang="en-US" sz="2100" dirty="0">
                <a:solidFill>
                  <a:schemeClr val="bg2">
                    <a:lumMod val="25000"/>
                  </a:schemeClr>
                </a:solidFill>
                <a:cs typeface="Calibri" panose="020F0502020204030204" pitchFamily="34" charset="0"/>
              </a:rPr>
              <a:t>T </a:t>
            </a:r>
            <a:r>
              <a:rPr lang="en-US" sz="2100" b="0" dirty="0">
                <a:solidFill>
                  <a:schemeClr val="bg2">
                    <a:lumMod val="25000"/>
                  </a:schemeClr>
                </a:solidFill>
                <a:cs typeface="Calibri" panose="020F0502020204030204" pitchFamily="34" charset="0"/>
              </a:rPr>
              <a:t>to an arbitrary input will eventually converge to the target attractor</a:t>
            </a:r>
            <a:endParaRPr lang="en-US" sz="1800" dirty="0">
              <a:solidFill>
                <a:schemeClr val="bg2">
                  <a:lumMod val="25000"/>
                </a:schemeClr>
              </a:solidFill>
              <a:cs typeface="Calibri" panose="020F0502020204030204" pitchFamily="34" charset="0"/>
            </a:endParaRPr>
          </a:p>
          <a:p>
            <a:pPr lvl="1" algn="l"/>
            <a:endParaRPr lang="en-US" sz="1800" dirty="0">
              <a:cs typeface="Calibri" panose="020F0502020204030204" pitchFamily="34" charset="0"/>
            </a:endParaRPr>
          </a:p>
          <a:p>
            <a:pPr lvl="1" algn="l"/>
            <a:r>
              <a:rPr lang="en-US" sz="1800" dirty="0"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10" name="Picture 9" descr="A person wearing a hat&#10;&#10;Description automatically generated">
            <a:extLst>
              <a:ext uri="{FF2B5EF4-FFF2-40B4-BE49-F238E27FC236}">
                <a16:creationId xmlns:a16="http://schemas.microsoft.com/office/drawing/2014/main" id="{706167EA-BF57-BF44-8B9E-4A962AC9B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425" y="2715981"/>
            <a:ext cx="3015575" cy="2564527"/>
          </a:xfrm>
          <a:prstGeom prst="rect">
            <a:avLst/>
          </a:prstGeom>
        </p:spPr>
      </p:pic>
      <p:pic>
        <p:nvPicPr>
          <p:cNvPr id="14" name="Picture 13" descr="A picture containing photo, side, snow, plane&#10;&#10;Description automatically generated">
            <a:extLst>
              <a:ext uri="{FF2B5EF4-FFF2-40B4-BE49-F238E27FC236}">
                <a16:creationId xmlns:a16="http://schemas.microsoft.com/office/drawing/2014/main" id="{E2DB66E0-77F8-3542-A0AE-D78667BE4F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153" y="2675964"/>
            <a:ext cx="3015575" cy="2688851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4CC9495B-8932-014A-B7BF-F1BC00B1DB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1" y="2715981"/>
            <a:ext cx="2946063" cy="2648834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BD1562-51B0-374A-AF97-DBE8B8FB33E9}"/>
              </a:ext>
            </a:extLst>
          </p:cNvPr>
          <p:cNvCxnSpPr/>
          <p:nvPr/>
        </p:nvCxnSpPr>
        <p:spPr bwMode="auto">
          <a:xfrm>
            <a:off x="2178424" y="3550024"/>
            <a:ext cx="2715429" cy="0"/>
          </a:xfrm>
          <a:prstGeom prst="straightConnector1">
            <a:avLst/>
          </a:prstGeom>
          <a:solidFill>
            <a:srgbClr val="DDDDDD"/>
          </a:solidFill>
          <a:ln w="31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E16DB1E-F277-F94B-8C88-CA8612558DB3}"/>
              </a:ext>
            </a:extLst>
          </p:cNvPr>
          <p:cNvCxnSpPr>
            <a:cxnSpLocks/>
          </p:cNvCxnSpPr>
          <p:nvPr/>
        </p:nvCxnSpPr>
        <p:spPr bwMode="auto">
          <a:xfrm>
            <a:off x="2178424" y="3769659"/>
            <a:ext cx="1627094" cy="1017494"/>
          </a:xfrm>
          <a:prstGeom prst="straightConnector1">
            <a:avLst/>
          </a:prstGeom>
          <a:solidFill>
            <a:srgbClr val="DDDDDD"/>
          </a:solidFill>
          <a:ln w="31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9613D88-E687-AC46-A94A-5C6C23194072}"/>
              </a:ext>
            </a:extLst>
          </p:cNvPr>
          <p:cNvCxnSpPr>
            <a:cxnSpLocks/>
          </p:cNvCxnSpPr>
          <p:nvPr/>
        </p:nvCxnSpPr>
        <p:spPr bwMode="auto">
          <a:xfrm flipV="1">
            <a:off x="918883" y="3998244"/>
            <a:ext cx="2886635" cy="280162"/>
          </a:xfrm>
          <a:prstGeom prst="straightConnector1">
            <a:avLst/>
          </a:prstGeom>
          <a:solidFill>
            <a:srgbClr val="DDDDDD"/>
          </a:solidFill>
          <a:ln w="31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283194-7355-4948-AAD9-B68DFB587CE7}"/>
              </a:ext>
            </a:extLst>
          </p:cNvPr>
          <p:cNvCxnSpPr>
            <a:cxnSpLocks/>
          </p:cNvCxnSpPr>
          <p:nvPr/>
        </p:nvCxnSpPr>
        <p:spPr bwMode="auto">
          <a:xfrm>
            <a:off x="1281954" y="3769659"/>
            <a:ext cx="3338986" cy="788894"/>
          </a:xfrm>
          <a:prstGeom prst="straightConnector1">
            <a:avLst/>
          </a:prstGeom>
          <a:solidFill>
            <a:srgbClr val="DDDDDD"/>
          </a:solidFill>
          <a:ln w="31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DF8A78B-416A-344B-AB75-BF9CBF249FF9}"/>
              </a:ext>
            </a:extLst>
          </p:cNvPr>
          <p:cNvCxnSpPr>
            <a:cxnSpLocks/>
          </p:cNvCxnSpPr>
          <p:nvPr/>
        </p:nvCxnSpPr>
        <p:spPr bwMode="auto">
          <a:xfrm flipV="1">
            <a:off x="1281954" y="3294529"/>
            <a:ext cx="3464858" cy="1766048"/>
          </a:xfrm>
          <a:prstGeom prst="straightConnector1">
            <a:avLst/>
          </a:prstGeom>
          <a:solidFill>
            <a:srgbClr val="DDDDDD"/>
          </a:solidFill>
          <a:ln w="31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6561E9C-4F4B-F642-9BD5-1B36CF385E98}"/>
              </a:ext>
            </a:extLst>
          </p:cNvPr>
          <p:cNvCxnSpPr/>
          <p:nvPr/>
        </p:nvCxnSpPr>
        <p:spPr bwMode="auto">
          <a:xfrm>
            <a:off x="5223257" y="3478854"/>
            <a:ext cx="2715429" cy="0"/>
          </a:xfrm>
          <a:prstGeom prst="straightConnector1">
            <a:avLst/>
          </a:prstGeom>
          <a:solidFill>
            <a:srgbClr val="DDDDDD"/>
          </a:solidFill>
          <a:ln w="31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EC95444-E321-1345-B46E-02C487D79DC9}"/>
              </a:ext>
            </a:extLst>
          </p:cNvPr>
          <p:cNvCxnSpPr>
            <a:cxnSpLocks/>
          </p:cNvCxnSpPr>
          <p:nvPr/>
        </p:nvCxnSpPr>
        <p:spPr bwMode="auto">
          <a:xfrm>
            <a:off x="5223257" y="3698489"/>
            <a:ext cx="1627094" cy="1017494"/>
          </a:xfrm>
          <a:prstGeom prst="straightConnector1">
            <a:avLst/>
          </a:prstGeom>
          <a:solidFill>
            <a:srgbClr val="DDDDDD"/>
          </a:solidFill>
          <a:ln w="31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F795243-6A21-D24B-BFE3-E8D0EAB22DC4}"/>
              </a:ext>
            </a:extLst>
          </p:cNvPr>
          <p:cNvCxnSpPr>
            <a:cxnSpLocks/>
          </p:cNvCxnSpPr>
          <p:nvPr/>
        </p:nvCxnSpPr>
        <p:spPr bwMode="auto">
          <a:xfrm flipV="1">
            <a:off x="3963716" y="3927074"/>
            <a:ext cx="2886635" cy="280162"/>
          </a:xfrm>
          <a:prstGeom prst="straightConnector1">
            <a:avLst/>
          </a:prstGeom>
          <a:solidFill>
            <a:srgbClr val="DDDDDD"/>
          </a:solidFill>
          <a:ln w="31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7B70F89-553A-8248-A96B-F6D2A9601ED1}"/>
              </a:ext>
            </a:extLst>
          </p:cNvPr>
          <p:cNvCxnSpPr>
            <a:cxnSpLocks/>
          </p:cNvCxnSpPr>
          <p:nvPr/>
        </p:nvCxnSpPr>
        <p:spPr bwMode="auto">
          <a:xfrm>
            <a:off x="4326787" y="3698489"/>
            <a:ext cx="3338986" cy="788894"/>
          </a:xfrm>
          <a:prstGeom prst="straightConnector1">
            <a:avLst/>
          </a:prstGeom>
          <a:solidFill>
            <a:srgbClr val="DDDDDD"/>
          </a:solidFill>
          <a:ln w="31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2A5FA-04F7-F442-8D57-42EF5023EAE6}"/>
              </a:ext>
            </a:extLst>
          </p:cNvPr>
          <p:cNvCxnSpPr>
            <a:cxnSpLocks/>
          </p:cNvCxnSpPr>
          <p:nvPr/>
        </p:nvCxnSpPr>
        <p:spPr bwMode="auto">
          <a:xfrm flipV="1">
            <a:off x="4326787" y="3223359"/>
            <a:ext cx="3464858" cy="1766048"/>
          </a:xfrm>
          <a:prstGeom prst="straightConnector1">
            <a:avLst/>
          </a:prstGeom>
          <a:solidFill>
            <a:srgbClr val="DDDDDD"/>
          </a:solidFill>
          <a:ln w="31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58038FF-75E8-FF44-B923-7F8DB6144455}"/>
              </a:ext>
            </a:extLst>
          </p:cNvPr>
          <p:cNvSpPr txBox="1"/>
          <p:nvPr/>
        </p:nvSpPr>
        <p:spPr>
          <a:xfrm>
            <a:off x="1627574" y="5835729"/>
            <a:ext cx="6532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Reconstructed from all-0 input, given the right fractal codebook</a:t>
            </a:r>
          </a:p>
        </p:txBody>
      </p:sp>
    </p:spTree>
    <p:extLst>
      <p:ext uri="{BB962C8B-B14F-4D97-AF65-F5344CB8AC3E}">
        <p14:creationId xmlns:p14="http://schemas.microsoft.com/office/powerpoint/2010/main" val="20133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22300" y="1233593"/>
            <a:ext cx="8267699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rgbClr val="CC0000"/>
              </a:buClr>
              <a:buSzPct val="55000"/>
              <a:buFont typeface="Wingdings 2" pitchFamily="18" charset="2"/>
              <a:buChar char="¢"/>
              <a:tabLst/>
              <a:defRPr/>
            </a:pPr>
            <a:r>
              <a:rPr lang="en-US" sz="2400" kern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Introduction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rgbClr val="CC0000"/>
              </a:buClr>
              <a:buSzPct val="55000"/>
              <a:buFont typeface="Wingdings 2" pitchFamily="18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Baseline Fractal Compress</a:t>
            </a:r>
            <a:r>
              <a:rPr lang="en-US" sz="2400" kern="0" dirty="0">
                <a:latin typeface="Calibri" pitchFamily="34" charset="0"/>
              </a:rPr>
              <a:t>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rgbClr val="CC0000"/>
              </a:buClr>
              <a:buSzPct val="55000"/>
              <a:buFont typeface="Wingdings 2" pitchFamily="18" charset="2"/>
              <a:buChar char="¢"/>
              <a:tabLst/>
              <a:defRPr/>
            </a:pPr>
            <a:r>
              <a:rPr lang="en-US" sz="2400" kern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Our Work: Fast Fractal Compression </a:t>
            </a: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rgbClr val="CC0000"/>
              </a:buClr>
              <a:buSzPct val="55000"/>
              <a:buFont typeface="Wingdings 2" pitchFamily="18" charset="2"/>
              <a:buChar char="¢"/>
              <a:tabLst/>
              <a:defRPr/>
            </a:pPr>
            <a:r>
              <a:rPr lang="en-US" sz="2400" kern="0" dirty="0">
                <a:solidFill>
                  <a:schemeClr val="bg2"/>
                </a:solidFill>
                <a:latin typeface="Calibri" pitchFamily="34" charset="0"/>
              </a:rPr>
              <a:t>Demo</a:t>
            </a: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rgbClr val="CC0000"/>
              </a:buClr>
              <a:buSzPct val="55000"/>
              <a:buFont typeface="Wingdings 2" pitchFamily="18" charset="2"/>
              <a:buChar char="¢"/>
              <a:tabLst/>
              <a:defRPr/>
            </a:pPr>
            <a:r>
              <a:rPr lang="en-US" sz="2400" kern="0" dirty="0">
                <a:solidFill>
                  <a:schemeClr val="bg2"/>
                </a:solidFill>
                <a:latin typeface="Calibri" pitchFamily="34" charset="0"/>
              </a:rPr>
              <a:t>Results and Conclusions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4387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4891-F3A4-B64E-AE82-1F40AF725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" y="415599"/>
            <a:ext cx="9479280" cy="47937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ea typeface="Verdana" panose="020B0604030504040204" pitchFamily="34" charset="0"/>
                <a:cs typeface="Calibri" panose="020F0502020204030204" pitchFamily="34" charset="0"/>
              </a:rPr>
              <a:t>Baseline Fractal Compression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6C31A1-E3EB-004E-87A9-24B82323B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457" y="1040729"/>
            <a:ext cx="8963246" cy="2098762"/>
          </a:xfrm>
        </p:spPr>
        <p:txBody>
          <a:bodyPr>
            <a:noAutofit/>
          </a:bodyPr>
          <a:lstStyle/>
          <a:p>
            <a:pPr algn="l"/>
            <a:r>
              <a:rPr lang="en-US" b="0" dirty="0"/>
              <a:t>Input image partitioned into nonoverlapping square blocks. 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Range blocks </a:t>
            </a:r>
            <a:r>
              <a:rPr lang="en-US" dirty="0"/>
              <a:t>: </a:t>
            </a:r>
            <a:r>
              <a:rPr lang="en-US" b="0" dirty="0"/>
              <a:t>M×M 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Domain blocks :  </a:t>
            </a:r>
            <a:r>
              <a:rPr lang="en-US" b="0" dirty="0"/>
              <a:t>2M×2M 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Task: </a:t>
            </a:r>
            <a:r>
              <a:rPr lang="en-US" b="0" dirty="0"/>
              <a:t>Find a fractal compression scheme (an iterative mapping) to encode each </a:t>
            </a:r>
            <a:r>
              <a:rPr lang="en-US" b="0" dirty="0" err="1"/>
              <a:t>rangeblock</a:t>
            </a:r>
            <a:r>
              <a:rPr lang="en-US" b="0" dirty="0"/>
              <a:t>.</a:t>
            </a:r>
          </a:p>
          <a:p>
            <a:pPr algn="l"/>
            <a:endParaRPr lang="en-US" b="0" dirty="0"/>
          </a:p>
          <a:p>
            <a:pPr lvl="1" algn="l"/>
            <a:endParaRPr lang="en-US" sz="1800" dirty="0"/>
          </a:p>
          <a:p>
            <a:pPr lvl="1" algn="l"/>
            <a:r>
              <a:rPr lang="en-US" sz="1800" dirty="0"/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4824F3-CF7A-F24A-A3C5-A18BBE0DE2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35" y="4585212"/>
            <a:ext cx="1857189" cy="185718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7136C3A-4C4A-BD49-9D49-A2C75B661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758" y="3575346"/>
            <a:ext cx="1865417" cy="186541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8B88A1C-9310-7E41-B095-E43D3CB02912}"/>
              </a:ext>
            </a:extLst>
          </p:cNvPr>
          <p:cNvSpPr/>
          <p:nvPr/>
        </p:nvSpPr>
        <p:spPr bwMode="auto">
          <a:xfrm>
            <a:off x="2726758" y="3575346"/>
            <a:ext cx="729136" cy="673925"/>
          </a:xfrm>
          <a:prstGeom prst="rect">
            <a:avLst/>
          </a:prstGeom>
          <a:noFill/>
          <a:ln w="508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A6AA075-9843-D340-99CE-BC0B630FEDD1}"/>
              </a:ext>
            </a:extLst>
          </p:cNvPr>
          <p:cNvSpPr/>
          <p:nvPr/>
        </p:nvSpPr>
        <p:spPr bwMode="auto">
          <a:xfrm>
            <a:off x="657035" y="4585212"/>
            <a:ext cx="364939" cy="364642"/>
          </a:xfrm>
          <a:prstGeom prst="rect">
            <a:avLst/>
          </a:prstGeom>
          <a:noFill/>
          <a:ln w="508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C241EA-F574-424C-9F22-FC1EC4075277}"/>
              </a:ext>
            </a:extLst>
          </p:cNvPr>
          <p:cNvSpPr txBox="1"/>
          <p:nvPr/>
        </p:nvSpPr>
        <p:spPr>
          <a:xfrm>
            <a:off x="5378823" y="3444094"/>
            <a:ext cx="33079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Underlying assumption about the data is that there is a repeated, scale-invariant affine structure</a:t>
            </a:r>
          </a:p>
        </p:txBody>
      </p:sp>
      <p:pic>
        <p:nvPicPr>
          <p:cNvPr id="16" name="Picture 15" descr="A picture containing object&#10;&#10;Description automatically generated">
            <a:extLst>
              <a:ext uri="{FF2B5EF4-FFF2-40B4-BE49-F238E27FC236}">
                <a16:creationId xmlns:a16="http://schemas.microsoft.com/office/drawing/2014/main" id="{4CBE2180-60F5-B146-8312-2C52DC7F2D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822" y="5039939"/>
            <a:ext cx="3307977" cy="155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557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1AF4FA13-E7EC-C04B-B381-379A82342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35" y="3473119"/>
            <a:ext cx="6240929" cy="1503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BD4891-F3A4-B64E-AE82-1F40AF725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" y="415599"/>
            <a:ext cx="9479280" cy="47937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ea typeface="Verdana" panose="020B0604030504040204" pitchFamily="34" charset="0"/>
                <a:cs typeface="Calibri" panose="020F0502020204030204" pitchFamily="34" charset="0"/>
              </a:rPr>
              <a:t>Baseline </a:t>
            </a:r>
            <a:r>
              <a:rPr lang="en-US">
                <a:ea typeface="Verdana" panose="020B0604030504040204" pitchFamily="34" charset="0"/>
                <a:cs typeface="Calibri" panose="020F0502020204030204" pitchFamily="34" charset="0"/>
              </a:rPr>
              <a:t>Fractal Compression</a:t>
            </a:r>
            <a:endParaRPr lang="en-US" dirty="0"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6C31A1-E3EB-004E-87A9-24B82323B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457" y="894978"/>
            <a:ext cx="8963246" cy="2098762"/>
          </a:xfrm>
        </p:spPr>
        <p:txBody>
          <a:bodyPr>
            <a:noAutofit/>
          </a:bodyPr>
          <a:lstStyle/>
          <a:p>
            <a:pPr algn="l"/>
            <a:endParaRPr lang="en-US" b="0" dirty="0"/>
          </a:p>
          <a:p>
            <a:pPr algn="l"/>
            <a:r>
              <a:rPr lang="en-US" dirty="0">
                <a:solidFill>
                  <a:srgbClr val="C00000"/>
                </a:solidFill>
              </a:rPr>
              <a:t>Solution: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 err="1"/>
              <a:t>Downsample</a:t>
            </a:r>
            <a:r>
              <a:rPr lang="en-US" b="0" dirty="0"/>
              <a:t> domain blocks by 2 (or another scalar factor)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/>
              <a:t>Find domain block that, when scaled by the scalar </a:t>
            </a:r>
            <a:r>
              <a:rPr lang="el-GR" b="0" dirty="0">
                <a:solidFill>
                  <a:srgbClr val="C00000"/>
                </a:solidFill>
              </a:rPr>
              <a:t>α</a:t>
            </a:r>
            <a:r>
              <a:rPr lang="en-US" b="0" dirty="0">
                <a:solidFill>
                  <a:srgbClr val="C00000"/>
                </a:solidFill>
              </a:rPr>
              <a:t> </a:t>
            </a:r>
            <a:r>
              <a:rPr lang="en-US" b="0" dirty="0"/>
              <a:t>and biased by the constant </a:t>
            </a:r>
            <a:r>
              <a:rPr lang="el-GR" b="0" dirty="0">
                <a:solidFill>
                  <a:srgbClr val="C00000"/>
                </a:solidFill>
              </a:rPr>
              <a:t>β</a:t>
            </a:r>
            <a:r>
              <a:rPr lang="el-GR" b="0" dirty="0"/>
              <a:t>, </a:t>
            </a:r>
            <a:r>
              <a:rPr lang="en-US" b="0" dirty="0"/>
              <a:t>is the closest match to the range block.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/>
              <a:t>optimal values of </a:t>
            </a:r>
            <a:r>
              <a:rPr lang="el-GR" b="0" dirty="0"/>
              <a:t>α</a:t>
            </a:r>
            <a:r>
              <a:rPr lang="en-US" b="0" dirty="0"/>
              <a:t> and </a:t>
            </a:r>
            <a:r>
              <a:rPr lang="el-GR" b="0" dirty="0"/>
              <a:t>β</a:t>
            </a:r>
            <a:r>
              <a:rPr lang="en-US" b="0" dirty="0"/>
              <a:t> have simple closed-form solutions.</a:t>
            </a:r>
            <a:endParaRPr lang="en-US" sz="1800" dirty="0">
              <a:solidFill>
                <a:schemeClr val="bg2">
                  <a:lumMod val="25000"/>
                </a:schemeClr>
              </a:solidFill>
            </a:endParaRPr>
          </a:p>
          <a:p>
            <a:pPr lvl="1" algn="l"/>
            <a:endParaRPr lang="en-US" sz="1800" dirty="0"/>
          </a:p>
          <a:p>
            <a:pPr lvl="1" algn="l"/>
            <a:r>
              <a:rPr lang="en-US" sz="1800" dirty="0"/>
              <a:t> 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649A8CEA-B0AF-2D40-A611-A8208A595B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798" y="5725913"/>
            <a:ext cx="490569" cy="474217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70608E5-D783-594E-B82A-6F060699B2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251" y="4965143"/>
            <a:ext cx="490568" cy="4905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223AA0-45D4-D24F-BD91-62D0D63C076E}"/>
              </a:ext>
            </a:extLst>
          </p:cNvPr>
          <p:cNvSpPr txBox="1"/>
          <p:nvPr/>
        </p:nvSpPr>
        <p:spPr>
          <a:xfrm>
            <a:off x="1745139" y="5018548"/>
            <a:ext cx="5900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Returns best domain block to encode given range block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A8CF0F-074B-5E4F-BF9F-1836F6BF653F}"/>
              </a:ext>
            </a:extLst>
          </p:cNvPr>
          <p:cNvSpPr txBox="1"/>
          <p:nvPr/>
        </p:nvSpPr>
        <p:spPr>
          <a:xfrm>
            <a:off x="1745139" y="5745775"/>
            <a:ext cx="5121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Downsamples</a:t>
            </a:r>
            <a:r>
              <a:rPr lang="en-US" dirty="0"/>
              <a:t>, transforms, places domain block</a:t>
            </a:r>
          </a:p>
        </p:txBody>
      </p:sp>
    </p:spTree>
    <p:extLst>
      <p:ext uri="{BB962C8B-B14F-4D97-AF65-F5344CB8AC3E}">
        <p14:creationId xmlns:p14="http://schemas.microsoft.com/office/powerpoint/2010/main" val="3635431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iagram, engineering drawing&#10;&#10;Description automatically generated">
            <a:extLst>
              <a:ext uri="{FF2B5EF4-FFF2-40B4-BE49-F238E27FC236}">
                <a16:creationId xmlns:a16="http://schemas.microsoft.com/office/drawing/2014/main" id="{9562B9DA-8353-6B40-BA40-568EC7088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647" y="908991"/>
            <a:ext cx="4800599" cy="25756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BD4891-F3A4-B64E-AE82-1F40AF725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" y="415599"/>
            <a:ext cx="9479280" cy="47937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ea typeface="Verdana" panose="020B0604030504040204" pitchFamily="34" charset="0"/>
                <a:cs typeface="Calibri" panose="020F0502020204030204" pitchFamily="34" charset="0"/>
              </a:rPr>
              <a:t>Baseline </a:t>
            </a:r>
            <a:r>
              <a:rPr lang="en-US">
                <a:ea typeface="Verdana" panose="020B0604030504040204" pitchFamily="34" charset="0"/>
                <a:cs typeface="Calibri" panose="020F0502020204030204" pitchFamily="34" charset="0"/>
              </a:rPr>
              <a:t>Fractal Compression</a:t>
            </a:r>
            <a:endParaRPr lang="en-US" dirty="0"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6C31A1-E3EB-004E-87A9-24B82323B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753" y="807602"/>
            <a:ext cx="8963246" cy="2098762"/>
          </a:xfrm>
        </p:spPr>
        <p:txBody>
          <a:bodyPr>
            <a:noAutofit/>
          </a:bodyPr>
          <a:lstStyle/>
          <a:p>
            <a:pPr algn="l"/>
            <a:endParaRPr lang="en-US" b="0" dirty="0"/>
          </a:p>
          <a:p>
            <a:pPr algn="l"/>
            <a:r>
              <a:rPr lang="en-US" sz="3200" dirty="0">
                <a:solidFill>
                  <a:srgbClr val="C00000"/>
                </a:solidFill>
              </a:rPr>
              <a:t>Issues: </a:t>
            </a:r>
          </a:p>
          <a:p>
            <a:pPr algn="l"/>
            <a:endParaRPr lang="en-US" dirty="0">
              <a:solidFill>
                <a:srgbClr val="C00000"/>
              </a:solidFill>
            </a:endParaRPr>
          </a:p>
          <a:p>
            <a:pPr algn="l"/>
            <a:endParaRPr lang="en-US" dirty="0">
              <a:solidFill>
                <a:srgbClr val="C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/>
              <a:t>”Fetching function”           is extremely slow</a:t>
            </a:r>
          </a:p>
          <a:p>
            <a:pPr lvl="1" algn="l"/>
            <a:r>
              <a:rPr lang="en-US" dirty="0"/>
              <a:t>For each range block R(</a:t>
            </a:r>
            <a:r>
              <a:rPr lang="en-US" dirty="0" err="1"/>
              <a:t>i,j</a:t>
            </a:r>
            <a:r>
              <a:rPr lang="en-US" dirty="0"/>
              <a:t>)</a:t>
            </a:r>
          </a:p>
          <a:p>
            <a:pPr lvl="2" algn="l"/>
            <a:r>
              <a:rPr lang="en-US" dirty="0"/>
              <a:t>F</a:t>
            </a:r>
            <a:r>
              <a:rPr lang="en-US" b="0" dirty="0"/>
              <a:t>or each</a:t>
            </a:r>
            <a:r>
              <a:rPr lang="en-US" dirty="0"/>
              <a:t> (</a:t>
            </a:r>
            <a:r>
              <a:rPr lang="en-US" dirty="0" err="1"/>
              <a:t>downsampled</a:t>
            </a:r>
            <a:r>
              <a:rPr lang="en-US" dirty="0"/>
              <a:t>) domain block D(</a:t>
            </a:r>
            <a:r>
              <a:rPr lang="en-US" dirty="0" err="1"/>
              <a:t>k,l</a:t>
            </a:r>
            <a:r>
              <a:rPr lang="en-US" dirty="0"/>
              <a:t>)</a:t>
            </a:r>
          </a:p>
          <a:p>
            <a:pPr lvl="3" algn="l"/>
            <a:r>
              <a:rPr lang="en-US" b="0" dirty="0"/>
              <a:t>Solve for optimal </a:t>
            </a:r>
            <a:r>
              <a:rPr lang="el-GR" dirty="0">
                <a:solidFill>
                  <a:srgbClr val="C00000"/>
                </a:solidFill>
              </a:rPr>
              <a:t>α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l-GR" dirty="0">
                <a:solidFill>
                  <a:srgbClr val="C00000"/>
                </a:solidFill>
              </a:rPr>
              <a:t>β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satisfy: R = </a:t>
            </a:r>
            <a:r>
              <a:rPr lang="el-GR" dirty="0">
                <a:solidFill>
                  <a:srgbClr val="C00000"/>
                </a:solidFill>
              </a:rPr>
              <a:t>α </a:t>
            </a:r>
            <a:r>
              <a:rPr lang="en-US" dirty="0"/>
              <a:t>D + </a:t>
            </a:r>
            <a:r>
              <a:rPr lang="el-GR" dirty="0">
                <a:solidFill>
                  <a:srgbClr val="C00000"/>
                </a:solidFill>
              </a:rPr>
              <a:t>β</a:t>
            </a:r>
            <a:endParaRPr lang="en-US" dirty="0">
              <a:solidFill>
                <a:srgbClr val="C00000"/>
              </a:solidFill>
            </a:endParaRPr>
          </a:p>
          <a:p>
            <a:pPr lvl="3" algn="l"/>
            <a:r>
              <a:rPr lang="en-US" sz="1800" dirty="0"/>
              <a:t> </a:t>
            </a: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3AAE6897-ABB4-7A49-B83A-DC5857006B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378" y="2637077"/>
            <a:ext cx="538574" cy="5385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619591-ABBE-2741-A4F2-07AF1AC9EEB5}"/>
              </a:ext>
            </a:extLst>
          </p:cNvPr>
          <p:cNvSpPr txBox="1"/>
          <p:nvPr/>
        </p:nvSpPr>
        <p:spPr>
          <a:xfrm>
            <a:off x="1082857" y="4220656"/>
            <a:ext cx="4316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Store mapping as 6-tuple (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, j, k, l, </a:t>
            </a:r>
            <a:r>
              <a:rPr lang="el-GR" b="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l-GR" b="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b="0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277676-669A-0949-8DDE-8FD12BD23FB2}"/>
              </a:ext>
            </a:extLst>
          </p:cNvPr>
          <p:cNvSpPr txBox="1"/>
          <p:nvPr/>
        </p:nvSpPr>
        <p:spPr>
          <a:xfrm>
            <a:off x="1478652" y="5170567"/>
            <a:ext cx="6367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How do we speed up image encoding?</a:t>
            </a:r>
          </a:p>
        </p:txBody>
      </p:sp>
    </p:spTree>
    <p:extLst>
      <p:ext uri="{BB962C8B-B14F-4D97-AF65-F5344CB8AC3E}">
        <p14:creationId xmlns:p14="http://schemas.microsoft.com/office/powerpoint/2010/main" val="2707406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22300" y="1233593"/>
            <a:ext cx="8267699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rgbClr val="CC0000"/>
              </a:buClr>
              <a:buSzPct val="55000"/>
              <a:buFont typeface="Wingdings 2" pitchFamily="18" charset="2"/>
              <a:buChar char="¢"/>
              <a:tabLst/>
              <a:defRPr/>
            </a:pPr>
            <a:r>
              <a:rPr lang="en-US" sz="2400" kern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Introduction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rgbClr val="CC0000"/>
              </a:buClr>
              <a:buSzPct val="55000"/>
              <a:buFont typeface="Wingdings 2" pitchFamily="18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 pitchFamily="34" charset="0"/>
              </a:rPr>
              <a:t>Baseline Fractal Compress</a:t>
            </a:r>
            <a:r>
              <a:rPr lang="en-US" sz="2400" kern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rgbClr val="CC0000"/>
              </a:buClr>
              <a:buSzPct val="55000"/>
              <a:buFont typeface="Wingdings 2" pitchFamily="18" charset="2"/>
              <a:buChar char="¢"/>
              <a:tabLst/>
              <a:defRPr/>
            </a:pPr>
            <a:r>
              <a:rPr lang="en-US" sz="2400" kern="0" dirty="0">
                <a:latin typeface="Calibri" pitchFamily="34" charset="0"/>
              </a:rPr>
              <a:t>Our Work: Fast Fractal Compression </a:t>
            </a: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rgbClr val="CC0000"/>
              </a:buClr>
              <a:buSzPct val="55000"/>
              <a:buFont typeface="Wingdings 2" pitchFamily="18" charset="2"/>
              <a:buChar char="¢"/>
              <a:tabLst/>
              <a:defRPr/>
            </a:pPr>
            <a:r>
              <a:rPr lang="en-US" sz="2400" kern="0" dirty="0">
                <a:solidFill>
                  <a:schemeClr val="bg2"/>
                </a:solidFill>
                <a:latin typeface="Calibri" pitchFamily="34" charset="0"/>
              </a:rPr>
              <a:t>Demo</a:t>
            </a: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rgbClr val="CC0000"/>
              </a:buClr>
              <a:buSzPct val="55000"/>
              <a:buFont typeface="Wingdings 2" pitchFamily="18" charset="2"/>
              <a:buChar char="¢"/>
              <a:tabLst/>
              <a:defRPr/>
            </a:pPr>
            <a:r>
              <a:rPr lang="en-US" sz="2400" kern="0" dirty="0">
                <a:solidFill>
                  <a:schemeClr val="bg2"/>
                </a:solidFill>
                <a:latin typeface="Calibri" pitchFamily="34" charset="0"/>
              </a:rPr>
              <a:t>Results and Conclusions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3731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4891-F3A4-B64E-AE82-1F40AF725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" y="415599"/>
            <a:ext cx="9479280" cy="47937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ea typeface="Verdana" panose="020B0604030504040204" pitchFamily="34" charset="0"/>
                <a:cs typeface="Calibri" panose="020F0502020204030204" pitchFamily="34" charset="0"/>
              </a:rPr>
              <a:t>Fast Fractal Compression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6C31A1-E3EB-004E-87A9-24B82323B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457" y="1040729"/>
            <a:ext cx="8963246" cy="2098762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General Concept: </a:t>
            </a:r>
            <a:r>
              <a:rPr lang="en-US" b="0" dirty="0"/>
              <a:t>Classify and reconstruct range blocks using domain blocks as a “dictionary” </a:t>
            </a:r>
          </a:p>
          <a:p>
            <a:pPr algn="l"/>
            <a:r>
              <a:rPr lang="en-US" b="0" dirty="0"/>
              <a:t>	- Or rather, their singular vectors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Intuition: </a:t>
            </a:r>
          </a:p>
          <a:p>
            <a:pPr marL="342900" indent="-342900" algn="l">
              <a:buFontTx/>
              <a:buChar char="-"/>
            </a:pPr>
            <a:r>
              <a:rPr lang="en-US" b="0" dirty="0"/>
              <a:t>Each range block is classified as compactly and as correctly as possible from </a:t>
            </a:r>
            <a:r>
              <a:rPr lang="en-US" b="0" dirty="0" err="1"/>
              <a:t>downsampled</a:t>
            </a:r>
            <a:r>
              <a:rPr lang="en-US" b="0" dirty="0"/>
              <a:t> blocks.</a:t>
            </a:r>
          </a:p>
          <a:p>
            <a:pPr marL="342900" indent="-342900" algn="l">
              <a:buFontTx/>
              <a:buChar char="-"/>
            </a:pPr>
            <a:r>
              <a:rPr lang="en-US" b="0" dirty="0"/>
              <a:t>Can use a weighted combination of the </a:t>
            </a:r>
            <a:r>
              <a:rPr lang="en-US" b="0" dirty="0" err="1"/>
              <a:t>downsampled</a:t>
            </a:r>
            <a:r>
              <a:rPr lang="en-US" b="0" dirty="0"/>
              <a:t> domain blocks to reconstruct data </a:t>
            </a:r>
          </a:p>
          <a:p>
            <a:pPr marL="342900" indent="-342900" algn="l">
              <a:buFontTx/>
              <a:buChar char="-"/>
            </a:pPr>
            <a:r>
              <a:rPr lang="en-US" b="0" dirty="0"/>
              <a:t>SVD is a useful tool for extracting bases</a:t>
            </a:r>
            <a:endParaRPr lang="en-US" dirty="0"/>
          </a:p>
          <a:p>
            <a:pPr algn="l"/>
            <a:endParaRPr lang="en-US" b="0" dirty="0"/>
          </a:p>
          <a:p>
            <a:pPr algn="l"/>
            <a:endParaRPr lang="en-US" b="0" dirty="0"/>
          </a:p>
          <a:p>
            <a:pPr lvl="1" algn="l"/>
            <a:endParaRPr lang="en-US" sz="1800" dirty="0"/>
          </a:p>
          <a:p>
            <a:pPr lvl="1" algn="l"/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10337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600"/>
  <p:tag name="DEFAULTMAGNIFICATION" val="0.8"/>
  <p:tag name="FIRSTMARKUS@CESERZNFUVWXY5M7" val="2607"/>
  <p:tag name="DEFAULTFONTSIZE" val="10"/>
  <p:tag name="DEFAULTWIDTH" val="636"/>
  <p:tag name="DEFAULTHEIGHT" val="585"/>
  <p:tag name="FIRSTFRANZF@ELXCRMVFUVWZY556" val="4154"/>
  <p:tag name="DEFAULTDISPLAYSOURCE" val="\documentclass{slides}\pagestyle{empty}&#10;\begin{document}&#10;&#10;\end{document}&#10;"/>
  <p:tag name="EMBEDFONTS" val="0"/>
</p:tagLst>
</file>

<file path=ppt/theme/theme1.xml><?xml version="1.0" encoding="utf-8"?>
<a:theme xmlns:a="http://schemas.openxmlformats.org/drawingml/2006/main" name="spiral-template">
  <a:themeElements>
    <a:clrScheme name="spiral-template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0000"/>
      </a:hlink>
      <a:folHlink>
        <a:srgbClr val="CC0000"/>
      </a:folHlink>
    </a:clrScheme>
    <a:fontScheme name="spiral-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spiral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iral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iral-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iral-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iral-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iral-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iral-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iral-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4221</Words>
  <Application>Microsoft Macintosh PowerPoint</Application>
  <PresentationFormat>On-screen Show (4:3)</PresentationFormat>
  <Paragraphs>436</Paragraphs>
  <Slides>23</Slides>
  <Notes>23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Arial Narrow</vt:lpstr>
      <vt:lpstr>Calibri</vt:lpstr>
      <vt:lpstr>Times New Roman</vt:lpstr>
      <vt:lpstr>Verdana</vt:lpstr>
      <vt:lpstr>Wingdings</vt:lpstr>
      <vt:lpstr>Wingdings 2</vt:lpstr>
      <vt:lpstr>spiral-template</vt:lpstr>
      <vt:lpstr>18-797 Final Project: Fast Fractal Image Compression</vt:lpstr>
      <vt:lpstr>Organization</vt:lpstr>
      <vt:lpstr>Fractal Compression</vt:lpstr>
      <vt:lpstr>Organization</vt:lpstr>
      <vt:lpstr>Baseline Fractal Compression</vt:lpstr>
      <vt:lpstr>Baseline Fractal Compression</vt:lpstr>
      <vt:lpstr>Baseline Fractal Compression</vt:lpstr>
      <vt:lpstr>Organization</vt:lpstr>
      <vt:lpstr>Fast Fractal Compression</vt:lpstr>
      <vt:lpstr>Fast Fractal Compression (using SVD)</vt:lpstr>
      <vt:lpstr>Fast Fractal Compression (using SVD)</vt:lpstr>
      <vt:lpstr>Fast Fractal Compression (using SVD)</vt:lpstr>
      <vt:lpstr>Fast Fractal Compression</vt:lpstr>
      <vt:lpstr>Fast Fractal Compression - Analysis</vt:lpstr>
      <vt:lpstr>Fast Fractal Compression - Analysis</vt:lpstr>
      <vt:lpstr>Fast Fractal Compression - Analysis</vt:lpstr>
      <vt:lpstr>Organization</vt:lpstr>
      <vt:lpstr>Organization</vt:lpstr>
      <vt:lpstr>Dataset</vt:lpstr>
      <vt:lpstr>Selected Results</vt:lpstr>
      <vt:lpstr>PowerPoint Presentation</vt:lpstr>
      <vt:lpstr>Aside : Additional Exploration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18-797 Final Project: Fast Fractal Image Compression</dc:title>
  <dc:creator>Julia Mionis (Student)</dc:creator>
  <cp:lastModifiedBy>Julia Mionis (Student)</cp:lastModifiedBy>
  <cp:revision>3</cp:revision>
  <dcterms:created xsi:type="dcterms:W3CDTF">2020-12-10T01:18:26Z</dcterms:created>
  <dcterms:modified xsi:type="dcterms:W3CDTF">2020-12-10T01:46:06Z</dcterms:modified>
</cp:coreProperties>
</file>