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4" r:id="rId3"/>
    <p:sldId id="285" r:id="rId4"/>
    <p:sldId id="296" r:id="rId5"/>
    <p:sldId id="297" r:id="rId6"/>
    <p:sldId id="298" r:id="rId7"/>
    <p:sldId id="299" r:id="rId8"/>
    <p:sldId id="300" r:id="rId9"/>
    <p:sldId id="284" r:id="rId10"/>
    <p:sldId id="286" r:id="rId11"/>
    <p:sldId id="282" r:id="rId12"/>
    <p:sldId id="289" r:id="rId13"/>
    <p:sldId id="287" r:id="rId14"/>
    <p:sldId id="288" r:id="rId15"/>
    <p:sldId id="290" r:id="rId16"/>
    <p:sldId id="292" r:id="rId17"/>
    <p:sldId id="293" r:id="rId18"/>
    <p:sldId id="291" r:id="rId19"/>
    <p:sldId id="294" r:id="rId20"/>
    <p:sldId id="295" r:id="rId21"/>
    <p:sldId id="283" r:id="rId22"/>
    <p:sldId id="27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F2F2"/>
    <a:srgbClr val="ECECEC"/>
    <a:srgbClr val="C1C1C1"/>
    <a:srgbClr val="5C6F6D"/>
    <a:srgbClr val="0000C8"/>
    <a:srgbClr val="00349C"/>
    <a:srgbClr val="133399"/>
    <a:srgbClr val="17509F"/>
    <a:srgbClr val="0251A1"/>
    <a:srgbClr val="172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8504" autoAdjust="0"/>
  </p:normalViewPr>
  <p:slideViewPr>
    <p:cSldViewPr snapToGrid="0">
      <p:cViewPr varScale="1">
        <p:scale>
          <a:sx n="139" d="100"/>
          <a:sy n="139" d="100"/>
        </p:scale>
        <p:origin x="224" y="168"/>
      </p:cViewPr>
      <p:guideLst>
        <p:guide orient="horz" pos="3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D26C5-F0A9-400F-9FD0-E330148CE9D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885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As</a:t>
            </a:r>
            <a:r>
              <a:rPr lang="en-US" b="0" baseline="0" dirty="0" smtClean="0"/>
              <a:t> well as writing some performance test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, I’ve written several standalone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 which explore different elements of the imaging process.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Uncharted 3 - ((x*(0.15*x+0.10*0.50)+0.20*0.02)/(x*(0.15*x+0.50)+0.20*0.30))-0.02/0.30;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 textures are sampled in a vertex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required by the OpenGL pipeline, and we apply some static transforms between frames to compensate for mechanical mounting issues resulting in frame offsets</a:t>
            </a:r>
          </a:p>
          <a:p>
            <a:r>
              <a:rPr lang="en-US" baseline="0" dirty="0" smtClean="0"/>
              <a:t>The LDR images have camera curve compensation applied to correct for the differing response between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channels at different intensities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weight of the pixel in each LDR image is calculated to attenuate the contribution of over or under exposed pixels</a:t>
            </a:r>
            <a:endParaRPr lang="en-US" baseline="0" dirty="0" smtClean="0"/>
          </a:p>
          <a:p>
            <a:r>
              <a:rPr lang="en-US" baseline="0" dirty="0" err="1" smtClean="0"/>
              <a:t>Luma</a:t>
            </a:r>
            <a:r>
              <a:rPr lang="en-US" baseline="0" dirty="0" smtClean="0"/>
              <a:t> values are summed based on their weights, giving a high dynamic range image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bulk of progress has been made on the software side using open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licence</a:t>
            </a:r>
            <a:r>
              <a:rPr lang="en-US" b="0" baseline="0" dirty="0" smtClean="0"/>
              <a:t> test images and video in order to quickly develop suitable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.</a:t>
            </a: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As</a:t>
            </a:r>
            <a:r>
              <a:rPr lang="en-US" b="0" baseline="0" dirty="0" smtClean="0"/>
              <a:t> well as writing some performance test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, I’ve written several standalone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 which explore different elements of the imaging process.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first test used a curve based clipping detection to identify areas to substitute directly from the other LDR frames. This demonstrates the most basic form of a expanded luminance range but features artifacts and has poor transitions between the data sets. This data does not represent an increase in bit depth, so the </a:t>
            </a:r>
            <a:r>
              <a:rPr lang="en-US" b="0" baseline="0" dirty="0" err="1" smtClean="0"/>
              <a:t>colour</a:t>
            </a:r>
            <a:r>
              <a:rPr lang="en-US" b="0" baseline="0" dirty="0" smtClean="0"/>
              <a:t> space has not improved.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Pixel averaging of multiple frames has been achieved, and weighting values are stored in the alpha channel of each image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more time consuming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 have evaluated the effects of contrast curves in order to compress the HDR image for display.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Uncharted 3 - ((x*(0.15*x+0.10*0.50)+0.20*0.02)/(x*(0.15*x+0.50)+0.20*0.30))-0.02/0.30;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As</a:t>
            </a:r>
            <a:r>
              <a:rPr lang="en-US" b="0" baseline="0" dirty="0" smtClean="0"/>
              <a:t> well as writing some performance test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, I’ve written several standalone </a:t>
            </a:r>
            <a:r>
              <a:rPr lang="en-US" b="0" baseline="0" dirty="0" err="1" smtClean="0"/>
              <a:t>shaders</a:t>
            </a:r>
            <a:r>
              <a:rPr lang="en-US" b="0" baseline="0" dirty="0" smtClean="0"/>
              <a:t> which explore different elements of the imaging process.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Uncharted 3 - ((x*(0.15*x+0.10*0.50)+0.20*0.02)/(x*(0.15*x+0.50)+0.20*0.30))-0.02/0.30;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baseline="0" dirty="0" smtClean="0"/>
              <a:t> have been tested on the </a:t>
            </a:r>
            <a:r>
              <a:rPr lang="en-US" baseline="0" dirty="0" err="1" smtClean="0"/>
              <a:t>odroid</a:t>
            </a:r>
            <a:r>
              <a:rPr lang="en-US" baseline="0" dirty="0" smtClean="0"/>
              <a:t> xu3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D26C5-F0A9-400F-9FD0-E330148CE9D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9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" y="2590"/>
            <a:ext cx="9140546" cy="6855410"/>
          </a:xfrm>
          <a:prstGeom prst="rect">
            <a:avLst/>
          </a:prstGeom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3384550"/>
            <a:ext cx="5791200" cy="3873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3868737"/>
            <a:ext cx="6019800" cy="38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428625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7" y="1295400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9575" y="428625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7" y="1295400"/>
            <a:ext cx="8258175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</a:p>
          <a:p>
            <a:pPr lvl="0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6750" cy="556255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19650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0" y="981075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6750" cy="5410200"/>
          </a:xfrm>
          <a:custGeom>
            <a:avLst/>
            <a:gdLst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6858000 h 6858000"/>
              <a:gd name="connsiteX4" fmla="*/ 0 w 4476750"/>
              <a:gd name="connsiteY4" fmla="*/ 0 h 6858000"/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4914900 h 6858000"/>
              <a:gd name="connsiteX4" fmla="*/ 0 w 4476750"/>
              <a:gd name="connsiteY4" fmla="*/ 0 h 685800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14900 h 5429250"/>
              <a:gd name="connsiteX4" fmla="*/ 0 w 4476750"/>
              <a:gd name="connsiteY4" fmla="*/ 0 h 542925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24425 h 5429250"/>
              <a:gd name="connsiteX4" fmla="*/ 0 w 447675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0" h="5429250">
                <a:moveTo>
                  <a:pt x="0" y="0"/>
                </a:moveTo>
                <a:lnTo>
                  <a:pt x="4476750" y="0"/>
                </a:lnTo>
                <a:lnTo>
                  <a:pt x="4476750" y="5429250"/>
                </a:lnTo>
                <a:lnTo>
                  <a:pt x="0" y="4924425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19650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19650" y="981075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10125" y="0"/>
            <a:ext cx="4333875" cy="556255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375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028700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" y="4916073"/>
            <a:ext cx="913848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" y="5977919"/>
            <a:ext cx="1624455" cy="482860"/>
          </a:xfrm>
          <a:prstGeom prst="rect">
            <a:avLst/>
          </a:prstGeom>
        </p:spPr>
      </p:pic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810125" y="-9526"/>
            <a:ext cx="4333875" cy="5953125"/>
          </a:xfrm>
          <a:custGeom>
            <a:avLst/>
            <a:gdLst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6858000 h 6858000"/>
              <a:gd name="connsiteX4" fmla="*/ 0 w 4333875"/>
              <a:gd name="connsiteY4" fmla="*/ 0 h 6858000"/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5476875 h 6858000"/>
              <a:gd name="connsiteX4" fmla="*/ 0 w 4333875"/>
              <a:gd name="connsiteY4" fmla="*/ 0 h 6858000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76875 h 5953125"/>
              <a:gd name="connsiteX4" fmla="*/ 0 w 4333875"/>
              <a:gd name="connsiteY4" fmla="*/ 0 h 5953125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67350 h 5953125"/>
              <a:gd name="connsiteX4" fmla="*/ 0 w 4333875"/>
              <a:gd name="connsiteY4" fmla="*/ 0 h 59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5" h="5953125">
                <a:moveTo>
                  <a:pt x="0" y="0"/>
                </a:moveTo>
                <a:lnTo>
                  <a:pt x="4333875" y="0"/>
                </a:lnTo>
                <a:lnTo>
                  <a:pt x="4333875" y="5953125"/>
                </a:lnTo>
                <a:lnTo>
                  <a:pt x="0" y="546735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375" y="266700"/>
            <a:ext cx="4114800" cy="66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00C8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AU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028700"/>
            <a:ext cx="4114800" cy="395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552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8636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387352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2" r:id="rId6"/>
    <p:sldLayoutId id="2147483655" r:id="rId7"/>
    <p:sldLayoutId id="2147483653" r:id="rId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33372" y="579374"/>
            <a:ext cx="7538900" cy="1016001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/>
            <a:r>
              <a:rPr lang="en-US" sz="3200" b="1" dirty="0" smtClean="0"/>
              <a:t>3D Remote </a:t>
            </a:r>
            <a:r>
              <a:rPr lang="en-US" sz="3200" b="1" smtClean="0"/>
              <a:t>Viewing Platform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4800" b="1" dirty="0" smtClean="0"/>
              <a:t>Real-time HDR Imaging</a:t>
            </a:r>
            <a:endParaRPr lang="en-US" sz="48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19347" y="5261927"/>
            <a:ext cx="6019800" cy="1338263"/>
          </a:xfrm>
          <a:prstGeom prst="rect">
            <a:avLst/>
          </a:prstGeom>
          <a:noFill/>
        </p:spPr>
        <p:txBody>
          <a:bodyPr/>
          <a:lstStyle/>
          <a:p>
            <a:pPr algn="r" eaLnBrk="1" hangingPunct="1"/>
            <a:r>
              <a:rPr lang="en-US" sz="2400" dirty="0" smtClean="0"/>
              <a:t>Scott Rapson</a:t>
            </a:r>
          </a:p>
          <a:p>
            <a:pPr algn="r" eaLnBrk="1" hangingPunct="1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Dr Russell Brinkworth </a:t>
            </a: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Griffiths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4337" y="1295399"/>
            <a:ext cx="8258175" cy="4255009"/>
          </a:xfrm>
        </p:spPr>
        <p:txBody>
          <a:bodyPr/>
          <a:lstStyle/>
          <a:p>
            <a:r>
              <a:rPr lang="en-AU" dirty="0"/>
              <a:t>HDR video streams vastly improve outdoor imaging </a:t>
            </a:r>
            <a:r>
              <a:rPr lang="en-AU" dirty="0"/>
              <a:t>performance  </a:t>
            </a:r>
          </a:p>
          <a:p>
            <a:pPr marL="342900" indent="-342900">
              <a:buFont typeface="Arial" charset="0"/>
              <a:buChar char="•"/>
            </a:pPr>
            <a:r>
              <a:rPr lang="en-AU" b="0" dirty="0"/>
              <a:t>Greater scene </a:t>
            </a:r>
            <a:r>
              <a:rPr lang="en-AU" b="0" dirty="0"/>
              <a:t>detail for computer </a:t>
            </a:r>
            <a:r>
              <a:rPr lang="en-AU" b="0" dirty="0"/>
              <a:t>vision  </a:t>
            </a:r>
            <a:endParaRPr lang="en-AU" b="0" dirty="0"/>
          </a:p>
          <a:p>
            <a:pPr marL="342900" indent="-342900">
              <a:buFont typeface="Arial" charset="0"/>
              <a:buChar char="•"/>
            </a:pPr>
            <a:r>
              <a:rPr lang="en-AU" b="0" dirty="0"/>
              <a:t>Allows </a:t>
            </a:r>
            <a:r>
              <a:rPr lang="en-AU" b="0" dirty="0"/>
              <a:t>for ‘natural’ imaging in robotic </a:t>
            </a:r>
            <a:r>
              <a:rPr lang="en-AU" b="0" dirty="0"/>
              <a:t>telepresence </a:t>
            </a:r>
            <a:r>
              <a:rPr lang="en-AU" b="0" dirty="0"/>
              <a:t>applications (</a:t>
            </a:r>
            <a:r>
              <a:rPr lang="en-AU" b="0" dirty="0" err="1"/>
              <a:t>eg</a:t>
            </a:r>
            <a:r>
              <a:rPr lang="en-AU" b="0" dirty="0"/>
              <a:t> HMD</a:t>
            </a:r>
            <a:r>
              <a:rPr lang="en-AU" b="0" dirty="0"/>
              <a:t>)  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endParaRPr lang="en-AU" b="0" dirty="0"/>
          </a:p>
          <a:p>
            <a:r>
              <a:rPr lang="en-AU" b="0" dirty="0"/>
              <a:t>Current </a:t>
            </a:r>
            <a:r>
              <a:rPr lang="en-AU" b="0" dirty="0"/>
              <a:t>online approaches are </a:t>
            </a:r>
            <a:r>
              <a:rPr lang="en-AU" b="0" dirty="0" smtClean="0"/>
              <a:t>somewhat expensive and usually </a:t>
            </a:r>
            <a:r>
              <a:rPr lang="en-AU" b="0" dirty="0"/>
              <a:t>require esoteric </a:t>
            </a:r>
            <a:r>
              <a:rPr lang="en-AU" b="0" dirty="0" smtClean="0"/>
              <a:t>hardware or low level control of camera hardware.</a:t>
            </a:r>
          </a:p>
          <a:p>
            <a:endParaRPr lang="en-AU" b="0" dirty="0"/>
          </a:p>
          <a:p>
            <a:r>
              <a:rPr lang="en-AU" b="0" dirty="0"/>
              <a:t>Existing </a:t>
            </a:r>
            <a:r>
              <a:rPr lang="en-AU" b="0" dirty="0"/>
              <a:t>offline approaches have low temporal </a:t>
            </a:r>
            <a:r>
              <a:rPr lang="en-AU" b="0" dirty="0"/>
              <a:t>resolution</a:t>
            </a:r>
            <a:endParaRPr lang="en-AU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299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258175" cy="421322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 allows the user to:</a:t>
            </a:r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View a real-time video stream of a typical outdoor environment without excessive clipping of highlight or shadow details,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Interpret and process the wide range of </a:t>
            </a:r>
            <a:r>
              <a:rPr lang="en-US" b="0" dirty="0" err="1" smtClean="0"/>
              <a:t>luminances</a:t>
            </a:r>
            <a:r>
              <a:rPr lang="en-US" b="0" dirty="0" smtClean="0"/>
              <a:t> and prepare output data for human use,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Form factor suitable for use on untethered mobile platforms.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8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258175" cy="4213226"/>
          </a:xfrm>
        </p:spPr>
        <p:txBody>
          <a:bodyPr/>
          <a:lstStyle/>
          <a:p>
            <a:r>
              <a:rPr lang="en-US" dirty="0" smtClean="0"/>
              <a:t>To meet the requirements in a cost effective manner, the following system is proposed:</a:t>
            </a:r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Off-the-shelf single board computing platform to meet packaging requirements and cost constraints.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Multiple commodity webcams to reduce reliance on high FPS cameras or custom optics/sensors.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GPU based processing pipeline to </a:t>
            </a:r>
            <a:r>
              <a:rPr lang="en-US" b="0" dirty="0" err="1" smtClean="0"/>
              <a:t>minimise</a:t>
            </a:r>
            <a:r>
              <a:rPr lang="en-US" b="0" dirty="0" smtClean="0"/>
              <a:t> latency and promote scalability.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26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Hardware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r>
              <a:rPr lang="en-US" sz="1900" dirty="0" smtClean="0"/>
              <a:t>The single board computer </a:t>
            </a:r>
            <a:r>
              <a:rPr lang="en-US" sz="1900" dirty="0" smtClean="0"/>
              <a:t>should have a minimal footprint and relatively low power consumption to allow for use on small UGV and RPA platforms.</a:t>
            </a:r>
            <a:r>
              <a:rPr lang="en-US" sz="1900" dirty="0" smtClean="0"/>
              <a:t/>
            </a:r>
            <a:br>
              <a:rPr lang="en-US" sz="1900" dirty="0" smtClean="0"/>
            </a:br>
            <a:endParaRPr lang="en-US" sz="1900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Sufficient I/O &amp; bus capabilities to allow for simultaneous camera access,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OpenGL capable GPU,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Small form factor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Low power consumption (~10-30W)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Reasonable cost to fit within budget constraints ( &lt; $250AUD )</a:t>
            </a: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3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43" y="1076325"/>
            <a:ext cx="5163451" cy="396553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ODroid</a:t>
            </a:r>
            <a:r>
              <a:rPr lang="en-US" dirty="0" smtClean="0"/>
              <a:t> XU4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3881071" cy="4213226"/>
          </a:xfrm>
        </p:spPr>
        <p:txBody>
          <a:bodyPr/>
          <a:lstStyle/>
          <a:p>
            <a:r>
              <a:rPr lang="en-US" b="0" dirty="0" smtClean="0"/>
              <a:t>4+4 core CPU, 2GB RAM</a:t>
            </a:r>
          </a:p>
          <a:p>
            <a:r>
              <a:rPr lang="en-US" b="0" dirty="0" smtClean="0"/>
              <a:t>Capable Mali-T628 GPU</a:t>
            </a:r>
          </a:p>
          <a:p>
            <a:r>
              <a:rPr lang="en-US" b="0" dirty="0" smtClean="0"/>
              <a:t>Gigabit Ethernet &amp; </a:t>
            </a:r>
            <a:r>
              <a:rPr lang="en-US" b="0" dirty="0" smtClean="0"/>
              <a:t>USB3</a:t>
            </a:r>
          </a:p>
          <a:p>
            <a:endParaRPr lang="en-US" b="0" dirty="0" smtClean="0"/>
          </a:p>
          <a:p>
            <a:r>
              <a:rPr lang="en-US" b="0" dirty="0" smtClean="0"/>
              <a:t>$75USD</a:t>
            </a:r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Software compatible with the XU3, used on existing </a:t>
            </a:r>
            <a:r>
              <a:rPr lang="en-US" b="0" dirty="0" err="1" smtClean="0"/>
              <a:t>UniSA</a:t>
            </a:r>
            <a:r>
              <a:rPr lang="en-US" b="0" dirty="0" smtClean="0"/>
              <a:t> AMS ‘</a:t>
            </a:r>
            <a:r>
              <a:rPr lang="en-US" b="0" dirty="0" err="1" smtClean="0"/>
              <a:t>MechBot</a:t>
            </a:r>
            <a:r>
              <a:rPr lang="en-US" b="0" dirty="0" smtClean="0"/>
              <a:t>’ </a:t>
            </a:r>
            <a:r>
              <a:rPr lang="en-US" b="0" dirty="0" smtClean="0"/>
              <a:t>rovers.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Camera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r>
              <a:rPr lang="en-US" sz="1900" dirty="0" smtClean="0"/>
              <a:t>The </a:t>
            </a:r>
            <a:r>
              <a:rPr lang="en-US" sz="1900" dirty="0" err="1" smtClean="0"/>
              <a:t>ODroid</a:t>
            </a:r>
            <a:r>
              <a:rPr lang="en-US" sz="1900" dirty="0" smtClean="0"/>
              <a:t> branded webcams were chosen</a:t>
            </a:r>
            <a:br>
              <a:rPr lang="en-US" sz="1900" dirty="0" smtClean="0"/>
            </a:br>
            <a:endParaRPr lang="en-US" sz="1900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Enticing performance for a low price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Small footprint when removed from housing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Tested by the University ‘</a:t>
            </a:r>
            <a:r>
              <a:rPr lang="en-US" b="0" dirty="0" err="1" smtClean="0"/>
              <a:t>MechBot</a:t>
            </a:r>
            <a:r>
              <a:rPr lang="en-US" b="0" dirty="0" smtClean="0"/>
              <a:t>’ platforms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4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HDR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r>
              <a:rPr lang="en-US" sz="1900" dirty="0" smtClean="0"/>
              <a:t>The construction process is broken down into the key steps: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Sample data from camera textures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Apply hardcoded transforms for frame alignment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err="1" smtClean="0"/>
              <a:t>Colour</a:t>
            </a:r>
            <a:r>
              <a:rPr lang="en-US" b="0" dirty="0" smtClean="0"/>
              <a:t> space conversions and camera curve corrections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Pixels are weighted based on their corrected </a:t>
            </a:r>
            <a:r>
              <a:rPr lang="en-US" b="0" dirty="0" err="1" smtClean="0"/>
              <a:t>luma</a:t>
            </a:r>
            <a:r>
              <a:rPr lang="en-US" b="0" dirty="0" smtClean="0"/>
              <a:t> value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Each pixel is summed with the other LDR images against its weight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6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HDR Deconstruction to LDR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606409" cy="4213226"/>
          </a:xfrm>
        </p:spPr>
        <p:txBody>
          <a:bodyPr/>
          <a:lstStyle/>
          <a:p>
            <a:r>
              <a:rPr lang="en-US" sz="1900" dirty="0" smtClean="0"/>
              <a:t>We need to reduce the depth of the image for display: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HDR output is reduced to a lower dynamic range (global). </a:t>
            </a:r>
          </a:p>
          <a:p>
            <a:pPr lvl="1" indent="0">
              <a:buNone/>
            </a:pPr>
            <a:r>
              <a:rPr lang="en-US" sz="1800" dirty="0" smtClean="0"/>
              <a:t>- Fitted to a curve </a:t>
            </a:r>
            <a:r>
              <a:rPr lang="en-US" sz="1800" dirty="0"/>
              <a:t>to compress relevant information </a:t>
            </a:r>
            <a:r>
              <a:rPr lang="en-US" sz="1800" dirty="0" smtClean="0"/>
              <a:t>(</a:t>
            </a:r>
            <a:r>
              <a:rPr lang="en-US" sz="1800" dirty="0" err="1" smtClean="0"/>
              <a:t>tonemapping</a:t>
            </a:r>
            <a:r>
              <a:rPr lang="en-US" sz="1800" dirty="0" smtClean="0"/>
              <a:t>)</a:t>
            </a:r>
          </a:p>
          <a:p>
            <a:pPr lvl="1" indent="0">
              <a:buNone/>
            </a:pPr>
            <a:r>
              <a:rPr lang="en-US" sz="1800" dirty="0" smtClean="0"/>
              <a:t>- Different curves for ‘pretty’ images, fine detail emphasis, computer vision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Local </a:t>
            </a:r>
            <a:r>
              <a:rPr lang="en-US" b="0" dirty="0" err="1" smtClean="0"/>
              <a:t>tonemapping</a:t>
            </a:r>
            <a:r>
              <a:rPr lang="en-US" b="0" dirty="0" smtClean="0"/>
              <a:t> can be applied based on neighboring features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Additional adjustments to overall brightness and saturation.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The image is now suitable for display to the user</a:t>
            </a: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0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Software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r>
              <a:rPr lang="en-US" sz="1900" dirty="0" smtClean="0"/>
              <a:t>Vertex </a:t>
            </a:r>
            <a:r>
              <a:rPr lang="en-US" sz="1900" dirty="0" err="1" smtClean="0"/>
              <a:t>shader</a:t>
            </a:r>
            <a:r>
              <a:rPr lang="en-US" sz="1900" dirty="0" smtClean="0"/>
              <a:t>:</a:t>
            </a:r>
            <a:br>
              <a:rPr lang="en-US" sz="1900" dirty="0" smtClean="0"/>
            </a:br>
            <a:r>
              <a:rPr lang="en-US" b="0" dirty="0"/>
              <a:t>Read camera textures from </a:t>
            </a:r>
            <a:r>
              <a:rPr lang="en-US" b="0" dirty="0" smtClean="0"/>
              <a:t>hardware for use with fragment </a:t>
            </a:r>
            <a:r>
              <a:rPr lang="en-US" b="0" dirty="0" err="1" smtClean="0"/>
              <a:t>shaders</a:t>
            </a:r>
            <a:r>
              <a:rPr lang="en-US" b="0" dirty="0" smtClean="0"/>
              <a:t>.</a:t>
            </a:r>
            <a:endParaRPr lang="en-US" b="0" dirty="0"/>
          </a:p>
          <a:p>
            <a:endParaRPr lang="en-US" sz="1900" dirty="0"/>
          </a:p>
          <a:p>
            <a:r>
              <a:rPr lang="en-US" sz="1900" dirty="0" smtClean="0"/>
              <a:t>Prototype fragment </a:t>
            </a:r>
            <a:r>
              <a:rPr lang="en-US" sz="1900" dirty="0" err="1" smtClean="0"/>
              <a:t>shaders</a:t>
            </a:r>
            <a:r>
              <a:rPr lang="en-US" sz="1900" dirty="0" smtClean="0"/>
              <a:t>:</a:t>
            </a:r>
            <a:endParaRPr lang="en-US" sz="1900" b="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Clipping detection (pictured)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smtClean="0"/>
              <a:t>LDR pixel averaging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Tone Mapping Tests</a:t>
            </a:r>
            <a:br>
              <a:rPr lang="en-US" b="0" dirty="0" smtClean="0"/>
            </a:br>
            <a:r>
              <a:rPr lang="en-US" b="0" dirty="0" smtClean="0"/>
              <a:t>  - Linear vs </a:t>
            </a:r>
            <a:r>
              <a:rPr lang="en-US" b="0" dirty="0" err="1" smtClean="0"/>
              <a:t>Reinhard</a:t>
            </a:r>
            <a:r>
              <a:rPr lang="en-US" b="0" dirty="0" smtClean="0"/>
              <a:t> Curve</a:t>
            </a:r>
          </a:p>
          <a:p>
            <a:r>
              <a:rPr lang="en-US" b="0" dirty="0" smtClean="0"/>
              <a:t>       - Sigmoidal contrast curves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dirty="0" err="1" smtClean="0"/>
              <a:t>Quantitization</a:t>
            </a:r>
            <a:r>
              <a:rPr lang="en-US" b="0" dirty="0" smtClean="0"/>
              <a:t> tests to compare linear and log </a:t>
            </a:r>
            <a:r>
              <a:rPr lang="en-US" b="0" dirty="0" err="1" smtClean="0"/>
              <a:t>colour</a:t>
            </a:r>
            <a:r>
              <a:rPr lang="en-US" b="0" dirty="0" smtClean="0"/>
              <a:t> spaces </a:t>
            </a:r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18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37" y="2427799"/>
            <a:ext cx="4043359" cy="22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19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9575" y="1451042"/>
            <a:ext cx="8606409" cy="42132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900" kern="0" dirty="0" smtClean="0"/>
              <a:t>Ordered hardware has not arrived, however substitutes have been </a:t>
            </a:r>
            <a:r>
              <a:rPr lang="en-US" sz="1900" kern="0" dirty="0" err="1" smtClean="0"/>
              <a:t>aqquired</a:t>
            </a:r>
            <a:r>
              <a:rPr lang="en-US" sz="1900" kern="0" dirty="0" smtClean="0"/>
              <a:t> </a:t>
            </a:r>
          </a:p>
          <a:p>
            <a:endParaRPr lang="en-US" sz="1900" b="0" kern="0" dirty="0"/>
          </a:p>
          <a:p>
            <a:endParaRPr lang="en-U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087322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19650" y="981076"/>
            <a:ext cx="4114800" cy="445589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/>
              <a:t>Background Info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/>
              <a:t>Project Motivation</a:t>
            </a:r>
            <a:endParaRPr lang="en-US" sz="2400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dirty="0" smtClean="0"/>
              <a:t>Objectives</a:t>
            </a:r>
            <a:endParaRPr lang="en-US" sz="2400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dirty="0" smtClean="0"/>
              <a:t>Hardware Selection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dirty="0" smtClean="0"/>
              <a:t>Pipeline Explanation</a:t>
            </a:r>
            <a:endParaRPr lang="en-US" sz="2400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dirty="0" smtClean="0"/>
              <a:t>Current Progress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dirty="0" smtClean="0"/>
              <a:t>Remaining Work</a:t>
            </a:r>
          </a:p>
          <a:p>
            <a:pPr marL="342900" indent="-342900">
              <a:buFont typeface="Arial"/>
              <a:buChar char="•"/>
            </a:pPr>
            <a:endParaRPr lang="en-US" sz="2400" b="0" dirty="0"/>
          </a:p>
          <a:p>
            <a:pPr marL="342900" indent="-342900">
              <a:buFont typeface="Arial"/>
              <a:buChar char="•"/>
            </a:pPr>
            <a:endParaRPr lang="en-AU" sz="2400" b="0" dirty="0" smtClean="0"/>
          </a:p>
          <a:p>
            <a:endParaRPr lang="en-AU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  Jack Baker   |   </a:t>
            </a:r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0" r="23180"/>
          <a:stretch>
            <a:fillRect/>
          </a:stretch>
        </p:blipFill>
        <p:spPr>
          <a:xfrm>
            <a:off x="0" y="0"/>
            <a:ext cx="4476750" cy="5562556"/>
          </a:xfrm>
        </p:spPr>
      </p:pic>
    </p:spTree>
    <p:extLst>
      <p:ext uri="{BB962C8B-B14F-4D97-AF65-F5344CB8AC3E}">
        <p14:creationId xmlns:p14="http://schemas.microsoft.com/office/powerpoint/2010/main" val="134852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9576" y="1451042"/>
            <a:ext cx="8469844" cy="42132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900" kern="0" dirty="0" smtClean="0"/>
              <a:t>Migrate </a:t>
            </a:r>
            <a:r>
              <a:rPr lang="en-US" sz="1900" kern="0" dirty="0" err="1" smtClean="0"/>
              <a:t>shaders</a:t>
            </a:r>
            <a:r>
              <a:rPr lang="en-US" sz="1900" kern="0" dirty="0"/>
              <a:t> </a:t>
            </a:r>
            <a:r>
              <a:rPr lang="en-US" sz="1900" kern="0" dirty="0" smtClean="0"/>
              <a:t>over to </a:t>
            </a:r>
            <a:r>
              <a:rPr lang="en-US" sz="1900" kern="0" dirty="0" err="1" smtClean="0"/>
              <a:t>Odroid</a:t>
            </a:r>
            <a:r>
              <a:rPr lang="en-US" sz="1900" kern="0" dirty="0" smtClean="0"/>
              <a:t> XU4 once received </a:t>
            </a:r>
          </a:p>
          <a:p>
            <a:r>
              <a:rPr lang="en-US" sz="1900" kern="0" dirty="0" smtClean="0"/>
              <a:t>Simultaneously read 3 USB webcams. </a:t>
            </a:r>
          </a:p>
          <a:p>
            <a:endParaRPr lang="en-US" b="0" kern="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kern="0" dirty="0" smtClean="0"/>
              <a:t>Complex deformation in vertex </a:t>
            </a:r>
            <a:r>
              <a:rPr lang="en-US" b="0" kern="0" dirty="0" err="1" smtClean="0"/>
              <a:t>shader</a:t>
            </a:r>
            <a:r>
              <a:rPr lang="en-US" b="0" kern="0" dirty="0" smtClean="0"/>
              <a:t> to reduce parallax artifacts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kern="0" dirty="0" smtClean="0"/>
              <a:t>Final enclosure design and camera mounts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kern="0" dirty="0" smtClean="0"/>
              <a:t>Integration with </a:t>
            </a:r>
            <a:r>
              <a:rPr lang="en-US" b="0" kern="0" dirty="0" err="1" smtClean="0"/>
              <a:t>GStreamer</a:t>
            </a:r>
            <a:r>
              <a:rPr lang="en-US" b="0" kern="0" dirty="0" smtClean="0"/>
              <a:t> for integration with the stereoscopic </a:t>
            </a:r>
            <a:r>
              <a:rPr lang="en-US" b="0" kern="0" dirty="0" err="1" smtClean="0"/>
              <a:t>headmounted</a:t>
            </a:r>
            <a:r>
              <a:rPr lang="en-US" b="0" kern="0" dirty="0" smtClean="0"/>
              <a:t> telepresence system developed by Christopher Barr</a:t>
            </a:r>
            <a:endParaRPr lang="en-US" b="0" kern="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b="0" kern="0" dirty="0" smtClean="0"/>
              <a:t>Expansion Task: Auto exposure adjustment based on clipping pixels</a:t>
            </a:r>
          </a:p>
        </p:txBody>
      </p:sp>
    </p:spTree>
    <p:extLst>
      <p:ext uri="{BB962C8B-B14F-4D97-AF65-F5344CB8AC3E}">
        <p14:creationId xmlns:p14="http://schemas.microsoft.com/office/powerpoint/2010/main" val="200480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1060303-Edit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r="16767"/>
          <a:stretch/>
        </p:blipFill>
        <p:spPr>
          <a:xfrm>
            <a:off x="4225159" y="0"/>
            <a:ext cx="4918841" cy="55626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850" y="1028700"/>
            <a:ext cx="4019550" cy="4504997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Proposed system uses GPU approach with multiple cameras for HDR output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Hardware has been selected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Critical </a:t>
            </a:r>
            <a:r>
              <a:rPr lang="en-US" dirty="0" err="1" smtClean="0"/>
              <a:t>shaders</a:t>
            </a:r>
            <a:r>
              <a:rPr lang="en-US" dirty="0" smtClean="0"/>
              <a:t> have been written and tested on hardware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Scott </a:t>
            </a:r>
            <a:r>
              <a:rPr lang="en-US" sz="1400" dirty="0" err="1" smtClean="0">
                <a:solidFill>
                  <a:schemeClr val="bg1"/>
                </a:solidFill>
              </a:rPr>
              <a:t>Rapson</a:t>
            </a:r>
            <a:r>
              <a:rPr lang="en-US" sz="1400" dirty="0" smtClean="0">
                <a:solidFill>
                  <a:schemeClr val="bg1"/>
                </a:solidFill>
              </a:rPr>
              <a:t>   |   </a:t>
            </a:r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21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06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2527300"/>
            <a:ext cx="7538900" cy="1016001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/>
            <a:r>
              <a:rPr lang="en-US" sz="4000" dirty="0" smtClean="0"/>
              <a:t>Thank You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0000" y="3640137"/>
            <a:ext cx="6019800" cy="1338263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2400" dirty="0" smtClean="0"/>
              <a:t>Questions</a:t>
            </a:r>
            <a:r>
              <a:rPr lang="en-US" sz="2400" dirty="0" smtClean="0"/>
              <a:t>?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5742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does dynamic range matter?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139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Space and Quantization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9575" y="1451042"/>
            <a:ext cx="8359521" cy="4213226"/>
          </a:xfrm>
        </p:spPr>
        <p:txBody>
          <a:bodyPr/>
          <a:lstStyle/>
          <a:p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9752" y="6286500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17E1A-0EA7-B24A-8334-801F04D381F7}" type="slidenum">
              <a:rPr lang="en-US" sz="1400" smtClean="0">
                <a:solidFill>
                  <a:schemeClr val="bg1"/>
                </a:solidFill>
              </a:rPr>
              <a:pPr algn="r"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9575" y="1451042"/>
            <a:ext cx="8606409" cy="42132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900" kern="0" dirty="0" smtClean="0"/>
              <a:t>Conversion between linear and non-linear </a:t>
            </a:r>
            <a:r>
              <a:rPr lang="en-US" sz="1900" kern="0" dirty="0" err="1" smtClean="0"/>
              <a:t>colour</a:t>
            </a:r>
            <a:r>
              <a:rPr lang="en-US" sz="1900" kern="0" dirty="0" smtClean="0"/>
              <a:t> spaces demonstrates issues with banding in shadow areas.</a:t>
            </a:r>
          </a:p>
          <a:p>
            <a:endParaRPr lang="en-US" sz="1900" b="0" kern="0" dirty="0"/>
          </a:p>
          <a:p>
            <a:r>
              <a:rPr lang="en-US" sz="1900" b="0" kern="0" dirty="0" smtClean="0"/>
              <a:t>The following example shows the effect of quantization between linear and </a:t>
            </a:r>
          </a:p>
          <a:p>
            <a:r>
              <a:rPr lang="en-US" sz="1900" b="0" kern="0" dirty="0"/>
              <a:t>	</a:t>
            </a:r>
            <a:r>
              <a:rPr lang="en-US" sz="1900" b="0" kern="0" dirty="0" smtClean="0"/>
              <a:t>Red: 	8bit -&gt; 5 bits</a:t>
            </a:r>
          </a:p>
          <a:p>
            <a:r>
              <a:rPr lang="en-US" sz="1900" b="0" kern="0" dirty="0"/>
              <a:t>	</a:t>
            </a:r>
            <a:r>
              <a:rPr lang="en-US" sz="1900" b="0" kern="0" dirty="0" smtClean="0"/>
              <a:t>Green: 	8bit -&gt; 6 bits</a:t>
            </a:r>
          </a:p>
          <a:p>
            <a:r>
              <a:rPr lang="en-US" sz="1900" b="0" kern="0" dirty="0"/>
              <a:t>	</a:t>
            </a:r>
            <a:r>
              <a:rPr lang="en-US" sz="1900" b="0" kern="0" dirty="0" smtClean="0"/>
              <a:t>Blue: 	8bit -&gt; 5 bits</a:t>
            </a:r>
          </a:p>
          <a:p>
            <a:endParaRPr lang="en-US" sz="1900" b="0" kern="0" dirty="0"/>
          </a:p>
          <a:p>
            <a:r>
              <a:rPr lang="en-US" sz="1900" b="0" kern="0" dirty="0" smtClean="0"/>
              <a:t>Vertical white line shows the intensity midpoint in the range</a:t>
            </a:r>
          </a:p>
          <a:p>
            <a:r>
              <a:rPr lang="en-US" sz="1900" b="0" kern="0" dirty="0" smtClean="0"/>
              <a:t>Checkerboard is a constant 50% reference</a:t>
            </a:r>
            <a:endParaRPr lang="en-U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77496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258" y="336096"/>
            <a:ext cx="7982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Linear, 24bit </a:t>
            </a:r>
            <a:r>
              <a:rPr lang="en-US" dirty="0" err="1" smtClean="0"/>
              <a:t>colour</a:t>
            </a:r>
            <a:r>
              <a:rPr lang="en-US" dirty="0" smtClean="0"/>
              <a:t> space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12"/>
            <a:ext cx="9144000" cy="44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87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258" y="336096"/>
            <a:ext cx="7982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Linear, 16bit </a:t>
            </a:r>
            <a:r>
              <a:rPr lang="en-US" dirty="0" err="1" smtClean="0"/>
              <a:t>colour</a:t>
            </a:r>
            <a:r>
              <a:rPr lang="en-US" dirty="0" smtClean="0"/>
              <a:t> space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504"/>
            <a:ext cx="9144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34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660"/>
            <a:ext cx="9144000" cy="4483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258" y="336096"/>
            <a:ext cx="7982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Gamma, 24bit </a:t>
            </a:r>
            <a:r>
              <a:rPr lang="en-US" dirty="0" err="1" smtClean="0"/>
              <a:t>colour</a:t>
            </a:r>
            <a:r>
              <a:rPr lang="en-US" dirty="0" smtClean="0"/>
              <a:t>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7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24"/>
            <a:ext cx="9144000" cy="44944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258" y="336096"/>
            <a:ext cx="7982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Gamma, 16bit </a:t>
            </a:r>
            <a:r>
              <a:rPr lang="en-US" dirty="0" err="1" smtClean="0"/>
              <a:t>colour</a:t>
            </a:r>
            <a:r>
              <a:rPr lang="en-US" dirty="0" smtClean="0"/>
              <a:t>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047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Existing HDR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4337" y="1295400"/>
            <a:ext cx="8258175" cy="3669792"/>
          </a:xfrm>
        </p:spPr>
        <p:txBody>
          <a:bodyPr/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- Varied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exposures over time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	-  High frame rates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. Kang et al)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Multiple Sensors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and Beam Splitters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sz="1800" dirty="0"/>
              <a:t>M. </a:t>
            </a:r>
            <a:r>
              <a:rPr lang="en-AU" sz="1800" dirty="0" err="1"/>
              <a:t>Tocci</a:t>
            </a:r>
            <a:r>
              <a:rPr lang="en-AU" sz="1800" dirty="0"/>
              <a:t> et al)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Neutral Density Pixel Filters 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Custom Sensor Topology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Pixel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94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884</Words>
  <Application>Microsoft Macintosh PowerPoint</Application>
  <PresentationFormat>On-screen Show (4:3)</PresentationFormat>
  <Paragraphs>169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Blank Presentation</vt:lpstr>
      <vt:lpstr>3D Remote Viewing Platform Real-time HDR Imaging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Edmund Boey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Boey</dc:creator>
  <cp:lastModifiedBy>Rapson, Scott Alexander - rapsa002</cp:lastModifiedBy>
  <cp:revision>231</cp:revision>
  <cp:lastPrinted>2011-11-18T03:36:14Z</cp:lastPrinted>
  <dcterms:created xsi:type="dcterms:W3CDTF">2012-06-21T06:49:01Z</dcterms:created>
  <dcterms:modified xsi:type="dcterms:W3CDTF">2015-10-01T12:59:17Z</dcterms:modified>
</cp:coreProperties>
</file>