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59" r:id="rId7"/>
    <p:sldId id="261" r:id="rId8"/>
    <p:sldId id="260"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574" y="1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6BD744-9B3E-46BA-A967-097391418A1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97B176-E31B-43E0-9FEB-8BF60693B83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97B176-E31B-43E0-9FEB-8BF60693B83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存储速度达不到这么快?</a:t>
            </a:r>
            <a:endParaRPr lang="en-US" altLang="en-US"/>
          </a:p>
          <a:p>
            <a:r>
              <a:rPr lang="en-US" altLang="en-US"/>
              <a:t>证明存储速度达不到这样快,引出解决方案</a:t>
            </a:r>
            <a:endParaRPr lang="en-US" altLang="en-US"/>
          </a:p>
          <a:p>
            <a:r>
              <a:rPr lang="en-US" altLang="en-US"/>
              <a:t>1\专门高速的存.的速度,</a:t>
            </a:r>
            <a:endParaRPr lang="en-US" altLang="en-US"/>
          </a:p>
          <a:p>
            <a:r>
              <a:rPr lang="en-US" altLang="en-US"/>
              <a:t>2\工作相关向一个文档中丢</a:t>
            </a: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接收层若采用多个进程需要增加看门狗进程,来检测是否进程掉了 ,具体可以才采用那个heartbeat 或者通信的方案 确定进程alive,评估接收和解析层采用多个进程还是线程.网络的速度取决于socket而不是cpu,原则基础是数据不丢失</a:t>
            </a:r>
            <a:endParaRPr lang="en-US" altLang="en-US"/>
          </a:p>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3A02562-0659-4569-A45D-86BE9CC68D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2A5853-331F-4857-AEF8-BC067BC6033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A02562-0659-4569-A45D-86BE9CC68D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2A5853-331F-4857-AEF8-BC067BC6033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A02562-0659-4569-A45D-86BE9CC68D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2A5853-331F-4857-AEF8-BC067BC6033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A02562-0659-4569-A45D-86BE9CC68D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2A5853-331F-4857-AEF8-BC067BC6033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73A02562-0659-4569-A45D-86BE9CC68D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2A5853-331F-4857-AEF8-BC067BC6033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3A02562-0659-4569-A45D-86BE9CC68D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2A5853-331F-4857-AEF8-BC067BC6033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3A02562-0659-4569-A45D-86BE9CC68D1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42A5853-331F-4857-AEF8-BC067BC6033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3A02562-0659-4569-A45D-86BE9CC68D1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42A5853-331F-4857-AEF8-BC067BC6033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3A02562-0659-4569-A45D-86BE9CC68D1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42A5853-331F-4857-AEF8-BC067BC6033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73A02562-0659-4569-A45D-86BE9CC68D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2A5853-331F-4857-AEF8-BC067BC6033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73A02562-0659-4569-A45D-86BE9CC68D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2A5853-331F-4857-AEF8-BC067BC6033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A02562-0659-4569-A45D-86BE9CC68D1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2A5853-331F-4857-AEF8-BC067BC6033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hyperlink" Target="https://blog.csdn.net/xianglingchuan/article/details/66548621" TargetMode="External"/><Relationship Id="rId2" Type="http://schemas.openxmlformats.org/officeDocument/2006/relationships/hyperlink" Target="https://blog.csdn.net/anzhen0429/article/details/78007605" TargetMode="External"/><Relationship Id="rId1" Type="http://schemas.openxmlformats.org/officeDocument/2006/relationships/hyperlink" Target="https://www.cnblogs.com/hyace/p/4173831.html" TargetMode="Externa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1.2</a:t>
            </a:r>
            <a:r>
              <a:rPr lang="zh-CN" altLang="en-US" dirty="0" smtClean="0"/>
              <a:t>日工作目标以及完成情况</a:t>
            </a:r>
            <a:endParaRPr lang="zh-CN" altLang="en-US" dirty="0"/>
          </a:p>
        </p:txBody>
      </p:sp>
      <p:sp>
        <p:nvSpPr>
          <p:cNvPr id="3" name="副标题 2"/>
          <p:cNvSpPr>
            <a:spLocks noGrp="1"/>
          </p:cNvSpPr>
          <p:nvPr>
            <p:ph type="subTitle" idx="1"/>
          </p:nvPr>
        </p:nvSpPr>
        <p:spPr/>
        <p:txBody>
          <a:bodyPr/>
          <a:lstStyle/>
          <a:p>
            <a:r>
              <a:rPr lang="zh-CN" altLang="en-US" dirty="0" smtClean="0"/>
              <a:t>王赛</a:t>
            </a:r>
            <a:endParaRPr lang="en-US" altLang="zh-CN"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工作目标</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、底层下位机上传速度</a:t>
            </a:r>
            <a:r>
              <a:rPr lang="en-US" altLang="zh-CN" dirty="0" smtClean="0"/>
              <a:t>1Mhz </a:t>
            </a:r>
            <a:r>
              <a:rPr lang="zh-CN" altLang="en-US" dirty="0" smtClean="0"/>
              <a:t>的速度上传和存储验证，存储到数据库当中去</a:t>
            </a:r>
            <a:endParaRPr lang="en-US" altLang="zh-CN" dirty="0" smtClean="0"/>
          </a:p>
          <a:p>
            <a:r>
              <a:rPr lang="en-US" altLang="zh-CN" dirty="0" smtClean="0">
                <a:solidFill>
                  <a:srgbClr val="00B050"/>
                </a:solidFill>
              </a:rPr>
              <a:t>2</a:t>
            </a:r>
            <a:r>
              <a:rPr lang="zh-CN" altLang="en-US" dirty="0" smtClean="0">
                <a:solidFill>
                  <a:srgbClr val="00B050"/>
                </a:solidFill>
              </a:rPr>
              <a:t>、下位机一个模拟数据接收史晨昱发送的开始和实验批次开始的按钮</a:t>
            </a:r>
            <a:endParaRPr lang="en-US" altLang="zh-CN" dirty="0" smtClean="0">
              <a:solidFill>
                <a:srgbClr val="00B050"/>
              </a:solidFill>
            </a:endParaRPr>
          </a:p>
          <a:p>
            <a:r>
              <a:rPr lang="en-US" altLang="zh-CN" dirty="0" smtClean="0"/>
              <a:t>3</a:t>
            </a:r>
            <a:r>
              <a:rPr lang="zh-CN" altLang="en-US" dirty="0" smtClean="0"/>
              <a:t>、底层下位机所有模拟脚本都按照模拟的指标进行上传数据，考虑好上传的参数的情况</a:t>
            </a:r>
            <a:endParaRPr lang="en-US" altLang="zh-CN" dirty="0" smtClean="0"/>
          </a:p>
          <a:p>
            <a:r>
              <a:rPr lang="en-US" altLang="zh-CN" dirty="0" smtClean="0"/>
              <a:t>4</a:t>
            </a:r>
            <a:r>
              <a:rPr lang="zh-CN" altLang="en-US" dirty="0" smtClean="0"/>
              <a:t>、</a:t>
            </a:r>
            <a:r>
              <a:rPr lang="en-US" altLang="zh-CN" dirty="0" smtClean="0"/>
              <a:t>web</a:t>
            </a:r>
            <a:r>
              <a:rPr lang="zh-CN" altLang="en-US" dirty="0" smtClean="0"/>
              <a:t>的数据下载的功能实现</a:t>
            </a:r>
            <a:endParaRPr lang="en-US" altLang="zh-CN"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3880" y="365125"/>
            <a:ext cx="10789920" cy="1325563"/>
          </a:xfrm>
        </p:spPr>
        <p:txBody>
          <a:bodyPr>
            <a:normAutofit fontScale="90000"/>
          </a:bodyPr>
          <a:lstStyle/>
          <a:p>
            <a:r>
              <a:rPr lang="zh-CN" altLang="en-US" dirty="0" smtClean="0"/>
              <a:t>目标</a:t>
            </a:r>
            <a:r>
              <a:rPr lang="en-US" altLang="zh-CN" dirty="0" smtClean="0"/>
              <a:t>1</a:t>
            </a:r>
            <a:br>
              <a:rPr lang="en-US" altLang="zh-CN" dirty="0" smtClean="0"/>
            </a:br>
            <a:r>
              <a:rPr lang="zh-CN" altLang="en-US" dirty="0" smtClean="0"/>
              <a:t>底层</a:t>
            </a:r>
            <a:r>
              <a:rPr lang="zh-CN" altLang="en-US" dirty="0"/>
              <a:t>下位机上传速度</a:t>
            </a:r>
            <a:r>
              <a:rPr lang="en-US" altLang="zh-CN" dirty="0"/>
              <a:t>1Mhz </a:t>
            </a:r>
            <a:r>
              <a:rPr lang="zh-CN" altLang="en-US" dirty="0"/>
              <a:t>的速度上传和存储验证，存储到数据库当中去</a:t>
            </a:r>
            <a:br>
              <a:rPr lang="en-US" altLang="zh-CN" dirty="0"/>
            </a:br>
            <a:endParaRPr lang="zh-CN" altLang="en-US" dirty="0"/>
          </a:p>
        </p:txBody>
      </p:sp>
      <p:sp>
        <p:nvSpPr>
          <p:cNvPr id="3" name="内容占位符 2"/>
          <p:cNvSpPr>
            <a:spLocks noGrp="1"/>
          </p:cNvSpPr>
          <p:nvPr>
            <p:ph idx="1"/>
          </p:nvPr>
        </p:nvSpPr>
        <p:spPr/>
        <p:txBody>
          <a:bodyPr/>
          <a:lstStyle/>
          <a:p>
            <a:r>
              <a:rPr lang="zh-CN" altLang="en-US" dirty="0"/>
              <a:t>验证结果，速度没有办法达到</a:t>
            </a:r>
            <a:r>
              <a:rPr lang="en-US" altLang="zh-CN" dirty="0"/>
              <a:t>1M</a:t>
            </a:r>
            <a:r>
              <a:rPr lang="zh-CN" altLang="en-US" dirty="0"/>
              <a:t>的速度，由于</a:t>
            </a:r>
            <a:r>
              <a:rPr lang="en-US" altLang="zh-CN" dirty="0" err="1"/>
              <a:t>zermq</a:t>
            </a:r>
            <a:r>
              <a:rPr lang="zh-CN" altLang="en-US" dirty="0"/>
              <a:t>的问题水位设定，</a:t>
            </a:r>
            <a:endParaRPr lang="zh-CN" altLang="en-US" dirty="0"/>
          </a:p>
          <a:p>
            <a:r>
              <a:rPr lang="zh-CN" altLang="en-US" dirty="0"/>
              <a:t>   当前可以将水位设定到</a:t>
            </a:r>
            <a:r>
              <a:rPr lang="en-US" altLang="zh-CN" dirty="0"/>
              <a:t>100 0000 ,</a:t>
            </a:r>
            <a:r>
              <a:rPr lang="zh-CN" altLang="en-US" dirty="0"/>
              <a:t>然后能够实现不丢数据的情况下将数据传到后台的存储数据的过程中去</a:t>
            </a:r>
            <a:endParaRPr lang="zh-CN" altLang="en-US" dirty="0"/>
          </a:p>
          <a:p>
            <a:r>
              <a:rPr lang="zh-CN" altLang="en-US" dirty="0"/>
              <a:t>    当前的测试结果，发送</a:t>
            </a:r>
            <a:r>
              <a:rPr lang="en-US" altLang="zh-CN" dirty="0"/>
              <a:t>10 0000 </a:t>
            </a:r>
            <a:r>
              <a:rPr lang="zh-CN" altLang="en-US" dirty="0"/>
              <a:t>个数据包，下位机采用不延迟的情况下，当前需要</a:t>
            </a:r>
            <a:r>
              <a:rPr lang="en-US" altLang="zh-CN" dirty="0"/>
              <a:t>1.80s </a:t>
            </a:r>
            <a:r>
              <a:rPr lang="zh-CN" altLang="en-US" dirty="0"/>
              <a:t>的时间将所有的数据接收下来并且实现转发</a:t>
            </a:r>
            <a:endParaRPr lang="zh-CN" altLang="en-US" dirty="0"/>
          </a:p>
          <a:p>
            <a:endParaRPr lang="zh-CN" altLang="en-US" dirty="0"/>
          </a:p>
        </p:txBody>
      </p:sp>
      <p:pic>
        <p:nvPicPr>
          <p:cNvPr id="4" name="图片 3"/>
          <p:cNvPicPr>
            <a:picLocks noChangeAspect="1"/>
          </p:cNvPicPr>
          <p:nvPr/>
        </p:nvPicPr>
        <p:blipFill>
          <a:blip r:embed="rId1"/>
          <a:stretch>
            <a:fillRect/>
          </a:stretch>
        </p:blipFill>
        <p:spPr>
          <a:xfrm>
            <a:off x="2720955" y="4615541"/>
            <a:ext cx="2289480" cy="1360503"/>
          </a:xfrm>
          <a:prstGeom prst="rect">
            <a:avLst/>
          </a:prstGeom>
        </p:spPr>
      </p:pic>
      <p:pic>
        <p:nvPicPr>
          <p:cNvPr id="5" name="图片 4"/>
          <p:cNvPicPr>
            <a:picLocks noChangeAspect="1"/>
          </p:cNvPicPr>
          <p:nvPr/>
        </p:nvPicPr>
        <p:blipFill>
          <a:blip r:embed="rId2"/>
          <a:stretch>
            <a:fillRect/>
          </a:stretch>
        </p:blipFill>
        <p:spPr>
          <a:xfrm>
            <a:off x="5478994" y="4701266"/>
            <a:ext cx="2508635" cy="1427992"/>
          </a:xfrm>
          <a:prstGeom prst="rect">
            <a:avLst/>
          </a:prstGeom>
        </p:spPr>
      </p:pic>
      <p:sp>
        <p:nvSpPr>
          <p:cNvPr id="6" name="文本框 5"/>
          <p:cNvSpPr txBox="1"/>
          <p:nvPr/>
        </p:nvSpPr>
        <p:spPr>
          <a:xfrm>
            <a:off x="2571730" y="6176963"/>
            <a:ext cx="2587690" cy="369332"/>
          </a:xfrm>
          <a:prstGeom prst="rect">
            <a:avLst/>
          </a:prstGeom>
          <a:noFill/>
        </p:spPr>
        <p:txBody>
          <a:bodyPr wrap="square" rtlCol="0">
            <a:spAutoFit/>
          </a:bodyPr>
          <a:lstStyle/>
          <a:p>
            <a:r>
              <a:rPr lang="zh-CN" altLang="en-US" dirty="0" smtClean="0"/>
              <a:t>启用</a:t>
            </a:r>
            <a:r>
              <a:rPr lang="en-US" altLang="zh-CN" dirty="0" err="1" smtClean="0"/>
              <a:t>zeroMQ</a:t>
            </a:r>
            <a:r>
              <a:rPr lang="zh-CN" altLang="en-US" dirty="0" smtClean="0"/>
              <a:t>发送</a:t>
            </a:r>
            <a:endParaRPr lang="zh-CN" altLang="en-US" dirty="0"/>
          </a:p>
        </p:txBody>
      </p:sp>
      <p:sp>
        <p:nvSpPr>
          <p:cNvPr id="7" name="文本框 6"/>
          <p:cNvSpPr txBox="1"/>
          <p:nvPr/>
        </p:nvSpPr>
        <p:spPr>
          <a:xfrm>
            <a:off x="5529947" y="6292157"/>
            <a:ext cx="2587690" cy="369332"/>
          </a:xfrm>
          <a:prstGeom prst="rect">
            <a:avLst/>
          </a:prstGeom>
          <a:noFill/>
        </p:spPr>
        <p:txBody>
          <a:bodyPr wrap="square" rtlCol="0">
            <a:spAutoFit/>
          </a:bodyPr>
          <a:lstStyle/>
          <a:p>
            <a:r>
              <a:rPr lang="zh-CN" altLang="en-US" dirty="0" smtClean="0"/>
              <a:t>不启用</a:t>
            </a:r>
            <a:r>
              <a:rPr lang="en-US" altLang="zh-CN" dirty="0" err="1" smtClean="0"/>
              <a:t>zeroMQ</a:t>
            </a:r>
            <a:r>
              <a:rPr lang="zh-CN" altLang="en-US" dirty="0" smtClean="0"/>
              <a:t>发送</a:t>
            </a:r>
            <a:endParaRPr lang="zh-CN" altLang="en-US" dirty="0"/>
          </a:p>
        </p:txBody>
      </p:sp>
      <p:pic>
        <p:nvPicPr>
          <p:cNvPr id="8" name="图片 7"/>
          <p:cNvPicPr>
            <a:picLocks noChangeAspect="1"/>
          </p:cNvPicPr>
          <p:nvPr/>
        </p:nvPicPr>
        <p:blipFill>
          <a:blip r:embed="rId3"/>
          <a:stretch>
            <a:fillRect/>
          </a:stretch>
        </p:blipFill>
        <p:spPr>
          <a:xfrm>
            <a:off x="8304249" y="4748457"/>
            <a:ext cx="2862939" cy="1428506"/>
          </a:xfrm>
          <a:prstGeom prst="rect">
            <a:avLst/>
          </a:prstGeom>
        </p:spPr>
      </p:pic>
      <p:sp>
        <p:nvSpPr>
          <p:cNvPr id="9" name="文本框 8"/>
          <p:cNvSpPr txBox="1"/>
          <p:nvPr/>
        </p:nvSpPr>
        <p:spPr>
          <a:xfrm>
            <a:off x="8579497" y="6292157"/>
            <a:ext cx="3500535" cy="646331"/>
          </a:xfrm>
          <a:prstGeom prst="rect">
            <a:avLst/>
          </a:prstGeom>
          <a:noFill/>
        </p:spPr>
        <p:txBody>
          <a:bodyPr wrap="square" rtlCol="0">
            <a:spAutoFit/>
          </a:bodyPr>
          <a:lstStyle/>
          <a:p>
            <a:r>
              <a:rPr lang="zh-CN" altLang="en-US" dirty="0"/>
              <a:t>不</a:t>
            </a:r>
            <a:r>
              <a:rPr lang="zh-CN" altLang="en-US" dirty="0" smtClean="0"/>
              <a:t>启用</a:t>
            </a:r>
            <a:r>
              <a:rPr lang="en-US" altLang="zh-CN" dirty="0" err="1" smtClean="0"/>
              <a:t>zeromq</a:t>
            </a:r>
            <a:r>
              <a:rPr lang="en-US" altLang="zh-CN" dirty="0" smtClean="0"/>
              <a:t> </a:t>
            </a:r>
            <a:r>
              <a:rPr lang="zh-CN" altLang="en-US" dirty="0" smtClean="0"/>
              <a:t>不加入各种事件戳 等复杂判断</a:t>
            </a:r>
            <a:endParaRPr lang="zh-CN" altLang="en-US" dirty="0"/>
          </a:p>
        </p:txBody>
      </p:sp>
      <p:sp>
        <p:nvSpPr>
          <p:cNvPr id="10" name="文本框 9"/>
          <p:cNvSpPr txBox="1"/>
          <p:nvPr/>
        </p:nvSpPr>
        <p:spPr>
          <a:xfrm>
            <a:off x="1924050" y="6661489"/>
            <a:ext cx="3235370" cy="923330"/>
          </a:xfrm>
          <a:prstGeom prst="rect">
            <a:avLst/>
          </a:prstGeom>
          <a:noFill/>
        </p:spPr>
        <p:txBody>
          <a:bodyPr wrap="square" rtlCol="0">
            <a:spAutoFit/>
          </a:bodyPr>
          <a:lstStyle/>
          <a:p>
            <a:r>
              <a:rPr lang="zh-CN" altLang="en-US" dirty="0" smtClean="0"/>
              <a:t>下一步的方案，仅仅就在目前能够达到最高的速度情况下进行测试就行了</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高水位设定的合理性</a:t>
            </a:r>
            <a:endParaRPr lang="zh-CN" altLang="en-US" dirty="0"/>
          </a:p>
        </p:txBody>
      </p:sp>
      <p:pic>
        <p:nvPicPr>
          <p:cNvPr id="4" name="内容占位符 3"/>
          <p:cNvPicPr>
            <a:picLocks noGrp="1" noChangeAspect="1"/>
          </p:cNvPicPr>
          <p:nvPr>
            <p:ph idx="1"/>
          </p:nvPr>
        </p:nvPicPr>
        <p:blipFill>
          <a:blip r:embed="rId1"/>
          <a:stretch>
            <a:fillRect/>
          </a:stretch>
        </p:blipFill>
        <p:spPr>
          <a:xfrm>
            <a:off x="1027348" y="1470671"/>
            <a:ext cx="8857143" cy="2714286"/>
          </a:xfrm>
          <a:prstGeom prst="rect">
            <a:avLst/>
          </a:prstGeom>
        </p:spPr>
      </p:pic>
      <p:sp>
        <p:nvSpPr>
          <p:cNvPr id="5" name="文本框 4"/>
          <p:cNvSpPr txBox="1"/>
          <p:nvPr/>
        </p:nvSpPr>
        <p:spPr>
          <a:xfrm>
            <a:off x="754379" y="4404360"/>
            <a:ext cx="10416541" cy="1477328"/>
          </a:xfrm>
          <a:prstGeom prst="rect">
            <a:avLst/>
          </a:prstGeom>
          <a:noFill/>
        </p:spPr>
        <p:txBody>
          <a:bodyPr wrap="square" rtlCol="0">
            <a:spAutoFit/>
          </a:bodyPr>
          <a:lstStyle/>
          <a:p>
            <a:r>
              <a:rPr lang="en-US" altLang="zh-CN" dirty="0" smtClean="0"/>
              <a:t>1000000</a:t>
            </a:r>
            <a:r>
              <a:rPr lang="zh-CN" altLang="en-US" dirty="0" smtClean="0"/>
              <a:t>（</a:t>
            </a:r>
            <a:r>
              <a:rPr lang="en-US" altLang="zh-CN" dirty="0" smtClean="0"/>
              <a:t>1M</a:t>
            </a:r>
            <a:r>
              <a:rPr lang="zh-CN" altLang="en-US" dirty="0" smtClean="0"/>
              <a:t>）</a:t>
            </a:r>
            <a:r>
              <a:rPr lang="en-US" altLang="zh-CN" dirty="0" smtClean="0"/>
              <a:t>*40</a:t>
            </a:r>
            <a:r>
              <a:rPr lang="zh-CN" altLang="en-US" dirty="0" smtClean="0"/>
              <a:t>（每个包</a:t>
            </a:r>
            <a:r>
              <a:rPr lang="en-US" altLang="zh-CN" dirty="0" smtClean="0"/>
              <a:t>40</a:t>
            </a:r>
            <a:r>
              <a:rPr lang="zh-CN" altLang="en-US" dirty="0" smtClean="0"/>
              <a:t>个字节）</a:t>
            </a:r>
            <a:r>
              <a:rPr lang="en-US" altLang="zh-CN" dirty="0" smtClean="0"/>
              <a:t>/1024/1024/1024</a:t>
            </a:r>
            <a:r>
              <a:rPr lang="zh-CN" altLang="en-US" dirty="0" smtClean="0"/>
              <a:t>（得到以</a:t>
            </a:r>
            <a:r>
              <a:rPr lang="en-US" altLang="zh-CN" dirty="0" smtClean="0"/>
              <a:t>Gb</a:t>
            </a:r>
            <a:r>
              <a:rPr lang="zh-CN" altLang="en-US" dirty="0" smtClean="0"/>
              <a:t>为单位）</a:t>
            </a:r>
            <a:r>
              <a:rPr lang="en-US" altLang="zh-CN" dirty="0" smtClean="0"/>
              <a:t>*100</a:t>
            </a:r>
            <a:r>
              <a:rPr lang="zh-CN" altLang="en-US" dirty="0" smtClean="0"/>
              <a:t>（工作时间）</a:t>
            </a:r>
            <a:r>
              <a:rPr lang="en-US" altLang="zh-CN" dirty="0" smtClean="0"/>
              <a:t>*6</a:t>
            </a:r>
            <a:r>
              <a:rPr lang="zh-CN" altLang="en-US" dirty="0" smtClean="0"/>
              <a:t>（公共有几个寄存器）</a:t>
            </a:r>
            <a:r>
              <a:rPr lang="en-US" altLang="zh-CN" dirty="0" smtClean="0"/>
              <a:t> </a:t>
            </a:r>
            <a:r>
              <a:rPr lang="en-US" altLang="zh-CN" dirty="0"/>
              <a:t>+</a:t>
            </a:r>
            <a:r>
              <a:rPr lang="en-US" altLang="zh-CN" dirty="0" smtClean="0"/>
              <a:t>1000</a:t>
            </a:r>
            <a:r>
              <a:rPr lang="zh-CN" altLang="en-US" dirty="0" smtClean="0"/>
              <a:t>（</a:t>
            </a:r>
            <a:r>
              <a:rPr lang="en-US" altLang="zh-CN" dirty="0" smtClean="0"/>
              <a:t>1Kb</a:t>
            </a:r>
            <a:r>
              <a:rPr lang="zh-CN" altLang="en-US" dirty="0" smtClean="0"/>
              <a:t>的速度）</a:t>
            </a:r>
            <a:r>
              <a:rPr lang="en-US" altLang="zh-CN" dirty="0" smtClean="0"/>
              <a:t>*40/1024/1024/1024*500</a:t>
            </a:r>
            <a:r>
              <a:rPr lang="zh-CN" altLang="en-US" dirty="0" smtClean="0"/>
              <a:t>（工作时间）*</a:t>
            </a:r>
            <a:r>
              <a:rPr lang="en-US" altLang="zh-CN" dirty="0" smtClean="0"/>
              <a:t>20</a:t>
            </a:r>
            <a:r>
              <a:rPr lang="zh-CN" altLang="en-US" dirty="0" smtClean="0"/>
              <a:t>（</a:t>
            </a:r>
            <a:r>
              <a:rPr lang="en-US" altLang="zh-CN" dirty="0" smtClean="0"/>
              <a:t>20</a:t>
            </a:r>
            <a:r>
              <a:rPr lang="zh-CN" altLang="en-US" dirty="0" smtClean="0"/>
              <a:t>个变量）</a:t>
            </a:r>
            <a:r>
              <a:rPr lang="en-US" altLang="zh-CN" dirty="0" smtClean="0"/>
              <a:t>=22.75G</a:t>
            </a:r>
            <a:endParaRPr lang="en-US" altLang="zh-CN" dirty="0" smtClean="0"/>
          </a:p>
          <a:p>
            <a:endParaRPr lang="en-US" altLang="zh-CN" dirty="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当</a:t>
            </a:r>
            <a:r>
              <a:rPr lang="zh-CN" altLang="en-US" dirty="0" smtClean="0"/>
              <a:t>我们要写入的数据时候，将数据放到内存当中去，我们后台的数据库可以慢慢的将数据写入</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、最后通过发送一个停止码结束数据接收，然后将所有的</a:t>
            </a:r>
            <a:r>
              <a:rPr lang="en-US" altLang="zh-CN" dirty="0" err="1" smtClean="0"/>
              <a:t>execel</a:t>
            </a:r>
            <a:r>
              <a:rPr lang="zh-CN" altLang="en-US" dirty="0" smtClean="0"/>
              <a:t>命令执行并且存储到</a:t>
            </a:r>
            <a:r>
              <a:rPr lang="en-US" altLang="zh-CN" dirty="0" err="1" smtClean="0"/>
              <a:t>mysql</a:t>
            </a:r>
            <a:r>
              <a:rPr lang="zh-CN" altLang="en-US" dirty="0" smtClean="0"/>
              <a:t>数据库当中去</a:t>
            </a:r>
            <a:endParaRPr lang="en-US" altLang="zh-CN" dirty="0" smtClean="0"/>
          </a:p>
          <a:p>
            <a:r>
              <a:rPr lang="en-US" altLang="zh-CN" dirty="0" smtClean="0"/>
              <a:t>2</a:t>
            </a:r>
            <a:r>
              <a:rPr lang="zh-CN" altLang="en-US" dirty="0" smtClean="0"/>
              <a:t>、</a:t>
            </a:r>
            <a:r>
              <a:rPr lang="en-US" altLang="zh-CN" dirty="0" err="1" smtClean="0"/>
              <a:t>mysql</a:t>
            </a:r>
            <a:r>
              <a:rPr lang="en-US" altLang="zh-CN" dirty="0" smtClean="0"/>
              <a:t> </a:t>
            </a:r>
            <a:r>
              <a:rPr lang="zh-CN" altLang="en-US" dirty="0" smtClean="0"/>
              <a:t>的配置文件中有一个可以设定指令存储的大小的部分：下面这个文章能够很好的完成当前的测试</a:t>
            </a:r>
            <a:endParaRPr lang="en-US" altLang="zh-CN" dirty="0" smtClean="0"/>
          </a:p>
          <a:p>
            <a:pPr lvl="1"/>
            <a:r>
              <a:rPr lang="en-US" altLang="zh-CN" dirty="0">
                <a:hlinkClick r:id="rId1"/>
              </a:rPr>
              <a:t>https://</a:t>
            </a:r>
            <a:r>
              <a:rPr lang="en-US" altLang="zh-CN" dirty="0" smtClean="0">
                <a:hlinkClick r:id="rId1"/>
              </a:rPr>
              <a:t>www.cnblogs.com/hyace/p/4173831.html</a:t>
            </a:r>
            <a:endParaRPr lang="en-US" altLang="zh-CN" dirty="0" smtClean="0"/>
          </a:p>
          <a:p>
            <a:pPr lvl="1"/>
            <a:r>
              <a:rPr lang="en-US" altLang="zh-CN" dirty="0">
                <a:hlinkClick r:id="rId2"/>
              </a:rPr>
              <a:t>https://</a:t>
            </a:r>
            <a:r>
              <a:rPr lang="en-US" altLang="zh-CN" dirty="0" smtClean="0">
                <a:hlinkClick r:id="rId2"/>
              </a:rPr>
              <a:t>blog.csdn.net/anzhen0429/article/details/78007605</a:t>
            </a:r>
            <a:endParaRPr lang="en-US" altLang="zh-CN" dirty="0" smtClean="0"/>
          </a:p>
          <a:p>
            <a:r>
              <a:rPr lang="en-US" altLang="zh-CN" dirty="0" smtClean="0"/>
              <a:t>3</a:t>
            </a:r>
            <a:r>
              <a:rPr lang="zh-CN" altLang="en-US" dirty="0" smtClean="0"/>
              <a:t>、可以通过设置一个</a:t>
            </a:r>
            <a:r>
              <a:rPr lang="en-US" altLang="zh-CN" dirty="0" err="1" smtClean="0"/>
              <a:t>my.cnf</a:t>
            </a:r>
            <a:r>
              <a:rPr lang="zh-CN" altLang="en-US" dirty="0" smtClean="0"/>
              <a:t>来对数据库进行一定的配置</a:t>
            </a:r>
            <a:endParaRPr lang="en-US" altLang="zh-CN" dirty="0" smtClean="0"/>
          </a:p>
          <a:p>
            <a:r>
              <a:rPr lang="en-US" altLang="zh-CN" dirty="0">
                <a:hlinkClick r:id="rId3"/>
              </a:rPr>
              <a:t>https://</a:t>
            </a:r>
            <a:r>
              <a:rPr lang="en-US" altLang="zh-CN" dirty="0" smtClean="0">
                <a:hlinkClick r:id="rId3"/>
              </a:rPr>
              <a:t>blog.csdn.net/xianglingchuan/article/details/66548621</a:t>
            </a:r>
            <a:endParaRPr lang="en-US" altLang="zh-CN" dirty="0" smtClean="0"/>
          </a:p>
          <a:p>
            <a:endParaRPr lang="zh-CN" altLang="en-US" dirty="0"/>
          </a:p>
        </p:txBody>
      </p:sp>
      <p:pic>
        <p:nvPicPr>
          <p:cNvPr id="4" name="图片 3"/>
          <p:cNvPicPr>
            <a:picLocks noChangeAspect="1"/>
          </p:cNvPicPr>
          <p:nvPr/>
        </p:nvPicPr>
        <p:blipFill>
          <a:blip r:embed="rId4"/>
          <a:stretch>
            <a:fillRect/>
          </a:stretch>
        </p:blipFill>
        <p:spPr>
          <a:xfrm>
            <a:off x="9442763" y="3713891"/>
            <a:ext cx="2671627" cy="291484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目标</a:t>
            </a:r>
            <a:r>
              <a:rPr lang="en-US" altLang="zh-CN" dirty="0" smtClean="0"/>
              <a:t>2</a:t>
            </a:r>
            <a:br>
              <a:rPr lang="en-US" altLang="zh-CN" dirty="0" smtClean="0"/>
            </a:br>
            <a:r>
              <a:rPr lang="en-US" altLang="zh-CN" dirty="0" smtClean="0"/>
              <a:t>2</a:t>
            </a:r>
            <a:r>
              <a:rPr lang="zh-CN" altLang="en-US" dirty="0" smtClean="0"/>
              <a:t>、下位</a:t>
            </a:r>
            <a:r>
              <a:rPr lang="zh-CN" altLang="en-US" dirty="0"/>
              <a:t>机一个模拟数据接收史晨昱发送的开始和实验批次开始的按钮</a:t>
            </a:r>
            <a:br>
              <a:rPr lang="en-US" altLang="zh-CN" dirty="0"/>
            </a:br>
            <a:endParaRPr lang="zh-CN" altLang="en-US" dirty="0"/>
          </a:p>
        </p:txBody>
      </p:sp>
      <p:sp>
        <p:nvSpPr>
          <p:cNvPr id="3" name="内容占位符 2"/>
          <p:cNvSpPr>
            <a:spLocks noGrp="1"/>
          </p:cNvSpPr>
          <p:nvPr>
            <p:ph idx="1"/>
          </p:nvPr>
        </p:nvSpPr>
        <p:spPr/>
        <p:txBody>
          <a:bodyPr/>
          <a:lstStyle/>
          <a:p>
            <a:r>
              <a:rPr lang="zh-CN" altLang="en-US" dirty="0" smtClean="0"/>
              <a:t>根据方案：</a:t>
            </a:r>
            <a:endParaRPr lang="en-US" altLang="zh-CN" dirty="0" smtClean="0"/>
          </a:p>
          <a:p>
            <a:r>
              <a:rPr lang="zh-CN" altLang="en-US" dirty="0" smtClean="0"/>
              <a:t>方案</a:t>
            </a:r>
            <a:r>
              <a:rPr lang="en-US" altLang="zh-CN" dirty="0" smtClean="0"/>
              <a:t>1</a:t>
            </a:r>
            <a:r>
              <a:rPr lang="zh-CN" altLang="en-US" dirty="0" smtClean="0"/>
              <a:t>：接收到批次的时候，重新启动所有的接收处理数据的进程</a:t>
            </a:r>
            <a:endParaRPr lang="en-US" altLang="zh-CN" dirty="0" smtClean="0"/>
          </a:p>
          <a:p>
            <a:r>
              <a:rPr lang="zh-CN" altLang="en-US" dirty="0" smtClean="0"/>
              <a:t>方案</a:t>
            </a:r>
            <a:r>
              <a:rPr lang="en-US" altLang="zh-CN" dirty="0" smtClean="0"/>
              <a:t>2</a:t>
            </a:r>
            <a:r>
              <a:rPr lang="zh-CN" altLang="en-US" dirty="0" smtClean="0"/>
              <a:t>：使用</a:t>
            </a:r>
            <a:r>
              <a:rPr lang="en-US" altLang="zh-CN" dirty="0" err="1" smtClean="0"/>
              <a:t>zeromq</a:t>
            </a:r>
            <a:r>
              <a:rPr lang="zh-CN" altLang="en-US" dirty="0" smtClean="0"/>
              <a:t>非阻塞的情况去异步的更新这个实验批次的这个变量</a:t>
            </a:r>
            <a:endParaRPr lang="en-US" altLang="zh-CN" dirty="0" smtClean="0"/>
          </a:p>
          <a:p>
            <a:r>
              <a:rPr lang="zh-CN" altLang="en-US" dirty="0" smtClean="0"/>
              <a:t>方案</a:t>
            </a:r>
            <a:r>
              <a:rPr lang="en-US" altLang="zh-CN" dirty="0" smtClean="0"/>
              <a:t>3</a:t>
            </a:r>
            <a:r>
              <a:rPr lang="zh-CN" altLang="en-US" dirty="0" smtClean="0"/>
              <a:t>：将实验批次的设定模块当作下位机，然后直接上传到代理的部分，上位机的多个模块的数据处理的部分， 分别对订阅的</a:t>
            </a:r>
            <a:r>
              <a:rPr lang="en-US" altLang="zh-CN" dirty="0" err="1" smtClean="0"/>
              <a:t>exp</a:t>
            </a:r>
            <a:r>
              <a:rPr lang="zh-CN" altLang="en-US" dirty="0" smtClean="0"/>
              <a:t>的的</a:t>
            </a:r>
            <a:r>
              <a:rPr lang="en-US" altLang="zh-CN" dirty="0" smtClean="0"/>
              <a:t>id </a:t>
            </a:r>
            <a:r>
              <a:rPr lang="zh-CN" altLang="en-US" dirty="0" smtClean="0"/>
              <a:t>进行验证，然后更新</a:t>
            </a:r>
            <a:r>
              <a:rPr lang="en-US" altLang="zh-CN" dirty="0" err="1" smtClean="0"/>
              <a:t>expid</a:t>
            </a:r>
            <a:endParaRPr lang="zh-CN" altLang="en-US" dirty="0"/>
          </a:p>
        </p:txBody>
      </p:sp>
      <p:pic>
        <p:nvPicPr>
          <p:cNvPr id="4" name="图片 3"/>
          <p:cNvPicPr>
            <a:picLocks noChangeAspect="1"/>
          </p:cNvPicPr>
          <p:nvPr/>
        </p:nvPicPr>
        <p:blipFill>
          <a:blip r:embed="rId1"/>
          <a:stretch>
            <a:fillRect/>
          </a:stretch>
        </p:blipFill>
        <p:spPr>
          <a:xfrm>
            <a:off x="9324392" y="5072597"/>
            <a:ext cx="1889708" cy="1544103"/>
          </a:xfrm>
          <a:prstGeom prst="rect">
            <a:avLst/>
          </a:prstGeom>
        </p:spPr>
      </p:pic>
      <p:pic>
        <p:nvPicPr>
          <p:cNvPr id="5" name="图片 4"/>
          <p:cNvPicPr>
            <a:picLocks noChangeAspect="1"/>
          </p:cNvPicPr>
          <p:nvPr/>
        </p:nvPicPr>
        <p:blipFill>
          <a:blip r:embed="rId2"/>
          <a:stretch>
            <a:fillRect/>
          </a:stretch>
        </p:blipFill>
        <p:spPr>
          <a:xfrm>
            <a:off x="838200" y="5427334"/>
            <a:ext cx="3678179" cy="1231095"/>
          </a:xfrm>
          <a:prstGeom prst="rect">
            <a:avLst/>
          </a:prstGeom>
        </p:spPr>
      </p:pic>
      <p:pic>
        <p:nvPicPr>
          <p:cNvPr id="6" name="图片 5"/>
          <p:cNvPicPr>
            <a:picLocks noChangeAspect="1"/>
          </p:cNvPicPr>
          <p:nvPr/>
        </p:nvPicPr>
        <p:blipFill>
          <a:blip r:embed="rId3"/>
          <a:stretch>
            <a:fillRect/>
          </a:stretch>
        </p:blipFill>
        <p:spPr>
          <a:xfrm>
            <a:off x="7411206" y="4919499"/>
            <a:ext cx="3132969" cy="2017928"/>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1070</Words>
  <Application>WPS Presentation</Application>
  <PresentationFormat>宽屏</PresentationFormat>
  <Paragraphs>49</Paragraphs>
  <Slides>6</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Arial</vt:lpstr>
      <vt:lpstr>宋体</vt:lpstr>
      <vt:lpstr>Wingdings</vt:lpstr>
      <vt:lpstr>等线 Light</vt:lpstr>
      <vt:lpstr>Gubbi</vt:lpstr>
      <vt:lpstr>宋体</vt:lpstr>
      <vt:lpstr>Droid Sans Fallback</vt:lpstr>
      <vt:lpstr>等线</vt:lpstr>
      <vt:lpstr>微软雅黑</vt:lpstr>
      <vt:lpstr>Arial Unicode MS</vt:lpstr>
      <vt:lpstr>Office 主题​​</vt:lpstr>
      <vt:lpstr>1.2日工作目标以及完成情况</vt:lpstr>
      <vt:lpstr>工作目标</vt:lpstr>
      <vt:lpstr>目标1 底层下位机上传速度1Mhz 的速度上传和存储验证，存储到数据库当中去 </vt:lpstr>
      <vt:lpstr>高水位设定的合理性</vt:lpstr>
      <vt:lpstr>当我们要写入的数据时候，将数据放到内存当中去，我们后台的数据库可以慢慢的将数据写入</vt:lpstr>
      <vt:lpstr>目标2 2、下位机一个模拟数据接收史晨昱发送的开始和实验批次开始的按钮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1.2日工作目标以及完成情况</dc:title>
  <dc:creator>scottarseee@hust.edu.cn</dc:creator>
  <cp:lastModifiedBy>scottar</cp:lastModifiedBy>
  <cp:revision>29</cp:revision>
  <dcterms:created xsi:type="dcterms:W3CDTF">2020-01-03T01:53:43Z</dcterms:created>
  <dcterms:modified xsi:type="dcterms:W3CDTF">2020-01-03T01:53:43Z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1033-11.1.0.8865</vt:lpwstr>
  </property>
</Properties>
</file>