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7" r:id="rId6"/>
    <p:sldId id="274" r:id="rId7"/>
    <p:sldId id="269" r:id="rId8"/>
    <p:sldId id="268" r:id="rId9"/>
    <p:sldId id="262" r:id="rId10"/>
    <p:sldId id="270" r:id="rId11"/>
    <p:sldId id="271" r:id="rId12"/>
    <p:sldId id="272" r:id="rId13"/>
    <p:sldId id="273" r:id="rId14"/>
    <p:sldId id="261" r:id="rId15"/>
    <p:sldId id="263" r:id="rId16"/>
    <p:sldId id="264" r:id="rId17"/>
    <p:sldId id="265"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20" d="100"/>
          <a:sy n="120" d="100"/>
        </p:scale>
        <p:origin x="80" y="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33BB7-8A6F-4A62-BCB5-03822AC2C786}" type="doc">
      <dgm:prSet loTypeId="urn:microsoft.com/office/officeart/2018/2/layout/IconLabelList" loCatId="icon" qsTypeId="urn:microsoft.com/office/officeart/2005/8/quickstyle/simple1" qsCatId="simple" csTypeId="urn:microsoft.com/office/officeart/2005/8/colors/colorful3" csCatId="colorful" phldr="1"/>
      <dgm:spPr/>
      <dgm:t>
        <a:bodyPr/>
        <a:lstStyle/>
        <a:p>
          <a:endParaRPr lang="en-US"/>
        </a:p>
      </dgm:t>
    </dgm:pt>
    <dgm:pt modelId="{DE40AF1A-B16D-4FD7-B4EF-1AA58777CEC2}">
      <dgm:prSet/>
      <dgm:spPr/>
      <dgm:t>
        <a:bodyPr/>
        <a:lstStyle/>
        <a:p>
          <a:pPr>
            <a:lnSpc>
              <a:spcPct val="100000"/>
            </a:lnSpc>
          </a:pPr>
          <a:r>
            <a:rPr lang="en-US"/>
            <a:t>Data Collection: Web Scraping from Passmark</a:t>
          </a:r>
        </a:p>
      </dgm:t>
    </dgm:pt>
    <dgm:pt modelId="{5A43CE1B-CA8D-4FDB-AE3D-C8BC6CC23DE4}" type="parTrans" cxnId="{71FF6281-2751-4850-9161-2BC8638FC15A}">
      <dgm:prSet/>
      <dgm:spPr/>
      <dgm:t>
        <a:bodyPr/>
        <a:lstStyle/>
        <a:p>
          <a:endParaRPr lang="en-US"/>
        </a:p>
      </dgm:t>
    </dgm:pt>
    <dgm:pt modelId="{45A0D2EA-95BA-452E-A03E-956BB76CB9F0}" type="sibTrans" cxnId="{71FF6281-2751-4850-9161-2BC8638FC15A}">
      <dgm:prSet/>
      <dgm:spPr/>
      <dgm:t>
        <a:bodyPr/>
        <a:lstStyle/>
        <a:p>
          <a:endParaRPr lang="en-US"/>
        </a:p>
      </dgm:t>
    </dgm:pt>
    <dgm:pt modelId="{2E72DF89-2F7B-47BA-9E45-7E2B4DF9632C}">
      <dgm:prSet/>
      <dgm:spPr/>
      <dgm:t>
        <a:bodyPr/>
        <a:lstStyle/>
        <a:p>
          <a:pPr>
            <a:lnSpc>
              <a:spcPct val="100000"/>
            </a:lnSpc>
          </a:pPr>
          <a:r>
            <a:rPr lang="en-US"/>
            <a:t>Data Cleaning: Removal of unnecessary data</a:t>
          </a:r>
        </a:p>
      </dgm:t>
    </dgm:pt>
    <dgm:pt modelId="{AD2AB094-BE5B-487E-8D58-215C28D6E4CB}" type="parTrans" cxnId="{017FD6E1-5EB1-4162-8B11-12F931245525}">
      <dgm:prSet/>
      <dgm:spPr/>
      <dgm:t>
        <a:bodyPr/>
        <a:lstStyle/>
        <a:p>
          <a:endParaRPr lang="en-US"/>
        </a:p>
      </dgm:t>
    </dgm:pt>
    <dgm:pt modelId="{5A0CD0F7-A63D-45BD-AA1C-3B8AD0A3550D}" type="sibTrans" cxnId="{017FD6E1-5EB1-4162-8B11-12F931245525}">
      <dgm:prSet/>
      <dgm:spPr/>
      <dgm:t>
        <a:bodyPr/>
        <a:lstStyle/>
        <a:p>
          <a:endParaRPr lang="en-US"/>
        </a:p>
      </dgm:t>
    </dgm:pt>
    <dgm:pt modelId="{55D5A427-2709-4232-9A7B-FCAEA7676D13}">
      <dgm:prSet/>
      <dgm:spPr/>
      <dgm:t>
        <a:bodyPr/>
        <a:lstStyle/>
        <a:p>
          <a:pPr>
            <a:lnSpc>
              <a:spcPct val="100000"/>
            </a:lnSpc>
          </a:pPr>
          <a:r>
            <a:rPr lang="en-US"/>
            <a:t>Pre-processing: Inflation adjustment</a:t>
          </a:r>
        </a:p>
      </dgm:t>
    </dgm:pt>
    <dgm:pt modelId="{F13023A9-DA52-49AF-9B03-09C47A0B1661}" type="parTrans" cxnId="{05CDE16F-3073-48D6-BD98-B13DCF81D183}">
      <dgm:prSet/>
      <dgm:spPr/>
      <dgm:t>
        <a:bodyPr/>
        <a:lstStyle/>
        <a:p>
          <a:endParaRPr lang="en-US"/>
        </a:p>
      </dgm:t>
    </dgm:pt>
    <dgm:pt modelId="{9011595E-224F-4EE2-9549-61961E357E93}" type="sibTrans" cxnId="{05CDE16F-3073-48D6-BD98-B13DCF81D183}">
      <dgm:prSet/>
      <dgm:spPr/>
      <dgm:t>
        <a:bodyPr/>
        <a:lstStyle/>
        <a:p>
          <a:endParaRPr lang="en-US"/>
        </a:p>
      </dgm:t>
    </dgm:pt>
    <dgm:pt modelId="{D365BBB8-31AF-4BEF-A824-6DD2FCDA0AFF}">
      <dgm:prSet/>
      <dgm:spPr/>
      <dgm:t>
        <a:bodyPr/>
        <a:lstStyle/>
        <a:p>
          <a:pPr>
            <a:lnSpc>
              <a:spcPct val="100000"/>
            </a:lnSpc>
          </a:pPr>
          <a:r>
            <a:rPr lang="en-US"/>
            <a:t>Modeling: Development of an optimization model</a:t>
          </a:r>
        </a:p>
      </dgm:t>
    </dgm:pt>
    <dgm:pt modelId="{694181ED-E036-436E-8935-A1B2021BE466}" type="parTrans" cxnId="{1CD6770A-99D2-4204-81B4-CE21F872CFF9}">
      <dgm:prSet/>
      <dgm:spPr/>
      <dgm:t>
        <a:bodyPr/>
        <a:lstStyle/>
        <a:p>
          <a:endParaRPr lang="en-US"/>
        </a:p>
      </dgm:t>
    </dgm:pt>
    <dgm:pt modelId="{1366A047-EF44-407C-BA90-3B51CCC99D22}" type="sibTrans" cxnId="{1CD6770A-99D2-4204-81B4-CE21F872CFF9}">
      <dgm:prSet/>
      <dgm:spPr/>
      <dgm:t>
        <a:bodyPr/>
        <a:lstStyle/>
        <a:p>
          <a:endParaRPr lang="en-US"/>
        </a:p>
      </dgm:t>
    </dgm:pt>
    <dgm:pt modelId="{7044EAC8-00ED-4E75-8555-B2F9CD880F98}" type="pres">
      <dgm:prSet presAssocID="{63E33BB7-8A6F-4A62-BCB5-03822AC2C786}" presName="root" presStyleCnt="0">
        <dgm:presLayoutVars>
          <dgm:dir/>
          <dgm:resizeHandles val="exact"/>
        </dgm:presLayoutVars>
      </dgm:prSet>
      <dgm:spPr/>
    </dgm:pt>
    <dgm:pt modelId="{3D287B95-564F-4E28-8397-D30C25B5CCC6}" type="pres">
      <dgm:prSet presAssocID="{DE40AF1A-B16D-4FD7-B4EF-1AA58777CEC2}" presName="compNode" presStyleCnt="0"/>
      <dgm:spPr/>
    </dgm:pt>
    <dgm:pt modelId="{84ADDE14-9F81-47FE-BB31-3F466AA27F4D}" type="pres">
      <dgm:prSet presAssocID="{DE40AF1A-B16D-4FD7-B4EF-1AA58777CE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B76F4898-8EF7-40C6-9AAC-0B8A2D840748}" type="pres">
      <dgm:prSet presAssocID="{DE40AF1A-B16D-4FD7-B4EF-1AA58777CEC2}" presName="spaceRect" presStyleCnt="0"/>
      <dgm:spPr/>
    </dgm:pt>
    <dgm:pt modelId="{1C1F1CA6-068C-4F3B-AA07-10AE18227124}" type="pres">
      <dgm:prSet presAssocID="{DE40AF1A-B16D-4FD7-B4EF-1AA58777CEC2}" presName="textRect" presStyleLbl="revTx" presStyleIdx="0" presStyleCnt="4">
        <dgm:presLayoutVars>
          <dgm:chMax val="1"/>
          <dgm:chPref val="1"/>
        </dgm:presLayoutVars>
      </dgm:prSet>
      <dgm:spPr/>
    </dgm:pt>
    <dgm:pt modelId="{89208BA5-2A09-4259-B148-21F14157FA24}" type="pres">
      <dgm:prSet presAssocID="{45A0D2EA-95BA-452E-A03E-956BB76CB9F0}" presName="sibTrans" presStyleCnt="0"/>
      <dgm:spPr/>
    </dgm:pt>
    <dgm:pt modelId="{709661C0-606B-4F7D-BA42-A861662AE12A}" type="pres">
      <dgm:prSet presAssocID="{2E72DF89-2F7B-47BA-9E45-7E2B4DF9632C}" presName="compNode" presStyleCnt="0"/>
      <dgm:spPr/>
    </dgm:pt>
    <dgm:pt modelId="{0F394AA7-0C9B-4399-82A3-4692CE79B004}" type="pres">
      <dgm:prSet presAssocID="{2E72DF89-2F7B-47BA-9E45-7E2B4DF963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525FF87C-8FE6-46CB-B310-CCD077879B9B}" type="pres">
      <dgm:prSet presAssocID="{2E72DF89-2F7B-47BA-9E45-7E2B4DF9632C}" presName="spaceRect" presStyleCnt="0"/>
      <dgm:spPr/>
    </dgm:pt>
    <dgm:pt modelId="{64153B18-8D65-48FB-B40F-97F390140C6A}" type="pres">
      <dgm:prSet presAssocID="{2E72DF89-2F7B-47BA-9E45-7E2B4DF9632C}" presName="textRect" presStyleLbl="revTx" presStyleIdx="1" presStyleCnt="4">
        <dgm:presLayoutVars>
          <dgm:chMax val="1"/>
          <dgm:chPref val="1"/>
        </dgm:presLayoutVars>
      </dgm:prSet>
      <dgm:spPr/>
    </dgm:pt>
    <dgm:pt modelId="{0767CC95-3A7B-4323-9528-2F1DF5EF8F8B}" type="pres">
      <dgm:prSet presAssocID="{5A0CD0F7-A63D-45BD-AA1C-3B8AD0A3550D}" presName="sibTrans" presStyleCnt="0"/>
      <dgm:spPr/>
    </dgm:pt>
    <dgm:pt modelId="{2269D53A-CA9A-44DD-AB79-0AE0E52B05FE}" type="pres">
      <dgm:prSet presAssocID="{55D5A427-2709-4232-9A7B-FCAEA7676D13}" presName="compNode" presStyleCnt="0"/>
      <dgm:spPr/>
    </dgm:pt>
    <dgm:pt modelId="{3AC336B2-2265-4C5C-8701-5C13BF829363}" type="pres">
      <dgm:prSet presAssocID="{55D5A427-2709-4232-9A7B-FCAEA7676D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C94F1B53-4293-47C2-89A2-8A5187FB96B8}" type="pres">
      <dgm:prSet presAssocID="{55D5A427-2709-4232-9A7B-FCAEA7676D13}" presName="spaceRect" presStyleCnt="0"/>
      <dgm:spPr/>
    </dgm:pt>
    <dgm:pt modelId="{0A870720-4389-4131-B0E1-2CA6F8EE1A5B}" type="pres">
      <dgm:prSet presAssocID="{55D5A427-2709-4232-9A7B-FCAEA7676D13}" presName="textRect" presStyleLbl="revTx" presStyleIdx="2" presStyleCnt="4">
        <dgm:presLayoutVars>
          <dgm:chMax val="1"/>
          <dgm:chPref val="1"/>
        </dgm:presLayoutVars>
      </dgm:prSet>
      <dgm:spPr/>
    </dgm:pt>
    <dgm:pt modelId="{6B2F25B8-01B7-4DF1-8BD0-58C47CC33402}" type="pres">
      <dgm:prSet presAssocID="{9011595E-224F-4EE2-9549-61961E357E93}" presName="sibTrans" presStyleCnt="0"/>
      <dgm:spPr/>
    </dgm:pt>
    <dgm:pt modelId="{6C014E29-5EBE-42BE-9D8A-1BD303024D3C}" type="pres">
      <dgm:prSet presAssocID="{D365BBB8-31AF-4BEF-A824-6DD2FCDA0AFF}" presName="compNode" presStyleCnt="0"/>
      <dgm:spPr/>
    </dgm:pt>
    <dgm:pt modelId="{B9A85764-9BF5-4202-9437-9B78E5EDECCE}" type="pres">
      <dgm:prSet presAssocID="{D365BBB8-31AF-4BEF-A824-6DD2FCDA0A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304A4F58-DF9B-42A1-A3F0-9C73106300CE}" type="pres">
      <dgm:prSet presAssocID="{D365BBB8-31AF-4BEF-A824-6DD2FCDA0AFF}" presName="spaceRect" presStyleCnt="0"/>
      <dgm:spPr/>
    </dgm:pt>
    <dgm:pt modelId="{25281BE9-933B-40DC-8675-48CF5864D543}" type="pres">
      <dgm:prSet presAssocID="{D365BBB8-31AF-4BEF-A824-6DD2FCDA0AFF}" presName="textRect" presStyleLbl="revTx" presStyleIdx="3" presStyleCnt="4">
        <dgm:presLayoutVars>
          <dgm:chMax val="1"/>
          <dgm:chPref val="1"/>
        </dgm:presLayoutVars>
      </dgm:prSet>
      <dgm:spPr/>
    </dgm:pt>
  </dgm:ptLst>
  <dgm:cxnLst>
    <dgm:cxn modelId="{1CD6770A-99D2-4204-81B4-CE21F872CFF9}" srcId="{63E33BB7-8A6F-4A62-BCB5-03822AC2C786}" destId="{D365BBB8-31AF-4BEF-A824-6DD2FCDA0AFF}" srcOrd="3" destOrd="0" parTransId="{694181ED-E036-436E-8935-A1B2021BE466}" sibTransId="{1366A047-EF44-407C-BA90-3B51CCC99D22}"/>
    <dgm:cxn modelId="{54F8C529-99EF-4091-9F2C-181296C67212}" type="presOf" srcId="{55D5A427-2709-4232-9A7B-FCAEA7676D13}" destId="{0A870720-4389-4131-B0E1-2CA6F8EE1A5B}" srcOrd="0" destOrd="0" presId="urn:microsoft.com/office/officeart/2018/2/layout/IconLabelList"/>
    <dgm:cxn modelId="{B939E12C-088E-45F6-8EB6-3B8EFE421514}" type="presOf" srcId="{D365BBB8-31AF-4BEF-A824-6DD2FCDA0AFF}" destId="{25281BE9-933B-40DC-8675-48CF5864D543}" srcOrd="0" destOrd="0" presId="urn:microsoft.com/office/officeart/2018/2/layout/IconLabelList"/>
    <dgm:cxn modelId="{E9A2CE6D-1801-4479-8851-ED407D36F0C9}" type="presOf" srcId="{63E33BB7-8A6F-4A62-BCB5-03822AC2C786}" destId="{7044EAC8-00ED-4E75-8555-B2F9CD880F98}" srcOrd="0" destOrd="0" presId="urn:microsoft.com/office/officeart/2018/2/layout/IconLabelList"/>
    <dgm:cxn modelId="{05CDE16F-3073-48D6-BD98-B13DCF81D183}" srcId="{63E33BB7-8A6F-4A62-BCB5-03822AC2C786}" destId="{55D5A427-2709-4232-9A7B-FCAEA7676D13}" srcOrd="2" destOrd="0" parTransId="{F13023A9-DA52-49AF-9B03-09C47A0B1661}" sibTransId="{9011595E-224F-4EE2-9549-61961E357E93}"/>
    <dgm:cxn modelId="{4F0FD37D-2F31-4015-A044-080A70BE21F3}" type="presOf" srcId="{DE40AF1A-B16D-4FD7-B4EF-1AA58777CEC2}" destId="{1C1F1CA6-068C-4F3B-AA07-10AE18227124}" srcOrd="0" destOrd="0" presId="urn:microsoft.com/office/officeart/2018/2/layout/IconLabelList"/>
    <dgm:cxn modelId="{71FF6281-2751-4850-9161-2BC8638FC15A}" srcId="{63E33BB7-8A6F-4A62-BCB5-03822AC2C786}" destId="{DE40AF1A-B16D-4FD7-B4EF-1AA58777CEC2}" srcOrd="0" destOrd="0" parTransId="{5A43CE1B-CA8D-4FDB-AE3D-C8BC6CC23DE4}" sibTransId="{45A0D2EA-95BA-452E-A03E-956BB76CB9F0}"/>
    <dgm:cxn modelId="{8253ECB0-3D40-4D99-9716-47DE3E7DD093}" type="presOf" srcId="{2E72DF89-2F7B-47BA-9E45-7E2B4DF9632C}" destId="{64153B18-8D65-48FB-B40F-97F390140C6A}" srcOrd="0" destOrd="0" presId="urn:microsoft.com/office/officeart/2018/2/layout/IconLabelList"/>
    <dgm:cxn modelId="{017FD6E1-5EB1-4162-8B11-12F931245525}" srcId="{63E33BB7-8A6F-4A62-BCB5-03822AC2C786}" destId="{2E72DF89-2F7B-47BA-9E45-7E2B4DF9632C}" srcOrd="1" destOrd="0" parTransId="{AD2AB094-BE5B-487E-8D58-215C28D6E4CB}" sibTransId="{5A0CD0F7-A63D-45BD-AA1C-3B8AD0A3550D}"/>
    <dgm:cxn modelId="{42413E7B-1492-41C8-A5D0-471DDF29C135}" type="presParOf" srcId="{7044EAC8-00ED-4E75-8555-B2F9CD880F98}" destId="{3D287B95-564F-4E28-8397-D30C25B5CCC6}" srcOrd="0" destOrd="0" presId="urn:microsoft.com/office/officeart/2018/2/layout/IconLabelList"/>
    <dgm:cxn modelId="{9AC57E42-965D-4BB3-AE79-706945569D9D}" type="presParOf" srcId="{3D287B95-564F-4E28-8397-D30C25B5CCC6}" destId="{84ADDE14-9F81-47FE-BB31-3F466AA27F4D}" srcOrd="0" destOrd="0" presId="urn:microsoft.com/office/officeart/2018/2/layout/IconLabelList"/>
    <dgm:cxn modelId="{A727F0C8-1D21-4D84-9877-818D78954380}" type="presParOf" srcId="{3D287B95-564F-4E28-8397-D30C25B5CCC6}" destId="{B76F4898-8EF7-40C6-9AAC-0B8A2D840748}" srcOrd="1" destOrd="0" presId="urn:microsoft.com/office/officeart/2018/2/layout/IconLabelList"/>
    <dgm:cxn modelId="{2A693097-9393-4A02-B39C-F5485C6942AB}" type="presParOf" srcId="{3D287B95-564F-4E28-8397-D30C25B5CCC6}" destId="{1C1F1CA6-068C-4F3B-AA07-10AE18227124}" srcOrd="2" destOrd="0" presId="urn:microsoft.com/office/officeart/2018/2/layout/IconLabelList"/>
    <dgm:cxn modelId="{A8DC9BE5-2C2A-4B38-BA07-FD9A1E6E38D5}" type="presParOf" srcId="{7044EAC8-00ED-4E75-8555-B2F9CD880F98}" destId="{89208BA5-2A09-4259-B148-21F14157FA24}" srcOrd="1" destOrd="0" presId="urn:microsoft.com/office/officeart/2018/2/layout/IconLabelList"/>
    <dgm:cxn modelId="{482225D9-DAD8-4F4B-9329-0FA3D8C72721}" type="presParOf" srcId="{7044EAC8-00ED-4E75-8555-B2F9CD880F98}" destId="{709661C0-606B-4F7D-BA42-A861662AE12A}" srcOrd="2" destOrd="0" presId="urn:microsoft.com/office/officeart/2018/2/layout/IconLabelList"/>
    <dgm:cxn modelId="{4FB2D004-A46D-447E-9C63-E6C9DE79C19E}" type="presParOf" srcId="{709661C0-606B-4F7D-BA42-A861662AE12A}" destId="{0F394AA7-0C9B-4399-82A3-4692CE79B004}" srcOrd="0" destOrd="0" presId="urn:microsoft.com/office/officeart/2018/2/layout/IconLabelList"/>
    <dgm:cxn modelId="{C77483DC-A93C-469F-BAEF-D3CEE79FA8A3}" type="presParOf" srcId="{709661C0-606B-4F7D-BA42-A861662AE12A}" destId="{525FF87C-8FE6-46CB-B310-CCD077879B9B}" srcOrd="1" destOrd="0" presId="urn:microsoft.com/office/officeart/2018/2/layout/IconLabelList"/>
    <dgm:cxn modelId="{13EC61BB-8043-4074-A83A-389617F18BDC}" type="presParOf" srcId="{709661C0-606B-4F7D-BA42-A861662AE12A}" destId="{64153B18-8D65-48FB-B40F-97F390140C6A}" srcOrd="2" destOrd="0" presId="urn:microsoft.com/office/officeart/2018/2/layout/IconLabelList"/>
    <dgm:cxn modelId="{37C95F6A-1642-4820-A426-2F611E8E6D38}" type="presParOf" srcId="{7044EAC8-00ED-4E75-8555-B2F9CD880F98}" destId="{0767CC95-3A7B-4323-9528-2F1DF5EF8F8B}" srcOrd="3" destOrd="0" presId="urn:microsoft.com/office/officeart/2018/2/layout/IconLabelList"/>
    <dgm:cxn modelId="{F4DF6C73-795D-4E45-AAA6-49860E0FADB1}" type="presParOf" srcId="{7044EAC8-00ED-4E75-8555-B2F9CD880F98}" destId="{2269D53A-CA9A-44DD-AB79-0AE0E52B05FE}" srcOrd="4" destOrd="0" presId="urn:microsoft.com/office/officeart/2018/2/layout/IconLabelList"/>
    <dgm:cxn modelId="{D0048566-6BF1-4697-84A9-30FC8B9ABA9B}" type="presParOf" srcId="{2269D53A-CA9A-44DD-AB79-0AE0E52B05FE}" destId="{3AC336B2-2265-4C5C-8701-5C13BF829363}" srcOrd="0" destOrd="0" presId="urn:microsoft.com/office/officeart/2018/2/layout/IconLabelList"/>
    <dgm:cxn modelId="{39BC6F9A-EC6A-47C2-9A40-78AC4E7E59D9}" type="presParOf" srcId="{2269D53A-CA9A-44DD-AB79-0AE0E52B05FE}" destId="{C94F1B53-4293-47C2-89A2-8A5187FB96B8}" srcOrd="1" destOrd="0" presId="urn:microsoft.com/office/officeart/2018/2/layout/IconLabelList"/>
    <dgm:cxn modelId="{8365B979-CB72-4AA0-BE1B-D8DE56EDA2BD}" type="presParOf" srcId="{2269D53A-CA9A-44DD-AB79-0AE0E52B05FE}" destId="{0A870720-4389-4131-B0E1-2CA6F8EE1A5B}" srcOrd="2" destOrd="0" presId="urn:microsoft.com/office/officeart/2018/2/layout/IconLabelList"/>
    <dgm:cxn modelId="{9820EC18-BAE8-49E8-AB56-BEF44581503E}" type="presParOf" srcId="{7044EAC8-00ED-4E75-8555-B2F9CD880F98}" destId="{6B2F25B8-01B7-4DF1-8BD0-58C47CC33402}" srcOrd="5" destOrd="0" presId="urn:microsoft.com/office/officeart/2018/2/layout/IconLabelList"/>
    <dgm:cxn modelId="{6644E55C-2277-4541-A2EB-4C81267C77C9}" type="presParOf" srcId="{7044EAC8-00ED-4E75-8555-B2F9CD880F98}" destId="{6C014E29-5EBE-42BE-9D8A-1BD303024D3C}" srcOrd="6" destOrd="0" presId="urn:microsoft.com/office/officeart/2018/2/layout/IconLabelList"/>
    <dgm:cxn modelId="{9D81C6E9-0447-45E2-A734-83292004A6F7}" type="presParOf" srcId="{6C014E29-5EBE-42BE-9D8A-1BD303024D3C}" destId="{B9A85764-9BF5-4202-9437-9B78E5EDECCE}" srcOrd="0" destOrd="0" presId="urn:microsoft.com/office/officeart/2018/2/layout/IconLabelList"/>
    <dgm:cxn modelId="{1366F280-7A8A-4739-A85C-9C445C48AD85}" type="presParOf" srcId="{6C014E29-5EBE-42BE-9D8A-1BD303024D3C}" destId="{304A4F58-DF9B-42A1-A3F0-9C73106300CE}" srcOrd="1" destOrd="0" presId="urn:microsoft.com/office/officeart/2018/2/layout/IconLabelList"/>
    <dgm:cxn modelId="{065D830F-8C25-4B11-99B5-57DC9F17BF65}" type="presParOf" srcId="{6C014E29-5EBE-42BE-9D8A-1BD303024D3C}" destId="{25281BE9-933B-40DC-8675-48CF5864D54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9B6A4-FF7E-43A3-8421-EEF2831441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1A7835-F0A5-4F8F-BFAA-680BB317A462}">
      <dgm:prSet/>
      <dgm:spPr/>
      <dgm:t>
        <a:bodyPr/>
        <a:lstStyle/>
        <a:p>
          <a:r>
            <a:rPr lang="en-US"/>
            <a:t>Define System Components and Tiers (Quantiles)</a:t>
          </a:r>
        </a:p>
      </dgm:t>
    </dgm:pt>
    <dgm:pt modelId="{C2BAAB0E-54BA-4192-A6F6-C6D40548D6D2}" type="parTrans" cxnId="{CA7464D6-A422-471A-83E0-C3084667E206}">
      <dgm:prSet/>
      <dgm:spPr/>
      <dgm:t>
        <a:bodyPr/>
        <a:lstStyle/>
        <a:p>
          <a:endParaRPr lang="en-US"/>
        </a:p>
      </dgm:t>
    </dgm:pt>
    <dgm:pt modelId="{6247B72F-B369-4BED-B305-3F7A38BD8165}" type="sibTrans" cxnId="{CA7464D6-A422-471A-83E0-C3084667E206}">
      <dgm:prSet/>
      <dgm:spPr/>
      <dgm:t>
        <a:bodyPr/>
        <a:lstStyle/>
        <a:p>
          <a:endParaRPr lang="en-US"/>
        </a:p>
      </dgm:t>
    </dgm:pt>
    <dgm:pt modelId="{BF0E10D4-2947-4053-AB35-72B30F39FD7D}">
      <dgm:prSet/>
      <dgm:spPr/>
      <dgm:t>
        <a:bodyPr/>
        <a:lstStyle/>
        <a:p>
          <a:r>
            <a:rPr lang="en-US"/>
            <a:t>Component Cost and Performance</a:t>
          </a:r>
        </a:p>
      </dgm:t>
    </dgm:pt>
    <dgm:pt modelId="{C8FD7B6C-BEA4-4235-A204-887CDD46F50D}" type="parTrans" cxnId="{6E0B99D4-5DDC-43E4-A8E5-061A583B04DC}">
      <dgm:prSet/>
      <dgm:spPr/>
      <dgm:t>
        <a:bodyPr/>
        <a:lstStyle/>
        <a:p>
          <a:endParaRPr lang="en-US"/>
        </a:p>
      </dgm:t>
    </dgm:pt>
    <dgm:pt modelId="{3667BF6D-EBCD-4DDA-8A12-5A74931D3D29}" type="sibTrans" cxnId="{6E0B99D4-5DDC-43E4-A8E5-061A583B04DC}">
      <dgm:prSet/>
      <dgm:spPr/>
      <dgm:t>
        <a:bodyPr/>
        <a:lstStyle/>
        <a:p>
          <a:endParaRPr lang="en-US"/>
        </a:p>
      </dgm:t>
    </dgm:pt>
    <dgm:pt modelId="{B31DE1D4-7279-4A79-875F-D838FE948B15}">
      <dgm:prSet/>
      <dgm:spPr/>
      <dgm:t>
        <a:bodyPr/>
        <a:lstStyle/>
        <a:p>
          <a:r>
            <a:rPr lang="en-US"/>
            <a:t>Inflation adjustment</a:t>
          </a:r>
        </a:p>
      </dgm:t>
    </dgm:pt>
    <dgm:pt modelId="{908A1509-062B-4E3D-B8E1-C733C3EA4253}" type="parTrans" cxnId="{A35E9517-CA89-4226-9F87-727CEF94459B}">
      <dgm:prSet/>
      <dgm:spPr/>
      <dgm:t>
        <a:bodyPr/>
        <a:lstStyle/>
        <a:p>
          <a:endParaRPr lang="en-US"/>
        </a:p>
      </dgm:t>
    </dgm:pt>
    <dgm:pt modelId="{3D2E5A6B-850A-4011-9C6B-15EC96982B8D}" type="sibTrans" cxnId="{A35E9517-CA89-4226-9F87-727CEF94459B}">
      <dgm:prSet/>
      <dgm:spPr/>
      <dgm:t>
        <a:bodyPr/>
        <a:lstStyle/>
        <a:p>
          <a:endParaRPr lang="en-US"/>
        </a:p>
      </dgm:t>
    </dgm:pt>
    <dgm:pt modelId="{22C46BC0-5DD3-459D-99DD-B325B89E3FCF}">
      <dgm:prSet/>
      <dgm:spPr/>
      <dgm:t>
        <a:bodyPr/>
        <a:lstStyle/>
        <a:p>
          <a:r>
            <a:rPr lang="en-US"/>
            <a:t>PassMark Rating</a:t>
          </a:r>
        </a:p>
      </dgm:t>
    </dgm:pt>
    <dgm:pt modelId="{AF66F15D-B9AB-426B-9094-6B87E0640B0B}" type="parTrans" cxnId="{EDDA16CB-9F3B-4892-83B0-09066DCAFDD6}">
      <dgm:prSet/>
      <dgm:spPr/>
      <dgm:t>
        <a:bodyPr/>
        <a:lstStyle/>
        <a:p>
          <a:endParaRPr lang="en-US"/>
        </a:p>
      </dgm:t>
    </dgm:pt>
    <dgm:pt modelId="{0DE65F3F-5C00-47FB-B013-33B0EB34E29E}" type="sibTrans" cxnId="{EDDA16CB-9F3B-4892-83B0-09066DCAFDD6}">
      <dgm:prSet/>
      <dgm:spPr/>
      <dgm:t>
        <a:bodyPr/>
        <a:lstStyle/>
        <a:p>
          <a:endParaRPr lang="en-US"/>
        </a:p>
      </dgm:t>
    </dgm:pt>
    <dgm:pt modelId="{0E042FDC-105F-4C95-9243-9C8C3540103C}">
      <dgm:prSet/>
      <dgm:spPr/>
      <dgm:t>
        <a:bodyPr/>
        <a:lstStyle/>
        <a:p>
          <a:r>
            <a:rPr lang="en-US"/>
            <a:t>Optimization Problem</a:t>
          </a:r>
        </a:p>
      </dgm:t>
    </dgm:pt>
    <dgm:pt modelId="{F7E2EAFC-C07B-47DC-BB6C-8D07E6D89418}" type="parTrans" cxnId="{C70E4DA5-5C00-4095-ADEA-60752708D6DE}">
      <dgm:prSet/>
      <dgm:spPr/>
      <dgm:t>
        <a:bodyPr/>
        <a:lstStyle/>
        <a:p>
          <a:endParaRPr lang="en-US"/>
        </a:p>
      </dgm:t>
    </dgm:pt>
    <dgm:pt modelId="{24CD55DF-8C34-4808-BDFA-74517E6819E5}" type="sibTrans" cxnId="{C70E4DA5-5C00-4095-ADEA-60752708D6DE}">
      <dgm:prSet/>
      <dgm:spPr/>
      <dgm:t>
        <a:bodyPr/>
        <a:lstStyle/>
        <a:p>
          <a:endParaRPr lang="en-US"/>
        </a:p>
      </dgm:t>
    </dgm:pt>
    <dgm:pt modelId="{F26AC089-7631-4A76-B00C-163087455905}">
      <dgm:prSet/>
      <dgm:spPr/>
      <dgm:t>
        <a:bodyPr/>
        <a:lstStyle/>
        <a:p>
          <a:r>
            <a:rPr lang="en-US"/>
            <a:t>Maximize extended period while maintaining acceptable performance</a:t>
          </a:r>
        </a:p>
      </dgm:t>
    </dgm:pt>
    <dgm:pt modelId="{601A66B9-61D3-477B-A4F7-B50DAE0EA765}" type="parTrans" cxnId="{EDA60CE4-3296-4DEC-A881-8488843BE610}">
      <dgm:prSet/>
      <dgm:spPr/>
      <dgm:t>
        <a:bodyPr/>
        <a:lstStyle/>
        <a:p>
          <a:endParaRPr lang="en-US"/>
        </a:p>
      </dgm:t>
    </dgm:pt>
    <dgm:pt modelId="{771AFB0E-FDE0-4B73-A6D8-AC6EBF3AB541}" type="sibTrans" cxnId="{EDA60CE4-3296-4DEC-A881-8488843BE610}">
      <dgm:prSet/>
      <dgm:spPr/>
      <dgm:t>
        <a:bodyPr/>
        <a:lstStyle/>
        <a:p>
          <a:endParaRPr lang="en-US"/>
        </a:p>
      </dgm:t>
    </dgm:pt>
    <dgm:pt modelId="{4955046B-65B5-4DAB-98DB-9CC0CC94F866}">
      <dgm:prSet/>
      <dgm:spPr/>
      <dgm:t>
        <a:bodyPr/>
        <a:lstStyle/>
        <a:p>
          <a:r>
            <a:rPr lang="en-US" dirty="0"/>
            <a:t>Find optimal upgrade time</a:t>
          </a:r>
        </a:p>
      </dgm:t>
    </dgm:pt>
    <dgm:pt modelId="{AFCEFBCA-674B-4072-98F3-EBD3579D5020}" type="parTrans" cxnId="{5E15F854-5A67-4383-BD90-A2357F1DC105}">
      <dgm:prSet/>
      <dgm:spPr/>
      <dgm:t>
        <a:bodyPr/>
        <a:lstStyle/>
        <a:p>
          <a:endParaRPr lang="en-US"/>
        </a:p>
      </dgm:t>
    </dgm:pt>
    <dgm:pt modelId="{89EA3B8A-F9F9-4EE4-9077-3F9A9C928EA4}" type="sibTrans" cxnId="{5E15F854-5A67-4383-BD90-A2357F1DC105}">
      <dgm:prSet/>
      <dgm:spPr/>
      <dgm:t>
        <a:bodyPr/>
        <a:lstStyle/>
        <a:p>
          <a:endParaRPr lang="en-US"/>
        </a:p>
      </dgm:t>
    </dgm:pt>
    <dgm:pt modelId="{D278A95B-FBDC-433D-BEB4-643A183E6023}">
      <dgm:prSet/>
      <dgm:spPr/>
      <dgm:t>
        <a:bodyPr/>
        <a:lstStyle/>
        <a:p>
          <a:r>
            <a:rPr lang="en-US"/>
            <a:t>Optimization Methodology</a:t>
          </a:r>
        </a:p>
      </dgm:t>
    </dgm:pt>
    <dgm:pt modelId="{E27B341A-C46E-4BC7-A788-99FEECFB64DE}" type="parTrans" cxnId="{D9F0D1D2-45D3-4B2F-BA97-83E547F628E7}">
      <dgm:prSet/>
      <dgm:spPr/>
      <dgm:t>
        <a:bodyPr/>
        <a:lstStyle/>
        <a:p>
          <a:endParaRPr lang="en-US"/>
        </a:p>
      </dgm:t>
    </dgm:pt>
    <dgm:pt modelId="{E2CE9234-CE2B-456D-8F08-0BEFA42814E5}" type="sibTrans" cxnId="{D9F0D1D2-45D3-4B2F-BA97-83E547F628E7}">
      <dgm:prSet/>
      <dgm:spPr/>
      <dgm:t>
        <a:bodyPr/>
        <a:lstStyle/>
        <a:p>
          <a:endParaRPr lang="en-US"/>
        </a:p>
      </dgm:t>
    </dgm:pt>
    <dgm:pt modelId="{9F4299C7-76F7-4FB4-9022-4C295523BE7F}">
      <dgm:prSet/>
      <dgm:spPr/>
      <dgm:t>
        <a:bodyPr/>
        <a:lstStyle/>
        <a:p>
          <a:r>
            <a:rPr lang="en-US"/>
            <a:t>Non-Linear Optimization: Nlopt library in R</a:t>
          </a:r>
        </a:p>
      </dgm:t>
    </dgm:pt>
    <dgm:pt modelId="{12CA5D10-B319-4543-A1F0-DE6C77CDF316}" type="parTrans" cxnId="{D83A85FC-FD80-4BE0-9069-8E189C85C912}">
      <dgm:prSet/>
      <dgm:spPr/>
      <dgm:t>
        <a:bodyPr/>
        <a:lstStyle/>
        <a:p>
          <a:endParaRPr lang="en-US"/>
        </a:p>
      </dgm:t>
    </dgm:pt>
    <dgm:pt modelId="{3F8D0612-D68E-4842-991C-0B76336308CB}" type="sibTrans" cxnId="{D83A85FC-FD80-4BE0-9069-8E189C85C912}">
      <dgm:prSet/>
      <dgm:spPr/>
      <dgm:t>
        <a:bodyPr/>
        <a:lstStyle/>
        <a:p>
          <a:endParaRPr lang="en-US"/>
        </a:p>
      </dgm:t>
    </dgm:pt>
    <dgm:pt modelId="{EE1955D7-B202-442C-8B87-35D040EA9493}">
      <dgm:prSet/>
      <dgm:spPr/>
      <dgm:t>
        <a:bodyPr/>
        <a:lstStyle/>
        <a:p>
          <a:r>
            <a:rPr lang="en-US"/>
            <a:t>Sustainability and Cost Analysis</a:t>
          </a:r>
        </a:p>
      </dgm:t>
    </dgm:pt>
    <dgm:pt modelId="{2DD3D5BE-65AA-4D76-8E68-02C7336F2EE5}" type="parTrans" cxnId="{AC2FDEA4-8682-4265-A3BF-18960987D043}">
      <dgm:prSet/>
      <dgm:spPr/>
      <dgm:t>
        <a:bodyPr/>
        <a:lstStyle/>
        <a:p>
          <a:endParaRPr lang="en-US"/>
        </a:p>
      </dgm:t>
    </dgm:pt>
    <dgm:pt modelId="{5F6200BD-5C7E-45E0-906B-97550635AEDB}" type="sibTrans" cxnId="{AC2FDEA4-8682-4265-A3BF-18960987D043}">
      <dgm:prSet/>
      <dgm:spPr/>
      <dgm:t>
        <a:bodyPr/>
        <a:lstStyle/>
        <a:p>
          <a:endParaRPr lang="en-US"/>
        </a:p>
      </dgm:t>
    </dgm:pt>
    <dgm:pt modelId="{AEA07A12-8D3C-4EB5-9839-EA4EAFC1EE11}">
      <dgm:prSet/>
      <dgm:spPr/>
      <dgm:t>
        <a:bodyPr/>
        <a:lstStyle/>
        <a:p>
          <a:r>
            <a:rPr lang="en-US"/>
            <a:t>Compare carbon emission</a:t>
          </a:r>
        </a:p>
      </dgm:t>
    </dgm:pt>
    <dgm:pt modelId="{E1573732-0D33-48C2-AF41-F1E54C17BCA0}" type="parTrans" cxnId="{75B7BD00-F652-4EE3-B002-9395B41E8A53}">
      <dgm:prSet/>
      <dgm:spPr/>
      <dgm:t>
        <a:bodyPr/>
        <a:lstStyle/>
        <a:p>
          <a:endParaRPr lang="en-US"/>
        </a:p>
      </dgm:t>
    </dgm:pt>
    <dgm:pt modelId="{74A10100-503D-47F6-8BDE-A9F92D345A1D}" type="sibTrans" cxnId="{75B7BD00-F652-4EE3-B002-9395B41E8A53}">
      <dgm:prSet/>
      <dgm:spPr/>
      <dgm:t>
        <a:bodyPr/>
        <a:lstStyle/>
        <a:p>
          <a:endParaRPr lang="en-US"/>
        </a:p>
      </dgm:t>
    </dgm:pt>
    <dgm:pt modelId="{E83DF5C7-1925-4D7F-9874-0D8688DC0D59}">
      <dgm:prSet/>
      <dgm:spPr/>
      <dgm:t>
        <a:bodyPr/>
        <a:lstStyle/>
        <a:p>
          <a:r>
            <a:rPr lang="en-US"/>
            <a:t>Compare average yearly cost</a:t>
          </a:r>
        </a:p>
      </dgm:t>
    </dgm:pt>
    <dgm:pt modelId="{616C1FE5-4E42-414A-B6BA-094E604A8624}" type="parTrans" cxnId="{67973AD7-E3F3-401B-856F-CAE7B1A018D7}">
      <dgm:prSet/>
      <dgm:spPr/>
      <dgm:t>
        <a:bodyPr/>
        <a:lstStyle/>
        <a:p>
          <a:endParaRPr lang="en-US"/>
        </a:p>
      </dgm:t>
    </dgm:pt>
    <dgm:pt modelId="{A54793B5-25A6-40D9-91D7-FEF0C5EEAC77}" type="sibTrans" cxnId="{67973AD7-E3F3-401B-856F-CAE7B1A018D7}">
      <dgm:prSet/>
      <dgm:spPr/>
      <dgm:t>
        <a:bodyPr/>
        <a:lstStyle/>
        <a:p>
          <a:endParaRPr lang="en-US"/>
        </a:p>
      </dgm:t>
    </dgm:pt>
    <dgm:pt modelId="{14E57045-E9CC-4CB7-ADE1-29D0D7031DBD}">
      <dgm:prSet/>
      <dgm:spPr/>
      <dgm:t>
        <a:bodyPr/>
        <a:lstStyle/>
        <a:p>
          <a:r>
            <a:rPr lang="en-US" dirty="0"/>
            <a:t>Full Replacement Policy of 5 years</a:t>
          </a:r>
        </a:p>
      </dgm:t>
    </dgm:pt>
    <dgm:pt modelId="{C2AA8EE6-323A-4320-8B43-F71086B5F0B0}" type="parTrans" cxnId="{0412758F-13B8-4FC4-AF48-B9FFFF7776DE}">
      <dgm:prSet/>
      <dgm:spPr/>
    </dgm:pt>
    <dgm:pt modelId="{9E9E2A58-0229-48CF-ADE9-96F07E086CED}" type="sibTrans" cxnId="{0412758F-13B8-4FC4-AF48-B9FFFF7776DE}">
      <dgm:prSet/>
      <dgm:spPr/>
    </dgm:pt>
    <dgm:pt modelId="{EECDAB49-8EC2-43A3-B238-D4D290CA2FD1}" type="pres">
      <dgm:prSet presAssocID="{DFB9B6A4-FF7E-43A3-8421-EEF2831441B9}" presName="linear" presStyleCnt="0">
        <dgm:presLayoutVars>
          <dgm:animLvl val="lvl"/>
          <dgm:resizeHandles val="exact"/>
        </dgm:presLayoutVars>
      </dgm:prSet>
      <dgm:spPr/>
    </dgm:pt>
    <dgm:pt modelId="{FCA65D61-777B-4132-B5BC-DE3E881B4409}" type="pres">
      <dgm:prSet presAssocID="{271A7835-F0A5-4F8F-BFAA-680BB317A462}" presName="parentText" presStyleLbl="node1" presStyleIdx="0" presStyleCnt="5">
        <dgm:presLayoutVars>
          <dgm:chMax val="0"/>
          <dgm:bulletEnabled val="1"/>
        </dgm:presLayoutVars>
      </dgm:prSet>
      <dgm:spPr/>
    </dgm:pt>
    <dgm:pt modelId="{138D3484-8059-4FF4-A335-1F4245EF6CDB}" type="pres">
      <dgm:prSet presAssocID="{6247B72F-B369-4BED-B305-3F7A38BD8165}" presName="spacer" presStyleCnt="0"/>
      <dgm:spPr/>
    </dgm:pt>
    <dgm:pt modelId="{ECBCBF00-C422-4DAE-A3C3-CB288F6BC644}" type="pres">
      <dgm:prSet presAssocID="{BF0E10D4-2947-4053-AB35-72B30F39FD7D}" presName="parentText" presStyleLbl="node1" presStyleIdx="1" presStyleCnt="5">
        <dgm:presLayoutVars>
          <dgm:chMax val="0"/>
          <dgm:bulletEnabled val="1"/>
        </dgm:presLayoutVars>
      </dgm:prSet>
      <dgm:spPr/>
    </dgm:pt>
    <dgm:pt modelId="{D24107ED-CBCD-4294-8F30-1DB03E52CFFB}" type="pres">
      <dgm:prSet presAssocID="{BF0E10D4-2947-4053-AB35-72B30F39FD7D}" presName="childText" presStyleLbl="revTx" presStyleIdx="0" presStyleCnt="4">
        <dgm:presLayoutVars>
          <dgm:bulletEnabled val="1"/>
        </dgm:presLayoutVars>
      </dgm:prSet>
      <dgm:spPr/>
    </dgm:pt>
    <dgm:pt modelId="{A2F09792-CD58-4CC5-8F2C-0D1899A1E86E}" type="pres">
      <dgm:prSet presAssocID="{0E042FDC-105F-4C95-9243-9C8C3540103C}" presName="parentText" presStyleLbl="node1" presStyleIdx="2" presStyleCnt="5">
        <dgm:presLayoutVars>
          <dgm:chMax val="0"/>
          <dgm:bulletEnabled val="1"/>
        </dgm:presLayoutVars>
      </dgm:prSet>
      <dgm:spPr/>
    </dgm:pt>
    <dgm:pt modelId="{743EC62B-0158-4349-9056-0323931D675C}" type="pres">
      <dgm:prSet presAssocID="{0E042FDC-105F-4C95-9243-9C8C3540103C}" presName="childText" presStyleLbl="revTx" presStyleIdx="1" presStyleCnt="4">
        <dgm:presLayoutVars>
          <dgm:bulletEnabled val="1"/>
        </dgm:presLayoutVars>
      </dgm:prSet>
      <dgm:spPr/>
    </dgm:pt>
    <dgm:pt modelId="{A1EE69F0-2A08-460C-95F6-027513DBBE4E}" type="pres">
      <dgm:prSet presAssocID="{D278A95B-FBDC-433D-BEB4-643A183E6023}" presName="parentText" presStyleLbl="node1" presStyleIdx="3" presStyleCnt="5">
        <dgm:presLayoutVars>
          <dgm:chMax val="0"/>
          <dgm:bulletEnabled val="1"/>
        </dgm:presLayoutVars>
      </dgm:prSet>
      <dgm:spPr/>
    </dgm:pt>
    <dgm:pt modelId="{7DB3F6F9-FBBF-43F0-BCDC-FBAB5EF628BD}" type="pres">
      <dgm:prSet presAssocID="{D278A95B-FBDC-433D-BEB4-643A183E6023}" presName="childText" presStyleLbl="revTx" presStyleIdx="2" presStyleCnt="4">
        <dgm:presLayoutVars>
          <dgm:bulletEnabled val="1"/>
        </dgm:presLayoutVars>
      </dgm:prSet>
      <dgm:spPr/>
    </dgm:pt>
    <dgm:pt modelId="{27EEC7D5-37B6-43E9-AE09-D229B867320B}" type="pres">
      <dgm:prSet presAssocID="{EE1955D7-B202-442C-8B87-35D040EA9493}" presName="parentText" presStyleLbl="node1" presStyleIdx="4" presStyleCnt="5">
        <dgm:presLayoutVars>
          <dgm:chMax val="0"/>
          <dgm:bulletEnabled val="1"/>
        </dgm:presLayoutVars>
      </dgm:prSet>
      <dgm:spPr/>
    </dgm:pt>
    <dgm:pt modelId="{6092B03C-0266-49F6-8CD2-78A70BD40907}" type="pres">
      <dgm:prSet presAssocID="{EE1955D7-B202-442C-8B87-35D040EA9493}" presName="childText" presStyleLbl="revTx" presStyleIdx="3" presStyleCnt="4">
        <dgm:presLayoutVars>
          <dgm:bulletEnabled val="1"/>
        </dgm:presLayoutVars>
      </dgm:prSet>
      <dgm:spPr/>
    </dgm:pt>
  </dgm:ptLst>
  <dgm:cxnLst>
    <dgm:cxn modelId="{75B7BD00-F652-4EE3-B002-9395B41E8A53}" srcId="{EE1955D7-B202-442C-8B87-35D040EA9493}" destId="{AEA07A12-8D3C-4EB5-9839-EA4EAFC1EE11}" srcOrd="0" destOrd="0" parTransId="{E1573732-0D33-48C2-AF41-F1E54C17BCA0}" sibTransId="{74A10100-503D-47F6-8BDE-A9F92D345A1D}"/>
    <dgm:cxn modelId="{563EE105-9F9B-4F00-A65E-1C9479870BD4}" type="presOf" srcId="{22C46BC0-5DD3-459D-99DD-B325B89E3FCF}" destId="{D24107ED-CBCD-4294-8F30-1DB03E52CFFB}" srcOrd="0" destOrd="1" presId="urn:microsoft.com/office/officeart/2005/8/layout/vList2"/>
    <dgm:cxn modelId="{B3178811-52AD-4368-82F0-B07D491582F5}" type="presOf" srcId="{9F4299C7-76F7-4FB4-9022-4C295523BE7F}" destId="{7DB3F6F9-FBBF-43F0-BCDC-FBAB5EF628BD}" srcOrd="0" destOrd="0" presId="urn:microsoft.com/office/officeart/2005/8/layout/vList2"/>
    <dgm:cxn modelId="{80B8FA15-6F32-437F-A7B8-56563B674D10}" type="presOf" srcId="{271A7835-F0A5-4F8F-BFAA-680BB317A462}" destId="{FCA65D61-777B-4132-B5BC-DE3E881B4409}" srcOrd="0" destOrd="0" presId="urn:microsoft.com/office/officeart/2005/8/layout/vList2"/>
    <dgm:cxn modelId="{EC741E17-67CB-4F77-97E7-692E5A6CE093}" type="presOf" srcId="{EE1955D7-B202-442C-8B87-35D040EA9493}" destId="{27EEC7D5-37B6-43E9-AE09-D229B867320B}" srcOrd="0" destOrd="0" presId="urn:microsoft.com/office/officeart/2005/8/layout/vList2"/>
    <dgm:cxn modelId="{A35E9517-CA89-4226-9F87-727CEF94459B}" srcId="{BF0E10D4-2947-4053-AB35-72B30F39FD7D}" destId="{B31DE1D4-7279-4A79-875F-D838FE948B15}" srcOrd="0" destOrd="0" parTransId="{908A1509-062B-4E3D-B8E1-C733C3EA4253}" sibTransId="{3D2E5A6B-850A-4011-9C6B-15EC96982B8D}"/>
    <dgm:cxn modelId="{18F69937-6844-4677-A68B-BC63BDBE52D5}" type="presOf" srcId="{BF0E10D4-2947-4053-AB35-72B30F39FD7D}" destId="{ECBCBF00-C422-4DAE-A3C3-CB288F6BC644}" srcOrd="0" destOrd="0" presId="urn:microsoft.com/office/officeart/2005/8/layout/vList2"/>
    <dgm:cxn modelId="{33279440-BD7B-4683-96DB-CDE0B433FFDD}" type="presOf" srcId="{0E042FDC-105F-4C95-9243-9C8C3540103C}" destId="{A2F09792-CD58-4CC5-8F2C-0D1899A1E86E}" srcOrd="0" destOrd="0" presId="urn:microsoft.com/office/officeart/2005/8/layout/vList2"/>
    <dgm:cxn modelId="{5E15F854-5A67-4383-BD90-A2357F1DC105}" srcId="{0E042FDC-105F-4C95-9243-9C8C3540103C}" destId="{4955046B-65B5-4DAB-98DB-9CC0CC94F866}" srcOrd="1" destOrd="0" parTransId="{AFCEFBCA-674B-4072-98F3-EBD3579D5020}" sibTransId="{89EA3B8A-F9F9-4EE4-9077-3F9A9C928EA4}"/>
    <dgm:cxn modelId="{B51C7E84-65E3-48CA-BC3B-C996203F194B}" type="presOf" srcId="{D278A95B-FBDC-433D-BEB4-643A183E6023}" destId="{A1EE69F0-2A08-460C-95F6-027513DBBE4E}" srcOrd="0" destOrd="0" presId="urn:microsoft.com/office/officeart/2005/8/layout/vList2"/>
    <dgm:cxn modelId="{F836F485-63D3-4C56-A3D8-D4087FFB8B1D}" type="presOf" srcId="{AEA07A12-8D3C-4EB5-9839-EA4EAFC1EE11}" destId="{6092B03C-0266-49F6-8CD2-78A70BD40907}" srcOrd="0" destOrd="0" presId="urn:microsoft.com/office/officeart/2005/8/layout/vList2"/>
    <dgm:cxn modelId="{0412758F-13B8-4FC4-AF48-B9FFFF7776DE}" srcId="{0E042FDC-105F-4C95-9243-9C8C3540103C}" destId="{14E57045-E9CC-4CB7-ADE1-29D0D7031DBD}" srcOrd="2" destOrd="0" parTransId="{C2AA8EE6-323A-4320-8B43-F71086B5F0B0}" sibTransId="{9E9E2A58-0229-48CF-ADE9-96F07E086CED}"/>
    <dgm:cxn modelId="{6A41A492-8D18-4CB6-8B47-FEC2340655BD}" type="presOf" srcId="{E83DF5C7-1925-4D7F-9874-0D8688DC0D59}" destId="{6092B03C-0266-49F6-8CD2-78A70BD40907}" srcOrd="0" destOrd="1" presId="urn:microsoft.com/office/officeart/2005/8/layout/vList2"/>
    <dgm:cxn modelId="{E8F61F99-28E1-4830-B655-929B6E8C308E}" type="presOf" srcId="{B31DE1D4-7279-4A79-875F-D838FE948B15}" destId="{D24107ED-CBCD-4294-8F30-1DB03E52CFFB}" srcOrd="0" destOrd="0" presId="urn:microsoft.com/office/officeart/2005/8/layout/vList2"/>
    <dgm:cxn modelId="{AC2FDEA4-8682-4265-A3BF-18960987D043}" srcId="{DFB9B6A4-FF7E-43A3-8421-EEF2831441B9}" destId="{EE1955D7-B202-442C-8B87-35D040EA9493}" srcOrd="4" destOrd="0" parTransId="{2DD3D5BE-65AA-4D76-8E68-02C7336F2EE5}" sibTransId="{5F6200BD-5C7E-45E0-906B-97550635AEDB}"/>
    <dgm:cxn modelId="{C70E4DA5-5C00-4095-ADEA-60752708D6DE}" srcId="{DFB9B6A4-FF7E-43A3-8421-EEF2831441B9}" destId="{0E042FDC-105F-4C95-9243-9C8C3540103C}" srcOrd="2" destOrd="0" parTransId="{F7E2EAFC-C07B-47DC-BB6C-8D07E6D89418}" sibTransId="{24CD55DF-8C34-4808-BDFA-74517E6819E5}"/>
    <dgm:cxn modelId="{EDDA16CB-9F3B-4892-83B0-09066DCAFDD6}" srcId="{BF0E10D4-2947-4053-AB35-72B30F39FD7D}" destId="{22C46BC0-5DD3-459D-99DD-B325B89E3FCF}" srcOrd="1" destOrd="0" parTransId="{AF66F15D-B9AB-426B-9094-6B87E0640B0B}" sibTransId="{0DE65F3F-5C00-47FB-B013-33B0EB34E29E}"/>
    <dgm:cxn modelId="{817A39CE-CB56-4589-8D66-3AB7CB3CCCCF}" type="presOf" srcId="{14E57045-E9CC-4CB7-ADE1-29D0D7031DBD}" destId="{743EC62B-0158-4349-9056-0323931D675C}" srcOrd="0" destOrd="2" presId="urn:microsoft.com/office/officeart/2005/8/layout/vList2"/>
    <dgm:cxn modelId="{D9F0D1D2-45D3-4B2F-BA97-83E547F628E7}" srcId="{DFB9B6A4-FF7E-43A3-8421-EEF2831441B9}" destId="{D278A95B-FBDC-433D-BEB4-643A183E6023}" srcOrd="3" destOrd="0" parTransId="{E27B341A-C46E-4BC7-A788-99FEECFB64DE}" sibTransId="{E2CE9234-CE2B-456D-8F08-0BEFA42814E5}"/>
    <dgm:cxn modelId="{6E0B99D4-5DDC-43E4-A8E5-061A583B04DC}" srcId="{DFB9B6A4-FF7E-43A3-8421-EEF2831441B9}" destId="{BF0E10D4-2947-4053-AB35-72B30F39FD7D}" srcOrd="1" destOrd="0" parTransId="{C8FD7B6C-BEA4-4235-A204-887CDD46F50D}" sibTransId="{3667BF6D-EBCD-4DDA-8A12-5A74931D3D29}"/>
    <dgm:cxn modelId="{CA7464D6-A422-471A-83E0-C3084667E206}" srcId="{DFB9B6A4-FF7E-43A3-8421-EEF2831441B9}" destId="{271A7835-F0A5-4F8F-BFAA-680BB317A462}" srcOrd="0" destOrd="0" parTransId="{C2BAAB0E-54BA-4192-A6F6-C6D40548D6D2}" sibTransId="{6247B72F-B369-4BED-B305-3F7A38BD8165}"/>
    <dgm:cxn modelId="{67973AD7-E3F3-401B-856F-CAE7B1A018D7}" srcId="{EE1955D7-B202-442C-8B87-35D040EA9493}" destId="{E83DF5C7-1925-4D7F-9874-0D8688DC0D59}" srcOrd="1" destOrd="0" parTransId="{616C1FE5-4E42-414A-B6BA-094E604A8624}" sibTransId="{A54793B5-25A6-40D9-91D7-FEF0C5EEAC77}"/>
    <dgm:cxn modelId="{D382C8DE-7494-462B-AEDC-0842D71C8BA8}" type="presOf" srcId="{F26AC089-7631-4A76-B00C-163087455905}" destId="{743EC62B-0158-4349-9056-0323931D675C}" srcOrd="0" destOrd="0" presId="urn:microsoft.com/office/officeart/2005/8/layout/vList2"/>
    <dgm:cxn modelId="{496248DF-CF60-4972-B536-ED2CC4BD42A7}" type="presOf" srcId="{4955046B-65B5-4DAB-98DB-9CC0CC94F866}" destId="{743EC62B-0158-4349-9056-0323931D675C}" srcOrd="0" destOrd="1" presId="urn:microsoft.com/office/officeart/2005/8/layout/vList2"/>
    <dgm:cxn modelId="{55AC8FE1-FB3C-484B-B081-343F0301A7C1}" type="presOf" srcId="{DFB9B6A4-FF7E-43A3-8421-EEF2831441B9}" destId="{EECDAB49-8EC2-43A3-B238-D4D290CA2FD1}" srcOrd="0" destOrd="0" presId="urn:microsoft.com/office/officeart/2005/8/layout/vList2"/>
    <dgm:cxn modelId="{EDA60CE4-3296-4DEC-A881-8488843BE610}" srcId="{0E042FDC-105F-4C95-9243-9C8C3540103C}" destId="{F26AC089-7631-4A76-B00C-163087455905}" srcOrd="0" destOrd="0" parTransId="{601A66B9-61D3-477B-A4F7-B50DAE0EA765}" sibTransId="{771AFB0E-FDE0-4B73-A6D8-AC6EBF3AB541}"/>
    <dgm:cxn modelId="{D83A85FC-FD80-4BE0-9069-8E189C85C912}" srcId="{D278A95B-FBDC-433D-BEB4-643A183E6023}" destId="{9F4299C7-76F7-4FB4-9022-4C295523BE7F}" srcOrd="0" destOrd="0" parTransId="{12CA5D10-B319-4543-A1F0-DE6C77CDF316}" sibTransId="{3F8D0612-D68E-4842-991C-0B76336308CB}"/>
    <dgm:cxn modelId="{4262DA3A-9794-4CE9-B57E-A6F1377DB765}" type="presParOf" srcId="{EECDAB49-8EC2-43A3-B238-D4D290CA2FD1}" destId="{FCA65D61-777B-4132-B5BC-DE3E881B4409}" srcOrd="0" destOrd="0" presId="urn:microsoft.com/office/officeart/2005/8/layout/vList2"/>
    <dgm:cxn modelId="{873AEB60-071A-458E-A84B-B0BC67ED04E1}" type="presParOf" srcId="{EECDAB49-8EC2-43A3-B238-D4D290CA2FD1}" destId="{138D3484-8059-4FF4-A335-1F4245EF6CDB}" srcOrd="1" destOrd="0" presId="urn:microsoft.com/office/officeart/2005/8/layout/vList2"/>
    <dgm:cxn modelId="{30D65B1B-5C33-414D-A0CA-9155FB8D964F}" type="presParOf" srcId="{EECDAB49-8EC2-43A3-B238-D4D290CA2FD1}" destId="{ECBCBF00-C422-4DAE-A3C3-CB288F6BC644}" srcOrd="2" destOrd="0" presId="urn:microsoft.com/office/officeart/2005/8/layout/vList2"/>
    <dgm:cxn modelId="{60F9E098-A9FC-4B7C-AF2E-1559B633F2F8}" type="presParOf" srcId="{EECDAB49-8EC2-43A3-B238-D4D290CA2FD1}" destId="{D24107ED-CBCD-4294-8F30-1DB03E52CFFB}" srcOrd="3" destOrd="0" presId="urn:microsoft.com/office/officeart/2005/8/layout/vList2"/>
    <dgm:cxn modelId="{16043A10-FD35-408D-A0F0-CCF311E57D2C}" type="presParOf" srcId="{EECDAB49-8EC2-43A3-B238-D4D290CA2FD1}" destId="{A2F09792-CD58-4CC5-8F2C-0D1899A1E86E}" srcOrd="4" destOrd="0" presId="urn:microsoft.com/office/officeart/2005/8/layout/vList2"/>
    <dgm:cxn modelId="{F0059FEB-8BED-4042-88C5-400200E29CC3}" type="presParOf" srcId="{EECDAB49-8EC2-43A3-B238-D4D290CA2FD1}" destId="{743EC62B-0158-4349-9056-0323931D675C}" srcOrd="5" destOrd="0" presId="urn:microsoft.com/office/officeart/2005/8/layout/vList2"/>
    <dgm:cxn modelId="{35AB0068-072A-43F9-9985-E75430085DEB}" type="presParOf" srcId="{EECDAB49-8EC2-43A3-B238-D4D290CA2FD1}" destId="{A1EE69F0-2A08-460C-95F6-027513DBBE4E}" srcOrd="6" destOrd="0" presId="urn:microsoft.com/office/officeart/2005/8/layout/vList2"/>
    <dgm:cxn modelId="{4FA7389A-AFF7-474C-8194-BB8A27B67812}" type="presParOf" srcId="{EECDAB49-8EC2-43A3-B238-D4D290CA2FD1}" destId="{7DB3F6F9-FBBF-43F0-BCDC-FBAB5EF628BD}" srcOrd="7" destOrd="0" presId="urn:microsoft.com/office/officeart/2005/8/layout/vList2"/>
    <dgm:cxn modelId="{CBD9D148-75BE-487D-90D7-7F9FE909AC38}" type="presParOf" srcId="{EECDAB49-8EC2-43A3-B238-D4D290CA2FD1}" destId="{27EEC7D5-37B6-43E9-AE09-D229B867320B}" srcOrd="8" destOrd="0" presId="urn:microsoft.com/office/officeart/2005/8/layout/vList2"/>
    <dgm:cxn modelId="{DFB32FDB-49F4-49D4-8A62-CEA05B92FE19}" type="presParOf" srcId="{EECDAB49-8EC2-43A3-B238-D4D290CA2FD1}" destId="{6092B03C-0266-49F6-8CD2-78A70BD40907}"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DDE14-9F81-47FE-BB31-3F466AA27F4D}">
      <dsp:nvSpPr>
        <dsp:cNvPr id="0" name=""/>
        <dsp:cNvSpPr/>
      </dsp:nvSpPr>
      <dsp:spPr>
        <a:xfrm>
          <a:off x="481140" y="1304654"/>
          <a:ext cx="783896" cy="783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F1CA6-068C-4F3B-AA07-10AE18227124}">
      <dsp:nvSpPr>
        <dsp:cNvPr id="0" name=""/>
        <dsp:cNvSpPr/>
      </dsp:nvSpPr>
      <dsp:spPr>
        <a:xfrm>
          <a:off x="2092"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 Collection: Web Scraping from Passmark</a:t>
          </a:r>
        </a:p>
      </dsp:txBody>
      <dsp:txXfrm>
        <a:off x="2092" y="2349886"/>
        <a:ext cx="1741992" cy="696796"/>
      </dsp:txXfrm>
    </dsp:sp>
    <dsp:sp modelId="{0F394AA7-0C9B-4399-82A3-4692CE79B004}">
      <dsp:nvSpPr>
        <dsp:cNvPr id="0" name=""/>
        <dsp:cNvSpPr/>
      </dsp:nvSpPr>
      <dsp:spPr>
        <a:xfrm>
          <a:off x="2527981" y="1304654"/>
          <a:ext cx="783896" cy="783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53B18-8D65-48FB-B40F-97F390140C6A}">
      <dsp:nvSpPr>
        <dsp:cNvPr id="0" name=""/>
        <dsp:cNvSpPr/>
      </dsp:nvSpPr>
      <dsp:spPr>
        <a:xfrm>
          <a:off x="2048933"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 Cleaning: Removal of unnecessary data</a:t>
          </a:r>
        </a:p>
      </dsp:txBody>
      <dsp:txXfrm>
        <a:off x="2048933" y="2349886"/>
        <a:ext cx="1741992" cy="696796"/>
      </dsp:txXfrm>
    </dsp:sp>
    <dsp:sp modelId="{3AC336B2-2265-4C5C-8701-5C13BF829363}">
      <dsp:nvSpPr>
        <dsp:cNvPr id="0" name=""/>
        <dsp:cNvSpPr/>
      </dsp:nvSpPr>
      <dsp:spPr>
        <a:xfrm>
          <a:off x="4574822" y="1304654"/>
          <a:ext cx="783896" cy="783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70720-4389-4131-B0E1-2CA6F8EE1A5B}">
      <dsp:nvSpPr>
        <dsp:cNvPr id="0" name=""/>
        <dsp:cNvSpPr/>
      </dsp:nvSpPr>
      <dsp:spPr>
        <a:xfrm>
          <a:off x="4095774"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Pre-processing: Inflation adjustment</a:t>
          </a:r>
        </a:p>
      </dsp:txBody>
      <dsp:txXfrm>
        <a:off x="4095774" y="2349886"/>
        <a:ext cx="1741992" cy="696796"/>
      </dsp:txXfrm>
    </dsp:sp>
    <dsp:sp modelId="{B9A85764-9BF5-4202-9437-9B78E5EDECCE}">
      <dsp:nvSpPr>
        <dsp:cNvPr id="0" name=""/>
        <dsp:cNvSpPr/>
      </dsp:nvSpPr>
      <dsp:spPr>
        <a:xfrm>
          <a:off x="6621662" y="1304654"/>
          <a:ext cx="783896" cy="78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81BE9-933B-40DC-8675-48CF5864D543}">
      <dsp:nvSpPr>
        <dsp:cNvPr id="0" name=""/>
        <dsp:cNvSpPr/>
      </dsp:nvSpPr>
      <dsp:spPr>
        <a:xfrm>
          <a:off x="6142615"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Modeling: Development of an optimization model</a:t>
          </a:r>
        </a:p>
      </dsp:txBody>
      <dsp:txXfrm>
        <a:off x="6142615" y="2349886"/>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65D61-777B-4132-B5BC-DE3E881B4409}">
      <dsp:nvSpPr>
        <dsp:cNvPr id="0" name=""/>
        <dsp:cNvSpPr/>
      </dsp:nvSpPr>
      <dsp:spPr>
        <a:xfrm>
          <a:off x="0" y="7371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Define System Components and Tiers (Quantiles)</a:t>
          </a:r>
        </a:p>
      </dsp:txBody>
      <dsp:txXfrm>
        <a:off x="21075" y="94793"/>
        <a:ext cx="7844550" cy="389580"/>
      </dsp:txXfrm>
    </dsp:sp>
    <dsp:sp modelId="{ECBCBF00-C422-4DAE-A3C3-CB288F6BC644}">
      <dsp:nvSpPr>
        <dsp:cNvPr id="0" name=""/>
        <dsp:cNvSpPr/>
      </dsp:nvSpPr>
      <dsp:spPr>
        <a:xfrm>
          <a:off x="0" y="55728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Component Cost and Performance</a:t>
          </a:r>
        </a:p>
      </dsp:txBody>
      <dsp:txXfrm>
        <a:off x="21075" y="578363"/>
        <a:ext cx="7844550" cy="389580"/>
      </dsp:txXfrm>
    </dsp:sp>
    <dsp:sp modelId="{D24107ED-CBCD-4294-8F30-1DB03E52CFFB}">
      <dsp:nvSpPr>
        <dsp:cNvPr id="0" name=""/>
        <dsp:cNvSpPr/>
      </dsp:nvSpPr>
      <dsp:spPr>
        <a:xfrm>
          <a:off x="0" y="989018"/>
          <a:ext cx="78867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Inflation adjustment</a:t>
          </a:r>
        </a:p>
        <a:p>
          <a:pPr marL="114300" lvl="1" indent="-114300" algn="l" defTabSz="622300">
            <a:lnSpc>
              <a:spcPct val="90000"/>
            </a:lnSpc>
            <a:spcBef>
              <a:spcPct val="0"/>
            </a:spcBef>
            <a:spcAft>
              <a:spcPct val="20000"/>
            </a:spcAft>
            <a:buChar char="•"/>
          </a:pPr>
          <a:r>
            <a:rPr lang="en-US" sz="1400" kern="1200"/>
            <a:t>PassMark Rating</a:t>
          </a:r>
        </a:p>
      </dsp:txBody>
      <dsp:txXfrm>
        <a:off x="0" y="989018"/>
        <a:ext cx="7886700" cy="484380"/>
      </dsp:txXfrm>
    </dsp:sp>
    <dsp:sp modelId="{A2F09792-CD58-4CC5-8F2C-0D1899A1E86E}">
      <dsp:nvSpPr>
        <dsp:cNvPr id="0" name=""/>
        <dsp:cNvSpPr/>
      </dsp:nvSpPr>
      <dsp:spPr>
        <a:xfrm>
          <a:off x="0" y="147339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Optimization Problem</a:t>
          </a:r>
        </a:p>
      </dsp:txBody>
      <dsp:txXfrm>
        <a:off x="21075" y="1494473"/>
        <a:ext cx="7844550" cy="389580"/>
      </dsp:txXfrm>
    </dsp:sp>
    <dsp:sp modelId="{743EC62B-0158-4349-9056-0323931D675C}">
      <dsp:nvSpPr>
        <dsp:cNvPr id="0" name=""/>
        <dsp:cNvSpPr/>
      </dsp:nvSpPr>
      <dsp:spPr>
        <a:xfrm>
          <a:off x="0" y="1905129"/>
          <a:ext cx="78867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Maximize extended period while maintaining acceptable performance</a:t>
          </a:r>
        </a:p>
        <a:p>
          <a:pPr marL="114300" lvl="1" indent="-114300" algn="l" defTabSz="622300">
            <a:lnSpc>
              <a:spcPct val="90000"/>
            </a:lnSpc>
            <a:spcBef>
              <a:spcPct val="0"/>
            </a:spcBef>
            <a:spcAft>
              <a:spcPct val="20000"/>
            </a:spcAft>
            <a:buChar char="•"/>
          </a:pPr>
          <a:r>
            <a:rPr lang="en-US" sz="1400" kern="1200" dirty="0"/>
            <a:t>Find optimal upgrade time</a:t>
          </a:r>
        </a:p>
        <a:p>
          <a:pPr marL="114300" lvl="1" indent="-114300" algn="l" defTabSz="622300">
            <a:lnSpc>
              <a:spcPct val="90000"/>
            </a:lnSpc>
            <a:spcBef>
              <a:spcPct val="0"/>
            </a:spcBef>
            <a:spcAft>
              <a:spcPct val="20000"/>
            </a:spcAft>
            <a:buChar char="•"/>
          </a:pPr>
          <a:r>
            <a:rPr lang="en-US" sz="1400" kern="1200" dirty="0"/>
            <a:t>Full Replacement Policy of 5 years</a:t>
          </a:r>
        </a:p>
      </dsp:txBody>
      <dsp:txXfrm>
        <a:off x="0" y="1905129"/>
        <a:ext cx="7886700" cy="726570"/>
      </dsp:txXfrm>
    </dsp:sp>
    <dsp:sp modelId="{A1EE69F0-2A08-460C-95F6-027513DBBE4E}">
      <dsp:nvSpPr>
        <dsp:cNvPr id="0" name=""/>
        <dsp:cNvSpPr/>
      </dsp:nvSpPr>
      <dsp:spPr>
        <a:xfrm>
          <a:off x="0" y="2631699"/>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Optimization Methodology</a:t>
          </a:r>
        </a:p>
      </dsp:txBody>
      <dsp:txXfrm>
        <a:off x="21075" y="2652774"/>
        <a:ext cx="7844550" cy="389580"/>
      </dsp:txXfrm>
    </dsp:sp>
    <dsp:sp modelId="{7DB3F6F9-FBBF-43F0-BCDC-FBAB5EF628BD}">
      <dsp:nvSpPr>
        <dsp:cNvPr id="0" name=""/>
        <dsp:cNvSpPr/>
      </dsp:nvSpPr>
      <dsp:spPr>
        <a:xfrm>
          <a:off x="0" y="306342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Non-Linear Optimization: Nlopt library in R</a:t>
          </a:r>
        </a:p>
      </dsp:txBody>
      <dsp:txXfrm>
        <a:off x="0" y="3063429"/>
        <a:ext cx="7886700" cy="298080"/>
      </dsp:txXfrm>
    </dsp:sp>
    <dsp:sp modelId="{27EEC7D5-37B6-43E9-AE09-D229B867320B}">
      <dsp:nvSpPr>
        <dsp:cNvPr id="0" name=""/>
        <dsp:cNvSpPr/>
      </dsp:nvSpPr>
      <dsp:spPr>
        <a:xfrm>
          <a:off x="0" y="3361509"/>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Sustainability and Cost Analysis</a:t>
          </a:r>
        </a:p>
      </dsp:txBody>
      <dsp:txXfrm>
        <a:off x="21075" y="3382584"/>
        <a:ext cx="7844550" cy="389580"/>
      </dsp:txXfrm>
    </dsp:sp>
    <dsp:sp modelId="{6092B03C-0266-49F6-8CD2-78A70BD40907}">
      <dsp:nvSpPr>
        <dsp:cNvPr id="0" name=""/>
        <dsp:cNvSpPr/>
      </dsp:nvSpPr>
      <dsp:spPr>
        <a:xfrm>
          <a:off x="0" y="3793239"/>
          <a:ext cx="78867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Compare carbon emission</a:t>
          </a:r>
        </a:p>
        <a:p>
          <a:pPr marL="114300" lvl="1" indent="-114300" algn="l" defTabSz="622300">
            <a:lnSpc>
              <a:spcPct val="90000"/>
            </a:lnSpc>
            <a:spcBef>
              <a:spcPct val="0"/>
            </a:spcBef>
            <a:spcAft>
              <a:spcPct val="20000"/>
            </a:spcAft>
            <a:buChar char="•"/>
          </a:pPr>
          <a:r>
            <a:rPr lang="en-US" sz="1400" kern="1200"/>
            <a:t>Compare average yearly cost</a:t>
          </a:r>
        </a:p>
      </dsp:txBody>
      <dsp:txXfrm>
        <a:off x="0" y="3793239"/>
        <a:ext cx="7886700" cy="4843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E1E74-B4B5-4777-9AF3-FB8953F931C8}" type="datetimeFigureOut">
              <a:rPr lang="nl-NL" smtClean="0"/>
              <a:t>2-9-2024</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344F9-C7DA-4748-85C2-39757F2A572B}" type="slidenum">
              <a:rPr lang="nl-NL" smtClean="0"/>
              <a:t>‹#›</a:t>
            </a:fld>
            <a:endParaRPr lang="nl-NL"/>
          </a:p>
        </p:txBody>
      </p:sp>
    </p:spTree>
    <p:extLst>
      <p:ext uri="{BB962C8B-B14F-4D97-AF65-F5344CB8AC3E}">
        <p14:creationId xmlns:p14="http://schemas.microsoft.com/office/powerpoint/2010/main" val="213656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Scottie Lee, and I am here today to present my research on ‘Towards Sustainable Computing: Effective Strategies for Product Lifetime Extension in Personal Computers.’ This work was supervised by Prof. Dr. Ir. R. Dekker and Prof. N.M. Almeida Camacho. Thank you for joining me today.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a:t>
            </a:fld>
            <a:endParaRPr lang="nl-NL"/>
          </a:p>
        </p:txBody>
      </p:sp>
    </p:spTree>
    <p:extLst>
      <p:ext uri="{BB962C8B-B14F-4D97-AF65-F5344CB8AC3E}">
        <p14:creationId xmlns:p14="http://schemas.microsoft.com/office/powerpoint/2010/main" val="309112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findings indicate that upgrading the CPU is the most beneficial across all tiers, as it has a significant impact on overall system performance. Disk upgrades also show considerable benefits, particularly in the higher quantiles. However, while GPU upgrades do enhance performance, they are less cost-effective due to their higher prices. Memory upgrades, on the other hand, have minimal effect on extending the system’s lifespan.</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13</a:t>
            </a:fld>
            <a:endParaRPr lang="nl-NL"/>
          </a:p>
        </p:txBody>
      </p:sp>
    </p:spTree>
    <p:extLst>
      <p:ext uri="{BB962C8B-B14F-4D97-AF65-F5344CB8AC3E}">
        <p14:creationId xmlns:p14="http://schemas.microsoft.com/office/powerpoint/2010/main" val="66823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findings indicate that upgrading the CPU is the most beneficial across all tiers, as it has a significant impact on overall system performance. Disk upgrades also show considerable benefits, particularly in the higher quantiles. However, while GPU upgrades do enhance performance, they are less cost-effective due to their higher prices. Memory upgrades, on the other hand, have minimal effect on extending the system’s lifespan.</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14</a:t>
            </a:fld>
            <a:endParaRPr lang="nl-NL"/>
          </a:p>
        </p:txBody>
      </p:sp>
    </p:spTree>
    <p:extLst>
      <p:ext uri="{BB962C8B-B14F-4D97-AF65-F5344CB8AC3E}">
        <p14:creationId xmlns:p14="http://schemas.microsoft.com/office/powerpoint/2010/main" val="415515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findings have important implications for marketing strategies. Companies can target specific components for upgrades in their campaigns, particularly focusing on CPUs and disks. There is also an opportunity to promote sustainability by encouraging consumers to upgrade rather than replace their entire systems. Product bundling, where the most impactful upgrades are offered together, could also be a successful strategy.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15</a:t>
            </a:fld>
            <a:endParaRPr lang="nl-NL"/>
          </a:p>
        </p:txBody>
      </p:sp>
    </p:spTree>
    <p:extLst>
      <p:ext uri="{BB962C8B-B14F-4D97-AF65-F5344CB8AC3E}">
        <p14:creationId xmlns:p14="http://schemas.microsoft.com/office/powerpoint/2010/main" val="146508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any study, my research has its limitations. The focus was primarily on a specific set of components—CPUs, GPUs, disks, and memory—excluding others like motherboards and power supplies. Additionally, the price assumptions in the model are based on inflation-adjusted values, which may not fully capture market dynamics. Lastly, the model is constrained to the scope of component upgrades, which might not fully reflect real-world scenarios where other factors come into play.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16</a:t>
            </a:fld>
            <a:endParaRPr lang="nl-NL"/>
          </a:p>
        </p:txBody>
      </p:sp>
    </p:spTree>
    <p:extLst>
      <p:ext uri="{BB962C8B-B14F-4D97-AF65-F5344CB8AC3E}">
        <p14:creationId xmlns:p14="http://schemas.microsoft.com/office/powerpoint/2010/main" val="317093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my research demonstrates that Product Lifetime Extension strategies can effectively extend the lifespan of personal computers, reduce costs, and lower carbon emissions. These strategies are not only practical but also align with the growing need for sustainability in technology. Looking forward, further research could expand on these findings by including more components and exploring other types of electronic devices.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17</a:t>
            </a:fld>
            <a:endParaRPr lang="nl-NL"/>
          </a:p>
        </p:txBody>
      </p:sp>
    </p:spTree>
    <p:extLst>
      <p:ext uri="{BB962C8B-B14F-4D97-AF65-F5344CB8AC3E}">
        <p14:creationId xmlns:p14="http://schemas.microsoft.com/office/powerpoint/2010/main" val="761748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express my gratitude to my supervisors, Prof. Dr. R. Dekker and Prof. N.M. Almeida Camacho, for their invaluable guidance and support throughout this research. I also want to thank Erasmus School of Economics for providing the resources and academic environment that made this work possible.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18</a:t>
            </a:fld>
            <a:endParaRPr lang="nl-NL"/>
          </a:p>
        </p:txBody>
      </p:sp>
    </p:spTree>
    <p:extLst>
      <p:ext uri="{BB962C8B-B14F-4D97-AF65-F5344CB8AC3E}">
        <p14:creationId xmlns:p14="http://schemas.microsoft.com/office/powerpoint/2010/main" val="110412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consumer habits have shifted significantly towards frequent upgrades of personal computers. This trend, while beneficial for staying current with technology, has led to increasing environmental concerns, particularly with the rise of e-waste. Additionally, the costs of hardware have been escalating, making this habit not only environmentally unsustainable but also economically challenging for consumers. My research aims to address these issues by exploring sustainable practices in personal computing.</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2</a:t>
            </a:fld>
            <a:endParaRPr lang="nl-NL"/>
          </a:p>
        </p:txBody>
      </p:sp>
    </p:spTree>
    <p:extLst>
      <p:ext uri="{BB962C8B-B14F-4D97-AF65-F5344CB8AC3E}">
        <p14:creationId xmlns:p14="http://schemas.microsoft.com/office/powerpoint/2010/main" val="2559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question driving my research is: What are the most effective strategies for implementing Product Lifetime Extension, or PLE, in personal computers? Specifically, I focused on determining the optimal selection and timing of component upgrades that balance technological advancement, environmental sustainability, and economic viability. Through this research, I sought to identify how we can extend the lifespan of PCs in a way that is both cost-effective and environmentally responsible.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3</a:t>
            </a:fld>
            <a:endParaRPr lang="nl-NL"/>
          </a:p>
        </p:txBody>
      </p:sp>
    </p:spTree>
    <p:extLst>
      <p:ext uri="{BB962C8B-B14F-4D97-AF65-F5344CB8AC3E}">
        <p14:creationId xmlns:p14="http://schemas.microsoft.com/office/powerpoint/2010/main" val="170119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I employed a comprehensive methodology. The first step was data collection, which involved web scraping from </a:t>
            </a:r>
            <a:r>
              <a:rPr lang="en-US" dirty="0" err="1"/>
              <a:t>PassMark</a:t>
            </a:r>
            <a:r>
              <a:rPr lang="en-US" dirty="0"/>
              <a:t> to gather performance and price data for various PC components. Following this, I cleaned the data to remove unnecessary entries and adjusted prices for inflation to ensure accuracy. The next step was developing an optimization model, which I will discuss in detail shortly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4</a:t>
            </a:fld>
            <a:endParaRPr lang="nl-NL"/>
          </a:p>
        </p:txBody>
      </p:sp>
    </p:spTree>
    <p:extLst>
      <p:ext uri="{BB962C8B-B14F-4D97-AF65-F5344CB8AC3E}">
        <p14:creationId xmlns:p14="http://schemas.microsoft.com/office/powerpoint/2010/main" val="241942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price trends and forecasting technological improvements was crucial for my research. I employed non-linear regression models to forecast how the performance of components deteriorates over time. This analysis helped me predict when a component might become obsolete, informing the timing for potential upgrades.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5</a:t>
            </a:fld>
            <a:endParaRPr lang="nl-NL"/>
          </a:p>
        </p:txBody>
      </p:sp>
    </p:spTree>
    <p:extLst>
      <p:ext uri="{BB962C8B-B14F-4D97-AF65-F5344CB8AC3E}">
        <p14:creationId xmlns:p14="http://schemas.microsoft.com/office/powerpoint/2010/main" val="25247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price trends and forecasting technological improvements was crucial for my research. I employed non-linear regression models to forecast how the performance of components deteriorates over time. This analysis helped me predict when a component might become obsolete, informing the timing for potential upgrades.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6</a:t>
            </a:fld>
            <a:endParaRPr lang="nl-NL"/>
          </a:p>
        </p:txBody>
      </p:sp>
    </p:spTree>
    <p:extLst>
      <p:ext uri="{BB962C8B-B14F-4D97-AF65-F5344CB8AC3E}">
        <p14:creationId xmlns:p14="http://schemas.microsoft.com/office/powerpoint/2010/main" val="239044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my research was the development of an optimization model to compare the strategies of full system replacement versus selective component upgrades. I considered different scenarios, including upgrading one component at a time or multiple components together. The performance of the system was measured using the </a:t>
            </a:r>
            <a:r>
              <a:rPr lang="en-US" dirty="0" err="1"/>
              <a:t>PassMark</a:t>
            </a:r>
            <a:r>
              <a:rPr lang="en-US" dirty="0"/>
              <a:t> Rating, which combines scores from CPU, GPU, memory, and disk performance.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7</a:t>
            </a:fld>
            <a:endParaRPr lang="nl-NL"/>
          </a:p>
        </p:txBody>
      </p:sp>
    </p:spTree>
    <p:extLst>
      <p:ext uri="{BB962C8B-B14F-4D97-AF65-F5344CB8AC3E}">
        <p14:creationId xmlns:p14="http://schemas.microsoft.com/office/powerpoint/2010/main" val="6367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my research was the development of an optimization model to compare the strategies of full system replacement versus selective component upgrades. I considered different scenarios, including upgrading one component at a time or multiple components together. The performance of the system was measured using the </a:t>
            </a:r>
            <a:r>
              <a:rPr lang="en-US" dirty="0" err="1"/>
              <a:t>PassMark</a:t>
            </a:r>
            <a:r>
              <a:rPr lang="en-US" dirty="0"/>
              <a:t> Rating, which combines scores from CPU, GPU, memory, and disk performance.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9</a:t>
            </a:fld>
            <a:endParaRPr lang="nl-NL"/>
          </a:p>
        </p:txBody>
      </p:sp>
    </p:spTree>
    <p:extLst>
      <p:ext uri="{BB962C8B-B14F-4D97-AF65-F5344CB8AC3E}">
        <p14:creationId xmlns:p14="http://schemas.microsoft.com/office/powerpoint/2010/main" val="395156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10</a:t>
            </a:fld>
            <a:endParaRPr lang="nl-NL"/>
          </a:p>
        </p:txBody>
      </p:sp>
    </p:spTree>
    <p:extLst>
      <p:ext uri="{BB962C8B-B14F-4D97-AF65-F5344CB8AC3E}">
        <p14:creationId xmlns:p14="http://schemas.microsoft.com/office/powerpoint/2010/main" val="143875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E1A13-5FA8-4095-84FD-2BB1DB8F14FE}"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6869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13084-20C6-4738-B95F-4E654F20946A}"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410451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F8E78-BA72-49FF-AE23-DF80276713C4}"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067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886AC-1D13-408E-8C7C-1C3508E92A44}"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7187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745A5-6328-44F1-BE2B-9C3CBFBBED55}"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9010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605107-FD97-41C4-BC1B-B8EFAEE6B135}" type="datetime1">
              <a:rPr lang="LID4096" smtClean="0"/>
              <a:t>09/02/2024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60888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D36B6-14E6-4B57-963C-AA011BF2516A}" type="datetime1">
              <a:rPr lang="LID4096" smtClean="0"/>
              <a:t>09/02/2024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49516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9D8EE-162F-4261-97BA-6E155763C157}" type="datetime1">
              <a:rPr lang="LID4096" smtClean="0"/>
              <a:t>09/02/2024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9586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6BC77-42E6-4DB6-AC95-43AA281B3942}" type="datetime1">
              <a:rPr lang="LID4096" smtClean="0"/>
              <a:t>09/02/2024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13673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5308E0-B6A1-40C8-BD46-7F8637D6DD72}" type="datetime1">
              <a:rPr lang="LID4096" smtClean="0"/>
              <a:t>09/02/2024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622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49C94-798B-437F-9BF9-CACE71C753FC}" type="datetime1">
              <a:rPr lang="LID4096" smtClean="0"/>
              <a:t>09/02/2024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8598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2703C-CB0E-4BE9-A3EC-08EEAE193F94}" type="datetime1">
              <a:rPr lang="LID4096" smtClean="0"/>
              <a:t>09/02/2024</a:t>
            </a:fld>
            <a:endParaRPr lang="en-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4014-25D3-44AC-9C1D-DFB8A3861794}" type="slidenum">
              <a:rPr lang="en-NL" smtClean="0"/>
              <a:t>‹#›</a:t>
            </a:fld>
            <a:endParaRPr lang="en-NL"/>
          </a:p>
        </p:txBody>
      </p:sp>
    </p:spTree>
    <p:extLst>
      <p:ext uri="{BB962C8B-B14F-4D97-AF65-F5344CB8AC3E}">
        <p14:creationId xmlns:p14="http://schemas.microsoft.com/office/powerpoint/2010/main" val="467705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26BC-B31D-6F76-67C6-420461194FFE}"/>
              </a:ext>
            </a:extLst>
          </p:cNvPr>
          <p:cNvSpPr>
            <a:spLocks noGrp="1"/>
          </p:cNvSpPr>
          <p:nvPr>
            <p:ph type="ctrTitle"/>
          </p:nvPr>
        </p:nvSpPr>
        <p:spPr/>
        <p:txBody>
          <a:bodyPr/>
          <a:lstStyle/>
          <a:p>
            <a:endParaRPr lang="en-NL"/>
          </a:p>
        </p:txBody>
      </p:sp>
      <p:sp>
        <p:nvSpPr>
          <p:cNvPr id="3" name="Subtitle 2">
            <a:extLst>
              <a:ext uri="{FF2B5EF4-FFF2-40B4-BE49-F238E27FC236}">
                <a16:creationId xmlns:a16="http://schemas.microsoft.com/office/drawing/2014/main" id="{C8C6991E-50D1-B024-6D83-355428D8B94A}"/>
              </a:ext>
            </a:extLst>
          </p:cNvPr>
          <p:cNvSpPr>
            <a:spLocks noGrp="1"/>
          </p:cNvSpPr>
          <p:nvPr>
            <p:ph type="subTitle" idx="1"/>
          </p:nvPr>
        </p:nvSpPr>
        <p:spPr/>
        <p:txBody>
          <a:bodyPr/>
          <a:lstStyle/>
          <a:p>
            <a:endParaRPr lang="en-NL"/>
          </a:p>
        </p:txBody>
      </p:sp>
      <p:pic>
        <p:nvPicPr>
          <p:cNvPr id="1026" name="Picture 2">
            <a:extLst>
              <a:ext uri="{FF2B5EF4-FFF2-40B4-BE49-F238E27FC236}">
                <a16:creationId xmlns:a16="http://schemas.microsoft.com/office/drawing/2014/main" id="{C8C67C67-B981-CEF1-35D4-1E7970C7C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74"/>
            <a:ext cx="9144000" cy="6861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4925AD-850B-44CA-85F0-2A9771FB7C9F}"/>
              </a:ext>
            </a:extLst>
          </p:cNvPr>
          <p:cNvSpPr txBox="1"/>
          <p:nvPr/>
        </p:nvSpPr>
        <p:spPr>
          <a:xfrm>
            <a:off x="391886" y="2371056"/>
            <a:ext cx="6922857" cy="646331"/>
          </a:xfrm>
          <a:prstGeom prst="rect">
            <a:avLst/>
          </a:prstGeom>
          <a:noFill/>
        </p:spPr>
        <p:txBody>
          <a:bodyPr wrap="none" rtlCol="0">
            <a:spAutoFit/>
          </a:bodyPr>
          <a:lstStyle/>
          <a:p>
            <a:r>
              <a:rPr lang="en-US" dirty="0"/>
              <a:t>Towards Sustainable Computing:</a:t>
            </a:r>
          </a:p>
          <a:p>
            <a:r>
              <a:rPr lang="en-US" dirty="0"/>
              <a:t>Effective Strategies for Product Lifetime Extension in Personal Computer</a:t>
            </a:r>
            <a:endParaRPr lang="en-NL" dirty="0"/>
          </a:p>
        </p:txBody>
      </p:sp>
      <p:sp>
        <p:nvSpPr>
          <p:cNvPr id="5" name="TextBox 4">
            <a:extLst>
              <a:ext uri="{FF2B5EF4-FFF2-40B4-BE49-F238E27FC236}">
                <a16:creationId xmlns:a16="http://schemas.microsoft.com/office/drawing/2014/main" id="{45843BC8-0880-1464-86E2-96B54EFCED0F}"/>
              </a:ext>
            </a:extLst>
          </p:cNvPr>
          <p:cNvSpPr txBox="1"/>
          <p:nvPr/>
        </p:nvSpPr>
        <p:spPr>
          <a:xfrm>
            <a:off x="391886" y="3071257"/>
            <a:ext cx="1790042" cy="307777"/>
          </a:xfrm>
          <a:prstGeom prst="rect">
            <a:avLst/>
          </a:prstGeom>
          <a:noFill/>
        </p:spPr>
        <p:txBody>
          <a:bodyPr wrap="none" rtlCol="0">
            <a:spAutoFit/>
          </a:bodyPr>
          <a:lstStyle/>
          <a:p>
            <a:r>
              <a:rPr lang="en-US" sz="1400" dirty="0"/>
              <a:t>Scottie Lee (589821sl)</a:t>
            </a:r>
            <a:endParaRPr lang="en-NL" sz="1400" dirty="0"/>
          </a:p>
        </p:txBody>
      </p:sp>
      <p:sp>
        <p:nvSpPr>
          <p:cNvPr id="6" name="TextBox 5">
            <a:extLst>
              <a:ext uri="{FF2B5EF4-FFF2-40B4-BE49-F238E27FC236}">
                <a16:creationId xmlns:a16="http://schemas.microsoft.com/office/drawing/2014/main" id="{6309FDB4-D535-5D1E-9352-E0532CA34699}"/>
              </a:ext>
            </a:extLst>
          </p:cNvPr>
          <p:cNvSpPr txBox="1"/>
          <p:nvPr/>
        </p:nvSpPr>
        <p:spPr>
          <a:xfrm>
            <a:off x="391886" y="4429919"/>
            <a:ext cx="4920450" cy="307777"/>
          </a:xfrm>
          <a:prstGeom prst="rect">
            <a:avLst/>
          </a:prstGeom>
          <a:noFill/>
        </p:spPr>
        <p:txBody>
          <a:bodyPr wrap="none" rtlCol="0">
            <a:spAutoFit/>
          </a:bodyPr>
          <a:lstStyle/>
          <a:p>
            <a:r>
              <a:rPr lang="en-US" sz="1400" dirty="0">
                <a:solidFill>
                  <a:schemeClr val="bg1"/>
                </a:solidFill>
              </a:rPr>
              <a:t>Supervisors: Prof.dr.ir R. Dekker and Prof. N.M. Almeida Camacho</a:t>
            </a:r>
          </a:p>
        </p:txBody>
      </p:sp>
      <p:sp>
        <p:nvSpPr>
          <p:cNvPr id="7" name="TextBox 6">
            <a:extLst>
              <a:ext uri="{FF2B5EF4-FFF2-40B4-BE49-F238E27FC236}">
                <a16:creationId xmlns:a16="http://schemas.microsoft.com/office/drawing/2014/main" id="{9DD8BD5A-F530-C8E3-6B12-A9875C53EBDD}"/>
              </a:ext>
            </a:extLst>
          </p:cNvPr>
          <p:cNvSpPr txBox="1"/>
          <p:nvPr/>
        </p:nvSpPr>
        <p:spPr>
          <a:xfrm>
            <a:off x="391886" y="4791566"/>
            <a:ext cx="848309" cy="261610"/>
          </a:xfrm>
          <a:prstGeom prst="rect">
            <a:avLst/>
          </a:prstGeom>
          <a:noFill/>
        </p:spPr>
        <p:txBody>
          <a:bodyPr wrap="none" rtlCol="0">
            <a:spAutoFit/>
          </a:bodyPr>
          <a:lstStyle/>
          <a:p>
            <a:r>
              <a:rPr lang="en-US" sz="1100" dirty="0">
                <a:solidFill>
                  <a:schemeClr val="bg1"/>
                </a:solidFill>
              </a:rPr>
              <a:t>03-09-2024</a:t>
            </a:r>
            <a:endParaRPr lang="en-NL" sz="1100" dirty="0">
              <a:solidFill>
                <a:schemeClr val="bg1"/>
              </a:solidFill>
            </a:endParaRPr>
          </a:p>
        </p:txBody>
      </p:sp>
      <p:sp>
        <p:nvSpPr>
          <p:cNvPr id="8" name="Slide Number Placeholder 7">
            <a:extLst>
              <a:ext uri="{FF2B5EF4-FFF2-40B4-BE49-F238E27FC236}">
                <a16:creationId xmlns:a16="http://schemas.microsoft.com/office/drawing/2014/main" id="{4DEAFD7A-0F72-2B5C-5D0B-AF8A114C9F12}"/>
              </a:ext>
            </a:extLst>
          </p:cNvPr>
          <p:cNvSpPr>
            <a:spLocks noGrp="1"/>
          </p:cNvSpPr>
          <p:nvPr>
            <p:ph type="sldNum" sz="quarter" idx="12"/>
          </p:nvPr>
        </p:nvSpPr>
        <p:spPr/>
        <p:txBody>
          <a:bodyPr/>
          <a:lstStyle/>
          <a:p>
            <a:fld id="{B2BA4014-25D3-44AC-9C1D-DFB8A3861794}" type="slidenum">
              <a:rPr lang="en-NL" smtClean="0"/>
              <a:t>1</a:t>
            </a:fld>
            <a:endParaRPr lang="en-NL"/>
          </a:p>
        </p:txBody>
      </p:sp>
    </p:spTree>
    <p:extLst>
      <p:ext uri="{BB962C8B-B14F-4D97-AF65-F5344CB8AC3E}">
        <p14:creationId xmlns:p14="http://schemas.microsoft.com/office/powerpoint/2010/main" val="36829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Results</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normAutofit/>
          </a:bodyPr>
          <a:lstStyle/>
          <a:p>
            <a:r>
              <a:rPr lang="en-US" sz="1800" dirty="0"/>
              <a:t>Average sustainability is 47.8 kg/year</a:t>
            </a:r>
          </a:p>
          <a:p>
            <a:r>
              <a:rPr lang="en-US" sz="1800" dirty="0"/>
              <a:t>Prices are in dollar</a:t>
            </a:r>
          </a:p>
          <a:p>
            <a:r>
              <a:rPr lang="en-US" sz="1800" dirty="0"/>
              <a:t>Period is in years</a:t>
            </a:r>
          </a:p>
        </p:txBody>
      </p:sp>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10</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8" name="Picture 7">
            <a:extLst>
              <a:ext uri="{FF2B5EF4-FFF2-40B4-BE49-F238E27FC236}">
                <a16:creationId xmlns:a16="http://schemas.microsoft.com/office/drawing/2014/main" id="{0155AE8C-10FE-2E3A-55C4-5FBCE8BD876F}"/>
              </a:ext>
            </a:extLst>
          </p:cNvPr>
          <p:cNvPicPr>
            <a:picLocks noChangeAspect="1"/>
          </p:cNvPicPr>
          <p:nvPr/>
        </p:nvPicPr>
        <p:blipFill>
          <a:blip r:embed="rId4"/>
          <a:stretch>
            <a:fillRect/>
          </a:stretch>
        </p:blipFill>
        <p:spPr>
          <a:xfrm>
            <a:off x="461726" y="2936805"/>
            <a:ext cx="8220547" cy="2759395"/>
          </a:xfrm>
          <a:prstGeom prst="rect">
            <a:avLst/>
          </a:prstGeom>
        </p:spPr>
      </p:pic>
    </p:spTree>
    <p:extLst>
      <p:ext uri="{BB962C8B-B14F-4D97-AF65-F5344CB8AC3E}">
        <p14:creationId xmlns:p14="http://schemas.microsoft.com/office/powerpoint/2010/main" val="155668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C793-8D75-BCC7-946E-EF505FDACD3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1CFEA4F-1545-5CDF-30F4-9F6FD04343B1}"/>
              </a:ext>
            </a:extLst>
          </p:cNvPr>
          <p:cNvSpPr>
            <a:spLocks noGrp="1"/>
          </p:cNvSpPr>
          <p:nvPr>
            <p:ph type="sldNum" sz="quarter" idx="12"/>
          </p:nvPr>
        </p:nvSpPr>
        <p:spPr/>
        <p:txBody>
          <a:bodyPr/>
          <a:lstStyle/>
          <a:p>
            <a:fld id="{B2BA4014-25D3-44AC-9C1D-DFB8A3861794}" type="slidenum">
              <a:rPr lang="en-NL" smtClean="0"/>
              <a:t>11</a:t>
            </a:fld>
            <a:endParaRPr lang="en-NL"/>
          </a:p>
        </p:txBody>
      </p:sp>
      <p:pic>
        <p:nvPicPr>
          <p:cNvPr id="6" name="Picture 5">
            <a:extLst>
              <a:ext uri="{FF2B5EF4-FFF2-40B4-BE49-F238E27FC236}">
                <a16:creationId xmlns:a16="http://schemas.microsoft.com/office/drawing/2014/main" id="{2110CAED-952D-7684-FA3E-8AB76216DBE0}"/>
              </a:ext>
            </a:extLst>
          </p:cNvPr>
          <p:cNvPicPr>
            <a:picLocks noChangeAspect="1"/>
          </p:cNvPicPr>
          <p:nvPr/>
        </p:nvPicPr>
        <p:blipFill>
          <a:blip r:embed="rId2"/>
          <a:stretch>
            <a:fillRect/>
          </a:stretch>
        </p:blipFill>
        <p:spPr>
          <a:xfrm>
            <a:off x="314325" y="1870077"/>
            <a:ext cx="8515350" cy="3944924"/>
          </a:xfrm>
          <a:prstGeom prst="rect">
            <a:avLst/>
          </a:prstGeom>
        </p:spPr>
      </p:pic>
      <p:sp>
        <p:nvSpPr>
          <p:cNvPr id="11" name="Title 1">
            <a:extLst>
              <a:ext uri="{FF2B5EF4-FFF2-40B4-BE49-F238E27FC236}">
                <a16:creationId xmlns:a16="http://schemas.microsoft.com/office/drawing/2014/main" id="{C5481A0E-9E93-C71F-9979-FE797CFBE995}"/>
              </a:ext>
            </a:extLst>
          </p:cNvPr>
          <p:cNvSpPr>
            <a:spLocks noGrp="1"/>
          </p:cNvSpPr>
          <p:nvPr>
            <p:ph type="title"/>
          </p:nvPr>
        </p:nvSpPr>
        <p:spPr>
          <a:xfrm>
            <a:off x="628650" y="365126"/>
            <a:ext cx="7886700" cy="1325563"/>
          </a:xfrm>
          <a:solidFill>
            <a:srgbClr val="FFCC00"/>
          </a:solidFill>
        </p:spPr>
        <p:txBody>
          <a:bodyPr/>
          <a:lstStyle/>
          <a:p>
            <a:r>
              <a:rPr lang="en-US" dirty="0"/>
              <a:t>Results (2)</a:t>
            </a:r>
            <a:endParaRPr lang="en-NL" dirty="0"/>
          </a:p>
        </p:txBody>
      </p:sp>
      <p:pic>
        <p:nvPicPr>
          <p:cNvPr id="12" name="Picture 11" descr="A black background with blue text&#10;&#10;Description automatically generated">
            <a:extLst>
              <a:ext uri="{FF2B5EF4-FFF2-40B4-BE49-F238E27FC236}">
                <a16:creationId xmlns:a16="http://schemas.microsoft.com/office/drawing/2014/main" id="{EAD77A48-C5D1-C010-4651-79F8E06D9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80093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C793-8D75-BCC7-946E-EF505FDACD3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1CFEA4F-1545-5CDF-30F4-9F6FD04343B1}"/>
              </a:ext>
            </a:extLst>
          </p:cNvPr>
          <p:cNvSpPr>
            <a:spLocks noGrp="1"/>
          </p:cNvSpPr>
          <p:nvPr>
            <p:ph type="sldNum" sz="quarter" idx="12"/>
          </p:nvPr>
        </p:nvSpPr>
        <p:spPr/>
        <p:txBody>
          <a:bodyPr/>
          <a:lstStyle/>
          <a:p>
            <a:fld id="{B2BA4014-25D3-44AC-9C1D-DFB8A3861794}" type="slidenum">
              <a:rPr lang="en-NL" smtClean="0"/>
              <a:t>12</a:t>
            </a:fld>
            <a:endParaRPr lang="en-NL"/>
          </a:p>
        </p:txBody>
      </p:sp>
      <p:sp>
        <p:nvSpPr>
          <p:cNvPr id="11" name="Title 1">
            <a:extLst>
              <a:ext uri="{FF2B5EF4-FFF2-40B4-BE49-F238E27FC236}">
                <a16:creationId xmlns:a16="http://schemas.microsoft.com/office/drawing/2014/main" id="{C5481A0E-9E93-C71F-9979-FE797CFBE995}"/>
              </a:ext>
            </a:extLst>
          </p:cNvPr>
          <p:cNvSpPr>
            <a:spLocks noGrp="1"/>
          </p:cNvSpPr>
          <p:nvPr>
            <p:ph type="title"/>
          </p:nvPr>
        </p:nvSpPr>
        <p:spPr>
          <a:xfrm>
            <a:off x="628650" y="365126"/>
            <a:ext cx="7886700" cy="1325563"/>
          </a:xfrm>
          <a:solidFill>
            <a:srgbClr val="FFCC00"/>
          </a:solidFill>
        </p:spPr>
        <p:txBody>
          <a:bodyPr/>
          <a:lstStyle/>
          <a:p>
            <a:r>
              <a:rPr lang="en-US" dirty="0"/>
              <a:t>Result (3)</a:t>
            </a:r>
            <a:endParaRPr lang="en-NL" dirty="0"/>
          </a:p>
        </p:txBody>
      </p:sp>
      <p:pic>
        <p:nvPicPr>
          <p:cNvPr id="12" name="Picture 11" descr="A black background with blue text&#10;&#10;Description automatically generated">
            <a:extLst>
              <a:ext uri="{FF2B5EF4-FFF2-40B4-BE49-F238E27FC236}">
                <a16:creationId xmlns:a16="http://schemas.microsoft.com/office/drawing/2014/main" id="{EAD77A48-C5D1-C010-4651-79F8E06D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8" name="Picture 7">
            <a:extLst>
              <a:ext uri="{FF2B5EF4-FFF2-40B4-BE49-F238E27FC236}">
                <a16:creationId xmlns:a16="http://schemas.microsoft.com/office/drawing/2014/main" id="{5A7DB93C-5049-1E13-C03C-7F1226283C97}"/>
              </a:ext>
            </a:extLst>
          </p:cNvPr>
          <p:cNvPicPr>
            <a:picLocks noChangeAspect="1"/>
          </p:cNvPicPr>
          <p:nvPr/>
        </p:nvPicPr>
        <p:blipFill>
          <a:blip r:embed="rId3"/>
          <a:stretch>
            <a:fillRect/>
          </a:stretch>
        </p:blipFill>
        <p:spPr>
          <a:xfrm>
            <a:off x="1565644" y="1977628"/>
            <a:ext cx="6012712" cy="3705365"/>
          </a:xfrm>
          <a:prstGeom prst="rect">
            <a:avLst/>
          </a:prstGeom>
        </p:spPr>
      </p:pic>
    </p:spTree>
    <p:extLst>
      <p:ext uri="{BB962C8B-B14F-4D97-AF65-F5344CB8AC3E}">
        <p14:creationId xmlns:p14="http://schemas.microsoft.com/office/powerpoint/2010/main" val="346659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Broken Component</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13</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
        <p:nvSpPr>
          <p:cNvPr id="7" name="Content Placeholder 6">
            <a:extLst>
              <a:ext uri="{FF2B5EF4-FFF2-40B4-BE49-F238E27FC236}">
                <a16:creationId xmlns:a16="http://schemas.microsoft.com/office/drawing/2014/main" id="{C72FD987-B4B0-9CF4-50B5-9472320AAC33}"/>
              </a:ext>
            </a:extLst>
          </p:cNvPr>
          <p:cNvSpPr>
            <a:spLocks noGrp="1"/>
          </p:cNvSpPr>
          <p:nvPr>
            <p:ph idx="1"/>
          </p:nvPr>
        </p:nvSpPr>
        <p:spPr/>
        <p:txBody>
          <a:bodyPr/>
          <a:lstStyle/>
          <a:p>
            <a:endParaRPr lang="nl-NL"/>
          </a:p>
        </p:txBody>
      </p:sp>
      <p:pic>
        <p:nvPicPr>
          <p:cNvPr id="9" name="Picture 8">
            <a:extLst>
              <a:ext uri="{FF2B5EF4-FFF2-40B4-BE49-F238E27FC236}">
                <a16:creationId xmlns:a16="http://schemas.microsoft.com/office/drawing/2014/main" id="{E7A4DDB2-2239-160B-9E13-51BDE23ACC83}"/>
              </a:ext>
            </a:extLst>
          </p:cNvPr>
          <p:cNvPicPr>
            <a:picLocks noChangeAspect="1"/>
          </p:cNvPicPr>
          <p:nvPr/>
        </p:nvPicPr>
        <p:blipFill>
          <a:blip r:embed="rId4"/>
          <a:stretch>
            <a:fillRect/>
          </a:stretch>
        </p:blipFill>
        <p:spPr>
          <a:xfrm>
            <a:off x="842630" y="1821258"/>
            <a:ext cx="7458740" cy="4360072"/>
          </a:xfrm>
          <a:prstGeom prst="rect">
            <a:avLst/>
          </a:prstGeom>
        </p:spPr>
      </p:pic>
    </p:spTree>
    <p:extLst>
      <p:ext uri="{BB962C8B-B14F-4D97-AF65-F5344CB8AC3E}">
        <p14:creationId xmlns:p14="http://schemas.microsoft.com/office/powerpoint/2010/main" val="126655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Key Findings</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CPU: High impact on performance, most beneficial to upgrade</a:t>
            </a:r>
          </a:p>
          <a:p>
            <a:r>
              <a:rPr lang="en-US" dirty="0"/>
              <a:t>Disk: Significant benefits in higher quantiles</a:t>
            </a:r>
          </a:p>
          <a:p>
            <a:r>
              <a:rPr lang="en-US" dirty="0"/>
              <a:t>GPU: High performance impact, less cost-effective due price</a:t>
            </a:r>
          </a:p>
          <a:p>
            <a:r>
              <a:rPr lang="en-US" dirty="0"/>
              <a:t>Memory: Minimal effect on extending system lifespan</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14</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29301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9A4B-1BC2-DF41-DBCB-81750AAF039C}"/>
              </a:ext>
            </a:extLst>
          </p:cNvPr>
          <p:cNvSpPr>
            <a:spLocks noGrp="1"/>
          </p:cNvSpPr>
          <p:nvPr>
            <p:ph type="title"/>
          </p:nvPr>
        </p:nvSpPr>
        <p:spPr>
          <a:solidFill>
            <a:srgbClr val="FFCC00"/>
          </a:solidFill>
        </p:spPr>
        <p:txBody>
          <a:bodyPr/>
          <a:lstStyle/>
          <a:p>
            <a:r>
              <a:rPr lang="en-US" dirty="0"/>
              <a:t>Marketing</a:t>
            </a:r>
            <a:endParaRPr lang="en-NL" dirty="0"/>
          </a:p>
        </p:txBody>
      </p:sp>
      <p:sp>
        <p:nvSpPr>
          <p:cNvPr id="3" name="Content Placeholder 2">
            <a:extLst>
              <a:ext uri="{FF2B5EF4-FFF2-40B4-BE49-F238E27FC236}">
                <a16:creationId xmlns:a16="http://schemas.microsoft.com/office/drawing/2014/main" id="{084766E3-4EFB-7CEA-5702-CF840E357722}"/>
              </a:ext>
            </a:extLst>
          </p:cNvPr>
          <p:cNvSpPr>
            <a:spLocks noGrp="1"/>
          </p:cNvSpPr>
          <p:nvPr>
            <p:ph idx="1"/>
          </p:nvPr>
        </p:nvSpPr>
        <p:spPr/>
        <p:txBody>
          <a:bodyPr/>
          <a:lstStyle/>
          <a:p>
            <a:r>
              <a:rPr lang="en-US" dirty="0"/>
              <a:t>Targeted Marketing</a:t>
            </a:r>
          </a:p>
          <a:p>
            <a:r>
              <a:rPr lang="en-US" dirty="0"/>
              <a:t>Sustainability Campaigns</a:t>
            </a:r>
          </a:p>
          <a:p>
            <a:r>
              <a:rPr lang="en-US" dirty="0"/>
              <a:t>Product Bundling</a:t>
            </a:r>
            <a:endParaRPr lang="en-NL" dirty="0"/>
          </a:p>
        </p:txBody>
      </p:sp>
      <p:sp>
        <p:nvSpPr>
          <p:cNvPr id="4" name="Slide Number Placeholder 3">
            <a:extLst>
              <a:ext uri="{FF2B5EF4-FFF2-40B4-BE49-F238E27FC236}">
                <a16:creationId xmlns:a16="http://schemas.microsoft.com/office/drawing/2014/main" id="{F103C660-9F2B-975B-EEEF-CED8BF2D23EF}"/>
              </a:ext>
            </a:extLst>
          </p:cNvPr>
          <p:cNvSpPr>
            <a:spLocks noGrp="1"/>
          </p:cNvSpPr>
          <p:nvPr>
            <p:ph type="sldNum" sz="quarter" idx="12"/>
          </p:nvPr>
        </p:nvSpPr>
        <p:spPr/>
        <p:txBody>
          <a:bodyPr/>
          <a:lstStyle/>
          <a:p>
            <a:fld id="{B2BA4014-25D3-44AC-9C1D-DFB8A3861794}" type="slidenum">
              <a:rPr lang="en-NL" smtClean="0"/>
              <a:t>15</a:t>
            </a:fld>
            <a:endParaRPr lang="en-NL"/>
          </a:p>
        </p:txBody>
      </p:sp>
      <p:pic>
        <p:nvPicPr>
          <p:cNvPr id="5" name="Picture 4" descr="A black background with blue text&#10;&#10;Description automatically generated">
            <a:extLst>
              <a:ext uri="{FF2B5EF4-FFF2-40B4-BE49-F238E27FC236}">
                <a16:creationId xmlns:a16="http://schemas.microsoft.com/office/drawing/2014/main" id="{B33E8865-E23A-ACFC-B543-D7DF46674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91691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6470-C763-0758-833D-CDD2376EC791}"/>
              </a:ext>
            </a:extLst>
          </p:cNvPr>
          <p:cNvSpPr>
            <a:spLocks noGrp="1"/>
          </p:cNvSpPr>
          <p:nvPr>
            <p:ph type="title"/>
          </p:nvPr>
        </p:nvSpPr>
        <p:spPr>
          <a:solidFill>
            <a:srgbClr val="FFCC00"/>
          </a:solidFill>
        </p:spPr>
        <p:txBody>
          <a:bodyPr/>
          <a:lstStyle/>
          <a:p>
            <a:r>
              <a:rPr lang="en-US" dirty="0"/>
              <a:t>Limitations</a:t>
            </a:r>
            <a:endParaRPr lang="en-NL" dirty="0"/>
          </a:p>
        </p:txBody>
      </p:sp>
      <p:sp>
        <p:nvSpPr>
          <p:cNvPr id="3" name="Content Placeholder 2">
            <a:extLst>
              <a:ext uri="{FF2B5EF4-FFF2-40B4-BE49-F238E27FC236}">
                <a16:creationId xmlns:a16="http://schemas.microsoft.com/office/drawing/2014/main" id="{52D1008E-D8A9-5389-6BEC-A98BB66126A1}"/>
              </a:ext>
            </a:extLst>
          </p:cNvPr>
          <p:cNvSpPr>
            <a:spLocks noGrp="1"/>
          </p:cNvSpPr>
          <p:nvPr>
            <p:ph idx="1"/>
          </p:nvPr>
        </p:nvSpPr>
        <p:spPr/>
        <p:txBody>
          <a:bodyPr/>
          <a:lstStyle/>
          <a:p>
            <a:r>
              <a:rPr lang="en-US" dirty="0"/>
              <a:t>Component Focus</a:t>
            </a:r>
          </a:p>
          <a:p>
            <a:r>
              <a:rPr lang="en-US" dirty="0"/>
              <a:t>Price Assumptions</a:t>
            </a:r>
          </a:p>
        </p:txBody>
      </p:sp>
      <p:sp>
        <p:nvSpPr>
          <p:cNvPr id="4" name="Slide Number Placeholder 3">
            <a:extLst>
              <a:ext uri="{FF2B5EF4-FFF2-40B4-BE49-F238E27FC236}">
                <a16:creationId xmlns:a16="http://schemas.microsoft.com/office/drawing/2014/main" id="{E34DFA59-264A-A82E-AEF8-9E1E461D2811}"/>
              </a:ext>
            </a:extLst>
          </p:cNvPr>
          <p:cNvSpPr>
            <a:spLocks noGrp="1"/>
          </p:cNvSpPr>
          <p:nvPr>
            <p:ph type="sldNum" sz="quarter" idx="12"/>
          </p:nvPr>
        </p:nvSpPr>
        <p:spPr/>
        <p:txBody>
          <a:bodyPr/>
          <a:lstStyle/>
          <a:p>
            <a:fld id="{B2BA4014-25D3-44AC-9C1D-DFB8A3861794}" type="slidenum">
              <a:rPr lang="en-NL" smtClean="0"/>
              <a:t>16</a:t>
            </a:fld>
            <a:endParaRPr lang="en-NL"/>
          </a:p>
        </p:txBody>
      </p:sp>
      <p:pic>
        <p:nvPicPr>
          <p:cNvPr id="5" name="Picture 4" descr="A black background with blue text&#10;&#10;Description automatically generated">
            <a:extLst>
              <a:ext uri="{FF2B5EF4-FFF2-40B4-BE49-F238E27FC236}">
                <a16:creationId xmlns:a16="http://schemas.microsoft.com/office/drawing/2014/main" id="{C6E0B0E1-4105-DE57-C065-1AC2489B1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76496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3C41-4C33-EA73-0ECE-676ABE501B24}"/>
              </a:ext>
            </a:extLst>
          </p:cNvPr>
          <p:cNvSpPr>
            <a:spLocks noGrp="1"/>
          </p:cNvSpPr>
          <p:nvPr>
            <p:ph type="title"/>
          </p:nvPr>
        </p:nvSpPr>
        <p:spPr>
          <a:solidFill>
            <a:srgbClr val="FFCC00"/>
          </a:solidFill>
        </p:spPr>
        <p:txBody>
          <a:bodyPr/>
          <a:lstStyle/>
          <a:p>
            <a:r>
              <a:rPr lang="en-US" dirty="0"/>
              <a:t>Conclusion</a:t>
            </a:r>
            <a:endParaRPr lang="en-NL" dirty="0"/>
          </a:p>
        </p:txBody>
      </p:sp>
      <p:sp>
        <p:nvSpPr>
          <p:cNvPr id="3" name="Content Placeholder 2">
            <a:extLst>
              <a:ext uri="{FF2B5EF4-FFF2-40B4-BE49-F238E27FC236}">
                <a16:creationId xmlns:a16="http://schemas.microsoft.com/office/drawing/2014/main" id="{1DCD841A-BC05-085F-2114-E7C2CBB5D93D}"/>
              </a:ext>
            </a:extLst>
          </p:cNvPr>
          <p:cNvSpPr>
            <a:spLocks noGrp="1"/>
          </p:cNvSpPr>
          <p:nvPr>
            <p:ph idx="1"/>
          </p:nvPr>
        </p:nvSpPr>
        <p:spPr/>
        <p:txBody>
          <a:bodyPr/>
          <a:lstStyle/>
          <a:p>
            <a:r>
              <a:rPr lang="en-US" dirty="0"/>
              <a:t>PLE strategies extend PC lifespan, reduce costs, and lower emission</a:t>
            </a:r>
          </a:p>
          <a:p>
            <a:r>
              <a:rPr lang="en-US" dirty="0"/>
              <a:t>Practical implications</a:t>
            </a:r>
          </a:p>
          <a:p>
            <a:r>
              <a:rPr lang="en-US" dirty="0"/>
              <a:t>Future research</a:t>
            </a:r>
            <a:endParaRPr lang="en-NL" dirty="0"/>
          </a:p>
        </p:txBody>
      </p:sp>
      <p:sp>
        <p:nvSpPr>
          <p:cNvPr id="4" name="Slide Number Placeholder 3">
            <a:extLst>
              <a:ext uri="{FF2B5EF4-FFF2-40B4-BE49-F238E27FC236}">
                <a16:creationId xmlns:a16="http://schemas.microsoft.com/office/drawing/2014/main" id="{1B304378-4D55-F7AB-F506-E6A0523E3D7F}"/>
              </a:ext>
            </a:extLst>
          </p:cNvPr>
          <p:cNvSpPr>
            <a:spLocks noGrp="1"/>
          </p:cNvSpPr>
          <p:nvPr>
            <p:ph type="sldNum" sz="quarter" idx="12"/>
          </p:nvPr>
        </p:nvSpPr>
        <p:spPr/>
        <p:txBody>
          <a:bodyPr/>
          <a:lstStyle/>
          <a:p>
            <a:fld id="{B2BA4014-25D3-44AC-9C1D-DFB8A3861794}" type="slidenum">
              <a:rPr lang="en-NL" smtClean="0"/>
              <a:t>17</a:t>
            </a:fld>
            <a:endParaRPr lang="en-NL"/>
          </a:p>
        </p:txBody>
      </p:sp>
      <p:pic>
        <p:nvPicPr>
          <p:cNvPr id="5" name="Picture 4" descr="A black background with blue text&#10;&#10;Description automatically generated">
            <a:extLst>
              <a:ext uri="{FF2B5EF4-FFF2-40B4-BE49-F238E27FC236}">
                <a16:creationId xmlns:a16="http://schemas.microsoft.com/office/drawing/2014/main" id="{A61118BD-5BAF-A631-F5BE-BE997D0B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71103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A87-77F5-F5D8-2173-F031288CFD82}"/>
              </a:ext>
            </a:extLst>
          </p:cNvPr>
          <p:cNvSpPr>
            <a:spLocks noGrp="1"/>
          </p:cNvSpPr>
          <p:nvPr>
            <p:ph type="title"/>
          </p:nvPr>
        </p:nvSpPr>
        <p:spPr>
          <a:solidFill>
            <a:srgbClr val="FFCC00"/>
          </a:solidFill>
        </p:spPr>
        <p:txBody>
          <a:bodyPr/>
          <a:lstStyle/>
          <a:p>
            <a:r>
              <a:rPr lang="en-US" dirty="0"/>
              <a:t>Acknowledgments</a:t>
            </a:r>
            <a:endParaRPr lang="en-NL" dirty="0"/>
          </a:p>
        </p:txBody>
      </p:sp>
      <p:sp>
        <p:nvSpPr>
          <p:cNvPr id="3" name="Content Placeholder 2">
            <a:extLst>
              <a:ext uri="{FF2B5EF4-FFF2-40B4-BE49-F238E27FC236}">
                <a16:creationId xmlns:a16="http://schemas.microsoft.com/office/drawing/2014/main" id="{3C3E6EF0-3211-00FA-72BA-32DC89C4E5E6}"/>
              </a:ext>
            </a:extLst>
          </p:cNvPr>
          <p:cNvSpPr>
            <a:spLocks noGrp="1"/>
          </p:cNvSpPr>
          <p:nvPr>
            <p:ph idx="1"/>
          </p:nvPr>
        </p:nvSpPr>
        <p:spPr/>
        <p:txBody>
          <a:bodyPr/>
          <a:lstStyle/>
          <a:p>
            <a:r>
              <a:rPr lang="en-US" dirty="0"/>
              <a:t>Supervisors</a:t>
            </a:r>
          </a:p>
          <a:p>
            <a:pPr lvl="1"/>
            <a:r>
              <a:rPr lang="en-US" dirty="0"/>
              <a:t>Prof. Dr. R. Dekker and Prof. N.M. Almeida Camacho for their guidance and support throughout my research</a:t>
            </a:r>
          </a:p>
          <a:p>
            <a:r>
              <a:rPr lang="en-US" dirty="0"/>
              <a:t>Erasmus School of Economics</a:t>
            </a:r>
          </a:p>
          <a:p>
            <a:pPr lvl="1"/>
            <a:r>
              <a:rPr lang="en-US" dirty="0"/>
              <a:t>For providing the resources and academic environment that enabled this work</a:t>
            </a:r>
            <a:endParaRPr lang="en-NL" dirty="0"/>
          </a:p>
        </p:txBody>
      </p:sp>
      <p:sp>
        <p:nvSpPr>
          <p:cNvPr id="4" name="Slide Number Placeholder 3">
            <a:extLst>
              <a:ext uri="{FF2B5EF4-FFF2-40B4-BE49-F238E27FC236}">
                <a16:creationId xmlns:a16="http://schemas.microsoft.com/office/drawing/2014/main" id="{16DF1C34-CB67-6129-85CE-EBCB405B5B78}"/>
              </a:ext>
            </a:extLst>
          </p:cNvPr>
          <p:cNvSpPr>
            <a:spLocks noGrp="1"/>
          </p:cNvSpPr>
          <p:nvPr>
            <p:ph type="sldNum" sz="quarter" idx="12"/>
          </p:nvPr>
        </p:nvSpPr>
        <p:spPr/>
        <p:txBody>
          <a:bodyPr/>
          <a:lstStyle/>
          <a:p>
            <a:fld id="{B2BA4014-25D3-44AC-9C1D-DFB8A3861794}" type="slidenum">
              <a:rPr lang="en-NL" smtClean="0"/>
              <a:t>18</a:t>
            </a:fld>
            <a:endParaRPr lang="en-NL"/>
          </a:p>
        </p:txBody>
      </p:sp>
      <p:pic>
        <p:nvPicPr>
          <p:cNvPr id="5" name="Picture 4" descr="A black background with blue text&#10;&#10;Description automatically generated">
            <a:extLst>
              <a:ext uri="{FF2B5EF4-FFF2-40B4-BE49-F238E27FC236}">
                <a16:creationId xmlns:a16="http://schemas.microsoft.com/office/drawing/2014/main" id="{9F73AF2F-5FA7-4AF2-85A7-7F001210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5630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047B-D4E9-6504-645A-96FDD996999E}"/>
              </a:ext>
            </a:extLst>
          </p:cNvPr>
          <p:cNvSpPr>
            <a:spLocks noGrp="1"/>
          </p:cNvSpPr>
          <p:nvPr>
            <p:ph type="title"/>
          </p:nvPr>
        </p:nvSpPr>
        <p:spPr>
          <a:solidFill>
            <a:srgbClr val="FFCC00"/>
          </a:solidFill>
        </p:spPr>
        <p:txBody>
          <a:bodyPr/>
          <a:lstStyle/>
          <a:p>
            <a:r>
              <a:rPr lang="en-US" dirty="0"/>
              <a:t>Introduction</a:t>
            </a:r>
            <a:endParaRPr lang="en-NL" dirty="0"/>
          </a:p>
        </p:txBody>
      </p:sp>
      <p:sp>
        <p:nvSpPr>
          <p:cNvPr id="3" name="Content Placeholder 2">
            <a:extLst>
              <a:ext uri="{FF2B5EF4-FFF2-40B4-BE49-F238E27FC236}">
                <a16:creationId xmlns:a16="http://schemas.microsoft.com/office/drawing/2014/main" id="{E2ECF766-92D5-6E90-D37F-29157324E803}"/>
              </a:ext>
            </a:extLst>
          </p:cNvPr>
          <p:cNvSpPr>
            <a:spLocks noGrp="1"/>
          </p:cNvSpPr>
          <p:nvPr>
            <p:ph idx="1"/>
          </p:nvPr>
        </p:nvSpPr>
        <p:spPr/>
        <p:txBody>
          <a:bodyPr/>
          <a:lstStyle/>
          <a:p>
            <a:r>
              <a:rPr lang="en-US" dirty="0"/>
              <a:t>Shift in consumer habits towards frequent PC upgrades</a:t>
            </a:r>
          </a:p>
          <a:p>
            <a:r>
              <a:rPr lang="en-US" dirty="0"/>
              <a:t>Environmental impact of e-waste and rising hardware costs</a:t>
            </a:r>
          </a:p>
          <a:p>
            <a:r>
              <a:rPr lang="en-US" dirty="0"/>
              <a:t>The need for sustainable practices in personal computing</a:t>
            </a:r>
            <a:endParaRPr lang="en-NL" dirty="0"/>
          </a:p>
        </p:txBody>
      </p:sp>
      <p:sp>
        <p:nvSpPr>
          <p:cNvPr id="4" name="Slide Number Placeholder 3">
            <a:extLst>
              <a:ext uri="{FF2B5EF4-FFF2-40B4-BE49-F238E27FC236}">
                <a16:creationId xmlns:a16="http://schemas.microsoft.com/office/drawing/2014/main" id="{BC0E718C-8316-DB75-CA86-EC67BC5F162E}"/>
              </a:ext>
            </a:extLst>
          </p:cNvPr>
          <p:cNvSpPr>
            <a:spLocks noGrp="1"/>
          </p:cNvSpPr>
          <p:nvPr>
            <p:ph type="sldNum" sz="quarter" idx="12"/>
          </p:nvPr>
        </p:nvSpPr>
        <p:spPr/>
        <p:txBody>
          <a:bodyPr/>
          <a:lstStyle/>
          <a:p>
            <a:fld id="{B2BA4014-25D3-44AC-9C1D-DFB8A3861794}" type="slidenum">
              <a:rPr lang="en-NL" smtClean="0"/>
              <a:t>2</a:t>
            </a:fld>
            <a:endParaRPr lang="en-NL" dirty="0"/>
          </a:p>
        </p:txBody>
      </p:sp>
      <p:pic>
        <p:nvPicPr>
          <p:cNvPr id="6" name="Picture 5" descr="A black background with blue text&#10;&#10;Description automatically generated">
            <a:extLst>
              <a:ext uri="{FF2B5EF4-FFF2-40B4-BE49-F238E27FC236}">
                <a16:creationId xmlns:a16="http://schemas.microsoft.com/office/drawing/2014/main" id="{B6B43601-361F-5146-0FD1-7BB964252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4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F777-5DC3-07C0-839A-12F660A00CA2}"/>
              </a:ext>
            </a:extLst>
          </p:cNvPr>
          <p:cNvSpPr>
            <a:spLocks noGrp="1"/>
          </p:cNvSpPr>
          <p:nvPr>
            <p:ph type="title"/>
          </p:nvPr>
        </p:nvSpPr>
        <p:spPr>
          <a:solidFill>
            <a:srgbClr val="FFCC00"/>
          </a:solidFill>
        </p:spPr>
        <p:txBody>
          <a:bodyPr/>
          <a:lstStyle/>
          <a:p>
            <a:r>
              <a:rPr lang="en-US" dirty="0"/>
              <a:t>Research Question</a:t>
            </a:r>
            <a:endParaRPr lang="en-NL" dirty="0"/>
          </a:p>
        </p:txBody>
      </p:sp>
      <p:sp>
        <p:nvSpPr>
          <p:cNvPr id="3" name="Content Placeholder 2">
            <a:extLst>
              <a:ext uri="{FF2B5EF4-FFF2-40B4-BE49-F238E27FC236}">
                <a16:creationId xmlns:a16="http://schemas.microsoft.com/office/drawing/2014/main" id="{74A83AF6-5AAC-244F-264B-BD673154F0AF}"/>
              </a:ext>
            </a:extLst>
          </p:cNvPr>
          <p:cNvSpPr>
            <a:spLocks noGrp="1"/>
          </p:cNvSpPr>
          <p:nvPr>
            <p:ph idx="1"/>
          </p:nvPr>
        </p:nvSpPr>
        <p:spPr>
          <a:xfrm>
            <a:off x="628650" y="2543313"/>
            <a:ext cx="7886700" cy="1771374"/>
          </a:xfrm>
          <a:ln w="76200">
            <a:solidFill>
              <a:srgbClr val="FFCC00"/>
            </a:solidFill>
          </a:ln>
        </p:spPr>
        <p:txBody>
          <a:bodyPr>
            <a:normAutofit/>
          </a:bodyPr>
          <a:lstStyle/>
          <a:p>
            <a:pPr marL="0" indent="0" algn="ctr">
              <a:buNone/>
            </a:pPr>
            <a:r>
              <a:rPr lang="en-US" sz="2400" dirty="0"/>
              <a:t>What are the most effective strategies for implementing Product Lifetime Extension in personal computers, specifically regarding the selection and timing of component upgrades, to balance technological advancement, environmental sustainability, and economic viability?</a:t>
            </a:r>
            <a:endParaRPr lang="en-NL" sz="2400" dirty="0"/>
          </a:p>
        </p:txBody>
      </p:sp>
      <p:sp>
        <p:nvSpPr>
          <p:cNvPr id="4" name="Slide Number Placeholder 3">
            <a:extLst>
              <a:ext uri="{FF2B5EF4-FFF2-40B4-BE49-F238E27FC236}">
                <a16:creationId xmlns:a16="http://schemas.microsoft.com/office/drawing/2014/main" id="{9A61CF25-FFBD-B517-AFA0-AAF146FBA15C}"/>
              </a:ext>
            </a:extLst>
          </p:cNvPr>
          <p:cNvSpPr>
            <a:spLocks noGrp="1"/>
          </p:cNvSpPr>
          <p:nvPr>
            <p:ph type="sldNum" sz="quarter" idx="12"/>
          </p:nvPr>
        </p:nvSpPr>
        <p:spPr/>
        <p:txBody>
          <a:bodyPr/>
          <a:lstStyle/>
          <a:p>
            <a:fld id="{B2BA4014-25D3-44AC-9C1D-DFB8A3861794}" type="slidenum">
              <a:rPr lang="en-NL" smtClean="0"/>
              <a:t>3</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94C075A-EB03-78DA-C68F-D93A3EAEE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92000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2AF5-A0A9-FB72-BB45-B521E253A40C}"/>
              </a:ext>
            </a:extLst>
          </p:cNvPr>
          <p:cNvSpPr>
            <a:spLocks noGrp="1"/>
          </p:cNvSpPr>
          <p:nvPr>
            <p:ph type="title"/>
          </p:nvPr>
        </p:nvSpPr>
        <p:spPr>
          <a:solidFill>
            <a:srgbClr val="FFCC00"/>
          </a:solidFill>
        </p:spPr>
        <p:txBody>
          <a:bodyPr/>
          <a:lstStyle/>
          <a:p>
            <a:r>
              <a:rPr lang="en-US" dirty="0"/>
              <a:t>Research Methodology</a:t>
            </a:r>
            <a:endParaRPr lang="en-NL" dirty="0"/>
          </a:p>
        </p:txBody>
      </p:sp>
      <p:graphicFrame>
        <p:nvGraphicFramePr>
          <p:cNvPr id="7" name="Content Placeholder 2">
            <a:extLst>
              <a:ext uri="{FF2B5EF4-FFF2-40B4-BE49-F238E27FC236}">
                <a16:creationId xmlns:a16="http://schemas.microsoft.com/office/drawing/2014/main" id="{51DB0D89-D2F4-7CBC-8D74-E000DB357937}"/>
              </a:ext>
            </a:extLst>
          </p:cNvPr>
          <p:cNvGraphicFramePr>
            <a:graphicFrameLocks noGrp="1"/>
          </p:cNvGraphicFramePr>
          <p:nvPr>
            <p:ph idx="1"/>
            <p:extLst>
              <p:ext uri="{D42A27DB-BD31-4B8C-83A1-F6EECF244321}">
                <p14:modId xmlns:p14="http://schemas.microsoft.com/office/powerpoint/2010/main" val="41477521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D2DA89D-74A8-EE50-DA85-661675400AB8}"/>
              </a:ext>
            </a:extLst>
          </p:cNvPr>
          <p:cNvSpPr>
            <a:spLocks noGrp="1"/>
          </p:cNvSpPr>
          <p:nvPr>
            <p:ph type="sldNum" sz="quarter" idx="12"/>
          </p:nvPr>
        </p:nvSpPr>
        <p:spPr/>
        <p:txBody>
          <a:bodyPr/>
          <a:lstStyle/>
          <a:p>
            <a:fld id="{B2BA4014-25D3-44AC-9C1D-DFB8A3861794}" type="slidenum">
              <a:rPr lang="en-NL" smtClean="0"/>
              <a:t>4</a:t>
            </a:fld>
            <a:endParaRPr lang="en-NL"/>
          </a:p>
        </p:txBody>
      </p:sp>
      <p:pic>
        <p:nvPicPr>
          <p:cNvPr id="5" name="Picture 4" descr="A black background with blue text&#10;&#10;Description automatically generated">
            <a:extLst>
              <a:ext uri="{FF2B5EF4-FFF2-40B4-BE49-F238E27FC236}">
                <a16:creationId xmlns:a16="http://schemas.microsoft.com/office/drawing/2014/main" id="{064D2B93-C58E-E788-3E0E-36706880D4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03710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a:xfrm>
            <a:off x="340850" y="2023110"/>
            <a:ext cx="1852218" cy="2846070"/>
          </a:xfrm>
        </p:spPr>
        <p:txBody>
          <a:bodyPr vert="horz" lIns="91440" tIns="45720" rIns="91440" bIns="45720" rtlCol="0" anchor="ctr">
            <a:normAutofit/>
          </a:bodyPr>
          <a:lstStyle/>
          <a:p>
            <a:r>
              <a:rPr lang="en-US" sz="3200"/>
              <a:t>Price trends</a:t>
            </a:r>
          </a:p>
        </p:txBody>
      </p:sp>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76976"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67477"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462"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graph showing the average release of prices&#10;&#10;Description automatically generated">
            <a:extLst>
              <a:ext uri="{FF2B5EF4-FFF2-40B4-BE49-F238E27FC236}">
                <a16:creationId xmlns:a16="http://schemas.microsoft.com/office/drawing/2014/main" id="{11508E34-B2C1-E5BA-8CD5-FD05089F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49" y="3969550"/>
            <a:ext cx="2777490" cy="1714589"/>
          </a:xfrm>
          <a:prstGeom prst="rect">
            <a:avLst/>
          </a:prstGeom>
        </p:spPr>
      </p:pic>
      <p:pic>
        <p:nvPicPr>
          <p:cNvPr id="21" name="Picture 20" descr="A graph showing the price of a product&#10;&#10;Description automatically generated">
            <a:extLst>
              <a:ext uri="{FF2B5EF4-FFF2-40B4-BE49-F238E27FC236}">
                <a16:creationId xmlns:a16="http://schemas.microsoft.com/office/drawing/2014/main" id="{875FB4F3-A680-50CF-364E-57B0A8AE0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679" y="1288040"/>
            <a:ext cx="2777490" cy="1714589"/>
          </a:xfrm>
          <a:prstGeom prst="rect">
            <a:avLst/>
          </a:prstGeom>
        </p:spPr>
      </p:pic>
      <p:pic>
        <p:nvPicPr>
          <p:cNvPr id="23" name="Picture 22" descr="A graph of a number of prices&#10;&#10;Description automatically generated with medium confidence">
            <a:extLst>
              <a:ext uri="{FF2B5EF4-FFF2-40B4-BE49-F238E27FC236}">
                <a16:creationId xmlns:a16="http://schemas.microsoft.com/office/drawing/2014/main" id="{C7B3C87D-3788-4399-69EE-A2CFBE5756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688" y="3969551"/>
            <a:ext cx="2777490" cy="1714589"/>
          </a:xfrm>
          <a:prstGeom prst="rect">
            <a:avLst/>
          </a:prstGeom>
        </p:spPr>
      </p:pic>
      <p:pic>
        <p:nvPicPr>
          <p:cNvPr id="19" name="Picture 18" descr="A graph showing the price of a product&#10;&#10;Description automatically generated">
            <a:extLst>
              <a:ext uri="{FF2B5EF4-FFF2-40B4-BE49-F238E27FC236}">
                <a16:creationId xmlns:a16="http://schemas.microsoft.com/office/drawing/2014/main" id="{DF833903-6499-F517-687D-E58661B75A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0688" y="1283747"/>
            <a:ext cx="2777490" cy="1714589"/>
          </a:xfrm>
          <a:prstGeom prst="rect">
            <a:avLst/>
          </a:prstGeom>
        </p:spPr>
      </p:pic>
    </p:spTree>
    <p:extLst>
      <p:ext uri="{BB962C8B-B14F-4D97-AF65-F5344CB8AC3E}">
        <p14:creationId xmlns:p14="http://schemas.microsoft.com/office/powerpoint/2010/main" val="363599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a:xfrm>
            <a:off x="340850" y="2023110"/>
            <a:ext cx="1852218" cy="2846070"/>
          </a:xfrm>
        </p:spPr>
        <p:txBody>
          <a:bodyPr vert="horz" lIns="91440" tIns="45720" rIns="91440" bIns="45720" rtlCol="0" anchor="ctr">
            <a:normAutofit/>
          </a:bodyPr>
          <a:lstStyle/>
          <a:p>
            <a:r>
              <a:rPr lang="en-US" sz="3200"/>
              <a:t>Price trends</a:t>
            </a:r>
          </a:p>
        </p:txBody>
      </p:sp>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76976"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67477"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462"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aph of a number of different colored lines&#10;&#10;Description automatically generated with medium confidence">
            <a:extLst>
              <a:ext uri="{FF2B5EF4-FFF2-40B4-BE49-F238E27FC236}">
                <a16:creationId xmlns:a16="http://schemas.microsoft.com/office/drawing/2014/main" id="{B44B92C8-1073-AECB-9AD5-5641E9DD5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49" y="3969550"/>
            <a:ext cx="2777490" cy="1714589"/>
          </a:xfrm>
          <a:prstGeom prst="rect">
            <a:avLst/>
          </a:prstGeom>
        </p:spPr>
      </p:pic>
      <p:pic>
        <p:nvPicPr>
          <p:cNvPr id="6" name="Picture 5" descr="A graph showing the price of a product&#10;&#10;Description automatically generated with medium confidence">
            <a:extLst>
              <a:ext uri="{FF2B5EF4-FFF2-40B4-BE49-F238E27FC236}">
                <a16:creationId xmlns:a16="http://schemas.microsoft.com/office/drawing/2014/main" id="{814BC48D-5B6F-666D-B4B5-BED06B2E8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679" y="1288040"/>
            <a:ext cx="2777490" cy="1714589"/>
          </a:xfrm>
          <a:prstGeom prst="rect">
            <a:avLst/>
          </a:prstGeom>
        </p:spPr>
      </p:pic>
      <p:pic>
        <p:nvPicPr>
          <p:cNvPr id="8" name="Picture 7" descr="A graph showing the average adjusted release prices&#10;&#10;Description automatically generated">
            <a:extLst>
              <a:ext uri="{FF2B5EF4-FFF2-40B4-BE49-F238E27FC236}">
                <a16:creationId xmlns:a16="http://schemas.microsoft.com/office/drawing/2014/main" id="{CAF4D9DD-BE9C-39F1-8B09-AEF0DB3FF7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688" y="3969551"/>
            <a:ext cx="2777490" cy="1714589"/>
          </a:xfrm>
          <a:prstGeom prst="rect">
            <a:avLst/>
          </a:prstGeom>
        </p:spPr>
      </p:pic>
      <p:pic>
        <p:nvPicPr>
          <p:cNvPr id="4" name="Picture 3" descr="A graph showing the price of a product&#10;&#10;Description automatically generated">
            <a:extLst>
              <a:ext uri="{FF2B5EF4-FFF2-40B4-BE49-F238E27FC236}">
                <a16:creationId xmlns:a16="http://schemas.microsoft.com/office/drawing/2014/main" id="{7BF13B7F-EACC-8B0E-E7F4-63E8EFDF0D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7966" y="1288040"/>
            <a:ext cx="2777490" cy="1714589"/>
          </a:xfrm>
          <a:prstGeom prst="rect">
            <a:avLst/>
          </a:prstGeom>
        </p:spPr>
      </p:pic>
    </p:spTree>
    <p:extLst>
      <p:ext uri="{BB962C8B-B14F-4D97-AF65-F5344CB8AC3E}">
        <p14:creationId xmlns:p14="http://schemas.microsoft.com/office/powerpoint/2010/main" val="63024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Optimization Model</a:t>
            </a:r>
            <a:endParaRPr lang="en-NL" dirty="0"/>
          </a:p>
        </p:txBody>
      </p:sp>
      <p:graphicFrame>
        <p:nvGraphicFramePr>
          <p:cNvPr id="7" name="Content Placeholder 2">
            <a:extLst>
              <a:ext uri="{FF2B5EF4-FFF2-40B4-BE49-F238E27FC236}">
                <a16:creationId xmlns:a16="http://schemas.microsoft.com/office/drawing/2014/main" id="{C3EFC60F-CF1C-133C-4C40-4485E3938EA2}"/>
              </a:ext>
            </a:extLst>
          </p:cNvPr>
          <p:cNvGraphicFramePr>
            <a:graphicFrameLocks noGrp="1"/>
          </p:cNvGraphicFramePr>
          <p:nvPr>
            <p:ph idx="1"/>
            <p:extLst>
              <p:ext uri="{D42A27DB-BD31-4B8C-83A1-F6EECF244321}">
                <p14:modId xmlns:p14="http://schemas.microsoft.com/office/powerpoint/2010/main" val="32892743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7</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15020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Forecasting Technological Improvements (Deterioration)</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Non-linear regression</a:t>
            </a:r>
          </a:p>
          <a:p>
            <a:r>
              <a:rPr lang="en-US" dirty="0"/>
              <a:t>Forecasts of technological improvements</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8</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FA145290-F332-CEA6-28A5-4C0A5C20C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932" y="3667790"/>
            <a:ext cx="4440214" cy="2741016"/>
          </a:xfrm>
          <a:prstGeom prst="rect">
            <a:avLst/>
          </a:prstGeom>
        </p:spPr>
      </p:pic>
      <p:pic>
        <p:nvPicPr>
          <p:cNvPr id="8" name="Picture 7">
            <a:extLst>
              <a:ext uri="{FF2B5EF4-FFF2-40B4-BE49-F238E27FC236}">
                <a16:creationId xmlns:a16="http://schemas.microsoft.com/office/drawing/2014/main" id="{5C650597-77E0-3BEE-2AEA-87964F16F7A6}"/>
              </a:ext>
            </a:extLst>
          </p:cNvPr>
          <p:cNvPicPr>
            <a:picLocks noChangeAspect="1"/>
          </p:cNvPicPr>
          <p:nvPr/>
        </p:nvPicPr>
        <p:blipFill>
          <a:blip r:embed="rId4"/>
          <a:stretch>
            <a:fillRect/>
          </a:stretch>
        </p:blipFill>
        <p:spPr>
          <a:xfrm>
            <a:off x="2135170" y="2794058"/>
            <a:ext cx="4873660" cy="873732"/>
          </a:xfrm>
          <a:prstGeom prst="rect">
            <a:avLst/>
          </a:prstGeom>
        </p:spPr>
      </p:pic>
    </p:spTree>
    <p:extLst>
      <p:ext uri="{BB962C8B-B14F-4D97-AF65-F5344CB8AC3E}">
        <p14:creationId xmlns:p14="http://schemas.microsoft.com/office/powerpoint/2010/main" val="229214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8DC04A-A84B-7BBB-ED1E-4EDC584CF614}"/>
              </a:ext>
            </a:extLst>
          </p:cNvPr>
          <p:cNvPicPr>
            <a:picLocks noChangeAspect="1"/>
          </p:cNvPicPr>
          <p:nvPr/>
        </p:nvPicPr>
        <p:blipFill>
          <a:blip r:embed="rId3"/>
          <a:stretch>
            <a:fillRect/>
          </a:stretch>
        </p:blipFill>
        <p:spPr>
          <a:xfrm>
            <a:off x="490427" y="3427136"/>
            <a:ext cx="7886700" cy="829471"/>
          </a:xfrm>
          <a:prstGeom prst="rect">
            <a:avLst/>
          </a:prstGeom>
        </p:spPr>
      </p:pic>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Optimization Model</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lstStyle/>
          <a:p>
            <a:r>
              <a:rPr lang="en-US" dirty="0"/>
              <a:t>Full Replacement vs. Component Upgrades</a:t>
            </a:r>
          </a:p>
          <a:p>
            <a:pPr lvl="1"/>
            <a:r>
              <a:rPr lang="en-US" dirty="0"/>
              <a:t>Scenarios for one-component and two components upgrades</a:t>
            </a:r>
          </a:p>
          <a:p>
            <a:r>
              <a:rPr lang="en-US" dirty="0"/>
              <a:t>System Performance (</a:t>
            </a:r>
            <a:r>
              <a:rPr lang="en-US" dirty="0" err="1"/>
              <a:t>PassMark</a:t>
            </a:r>
            <a:r>
              <a:rPr lang="en-US" dirty="0"/>
              <a:t> Rating)</a:t>
            </a:r>
          </a:p>
        </p:txBody>
      </p:sp>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9</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396179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1205</TotalTime>
  <Words>1350</Words>
  <Application>Microsoft Office PowerPoint</Application>
  <PresentationFormat>On-screen Show (4:3)</PresentationFormat>
  <Paragraphs>112</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PowerPoint Presentation</vt:lpstr>
      <vt:lpstr>Introduction</vt:lpstr>
      <vt:lpstr>Research Question</vt:lpstr>
      <vt:lpstr>Research Methodology</vt:lpstr>
      <vt:lpstr>Price trends</vt:lpstr>
      <vt:lpstr>Price trends</vt:lpstr>
      <vt:lpstr>Optimization Model</vt:lpstr>
      <vt:lpstr>Forecasting Technological Improvements (Deterioration)</vt:lpstr>
      <vt:lpstr>Optimization Model</vt:lpstr>
      <vt:lpstr>Results</vt:lpstr>
      <vt:lpstr>Results (2)</vt:lpstr>
      <vt:lpstr>Result (3)</vt:lpstr>
      <vt:lpstr>Broken Component</vt:lpstr>
      <vt:lpstr>Key Findings</vt:lpstr>
      <vt:lpstr>Marketing</vt:lpstr>
      <vt:lpstr>Limitations</vt:lpstr>
      <vt:lpstr>Conclusion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Scottie Lee</dc:creator>
  <cp:lastModifiedBy>Scottie Lee</cp:lastModifiedBy>
  <cp:revision>11</cp:revision>
  <dcterms:created xsi:type="dcterms:W3CDTF">2024-08-19T14:00:33Z</dcterms:created>
  <dcterms:modified xsi:type="dcterms:W3CDTF">2024-09-02T14:37:10Z</dcterms:modified>
</cp:coreProperties>
</file>