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2" d="100"/>
          <a:sy n="102" d="100"/>
        </p:scale>
        <p:origin x="89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B44C15-4026-4E15-AC0B-E1DB8E074E4C}" type="datetimeFigureOut">
              <a:rPr lang="en-NL" smtClean="0"/>
              <a:t>19/08/2024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B2BA4014-25D3-44AC-9C1D-DFB8A3861794}" type="slidenum">
              <a:rPr lang="en-NL" smtClean="0"/>
              <a:t>‹#›</a:t>
            </a:fld>
            <a:endParaRPr lang="en-NL"/>
          </a:p>
        </p:txBody>
      </p:sp>
    </p:spTree>
    <p:extLst>
      <p:ext uri="{BB962C8B-B14F-4D97-AF65-F5344CB8AC3E}">
        <p14:creationId xmlns:p14="http://schemas.microsoft.com/office/powerpoint/2010/main" val="3668699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B44C15-4026-4E15-AC0B-E1DB8E074E4C}" type="datetimeFigureOut">
              <a:rPr lang="en-NL" smtClean="0"/>
              <a:t>19/08/2024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B2BA4014-25D3-44AC-9C1D-DFB8A3861794}" type="slidenum">
              <a:rPr lang="en-NL" smtClean="0"/>
              <a:t>‹#›</a:t>
            </a:fld>
            <a:endParaRPr lang="en-NL"/>
          </a:p>
        </p:txBody>
      </p:sp>
    </p:spTree>
    <p:extLst>
      <p:ext uri="{BB962C8B-B14F-4D97-AF65-F5344CB8AC3E}">
        <p14:creationId xmlns:p14="http://schemas.microsoft.com/office/powerpoint/2010/main" val="4104517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B44C15-4026-4E15-AC0B-E1DB8E074E4C}" type="datetimeFigureOut">
              <a:rPr lang="en-NL" smtClean="0"/>
              <a:t>19/08/2024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B2BA4014-25D3-44AC-9C1D-DFB8A3861794}" type="slidenum">
              <a:rPr lang="en-NL" smtClean="0"/>
              <a:t>‹#›</a:t>
            </a:fld>
            <a:endParaRPr lang="en-NL"/>
          </a:p>
        </p:txBody>
      </p:sp>
    </p:spTree>
    <p:extLst>
      <p:ext uri="{BB962C8B-B14F-4D97-AF65-F5344CB8AC3E}">
        <p14:creationId xmlns:p14="http://schemas.microsoft.com/office/powerpoint/2010/main" val="3606700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B44C15-4026-4E15-AC0B-E1DB8E074E4C}" type="datetimeFigureOut">
              <a:rPr lang="en-NL" smtClean="0"/>
              <a:t>19/08/2024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B2BA4014-25D3-44AC-9C1D-DFB8A3861794}" type="slidenum">
              <a:rPr lang="en-NL" smtClean="0"/>
              <a:t>‹#›</a:t>
            </a:fld>
            <a:endParaRPr lang="en-NL"/>
          </a:p>
        </p:txBody>
      </p:sp>
    </p:spTree>
    <p:extLst>
      <p:ext uri="{BB962C8B-B14F-4D97-AF65-F5344CB8AC3E}">
        <p14:creationId xmlns:p14="http://schemas.microsoft.com/office/powerpoint/2010/main" val="1371871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B44C15-4026-4E15-AC0B-E1DB8E074E4C}" type="datetimeFigureOut">
              <a:rPr lang="en-NL" smtClean="0"/>
              <a:t>19/08/2024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B2BA4014-25D3-44AC-9C1D-DFB8A3861794}" type="slidenum">
              <a:rPr lang="en-NL" smtClean="0"/>
              <a:t>‹#›</a:t>
            </a:fld>
            <a:endParaRPr lang="en-NL"/>
          </a:p>
        </p:txBody>
      </p:sp>
    </p:spTree>
    <p:extLst>
      <p:ext uri="{BB962C8B-B14F-4D97-AF65-F5344CB8AC3E}">
        <p14:creationId xmlns:p14="http://schemas.microsoft.com/office/powerpoint/2010/main" val="190101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B44C15-4026-4E15-AC0B-E1DB8E074E4C}" type="datetimeFigureOut">
              <a:rPr lang="en-NL" smtClean="0"/>
              <a:t>19/08/2024</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B2BA4014-25D3-44AC-9C1D-DFB8A3861794}" type="slidenum">
              <a:rPr lang="en-NL" smtClean="0"/>
              <a:t>‹#›</a:t>
            </a:fld>
            <a:endParaRPr lang="en-NL"/>
          </a:p>
        </p:txBody>
      </p:sp>
    </p:spTree>
    <p:extLst>
      <p:ext uri="{BB962C8B-B14F-4D97-AF65-F5344CB8AC3E}">
        <p14:creationId xmlns:p14="http://schemas.microsoft.com/office/powerpoint/2010/main" val="1608885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B44C15-4026-4E15-AC0B-E1DB8E074E4C}" type="datetimeFigureOut">
              <a:rPr lang="en-NL" smtClean="0"/>
              <a:t>19/08/2024</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B2BA4014-25D3-44AC-9C1D-DFB8A3861794}" type="slidenum">
              <a:rPr lang="en-NL" smtClean="0"/>
              <a:t>‹#›</a:t>
            </a:fld>
            <a:endParaRPr lang="en-NL"/>
          </a:p>
        </p:txBody>
      </p:sp>
    </p:spTree>
    <p:extLst>
      <p:ext uri="{BB962C8B-B14F-4D97-AF65-F5344CB8AC3E}">
        <p14:creationId xmlns:p14="http://schemas.microsoft.com/office/powerpoint/2010/main" val="2495167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B44C15-4026-4E15-AC0B-E1DB8E074E4C}" type="datetimeFigureOut">
              <a:rPr lang="en-NL" smtClean="0"/>
              <a:t>19/08/2024</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B2BA4014-25D3-44AC-9C1D-DFB8A3861794}" type="slidenum">
              <a:rPr lang="en-NL" smtClean="0"/>
              <a:t>‹#›</a:t>
            </a:fld>
            <a:endParaRPr lang="en-NL"/>
          </a:p>
        </p:txBody>
      </p:sp>
    </p:spTree>
    <p:extLst>
      <p:ext uri="{BB962C8B-B14F-4D97-AF65-F5344CB8AC3E}">
        <p14:creationId xmlns:p14="http://schemas.microsoft.com/office/powerpoint/2010/main" val="2958671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B44C15-4026-4E15-AC0B-E1DB8E074E4C}" type="datetimeFigureOut">
              <a:rPr lang="en-NL" smtClean="0"/>
              <a:t>19/08/2024</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B2BA4014-25D3-44AC-9C1D-DFB8A3861794}" type="slidenum">
              <a:rPr lang="en-NL" smtClean="0"/>
              <a:t>‹#›</a:t>
            </a:fld>
            <a:endParaRPr lang="en-NL"/>
          </a:p>
        </p:txBody>
      </p:sp>
    </p:spTree>
    <p:extLst>
      <p:ext uri="{BB962C8B-B14F-4D97-AF65-F5344CB8AC3E}">
        <p14:creationId xmlns:p14="http://schemas.microsoft.com/office/powerpoint/2010/main" val="2136738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B44C15-4026-4E15-AC0B-E1DB8E074E4C}" type="datetimeFigureOut">
              <a:rPr lang="en-NL" smtClean="0"/>
              <a:t>19/08/2024</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B2BA4014-25D3-44AC-9C1D-DFB8A3861794}" type="slidenum">
              <a:rPr lang="en-NL" smtClean="0"/>
              <a:t>‹#›</a:t>
            </a:fld>
            <a:endParaRPr lang="en-NL"/>
          </a:p>
        </p:txBody>
      </p:sp>
    </p:spTree>
    <p:extLst>
      <p:ext uri="{BB962C8B-B14F-4D97-AF65-F5344CB8AC3E}">
        <p14:creationId xmlns:p14="http://schemas.microsoft.com/office/powerpoint/2010/main" val="622573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B44C15-4026-4E15-AC0B-E1DB8E074E4C}" type="datetimeFigureOut">
              <a:rPr lang="en-NL" smtClean="0"/>
              <a:t>19/08/2024</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B2BA4014-25D3-44AC-9C1D-DFB8A3861794}" type="slidenum">
              <a:rPr lang="en-NL" smtClean="0"/>
              <a:t>‹#›</a:t>
            </a:fld>
            <a:endParaRPr lang="en-NL"/>
          </a:p>
        </p:txBody>
      </p:sp>
    </p:spTree>
    <p:extLst>
      <p:ext uri="{BB962C8B-B14F-4D97-AF65-F5344CB8AC3E}">
        <p14:creationId xmlns:p14="http://schemas.microsoft.com/office/powerpoint/2010/main" val="1385988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B44C15-4026-4E15-AC0B-E1DB8E074E4C}" type="datetimeFigureOut">
              <a:rPr lang="en-NL" smtClean="0"/>
              <a:t>19/08/2024</a:t>
            </a:fld>
            <a:endParaRPr lang="en-NL"/>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BA4014-25D3-44AC-9C1D-DFB8A3861794}" type="slidenum">
              <a:rPr lang="en-NL" smtClean="0"/>
              <a:t>‹#›</a:t>
            </a:fld>
            <a:endParaRPr lang="en-NL"/>
          </a:p>
        </p:txBody>
      </p:sp>
    </p:spTree>
    <p:extLst>
      <p:ext uri="{BB962C8B-B14F-4D97-AF65-F5344CB8AC3E}">
        <p14:creationId xmlns:p14="http://schemas.microsoft.com/office/powerpoint/2010/main" val="4677055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426BC-B31D-6F76-67C6-420461194FFE}"/>
              </a:ext>
            </a:extLst>
          </p:cNvPr>
          <p:cNvSpPr>
            <a:spLocks noGrp="1"/>
          </p:cNvSpPr>
          <p:nvPr>
            <p:ph type="ctrTitle"/>
          </p:nvPr>
        </p:nvSpPr>
        <p:spPr/>
        <p:txBody>
          <a:bodyPr/>
          <a:lstStyle/>
          <a:p>
            <a:endParaRPr lang="en-NL"/>
          </a:p>
        </p:txBody>
      </p:sp>
      <p:sp>
        <p:nvSpPr>
          <p:cNvPr id="3" name="Subtitle 2">
            <a:extLst>
              <a:ext uri="{FF2B5EF4-FFF2-40B4-BE49-F238E27FC236}">
                <a16:creationId xmlns:a16="http://schemas.microsoft.com/office/drawing/2014/main" id="{C8C6991E-50D1-B024-6D83-355428D8B94A}"/>
              </a:ext>
            </a:extLst>
          </p:cNvPr>
          <p:cNvSpPr>
            <a:spLocks noGrp="1"/>
          </p:cNvSpPr>
          <p:nvPr>
            <p:ph type="subTitle" idx="1"/>
          </p:nvPr>
        </p:nvSpPr>
        <p:spPr/>
        <p:txBody>
          <a:bodyPr/>
          <a:lstStyle/>
          <a:p>
            <a:endParaRPr lang="en-NL"/>
          </a:p>
        </p:txBody>
      </p:sp>
      <p:pic>
        <p:nvPicPr>
          <p:cNvPr id="1026" name="Picture 2">
            <a:extLst>
              <a:ext uri="{FF2B5EF4-FFF2-40B4-BE49-F238E27FC236}">
                <a16:creationId xmlns:a16="http://schemas.microsoft.com/office/drawing/2014/main" id="{C8C67C67-B981-CEF1-35D4-1E7970C7CC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9" y="0"/>
            <a:ext cx="913923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E4925AD-850B-44CA-85F0-2A9771FB7C9F}"/>
              </a:ext>
            </a:extLst>
          </p:cNvPr>
          <p:cNvSpPr txBox="1"/>
          <p:nvPr/>
        </p:nvSpPr>
        <p:spPr>
          <a:xfrm>
            <a:off x="391886" y="2371056"/>
            <a:ext cx="6922857" cy="646331"/>
          </a:xfrm>
          <a:prstGeom prst="rect">
            <a:avLst/>
          </a:prstGeom>
          <a:noFill/>
        </p:spPr>
        <p:txBody>
          <a:bodyPr wrap="none" rtlCol="0">
            <a:spAutoFit/>
          </a:bodyPr>
          <a:lstStyle/>
          <a:p>
            <a:r>
              <a:rPr lang="en-US" dirty="0"/>
              <a:t>Towards Sustainable Computing:</a:t>
            </a:r>
          </a:p>
          <a:p>
            <a:r>
              <a:rPr lang="en-US" dirty="0"/>
              <a:t>Effective Strategies for Product Lifetime Extension in Personal Computer</a:t>
            </a:r>
            <a:endParaRPr lang="en-NL" dirty="0"/>
          </a:p>
        </p:txBody>
      </p:sp>
      <p:sp>
        <p:nvSpPr>
          <p:cNvPr id="5" name="TextBox 4">
            <a:extLst>
              <a:ext uri="{FF2B5EF4-FFF2-40B4-BE49-F238E27FC236}">
                <a16:creationId xmlns:a16="http://schemas.microsoft.com/office/drawing/2014/main" id="{45843BC8-0880-1464-86E2-96B54EFCED0F}"/>
              </a:ext>
            </a:extLst>
          </p:cNvPr>
          <p:cNvSpPr txBox="1"/>
          <p:nvPr/>
        </p:nvSpPr>
        <p:spPr>
          <a:xfrm>
            <a:off x="391886" y="3140506"/>
            <a:ext cx="1790042" cy="307777"/>
          </a:xfrm>
          <a:prstGeom prst="rect">
            <a:avLst/>
          </a:prstGeom>
          <a:noFill/>
        </p:spPr>
        <p:txBody>
          <a:bodyPr wrap="none" rtlCol="0">
            <a:spAutoFit/>
          </a:bodyPr>
          <a:lstStyle/>
          <a:p>
            <a:r>
              <a:rPr lang="en-US" sz="1400" dirty="0"/>
              <a:t>Scottie Lee (589821sl)</a:t>
            </a:r>
            <a:endParaRPr lang="en-NL" sz="1400" dirty="0"/>
          </a:p>
        </p:txBody>
      </p:sp>
      <p:sp>
        <p:nvSpPr>
          <p:cNvPr id="6" name="TextBox 5">
            <a:extLst>
              <a:ext uri="{FF2B5EF4-FFF2-40B4-BE49-F238E27FC236}">
                <a16:creationId xmlns:a16="http://schemas.microsoft.com/office/drawing/2014/main" id="{6309FDB4-D535-5D1E-9352-E0532CA34699}"/>
              </a:ext>
            </a:extLst>
          </p:cNvPr>
          <p:cNvSpPr txBox="1"/>
          <p:nvPr/>
        </p:nvSpPr>
        <p:spPr>
          <a:xfrm>
            <a:off x="391886" y="4429919"/>
            <a:ext cx="4920450" cy="307777"/>
          </a:xfrm>
          <a:prstGeom prst="rect">
            <a:avLst/>
          </a:prstGeom>
          <a:noFill/>
        </p:spPr>
        <p:txBody>
          <a:bodyPr wrap="none" rtlCol="0">
            <a:spAutoFit/>
          </a:bodyPr>
          <a:lstStyle/>
          <a:p>
            <a:r>
              <a:rPr lang="en-US" sz="1400" dirty="0">
                <a:solidFill>
                  <a:schemeClr val="bg1"/>
                </a:solidFill>
              </a:rPr>
              <a:t>Supervisors: Prof.dr.ir R. Dekker and Prof. N.M. Almeida Camacho</a:t>
            </a:r>
          </a:p>
        </p:txBody>
      </p:sp>
      <p:sp>
        <p:nvSpPr>
          <p:cNvPr id="7" name="TextBox 6">
            <a:extLst>
              <a:ext uri="{FF2B5EF4-FFF2-40B4-BE49-F238E27FC236}">
                <a16:creationId xmlns:a16="http://schemas.microsoft.com/office/drawing/2014/main" id="{9DD8BD5A-F530-C8E3-6B12-A9875C53EBDD}"/>
              </a:ext>
            </a:extLst>
          </p:cNvPr>
          <p:cNvSpPr txBox="1"/>
          <p:nvPr/>
        </p:nvSpPr>
        <p:spPr>
          <a:xfrm>
            <a:off x="391886" y="4791566"/>
            <a:ext cx="848309" cy="261610"/>
          </a:xfrm>
          <a:prstGeom prst="rect">
            <a:avLst/>
          </a:prstGeom>
          <a:noFill/>
        </p:spPr>
        <p:txBody>
          <a:bodyPr wrap="none" rtlCol="0">
            <a:spAutoFit/>
          </a:bodyPr>
          <a:lstStyle/>
          <a:p>
            <a:r>
              <a:rPr lang="en-US" sz="1100" dirty="0">
                <a:solidFill>
                  <a:schemeClr val="bg1"/>
                </a:solidFill>
              </a:rPr>
              <a:t>03-09-2024</a:t>
            </a:r>
            <a:endParaRPr lang="en-NL" sz="1100" dirty="0">
              <a:solidFill>
                <a:schemeClr val="bg1"/>
              </a:solidFill>
            </a:endParaRPr>
          </a:p>
        </p:txBody>
      </p:sp>
    </p:spTree>
    <p:extLst>
      <p:ext uri="{BB962C8B-B14F-4D97-AF65-F5344CB8AC3E}">
        <p14:creationId xmlns:p14="http://schemas.microsoft.com/office/powerpoint/2010/main" val="3682905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03C41-4C33-EA73-0ECE-676ABE501B24}"/>
              </a:ext>
            </a:extLst>
          </p:cNvPr>
          <p:cNvSpPr>
            <a:spLocks noGrp="1"/>
          </p:cNvSpPr>
          <p:nvPr>
            <p:ph type="title"/>
          </p:nvPr>
        </p:nvSpPr>
        <p:spPr/>
        <p:txBody>
          <a:bodyPr/>
          <a:lstStyle/>
          <a:p>
            <a:r>
              <a:rPr lang="en-US" dirty="0"/>
              <a:t>Conclusion</a:t>
            </a:r>
            <a:endParaRPr lang="en-NL" dirty="0"/>
          </a:p>
        </p:txBody>
      </p:sp>
      <p:sp>
        <p:nvSpPr>
          <p:cNvPr id="3" name="Content Placeholder 2">
            <a:extLst>
              <a:ext uri="{FF2B5EF4-FFF2-40B4-BE49-F238E27FC236}">
                <a16:creationId xmlns:a16="http://schemas.microsoft.com/office/drawing/2014/main" id="{1DCD841A-BC05-085F-2114-E7C2CBB5D93D}"/>
              </a:ext>
            </a:extLst>
          </p:cNvPr>
          <p:cNvSpPr>
            <a:spLocks noGrp="1"/>
          </p:cNvSpPr>
          <p:nvPr>
            <p:ph idx="1"/>
          </p:nvPr>
        </p:nvSpPr>
        <p:spPr/>
        <p:txBody>
          <a:bodyPr/>
          <a:lstStyle/>
          <a:p>
            <a:r>
              <a:rPr lang="en-US" dirty="0"/>
              <a:t>PLE strategies extend PC lifespan, reduce costs, ad lower emission</a:t>
            </a:r>
          </a:p>
          <a:p>
            <a:r>
              <a:rPr lang="en-US" dirty="0"/>
              <a:t>Practical implications</a:t>
            </a:r>
          </a:p>
          <a:p>
            <a:r>
              <a:rPr lang="en-US" dirty="0"/>
              <a:t>Future research</a:t>
            </a:r>
            <a:endParaRPr lang="en-NL" dirty="0"/>
          </a:p>
        </p:txBody>
      </p:sp>
    </p:spTree>
    <p:extLst>
      <p:ext uri="{BB962C8B-B14F-4D97-AF65-F5344CB8AC3E}">
        <p14:creationId xmlns:p14="http://schemas.microsoft.com/office/powerpoint/2010/main" val="3711037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67A87-77F5-F5D8-2173-F031288CFD82}"/>
              </a:ext>
            </a:extLst>
          </p:cNvPr>
          <p:cNvSpPr>
            <a:spLocks noGrp="1"/>
          </p:cNvSpPr>
          <p:nvPr>
            <p:ph type="title"/>
          </p:nvPr>
        </p:nvSpPr>
        <p:spPr/>
        <p:txBody>
          <a:bodyPr/>
          <a:lstStyle/>
          <a:p>
            <a:r>
              <a:rPr lang="en-US" dirty="0"/>
              <a:t>Acknowledgments</a:t>
            </a:r>
            <a:endParaRPr lang="en-NL" dirty="0"/>
          </a:p>
        </p:txBody>
      </p:sp>
      <p:sp>
        <p:nvSpPr>
          <p:cNvPr id="3" name="Content Placeholder 2">
            <a:extLst>
              <a:ext uri="{FF2B5EF4-FFF2-40B4-BE49-F238E27FC236}">
                <a16:creationId xmlns:a16="http://schemas.microsoft.com/office/drawing/2014/main" id="{3C3E6EF0-3211-00FA-72BA-32DC89C4E5E6}"/>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2563096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7047B-D4E9-6504-645A-96FDD996999E}"/>
              </a:ext>
            </a:extLst>
          </p:cNvPr>
          <p:cNvSpPr>
            <a:spLocks noGrp="1"/>
          </p:cNvSpPr>
          <p:nvPr>
            <p:ph type="title"/>
          </p:nvPr>
        </p:nvSpPr>
        <p:spPr/>
        <p:txBody>
          <a:bodyPr/>
          <a:lstStyle/>
          <a:p>
            <a:r>
              <a:rPr lang="en-US" dirty="0"/>
              <a:t>Introduction</a:t>
            </a:r>
            <a:endParaRPr lang="en-NL" dirty="0"/>
          </a:p>
        </p:txBody>
      </p:sp>
      <p:sp>
        <p:nvSpPr>
          <p:cNvPr id="3" name="Content Placeholder 2">
            <a:extLst>
              <a:ext uri="{FF2B5EF4-FFF2-40B4-BE49-F238E27FC236}">
                <a16:creationId xmlns:a16="http://schemas.microsoft.com/office/drawing/2014/main" id="{E2ECF766-92D5-6E90-D37F-29157324E803}"/>
              </a:ext>
            </a:extLst>
          </p:cNvPr>
          <p:cNvSpPr>
            <a:spLocks noGrp="1"/>
          </p:cNvSpPr>
          <p:nvPr>
            <p:ph idx="1"/>
          </p:nvPr>
        </p:nvSpPr>
        <p:spPr/>
        <p:txBody>
          <a:bodyPr/>
          <a:lstStyle/>
          <a:p>
            <a:r>
              <a:rPr lang="en-US" dirty="0"/>
              <a:t>Overview of sustainable computing</a:t>
            </a:r>
          </a:p>
          <a:p>
            <a:r>
              <a:rPr lang="en-US" dirty="0"/>
              <a:t>Problem: Environmental impact of e-waste and rising hardware costs</a:t>
            </a:r>
            <a:endParaRPr lang="en-NL" dirty="0"/>
          </a:p>
        </p:txBody>
      </p:sp>
    </p:spTree>
    <p:extLst>
      <p:ext uri="{BB962C8B-B14F-4D97-AF65-F5344CB8AC3E}">
        <p14:creationId xmlns:p14="http://schemas.microsoft.com/office/powerpoint/2010/main" val="34834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DF777-5DC3-07C0-839A-12F660A00CA2}"/>
              </a:ext>
            </a:extLst>
          </p:cNvPr>
          <p:cNvSpPr>
            <a:spLocks noGrp="1"/>
          </p:cNvSpPr>
          <p:nvPr>
            <p:ph type="title"/>
          </p:nvPr>
        </p:nvSpPr>
        <p:spPr/>
        <p:txBody>
          <a:bodyPr/>
          <a:lstStyle/>
          <a:p>
            <a:r>
              <a:rPr lang="en-US" dirty="0"/>
              <a:t>Research Question</a:t>
            </a:r>
            <a:endParaRPr lang="en-NL" dirty="0"/>
          </a:p>
        </p:txBody>
      </p:sp>
      <p:sp>
        <p:nvSpPr>
          <p:cNvPr id="3" name="Content Placeholder 2">
            <a:extLst>
              <a:ext uri="{FF2B5EF4-FFF2-40B4-BE49-F238E27FC236}">
                <a16:creationId xmlns:a16="http://schemas.microsoft.com/office/drawing/2014/main" id="{74A83AF6-5AAC-244F-264B-BD673154F0AF}"/>
              </a:ext>
            </a:extLst>
          </p:cNvPr>
          <p:cNvSpPr>
            <a:spLocks noGrp="1"/>
          </p:cNvSpPr>
          <p:nvPr>
            <p:ph idx="1"/>
          </p:nvPr>
        </p:nvSpPr>
        <p:spPr/>
        <p:txBody>
          <a:bodyPr/>
          <a:lstStyle/>
          <a:p>
            <a:pPr marL="0" indent="0">
              <a:buNone/>
            </a:pPr>
            <a:r>
              <a:rPr lang="en-US" dirty="0"/>
              <a:t>What are the most effective strategies for implementing Product Lifetime Extension in personal computers, specifically regarding the selection and timing of component upgrades, to balance technological advancement, environmental sustainability, and economic viability?</a:t>
            </a:r>
            <a:endParaRPr lang="en-NL" dirty="0"/>
          </a:p>
        </p:txBody>
      </p:sp>
    </p:spTree>
    <p:extLst>
      <p:ext uri="{BB962C8B-B14F-4D97-AF65-F5344CB8AC3E}">
        <p14:creationId xmlns:p14="http://schemas.microsoft.com/office/powerpoint/2010/main" val="920006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2AF5-A0A9-FB72-BB45-B521E253A40C}"/>
              </a:ext>
            </a:extLst>
          </p:cNvPr>
          <p:cNvSpPr>
            <a:spLocks noGrp="1"/>
          </p:cNvSpPr>
          <p:nvPr>
            <p:ph type="title"/>
          </p:nvPr>
        </p:nvSpPr>
        <p:spPr/>
        <p:txBody>
          <a:bodyPr/>
          <a:lstStyle/>
          <a:p>
            <a:r>
              <a:rPr lang="en-US" dirty="0"/>
              <a:t>Research Methodology</a:t>
            </a:r>
            <a:endParaRPr lang="en-NL" dirty="0"/>
          </a:p>
        </p:txBody>
      </p:sp>
      <p:sp>
        <p:nvSpPr>
          <p:cNvPr id="3" name="Content Placeholder 2">
            <a:extLst>
              <a:ext uri="{FF2B5EF4-FFF2-40B4-BE49-F238E27FC236}">
                <a16:creationId xmlns:a16="http://schemas.microsoft.com/office/drawing/2014/main" id="{D3BE44C4-CB55-0630-3680-F6CEAA555B40}"/>
              </a:ext>
            </a:extLst>
          </p:cNvPr>
          <p:cNvSpPr>
            <a:spLocks noGrp="1"/>
          </p:cNvSpPr>
          <p:nvPr>
            <p:ph idx="1"/>
          </p:nvPr>
        </p:nvSpPr>
        <p:spPr/>
        <p:txBody>
          <a:bodyPr/>
          <a:lstStyle/>
          <a:p>
            <a:r>
              <a:rPr lang="en-US" dirty="0"/>
              <a:t>Data Collection: Web Scraping from </a:t>
            </a:r>
            <a:r>
              <a:rPr lang="en-US" dirty="0" err="1"/>
              <a:t>Passmark</a:t>
            </a:r>
            <a:endParaRPr lang="en-US" dirty="0"/>
          </a:p>
          <a:p>
            <a:r>
              <a:rPr lang="en-US" dirty="0"/>
              <a:t>Data Cleaning: Removal of unnecessary data</a:t>
            </a:r>
          </a:p>
          <a:p>
            <a:r>
              <a:rPr lang="en-US" dirty="0"/>
              <a:t>Pre-processing: Inflation adjustment</a:t>
            </a:r>
          </a:p>
          <a:p>
            <a:r>
              <a:rPr lang="en-US" dirty="0"/>
              <a:t>Modeling: Development of an optimization model</a:t>
            </a:r>
            <a:endParaRPr lang="en-NL" dirty="0"/>
          </a:p>
        </p:txBody>
      </p:sp>
    </p:spTree>
    <p:extLst>
      <p:ext uri="{BB962C8B-B14F-4D97-AF65-F5344CB8AC3E}">
        <p14:creationId xmlns:p14="http://schemas.microsoft.com/office/powerpoint/2010/main" val="3037102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18DAF-6C1E-9345-4A98-12DBC252631D}"/>
              </a:ext>
            </a:extLst>
          </p:cNvPr>
          <p:cNvSpPr>
            <a:spLocks noGrp="1"/>
          </p:cNvSpPr>
          <p:nvPr>
            <p:ph type="title"/>
          </p:nvPr>
        </p:nvSpPr>
        <p:spPr/>
        <p:txBody>
          <a:bodyPr/>
          <a:lstStyle/>
          <a:p>
            <a:r>
              <a:rPr lang="en-US" dirty="0"/>
              <a:t>Data overview</a:t>
            </a:r>
            <a:endParaRPr lang="en-NL" dirty="0"/>
          </a:p>
        </p:txBody>
      </p:sp>
      <p:sp>
        <p:nvSpPr>
          <p:cNvPr id="3" name="Content Placeholder 2">
            <a:extLst>
              <a:ext uri="{FF2B5EF4-FFF2-40B4-BE49-F238E27FC236}">
                <a16:creationId xmlns:a16="http://schemas.microsoft.com/office/drawing/2014/main" id="{4396E0F3-C742-7697-51E3-823D68CEA7B5}"/>
              </a:ext>
            </a:extLst>
          </p:cNvPr>
          <p:cNvSpPr>
            <a:spLocks noGrp="1"/>
          </p:cNvSpPr>
          <p:nvPr>
            <p:ph idx="1"/>
          </p:nvPr>
        </p:nvSpPr>
        <p:spPr/>
        <p:txBody>
          <a:bodyPr/>
          <a:lstStyle/>
          <a:p>
            <a:endParaRPr lang="en-NL" dirty="0"/>
          </a:p>
        </p:txBody>
      </p:sp>
    </p:spTree>
    <p:extLst>
      <p:ext uri="{BB962C8B-B14F-4D97-AF65-F5344CB8AC3E}">
        <p14:creationId xmlns:p14="http://schemas.microsoft.com/office/powerpoint/2010/main" val="1650773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4DB8-E38C-4037-2B1B-DB190AF12855}"/>
              </a:ext>
            </a:extLst>
          </p:cNvPr>
          <p:cNvSpPr>
            <a:spLocks noGrp="1"/>
          </p:cNvSpPr>
          <p:nvPr>
            <p:ph type="title"/>
          </p:nvPr>
        </p:nvSpPr>
        <p:spPr/>
        <p:txBody>
          <a:bodyPr/>
          <a:lstStyle/>
          <a:p>
            <a:r>
              <a:rPr lang="en-US" dirty="0"/>
              <a:t>Key Findings</a:t>
            </a:r>
            <a:endParaRPr lang="en-NL" dirty="0"/>
          </a:p>
        </p:txBody>
      </p:sp>
      <p:sp>
        <p:nvSpPr>
          <p:cNvPr id="3" name="Content Placeholder 2">
            <a:extLst>
              <a:ext uri="{FF2B5EF4-FFF2-40B4-BE49-F238E27FC236}">
                <a16:creationId xmlns:a16="http://schemas.microsoft.com/office/drawing/2014/main" id="{AEB75F42-0959-E1C3-5CDF-16C09D4464B7}"/>
              </a:ext>
            </a:extLst>
          </p:cNvPr>
          <p:cNvSpPr>
            <a:spLocks noGrp="1"/>
          </p:cNvSpPr>
          <p:nvPr>
            <p:ph idx="1"/>
          </p:nvPr>
        </p:nvSpPr>
        <p:spPr/>
        <p:txBody>
          <a:bodyPr/>
          <a:lstStyle/>
          <a:p>
            <a:r>
              <a:rPr lang="en-US" dirty="0"/>
              <a:t>CPU: High impact on performance, most beneficial to upgrade</a:t>
            </a:r>
          </a:p>
          <a:p>
            <a:r>
              <a:rPr lang="en-US" dirty="0"/>
              <a:t>Disk: Significant benefits in higher quantiles</a:t>
            </a:r>
          </a:p>
          <a:p>
            <a:r>
              <a:rPr lang="en-US" dirty="0"/>
              <a:t>GPU: High performance impact, less cost-effective due price</a:t>
            </a:r>
          </a:p>
          <a:p>
            <a:r>
              <a:rPr lang="en-US" dirty="0"/>
              <a:t>Memory: Minimal effect on extending system lifespan</a:t>
            </a:r>
            <a:endParaRPr lang="en-NL" dirty="0"/>
          </a:p>
        </p:txBody>
      </p:sp>
    </p:spTree>
    <p:extLst>
      <p:ext uri="{BB962C8B-B14F-4D97-AF65-F5344CB8AC3E}">
        <p14:creationId xmlns:p14="http://schemas.microsoft.com/office/powerpoint/2010/main" val="1293012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49D1-95EC-A6E3-FFE8-8A60631C4E90}"/>
              </a:ext>
            </a:extLst>
          </p:cNvPr>
          <p:cNvSpPr>
            <a:spLocks noGrp="1"/>
          </p:cNvSpPr>
          <p:nvPr>
            <p:ph type="title"/>
          </p:nvPr>
        </p:nvSpPr>
        <p:spPr/>
        <p:txBody>
          <a:bodyPr/>
          <a:lstStyle/>
          <a:p>
            <a:r>
              <a:rPr lang="en-US" dirty="0"/>
              <a:t>Optimization Model</a:t>
            </a:r>
            <a:endParaRPr lang="en-NL" dirty="0"/>
          </a:p>
        </p:txBody>
      </p:sp>
      <p:sp>
        <p:nvSpPr>
          <p:cNvPr id="3" name="Content Placeholder 2">
            <a:extLst>
              <a:ext uri="{FF2B5EF4-FFF2-40B4-BE49-F238E27FC236}">
                <a16:creationId xmlns:a16="http://schemas.microsoft.com/office/drawing/2014/main" id="{FED91CB0-1ECE-C2E8-1E95-45D2ECDFCAC6}"/>
              </a:ext>
            </a:extLst>
          </p:cNvPr>
          <p:cNvSpPr>
            <a:spLocks noGrp="1"/>
          </p:cNvSpPr>
          <p:nvPr>
            <p:ph idx="1"/>
          </p:nvPr>
        </p:nvSpPr>
        <p:spPr/>
        <p:txBody>
          <a:bodyPr/>
          <a:lstStyle/>
          <a:p>
            <a:r>
              <a:rPr lang="en-US" dirty="0"/>
              <a:t>Objective: Maximize performance while minimizing cost and emission</a:t>
            </a:r>
          </a:p>
          <a:p>
            <a:r>
              <a:rPr lang="en-US" dirty="0"/>
              <a:t>Key parameters: initial performance, decay rate, optimal upgrade time</a:t>
            </a:r>
          </a:p>
          <a:p>
            <a:r>
              <a:rPr lang="en-US" dirty="0"/>
              <a:t>Results: CPU and Disk upgrades offer the best balance of cost, performance, and sustainability</a:t>
            </a:r>
            <a:endParaRPr lang="en-NL" dirty="0"/>
          </a:p>
        </p:txBody>
      </p:sp>
    </p:spTree>
    <p:extLst>
      <p:ext uri="{BB962C8B-B14F-4D97-AF65-F5344CB8AC3E}">
        <p14:creationId xmlns:p14="http://schemas.microsoft.com/office/powerpoint/2010/main" val="1396179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69A4B-1BC2-DF41-DBCB-81750AAF039C}"/>
              </a:ext>
            </a:extLst>
          </p:cNvPr>
          <p:cNvSpPr>
            <a:spLocks noGrp="1"/>
          </p:cNvSpPr>
          <p:nvPr>
            <p:ph type="title"/>
          </p:nvPr>
        </p:nvSpPr>
        <p:spPr/>
        <p:txBody>
          <a:bodyPr/>
          <a:lstStyle/>
          <a:p>
            <a:r>
              <a:rPr lang="en-US" dirty="0"/>
              <a:t>Marketing</a:t>
            </a:r>
            <a:endParaRPr lang="en-NL" dirty="0"/>
          </a:p>
        </p:txBody>
      </p:sp>
      <p:sp>
        <p:nvSpPr>
          <p:cNvPr id="3" name="Content Placeholder 2">
            <a:extLst>
              <a:ext uri="{FF2B5EF4-FFF2-40B4-BE49-F238E27FC236}">
                <a16:creationId xmlns:a16="http://schemas.microsoft.com/office/drawing/2014/main" id="{084766E3-4EFB-7CEA-5702-CF840E357722}"/>
              </a:ext>
            </a:extLst>
          </p:cNvPr>
          <p:cNvSpPr>
            <a:spLocks noGrp="1"/>
          </p:cNvSpPr>
          <p:nvPr>
            <p:ph idx="1"/>
          </p:nvPr>
        </p:nvSpPr>
        <p:spPr/>
        <p:txBody>
          <a:bodyPr/>
          <a:lstStyle/>
          <a:p>
            <a:r>
              <a:rPr lang="en-US" dirty="0"/>
              <a:t>Targeted Marketing</a:t>
            </a:r>
          </a:p>
          <a:p>
            <a:r>
              <a:rPr lang="en-US" dirty="0"/>
              <a:t>Sustainability Campaigns</a:t>
            </a:r>
          </a:p>
          <a:p>
            <a:r>
              <a:rPr lang="en-US" dirty="0"/>
              <a:t>Product Bundling</a:t>
            </a:r>
            <a:endParaRPr lang="en-NL" dirty="0"/>
          </a:p>
        </p:txBody>
      </p:sp>
    </p:spTree>
    <p:extLst>
      <p:ext uri="{BB962C8B-B14F-4D97-AF65-F5344CB8AC3E}">
        <p14:creationId xmlns:p14="http://schemas.microsoft.com/office/powerpoint/2010/main" val="2916914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6470-C763-0758-833D-CDD2376EC791}"/>
              </a:ext>
            </a:extLst>
          </p:cNvPr>
          <p:cNvSpPr>
            <a:spLocks noGrp="1"/>
          </p:cNvSpPr>
          <p:nvPr>
            <p:ph type="title"/>
          </p:nvPr>
        </p:nvSpPr>
        <p:spPr/>
        <p:txBody>
          <a:bodyPr/>
          <a:lstStyle/>
          <a:p>
            <a:r>
              <a:rPr lang="en-US" dirty="0"/>
              <a:t>Limitations</a:t>
            </a:r>
            <a:endParaRPr lang="en-NL" dirty="0"/>
          </a:p>
        </p:txBody>
      </p:sp>
      <p:sp>
        <p:nvSpPr>
          <p:cNvPr id="3" name="Content Placeholder 2">
            <a:extLst>
              <a:ext uri="{FF2B5EF4-FFF2-40B4-BE49-F238E27FC236}">
                <a16:creationId xmlns:a16="http://schemas.microsoft.com/office/drawing/2014/main" id="{52D1008E-D8A9-5389-6BEC-A98BB66126A1}"/>
              </a:ext>
            </a:extLst>
          </p:cNvPr>
          <p:cNvSpPr>
            <a:spLocks noGrp="1"/>
          </p:cNvSpPr>
          <p:nvPr>
            <p:ph idx="1"/>
          </p:nvPr>
        </p:nvSpPr>
        <p:spPr/>
        <p:txBody>
          <a:bodyPr/>
          <a:lstStyle/>
          <a:p>
            <a:r>
              <a:rPr lang="en-US" dirty="0"/>
              <a:t>Component Focus</a:t>
            </a:r>
          </a:p>
          <a:p>
            <a:r>
              <a:rPr lang="en-US" dirty="0"/>
              <a:t>Price Assumptions</a:t>
            </a:r>
          </a:p>
          <a:p>
            <a:r>
              <a:rPr lang="en-US" dirty="0"/>
              <a:t>Model Scape</a:t>
            </a:r>
            <a:endParaRPr lang="en-NL" dirty="0"/>
          </a:p>
        </p:txBody>
      </p:sp>
    </p:spTree>
    <p:extLst>
      <p:ext uri="{BB962C8B-B14F-4D97-AF65-F5344CB8AC3E}">
        <p14:creationId xmlns:p14="http://schemas.microsoft.com/office/powerpoint/2010/main" val="27649620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264</TotalTime>
  <Words>231</Words>
  <Application>Microsoft Office PowerPoint</Application>
  <PresentationFormat>On-screen Show (4:3)</PresentationFormat>
  <Paragraphs>38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Introduction</vt:lpstr>
      <vt:lpstr>Research Question</vt:lpstr>
      <vt:lpstr>Research Methodology</vt:lpstr>
      <vt:lpstr>Data overview</vt:lpstr>
      <vt:lpstr>Key Findings</vt:lpstr>
      <vt:lpstr>Optimization Model</vt:lpstr>
      <vt:lpstr>Marketing</vt:lpstr>
      <vt:lpstr>Limitations</vt:lpstr>
      <vt:lpstr>Conclusion</vt:lpstr>
      <vt:lpstr>Acknowledgments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Scottie Lee</dc:creator>
  <cp:lastModifiedBy>Scottie Lee</cp:lastModifiedBy>
  <cp:revision>1</cp:revision>
  <dcterms:created xsi:type="dcterms:W3CDTF">2024-08-19T14:00:33Z</dcterms:created>
  <dcterms:modified xsi:type="dcterms:W3CDTF">2024-08-19T18:25:23Z</dcterms:modified>
</cp:coreProperties>
</file>