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D164-5DE3-4CF2-9594-F0149F9B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AD8E-F43D-4F34-98C5-07A5ADC0E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5AD6-8226-4474-9F70-B883E9DE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AEB3-4664-4D38-A1FF-5A972CC5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D7F0-8760-4123-9E91-A7713C78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7E3F-A804-4B99-8DF4-F10F6112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8C5B-24D7-41E6-83D9-1E73457F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2CEA-B0CB-4675-B0D1-19B76879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3B4A-E0CA-48A0-B048-90CBDAC6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CC41-AD69-46F9-AEC8-CC4E7C40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BF7E9-DED1-494F-A4F4-E071B3A76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F1869-8594-4DC7-9A9E-C2F9EFDC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E937-2E07-4126-BDCB-A28AA083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9336-051D-44FB-BCAC-762826B6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753F-3F7D-4E34-82B3-7F7A9E18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666B-BF94-4B78-B598-B13D71A9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CE6F-D45E-47BB-AA61-2B76A5C6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8D2E-D5E4-4E57-96ED-F0FD2F0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683A-DA29-44A8-A74E-E50DD657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3D74-2FF7-4B34-ACA9-35EABD62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0F41-2119-4D64-91F9-C4AB3555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4C13-476D-44BB-910C-4A70769C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9B5B-27CC-4073-A14E-D92C8EA8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42A2-1D4A-4F78-90E1-77DAA2F2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3558-DDBF-47B0-8000-F6A6EFC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8950-093D-4B1C-9FA0-8931AD3A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8B6B-96F3-4C7B-9E3C-F04E40DDF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8004A-0F87-435B-AA2B-A679D130F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130C2-7469-47E2-B16E-C6CBD6FA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4FE3-314E-4E86-B79C-47EF9CB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E18FB-52D8-4342-B4FE-59AFDBD8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FF26-B049-4EF3-959C-576B6B85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DE3F-0BEF-41F9-94A8-7A22483F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B24-8EE2-4F7C-89DC-838228FD3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7B0C-CACC-44E1-8A9C-CAEE91BFD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6FE44-C136-4F3B-A9DB-21A6B5298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C3D91-A3A5-4D72-80B7-449C281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F3C2F-E1DD-490C-988A-6A5030EF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D4411-BAAD-4E0D-9319-7DCBACA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A600-236E-48B3-9B20-DE0A0262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03B83-9543-476E-881F-E52DF35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56887-1A52-47BD-9029-0D961B26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D7684-95BE-41E8-9206-27F31DB4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D6342-58E1-4EAB-A118-7B777CF6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EC533-FA66-44B7-BD85-C2F64C8E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CAC69-A07A-48DC-B78A-372DB04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7618-AF59-4624-9040-F93E840A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6216-CDC6-4949-9313-39CFD7DC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A122-8DF2-4527-B45B-302D1BAD7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0582D-808D-421B-8317-52CD043B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A4FC-B207-4492-B5F7-6A905486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176F8-3A8A-4849-AB77-C5B8E248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AF2C-6024-41F8-95CF-AAACB9FB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D1C7-3346-4D83-87E3-F7638C134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9203C-D3CB-4E7C-B6E0-9F2D8786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5D705-31FE-4714-AD12-EECBA9ED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A8F09-41A7-4479-AE3C-455579A0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DBB3-8E96-4EFC-BA06-25CE257C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695EE-7A40-4677-8BF7-B0216A34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35ED5-C215-4F9B-86B0-02F2C66A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9208-ACE7-4550-A19B-CC72BE28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321A-215C-460D-8864-7AC717FD43C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ECC5-7DD9-42BB-B429-E76820C30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E71A-B808-4D33-9F32-B68480BF5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0B92-6266-47AB-8A84-0235F8B3B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400300"/>
            <a:ext cx="9831805" cy="10287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IMDB Movies Reviews Clustering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11E37-39DA-4C61-8DB2-B151B7D77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3200" b="1" dirty="0"/>
              <a:t>Kevin Okiah</a:t>
            </a:r>
          </a:p>
          <a:p>
            <a:pPr algn="l"/>
            <a:r>
              <a:rPr lang="en-US" sz="3200" dirty="0"/>
              <a:t>Masters of Data Science SMU</a:t>
            </a:r>
          </a:p>
          <a:p>
            <a:pPr algn="l"/>
            <a:r>
              <a:rPr lang="en-US" sz="3200" dirty="0"/>
              <a:t>03/29/2019</a:t>
            </a:r>
          </a:p>
        </p:txBody>
      </p:sp>
    </p:spTree>
    <p:extLst>
      <p:ext uri="{BB962C8B-B14F-4D97-AF65-F5344CB8AC3E}">
        <p14:creationId xmlns:p14="http://schemas.microsoft.com/office/powerpoint/2010/main" val="220135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87DA9-ED50-4040-AABF-1B2CFE671B4F}"/>
              </a:ext>
            </a:extLst>
          </p:cNvPr>
          <p:cNvCxnSpPr>
            <a:cxnSpLocks/>
          </p:cNvCxnSpPr>
          <p:nvPr/>
        </p:nvCxnSpPr>
        <p:spPr>
          <a:xfrm>
            <a:off x="6096000" y="104775"/>
            <a:ext cx="0" cy="6753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F4260C-050E-44D4-9D27-3861BD8076CF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991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A27D6-9D12-400A-BC54-2F3ADBF6AAC2}"/>
              </a:ext>
            </a:extLst>
          </p:cNvPr>
          <p:cNvSpPr/>
          <p:nvPr/>
        </p:nvSpPr>
        <p:spPr>
          <a:xfrm>
            <a:off x="28569" y="36521"/>
            <a:ext cx="5915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Clustering: IMDB Movie Review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0C1C-D560-4FEB-86E7-0E857246E829}"/>
              </a:ext>
            </a:extLst>
          </p:cNvPr>
          <p:cNvSpPr/>
          <p:nvPr/>
        </p:nvSpPr>
        <p:spPr>
          <a:xfrm>
            <a:off x="6230985" y="141728"/>
            <a:ext cx="4854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Data Collection Pre-processing and Cleaning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A40A6-9EFF-4FAC-A61E-405200423C2E}"/>
              </a:ext>
            </a:extLst>
          </p:cNvPr>
          <p:cNvSpPr/>
          <p:nvPr/>
        </p:nvSpPr>
        <p:spPr>
          <a:xfrm>
            <a:off x="6126064" y="3490806"/>
            <a:ext cx="2501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Results Interpretation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79B6FD-7D15-40E8-80D8-80A667BEF941}"/>
              </a:ext>
            </a:extLst>
          </p:cNvPr>
          <p:cNvCxnSpPr>
            <a:cxnSpLocks/>
          </p:cNvCxnSpPr>
          <p:nvPr/>
        </p:nvCxnSpPr>
        <p:spPr>
          <a:xfrm>
            <a:off x="28569" y="3429000"/>
            <a:ext cx="60974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C07F0-786F-4BF8-897E-B28EEF6006AC}"/>
              </a:ext>
            </a:extLst>
          </p:cNvPr>
          <p:cNvSpPr/>
          <p:nvPr/>
        </p:nvSpPr>
        <p:spPr>
          <a:xfrm>
            <a:off x="104776" y="3490806"/>
            <a:ext cx="1249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Clustering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E1600-F833-4EF8-8DB6-0B4F5D2A682E}"/>
              </a:ext>
            </a:extLst>
          </p:cNvPr>
          <p:cNvSpPr txBox="1"/>
          <p:nvPr/>
        </p:nvSpPr>
        <p:spPr>
          <a:xfrm>
            <a:off x="96063" y="476647"/>
            <a:ext cx="5733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Cluster analysis </a:t>
            </a:r>
            <a:r>
              <a:rPr lang="en-US" dirty="0"/>
              <a:t>or </a:t>
            </a:r>
            <a:r>
              <a:rPr lang="en-US" b="1" dirty="0"/>
              <a:t>clustering</a:t>
            </a:r>
            <a:r>
              <a:rPr lang="en-US" dirty="0"/>
              <a:t> is the task of grouping a set of objects in such a way that objects in the same group are more similar to each other than to those in other groups.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this project we run Cluster methods on reviews collected from IMDB.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reviews are a  collection of </a:t>
            </a:r>
            <a:r>
              <a:rPr lang="en-US" dirty="0">
                <a:solidFill>
                  <a:srgbClr val="00B050"/>
                </a:solidFill>
              </a:rPr>
              <a:t>Positive Reviews </a:t>
            </a:r>
            <a:r>
              <a:rPr lang="en-US" dirty="0"/>
              <a:t>(Reviews with rating greater then 6/10) and </a:t>
            </a:r>
            <a:r>
              <a:rPr lang="en-US" dirty="0">
                <a:solidFill>
                  <a:srgbClr val="FF0000"/>
                </a:solidFill>
              </a:rPr>
              <a:t>Negative reviews </a:t>
            </a:r>
            <a:r>
              <a:rPr lang="en-US" dirty="0"/>
              <a:t>(Reviews with Rating less than 5/10) of action movies collected  from IMDB.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F7EBF-CA60-44AB-B0CC-AA6CE3CF6DF3}"/>
              </a:ext>
            </a:extLst>
          </p:cNvPr>
          <p:cNvSpPr txBox="1"/>
          <p:nvPr/>
        </p:nvSpPr>
        <p:spPr>
          <a:xfrm>
            <a:off x="6180921" y="541838"/>
            <a:ext cx="5982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~198 movie Action movie reviews are Web-Scrapped from from IMDB using selenium, </a:t>
            </a:r>
            <a:r>
              <a:rPr lang="en-US" dirty="0" err="1"/>
              <a:t>urllib</a:t>
            </a:r>
            <a:r>
              <a:rPr lang="en-US" dirty="0"/>
              <a:t>, Beautiful Soup, and LXML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reviews are Cleaned, Tokenized, Lemmatized, Normalized, and Vectorized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is used for Dimensionality reduction for easy visualization of  Clusters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F0F18-F43F-465C-853C-E5E4B39A11C7}"/>
              </a:ext>
            </a:extLst>
          </p:cNvPr>
          <p:cNvSpPr txBox="1"/>
          <p:nvPr/>
        </p:nvSpPr>
        <p:spPr>
          <a:xfrm>
            <a:off x="28569" y="3952721"/>
            <a:ext cx="593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Algorithms Explored</a:t>
            </a:r>
            <a:r>
              <a:rPr lang="en-US" dirty="0"/>
              <a:t>: 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MiniBatch</a:t>
            </a:r>
            <a:r>
              <a:rPr lang="en-US" dirty="0"/>
              <a:t>, Spectral and Agglomerative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Number of Clustering: </a:t>
            </a:r>
            <a:r>
              <a:rPr lang="en-US" altLang="en-US" dirty="0"/>
              <a:t>2, 3, 4</a:t>
            </a:r>
          </a:p>
          <a:p>
            <a:r>
              <a:rPr lang="en-US" dirty="0"/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B74FF52-0A4E-44D2-B792-0151F489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" y="4857750"/>
            <a:ext cx="2932232" cy="20002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3FC3B9-D925-4739-B50A-BFAC7FB2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802" y="4857750"/>
            <a:ext cx="3050278" cy="20002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49DD934-6353-4139-93B0-E1B125C05B24}"/>
              </a:ext>
            </a:extLst>
          </p:cNvPr>
          <p:cNvSpPr txBox="1"/>
          <p:nvPr/>
        </p:nvSpPr>
        <p:spPr>
          <a:xfrm>
            <a:off x="6163489" y="3887553"/>
            <a:ext cx="40619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Semantically,  We expect to have 2 clusters, one cluster for positive reviews  and another for Negative reviews.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Using Elbow method with Silhouette Metric, 3 clusters are identified as optimal number of clusters based on average score.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2 Clusters have a Silhouette score (0.356) and 3 Clusters have a score of (0.411) which are lower than 0.5 indicating the structure of the  </a:t>
            </a:r>
            <a:r>
              <a:rPr lang="en-US" sz="1400" b="1" dirty="0">
                <a:solidFill>
                  <a:srgbClr val="FF0000"/>
                </a:solidFill>
              </a:rPr>
              <a:t>clusters is weak </a:t>
            </a:r>
            <a:r>
              <a:rPr lang="en-US" sz="1400" dirty="0"/>
              <a:t> requiring further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See next slide for further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2322445-2D11-431D-8CDB-719D43A2F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991" y="4240848"/>
            <a:ext cx="1877234" cy="151224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7652490-4CE8-4F3D-B57B-66B9FFB58A79}"/>
              </a:ext>
            </a:extLst>
          </p:cNvPr>
          <p:cNvSpPr/>
          <p:nvPr/>
        </p:nvSpPr>
        <p:spPr>
          <a:xfrm>
            <a:off x="104775" y="4976358"/>
            <a:ext cx="2455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Silhouette Score = 0.356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6C2132-E90C-4FFF-A9BC-CF89ECF52662}"/>
              </a:ext>
            </a:extLst>
          </p:cNvPr>
          <p:cNvSpPr/>
          <p:nvPr/>
        </p:nvSpPr>
        <p:spPr>
          <a:xfrm>
            <a:off x="3028290" y="5000072"/>
            <a:ext cx="2455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Silhouette Score = 0.411</a:t>
            </a:r>
          </a:p>
        </p:txBody>
      </p:sp>
    </p:spTree>
    <p:extLst>
      <p:ext uri="{BB962C8B-B14F-4D97-AF65-F5344CB8AC3E}">
        <p14:creationId xmlns:p14="http://schemas.microsoft.com/office/powerpoint/2010/main" val="18310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C80B3E-7D21-4902-9125-8A0C01B9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9240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Clustering with Engineered Features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91C8C5-DE4C-4CF5-A673-49CF97126E97}"/>
              </a:ext>
            </a:extLst>
          </p:cNvPr>
          <p:cNvCxnSpPr>
            <a:cxnSpLocks/>
          </p:cNvCxnSpPr>
          <p:nvPr/>
        </p:nvCxnSpPr>
        <p:spPr>
          <a:xfrm>
            <a:off x="6096000" y="647700"/>
            <a:ext cx="0" cy="6210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B4071D-28C8-4C9C-AECC-019AD841F758}"/>
              </a:ext>
            </a:extLst>
          </p:cNvPr>
          <p:cNvCxnSpPr>
            <a:cxnSpLocks/>
          </p:cNvCxnSpPr>
          <p:nvPr/>
        </p:nvCxnSpPr>
        <p:spPr>
          <a:xfrm>
            <a:off x="66651" y="2033783"/>
            <a:ext cx="5991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C48FB-0FB0-4E6B-A430-3A86E2B9D9A5}"/>
              </a:ext>
            </a:extLst>
          </p:cNvPr>
          <p:cNvSpPr/>
          <p:nvPr/>
        </p:nvSpPr>
        <p:spPr>
          <a:xfrm>
            <a:off x="104776" y="579648"/>
            <a:ext cx="2902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New Engineered Features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B43CF-21F9-437A-8889-86971EA6D81C}"/>
              </a:ext>
            </a:extLst>
          </p:cNvPr>
          <p:cNvSpPr/>
          <p:nvPr/>
        </p:nvSpPr>
        <p:spPr>
          <a:xfrm>
            <a:off x="21891" y="2107111"/>
            <a:ext cx="3000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Improved Silhouette Score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6B6D5-D3E1-413C-B6B2-E5D55D48AE25}"/>
              </a:ext>
            </a:extLst>
          </p:cNvPr>
          <p:cNvSpPr txBox="1"/>
          <p:nvPr/>
        </p:nvSpPr>
        <p:spPr>
          <a:xfrm>
            <a:off x="158115" y="1041563"/>
            <a:ext cx="2884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Unique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Length of Words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C66410-060F-4D7A-B8E4-DB81A850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924" y="979758"/>
            <a:ext cx="5686418" cy="2704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B3D511-851E-4F1D-BD58-56599E44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34" y="3730595"/>
            <a:ext cx="5686408" cy="2840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C18C04-2EEA-4580-AA2E-2F740DEF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" y="2580548"/>
            <a:ext cx="5434785" cy="25443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E944A4-B70A-4D87-A978-54E774DCE7EC}"/>
              </a:ext>
            </a:extLst>
          </p:cNvPr>
          <p:cNvSpPr/>
          <p:nvPr/>
        </p:nvSpPr>
        <p:spPr>
          <a:xfrm>
            <a:off x="6381211" y="587160"/>
            <a:ext cx="1875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Clustering Results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8FEDB1-0FEF-496F-B6B0-5BCBA5301D44}"/>
              </a:ext>
            </a:extLst>
          </p:cNvPr>
          <p:cNvSpPr txBox="1"/>
          <p:nvPr/>
        </p:nvSpPr>
        <p:spPr>
          <a:xfrm>
            <a:off x="179203" y="5380074"/>
            <a:ext cx="5434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new Engineered features result in better formed clusters as indicated by the increase in Silhouette score (&gt;0.5).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Clusters are the optimal number of clusters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2089DA-4845-428A-B3FC-C113D601B784}"/>
              </a:ext>
            </a:extLst>
          </p:cNvPr>
          <p:cNvSpPr/>
          <p:nvPr/>
        </p:nvSpPr>
        <p:spPr>
          <a:xfrm>
            <a:off x="6258923" y="1329675"/>
            <a:ext cx="2890839" cy="635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Avg Silhouette score =0.668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BC0BA-4F4C-40CF-B865-F5F86AD7E2CA}"/>
              </a:ext>
            </a:extLst>
          </p:cNvPr>
          <p:cNvSpPr/>
          <p:nvPr/>
        </p:nvSpPr>
        <p:spPr>
          <a:xfrm>
            <a:off x="6381211" y="4103778"/>
            <a:ext cx="2653270" cy="318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Avg Silhouette score =0.60</a:t>
            </a:r>
          </a:p>
        </p:txBody>
      </p:sp>
    </p:spTree>
    <p:extLst>
      <p:ext uri="{BB962C8B-B14F-4D97-AF65-F5344CB8AC3E}">
        <p14:creationId xmlns:p14="http://schemas.microsoft.com/office/powerpoint/2010/main" val="22125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328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IMDB Movies Reviews Clustering</vt:lpstr>
      <vt:lpstr>PowerPoint Presentation</vt:lpstr>
      <vt:lpstr>Clustering with Engineered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Similarity and Clustering Masters of Data Science SMU</dc:title>
  <dc:creator>Okiah, Kevin</dc:creator>
  <cp:lastModifiedBy>Okiah, Kevin</cp:lastModifiedBy>
  <cp:revision>23</cp:revision>
  <dcterms:created xsi:type="dcterms:W3CDTF">2019-03-17T18:48:43Z</dcterms:created>
  <dcterms:modified xsi:type="dcterms:W3CDTF">2019-03-29T18:05:33Z</dcterms:modified>
</cp:coreProperties>
</file>