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63" r:id="rId4"/>
    <p:sldId id="289" r:id="rId5"/>
    <p:sldId id="285" r:id="rId6"/>
    <p:sldId id="261" r:id="rId7"/>
    <p:sldId id="279" r:id="rId8"/>
    <p:sldId id="290" r:id="rId9"/>
    <p:sldId id="291" r:id="rId10"/>
    <p:sldId id="286" r:id="rId11"/>
    <p:sldId id="267" r:id="rId12"/>
    <p:sldId id="287" r:id="rId13"/>
    <p:sldId id="260" r:id="rId14"/>
    <p:sldId id="28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6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8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91915" y="1370298"/>
            <a:ext cx="5340191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基于朴素贝叶斯的</a:t>
            </a:r>
            <a:endParaRPr lang="en-US" altLang="zh-CN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垃圾邮件过滤算法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91915" y="2643819"/>
            <a:ext cx="601254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050" dirty="0">
                <a:solidFill>
                  <a:srgbClr val="1B4367"/>
                </a:solidFill>
                <a:cs typeface="+mn-ea"/>
                <a:sym typeface="+mn-lt"/>
              </a:rPr>
              <a:t>SPAM FILTERING SYSTEM BASED ON NAIVE BAYES ALGORITHM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46074" y="2989997"/>
            <a:ext cx="4058238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汇报人：何程斌     指导老师：徐晶    学号：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150521310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785"/>
    </mc:Choice>
    <mc:Fallback>
      <p:transition advTm="127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改进与优化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849"/>
    </mc:Choice>
    <mc:Fallback>
      <p:transition advTm="18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677102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HTML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邮件处理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邮件，先移除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style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标签和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script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标签内的内容（没有实际的语义），然后对剩下的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文本提出正文，移除所有的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标签。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改进与优化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稀疏矩阵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3671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使用稀疏矩阵以解决创建大矩阵引起的高内存消耗问题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拉普拉斯平滑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518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/>
              <a:t>当</a:t>
            </a:r>
            <a:r>
              <a:rPr lang="zh-CN" altLang="zh-CN" sz="1000" dirty="0"/>
              <a:t>统计词语在垃圾</a:t>
            </a:r>
            <a:r>
              <a:rPr lang="en-US" altLang="zh-CN" sz="1000" dirty="0"/>
              <a:t>/</a:t>
            </a:r>
            <a:r>
              <a:rPr lang="zh-CN" altLang="zh-CN" sz="1000" dirty="0"/>
              <a:t>合法邮件中出现的次数时，将初值设置为</a:t>
            </a:r>
            <a:r>
              <a:rPr lang="en-US" altLang="zh-CN" sz="1000" dirty="0"/>
              <a:t> 1</a:t>
            </a:r>
            <a:r>
              <a:rPr lang="zh-CN" altLang="zh-CN" sz="1000" dirty="0"/>
              <a:t>，即假定所有词语都在垃圾</a:t>
            </a:r>
            <a:r>
              <a:rPr lang="en-US" altLang="zh-CN" sz="1000" dirty="0"/>
              <a:t>/</a:t>
            </a:r>
            <a:r>
              <a:rPr lang="zh-CN" altLang="zh-CN" sz="1000" dirty="0"/>
              <a:t>合法邮件中至少出现过一次，</a:t>
            </a:r>
            <a:r>
              <a:rPr lang="zh-CN" altLang="en-US" sz="1000" dirty="0"/>
              <a:t>以解决零概率问题。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小数下溢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5595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对原始的朴素贝叶斯公式进行一次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运算，以解决浮点数精度不足引起的小数向下溢出问题。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6871"/>
    </mc:Choice>
    <mc:Fallback>
      <p:transition advTm="968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803"/>
    </mc:Choice>
    <mc:Fallback>
      <p:transition advTm="18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92132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不同训练集大小的结果数据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7EC145-5C06-4EED-B399-2D51D544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19674"/>
              </p:ext>
            </p:extLst>
          </p:nvPr>
        </p:nvGraphicFramePr>
        <p:xfrm>
          <a:off x="1323110" y="934569"/>
          <a:ext cx="6497779" cy="3274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723">
                  <a:extLst>
                    <a:ext uri="{9D8B030D-6E8A-4147-A177-3AD203B41FA5}">
                      <a16:colId xmlns:a16="http://schemas.microsoft.com/office/drawing/2014/main" val="2405718277"/>
                    </a:ext>
                  </a:extLst>
                </a:gridCol>
                <a:gridCol w="1145984">
                  <a:extLst>
                    <a:ext uri="{9D8B030D-6E8A-4147-A177-3AD203B41FA5}">
                      <a16:colId xmlns:a16="http://schemas.microsoft.com/office/drawing/2014/main" val="531043141"/>
                    </a:ext>
                  </a:extLst>
                </a:gridCol>
                <a:gridCol w="953510">
                  <a:extLst>
                    <a:ext uri="{9D8B030D-6E8A-4147-A177-3AD203B41FA5}">
                      <a16:colId xmlns:a16="http://schemas.microsoft.com/office/drawing/2014/main" val="258230197"/>
                    </a:ext>
                  </a:extLst>
                </a:gridCol>
                <a:gridCol w="1108854">
                  <a:extLst>
                    <a:ext uri="{9D8B030D-6E8A-4147-A177-3AD203B41FA5}">
                      <a16:colId xmlns:a16="http://schemas.microsoft.com/office/drawing/2014/main" val="4070278083"/>
                    </a:ext>
                  </a:extLst>
                </a:gridCol>
                <a:gridCol w="1108854">
                  <a:extLst>
                    <a:ext uri="{9D8B030D-6E8A-4147-A177-3AD203B41FA5}">
                      <a16:colId xmlns:a16="http://schemas.microsoft.com/office/drawing/2014/main" val="1584173517"/>
                    </a:ext>
                  </a:extLst>
                </a:gridCol>
                <a:gridCol w="1108854">
                  <a:extLst>
                    <a:ext uri="{9D8B030D-6E8A-4147-A177-3AD203B41FA5}">
                      <a16:colId xmlns:a16="http://schemas.microsoft.com/office/drawing/2014/main" val="1379429870"/>
                    </a:ext>
                  </a:extLst>
                </a:gridCol>
              </a:tblGrid>
              <a:tr h="74123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训练集大小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词集大小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平均值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测试集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大小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平均值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精确率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平均值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平均值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 anchor="ctr"/>
                </a:tc>
                <a:extLst>
                  <a:ext uri="{0D108BD9-81ED-4DB2-BD59-A6C34878D82A}">
                    <a16:rowId xmlns:a16="http://schemas.microsoft.com/office/drawing/2014/main" val="552037521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908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0.887855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0.885696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0.955441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1979610301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3306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0.924845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0.933098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0.956466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3896030037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5178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0.947379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0.945317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0.975438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1233182571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500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14965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0.954719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0.955003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0.976015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74737492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23275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0.955300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0.957949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0.974849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2284466194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5000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54883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0.952505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0.967649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0.961841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2992514478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76204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0.965700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0.971803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0.975324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325457409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104593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0.968320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0.979485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0.976428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1364803334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40000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141830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0.971235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0.978030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0.977662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0" marR="76200" marT="27940" marB="0"/>
                </a:tc>
                <a:extLst>
                  <a:ext uri="{0D108BD9-81ED-4DB2-BD59-A6C34878D82A}">
                    <a16:rowId xmlns:a16="http://schemas.microsoft.com/office/drawing/2014/main" val="12442652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8585"/>
    </mc:Choice>
    <mc:Fallback>
      <p:transition advTm="385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47465" y="2787026"/>
            <a:ext cx="256838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感谢各位老师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019"/>
    </mc:Choice>
    <mc:Fallback>
      <p:transition advTm="90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7"/>
    </mc:Choice>
    <mc:Fallback>
      <p:transition advTm="4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771626" y="1275127"/>
            <a:ext cx="3312492" cy="2492429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6184" y="1442907"/>
            <a:ext cx="2944536" cy="219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年第三季度中垃圾邮件占比最高的月份为九月的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59.56%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，最低的月份为七月的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55.18%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，平均每个月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58.02%——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这个数字差不多比上一个季度，即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年第三季度的垃圾邮件占比平均值要高出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1.05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个百分点。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09" y="316509"/>
            <a:ext cx="370930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2017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年第三季度全球垃圾邮件占比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8BC71504-AFC0-4830-BF10-6E2AEEEA7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3692"/>
            <a:ext cx="5772409" cy="3793297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303"/>
    </mc:Choice>
    <mc:Fallback>
      <p:transition advTm="143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矢量图形&#10;&#10;描述已自动生成">
            <a:extLst>
              <a:ext uri="{FF2B5EF4-FFF2-40B4-BE49-F238E27FC236}">
                <a16:creationId xmlns:a16="http://schemas.microsoft.com/office/drawing/2014/main" id="{3A2D74BE-367A-4372-AF8D-298FCBAF4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81" y="667466"/>
            <a:ext cx="4834286" cy="4476031"/>
          </a:xfrm>
          <a:prstGeom prst="rect">
            <a:avLst/>
          </a:prstGeom>
        </p:spPr>
      </p:pic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596368" y="1284347"/>
            <a:ext cx="3428970" cy="2362989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09" y="316509"/>
            <a:ext cx="39117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2017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年第三季度全球垃圾邮件来源国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ABB4DE-BC41-4594-88F5-00E54154CB2E}"/>
              </a:ext>
            </a:extLst>
          </p:cNvPr>
          <p:cNvSpPr txBox="1"/>
          <p:nvPr/>
        </p:nvSpPr>
        <p:spPr>
          <a:xfrm>
            <a:off x="5705417" y="1543558"/>
            <a:ext cx="3210871" cy="158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年第三季度中垃圾邮件的最大来源国是中国，来自中国的垃圾邮件占全球所有垃圾邮件的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12.24%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。第二是越南（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11.17%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），第三是美国（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9.62%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）。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11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048"/>
    </mc:Choice>
    <mc:Fallback>
      <p:transition advTm="120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17"/>
    </mc:Choice>
    <mc:Fallback>
      <p:transition advTm="12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朴素贝叶斯算法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ED2DEC-2511-499A-9FA5-91E6A73B79F4}"/>
                  </a:ext>
                </a:extLst>
              </p:cNvPr>
              <p:cNvSpPr/>
              <p:nvPr/>
            </p:nvSpPr>
            <p:spPr>
              <a:xfrm>
                <a:off x="2433918" y="1157517"/>
                <a:ext cx="4276164" cy="99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/>
                        <m:t>P</m:t>
                      </m:r>
                      <m:d>
                        <m:dPr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C</m:t>
                          </m:r>
                          <m:r>
                            <m:rPr>
                              <m:nor/>
                            </m:rPr>
                            <a:rPr lang="zh-CN" altLang="en-US" sz="2000"/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sz="2000"/>
                            <m:t>c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ED2DEC-2511-499A-9FA5-91E6A73B7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8" y="1157517"/>
                <a:ext cx="4276164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2E8453E-1F80-4A09-983E-4A3082745FE2}"/>
              </a:ext>
            </a:extLst>
          </p:cNvPr>
          <p:cNvSpPr txBox="1"/>
          <p:nvPr/>
        </p:nvSpPr>
        <p:spPr>
          <a:xfrm>
            <a:off x="709386" y="2571750"/>
            <a:ext cx="7742090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朴素贝叶斯算法基于贝叶斯算法，假设所有特征都相互独立。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对于电子邮件来说，特征就是组成正文的每个词语。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因此，只需计算出训练集中垃圾</a:t>
            </a:r>
            <a:r>
              <a:rPr lang="en-US" altLang="zh-CN" dirty="0"/>
              <a:t>/</a:t>
            </a:r>
            <a:r>
              <a:rPr lang="zh-CN" altLang="en-US" dirty="0"/>
              <a:t>合法邮件的概率和待分类邮件的每个单词属于垃圾</a:t>
            </a:r>
            <a:r>
              <a:rPr lang="en-US" altLang="zh-CN" dirty="0"/>
              <a:t>/</a:t>
            </a:r>
            <a:r>
              <a:rPr lang="zh-CN" altLang="en-US" dirty="0"/>
              <a:t>合法邮件的概率，即可计算出待分类邮件属于垃圾</a:t>
            </a:r>
            <a:r>
              <a:rPr lang="en-US" altLang="zh-CN" dirty="0"/>
              <a:t>/</a:t>
            </a:r>
            <a:r>
              <a:rPr lang="zh-CN" altLang="en-US" dirty="0"/>
              <a:t>合法邮件的概率。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比较概率，即可完成对带分类邮件的分类。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635"/>
    </mc:Choice>
    <mc:Fallback>
      <p:transition advTm="506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预处理模块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8B6D91C-2B2E-4882-8E57-84F48DF47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53131"/>
              </p:ext>
            </p:extLst>
          </p:nvPr>
        </p:nvGraphicFramePr>
        <p:xfrm>
          <a:off x="866775" y="1355916"/>
          <a:ext cx="7410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7410487" imgH="609490" progId="Visio.Drawing.15">
                  <p:embed/>
                </p:oleObj>
              </mc:Choice>
              <mc:Fallback>
                <p:oleObj name="Visio" r:id="rId4" imgW="7410487" imgH="60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6775" y="1355916"/>
                        <a:ext cx="74104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9B8B65-011B-4F90-8212-DA51F8029176}"/>
              </a:ext>
            </a:extLst>
          </p:cNvPr>
          <p:cNvSpPr txBox="1"/>
          <p:nvPr/>
        </p:nvSpPr>
        <p:spPr>
          <a:xfrm>
            <a:off x="866775" y="3033848"/>
            <a:ext cx="741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/>
              <a:t>当数据集足够大时，分词这一步骤是十分耗时的。对于</a:t>
            </a:r>
            <a:r>
              <a:rPr lang="en-US" altLang="zh-CN" dirty="0"/>
              <a:t> trec06 </a:t>
            </a:r>
            <a:r>
              <a:rPr lang="zh-CN" altLang="zh-CN" dirty="0"/>
              <a:t>数据集来说大约有</a:t>
            </a:r>
            <a:r>
              <a:rPr lang="en-US" altLang="zh-CN" dirty="0"/>
              <a:t> 60000 </a:t>
            </a:r>
            <a:r>
              <a:rPr lang="zh-CN" altLang="zh-CN" dirty="0"/>
              <a:t>封邮件样本，要完成所有</a:t>
            </a:r>
            <a:r>
              <a:rPr lang="en-US" altLang="zh-CN" dirty="0"/>
              <a:t> 60000 </a:t>
            </a:r>
            <a:r>
              <a:rPr lang="zh-CN" altLang="zh-CN" dirty="0"/>
              <a:t>封邮件样本的分词大约需要</a:t>
            </a:r>
            <a:r>
              <a:rPr lang="en-US" altLang="zh-CN" dirty="0"/>
              <a:t> 27 </a:t>
            </a:r>
            <a:r>
              <a:rPr lang="zh-CN" altLang="zh-CN" dirty="0"/>
              <a:t>分钟，这给程序的调试运行带来了极大的困难。为解决该问题，本设计将分词这一步骤独立成单独的模块。并保存分词后的结果，留作稍后的训练步骤使用，从而加快运行效率。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4076"/>
    </mc:Choice>
    <mc:Fallback>
      <p:transition advTm="240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训练模块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3467B20-5286-467F-B4E6-94317E9DA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68150"/>
              </p:ext>
            </p:extLst>
          </p:nvPr>
        </p:nvGraphicFramePr>
        <p:xfrm>
          <a:off x="1404937" y="1409977"/>
          <a:ext cx="6334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6333922" imgH="571434" progId="Visio.Drawing.15">
                  <p:embed/>
                </p:oleObj>
              </mc:Choice>
              <mc:Fallback>
                <p:oleObj name="Visio" r:id="rId4" imgW="6333922" imgH="5714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937" y="1409977"/>
                        <a:ext cx="63341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D1CE9B-C45D-4777-8351-EABFAB932CB6}"/>
              </a:ext>
            </a:extLst>
          </p:cNvPr>
          <p:cNvSpPr txBox="1"/>
          <p:nvPr/>
        </p:nvSpPr>
        <p:spPr>
          <a:xfrm>
            <a:off x="1404936" y="2746562"/>
            <a:ext cx="6334126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/>
              <a:t>训练模块在预处理模块处理后得到的正文词语表集合上进行训练。并且，训练算法这一步骤并非每进行分类一次便要进行一次，只需要训练出一个准确率足够高的模型，便可供分类步骤循环使用，所以，训练步骤可以单独成一个模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34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5395"/>
    </mc:Choice>
    <mc:Fallback>
      <p:transition advTm="1153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邮件分类模块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984F56-A6E6-4CD9-A3F5-8FE55D2B5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087"/>
              </p:ext>
            </p:extLst>
          </p:nvPr>
        </p:nvGraphicFramePr>
        <p:xfrm>
          <a:off x="709386" y="1517552"/>
          <a:ext cx="771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7715287" imgH="571434" progId="Visio.Drawing.15">
                  <p:embed/>
                </p:oleObj>
              </mc:Choice>
              <mc:Fallback>
                <p:oleObj name="Visio" r:id="rId4" imgW="7715287" imgH="5714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386" y="1517552"/>
                        <a:ext cx="7715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9EF8174-5248-4226-B5D2-063E820F9000}"/>
              </a:ext>
            </a:extLst>
          </p:cNvPr>
          <p:cNvSpPr txBox="1"/>
          <p:nvPr/>
        </p:nvSpPr>
        <p:spPr>
          <a:xfrm>
            <a:off x="709386" y="3054449"/>
            <a:ext cx="7715250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/>
              <a:t>分类模块使用训练模块得到的模型对待分类邮件进行分类。</a:t>
            </a:r>
            <a:r>
              <a:rPr lang="zh-CN" altLang="en-US" dirty="0"/>
              <a:t>此外，本设计还</a:t>
            </a:r>
            <a:r>
              <a:rPr lang="zh-CN" altLang="zh-CN" dirty="0"/>
              <a:t>将分类模块</a:t>
            </a:r>
            <a:r>
              <a:rPr lang="zh-CN" altLang="en-US" dirty="0"/>
              <a:t>设计</a:t>
            </a:r>
            <a:r>
              <a:rPr lang="zh-CN" altLang="zh-CN" dirty="0"/>
              <a:t>成</a:t>
            </a:r>
            <a:r>
              <a:rPr lang="zh-CN" altLang="en-US" dirty="0"/>
              <a:t>以</a:t>
            </a:r>
            <a:r>
              <a:rPr lang="en-US" altLang="zh-CN" dirty="0"/>
              <a:t> HTTP API </a:t>
            </a:r>
            <a:r>
              <a:rPr lang="zh-CN" altLang="zh-CN" dirty="0"/>
              <a:t>后端程序</a:t>
            </a:r>
            <a:r>
              <a:rPr lang="zh-CN" altLang="en-US" dirty="0"/>
              <a:t>为</a:t>
            </a:r>
            <a:r>
              <a:rPr lang="zh-CN" altLang="zh-CN" dirty="0"/>
              <a:t>形式作为守护进程运行，供外部程序（如邮件客户端）调用接口。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2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4486"/>
    </mc:Choice>
    <mc:Fallback>
      <p:transition advTm="24486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699</Words>
  <Application>Microsoft Office PowerPoint</Application>
  <PresentationFormat>全屏显示(16:9)</PresentationFormat>
  <Paragraphs>123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Calibri</vt:lpstr>
      <vt:lpstr>Cambria Math</vt:lpstr>
      <vt:lpstr>Times New Roman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reg</cp:lastModifiedBy>
  <cp:revision>79</cp:revision>
  <dcterms:created xsi:type="dcterms:W3CDTF">2016-05-20T12:59:00Z</dcterms:created>
  <dcterms:modified xsi:type="dcterms:W3CDTF">2019-06-23T12:11:55Z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