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4"/>
  </p:notesMasterIdLst>
  <p:sldIdLst>
    <p:sldId id="256" r:id="rId3"/>
    <p:sldId id="331" r:id="rId4"/>
    <p:sldId id="348" r:id="rId5"/>
    <p:sldId id="349" r:id="rId6"/>
    <p:sldId id="352" r:id="rId7"/>
    <p:sldId id="358" r:id="rId8"/>
    <p:sldId id="359" r:id="rId9"/>
    <p:sldId id="361" r:id="rId10"/>
    <p:sldId id="362" r:id="rId11"/>
    <p:sldId id="360" r:id="rId12"/>
    <p:sldId id="330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58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:\Users\Administrator\Pictures\bg_01.jpg" descr="C:\Users\Administrator\Pictures\bg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863" y="-66675"/>
            <a:ext cx="9229726" cy="6991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02247" y="6356350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:\Users\Administrator\Pictures\bg_01.jpg" descr="C:\Users\Administrator\Pictures\bg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863" y="-66675"/>
            <a:ext cx="9229726" cy="6991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402247" y="6356350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:\Users\Administrator\Pictures\bg_02.jpg" descr="C:\Users\Administrator\Pictures\bg_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050" y="-19050"/>
            <a:ext cx="9182100" cy="6896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ffectLst>
            <a:outerShdw blurRad="63500" dist="17960" dir="2700000" rotWithShape="0">
              <a:srgbClr val="FFFFFF">
                <a:alpha val="50000"/>
              </a:srgbClr>
            </a:outerShdw>
          </a:effectLst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ffectLst>
            <a:outerShdw blurRad="63500" dist="17960" dir="2700000" rotWithShape="0">
              <a:srgbClr val="DDDDDD"/>
            </a:outerShdw>
          </a:effectLst>
        </p:spPr>
        <p:txBody>
          <a:bodyPr lIns="45718" tIns="45718" rIns="45718" bIns="45718"/>
          <a:lstStyle>
            <a:lvl1pPr>
              <a:buBlip>
                <a:blip r:embed="rId5"/>
              </a:buBlip>
            </a:lvl1pPr>
            <a:lvl2pPr>
              <a:buBlip>
                <a:blip r:embed="rId6"/>
              </a:buBlip>
            </a:lvl2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29509" y="6481762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solidFill>
                  <a:srgbClr val="FFFF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5"/>
        </a:buBlip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6"/>
        </a:buBlip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p"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2286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2743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3200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3657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:\Users\Administrator\Pictures\bg_02.jpg" descr="C:\Users\Administrator\Pictures\bg_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050" y="-19050"/>
            <a:ext cx="9182100" cy="6896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ffectLst>
            <a:outerShdw blurRad="63500" dist="17960" dir="2700000" rotWithShape="0">
              <a:srgbClr val="FFFFFF">
                <a:alpha val="50000"/>
              </a:srgbClr>
            </a:outerShdw>
          </a:effectLst>
        </p:spPr>
        <p:txBody>
          <a:bodyPr lIns="45718" tIns="45718" rIns="45718" bIns="45718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ffectLst>
            <a:outerShdw blurRad="63500" dist="17960" dir="2700000" rotWithShape="0">
              <a:srgbClr val="DDDDDD"/>
            </a:outerShdw>
          </a:effectLst>
        </p:spPr>
        <p:txBody>
          <a:bodyPr lIns="45718" tIns="45718" rIns="45718" bIns="45718"/>
          <a:lstStyle>
            <a:lvl1pPr>
              <a:buBlip>
                <a:blip r:embed="rId5"/>
              </a:buBlip>
            </a:lvl1pPr>
            <a:lvl2pPr>
              <a:buBlip>
                <a:blip r:embed="rId6"/>
              </a:buBlip>
            </a:lvl2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29509" y="6481762"/>
            <a:ext cx="301907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400" b="1">
                <a:solidFill>
                  <a:srgbClr val="FFFFFF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003366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5"/>
        </a:buBlip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6"/>
        </a:buBlip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p"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2286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2743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32004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3657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defRPr sz="28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1" i="0" u="none" strike="noStrike" cap="none" spc="0" baseline="0">
          <a:solidFill>
            <a:schemeClr val="tx1"/>
          </a:solidFill>
          <a:effectLst>
            <a:outerShdw blurRad="12700" dist="25400" dir="2700000" rotWithShape="0">
              <a:srgbClr val="DDDDDD"/>
            </a:outerShdw>
          </a:effectLst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太阁—前端公开课"/>
          <p:cNvSpPr txBox="1"/>
          <p:nvPr/>
        </p:nvSpPr>
        <p:spPr>
          <a:xfrm>
            <a:off x="-323851" y="2195829"/>
            <a:ext cx="9866315" cy="643890"/>
          </a:xfrm>
          <a:prstGeom prst="rect">
            <a:avLst/>
          </a:prstGeom>
          <a:ln w="12700">
            <a:miter lim="400000"/>
          </a:ln>
          <a:effectLst>
            <a:outerShdw blurRad="63500" dist="45790" dir="2021404" rotWithShape="0">
              <a:srgbClr val="003366">
                <a:alpha val="50000"/>
              </a:srgbClr>
            </a:outerShdw>
          </a:effectLst>
        </p:spPr>
        <p:txBody>
          <a:bodyPr lIns="45718" tIns="45718" rIns="45718" bIns="45718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lang="en-US" b="1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ECharts</a:t>
            </a:r>
            <a:r>
              <a:rPr lang="zh-CN" altLang="en-US" b="1">
                <a:solidFill>
                  <a:srgbClr val="FF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数据可视化</a:t>
            </a:r>
            <a:endParaRPr lang="zh-CN">
              <a:solidFill>
                <a:srgbClr val="FF0000"/>
              </a:solidFill>
            </a:endParaRPr>
          </a:p>
        </p:txBody>
      </p:sp>
      <p:pic>
        <p:nvPicPr>
          <p:cNvPr id="33" name="image.png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525" y="3941445"/>
            <a:ext cx="2065020" cy="21221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996565" y="4260215"/>
            <a:ext cx="591502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本期分享：</a:t>
            </a: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1. </a:t>
            </a:r>
            <a:r>
              <a:rPr lang="en-US" altLang="zh-CN" sz="24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ECharts</a:t>
            </a: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基本用法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	       </a:t>
            </a:r>
            <a:r>
              <a:rPr lang="en-US" altLang="zh-CN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2</a:t>
            </a: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. </a:t>
            </a: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疫情实时监控</a:t>
            </a:r>
          </a:p>
          <a:p>
            <a:pPr marL="0" marR="0" indent="0" algn="l" defTabSz="91440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思源黑体 CN" panose="020B0300000000000000" charset="-122"/>
                <a:ea typeface="思源黑体 CN" panose="020B0300000000000000" charset="-122"/>
                <a:cs typeface="思源黑体 CN" panose="020B0300000000000000" charset="-122"/>
                <a:sym typeface="+mn-ea"/>
              </a:rPr>
              <a:t>上课老师：汤小洋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10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全国累计和新增趋势的实现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556792"/>
            <a:ext cx="4176464" cy="343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556792"/>
            <a:ext cx="4176911" cy="342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太阁—前端公开课"/>
          <p:cNvSpPr txBox="1"/>
          <p:nvPr/>
        </p:nvSpPr>
        <p:spPr>
          <a:xfrm>
            <a:off x="-323851" y="2195829"/>
            <a:ext cx="9866315" cy="643890"/>
          </a:xfrm>
          <a:prstGeom prst="rect">
            <a:avLst/>
          </a:prstGeom>
          <a:ln w="12700">
            <a:miter lim="400000"/>
          </a:ln>
          <a:effectLst>
            <a:outerShdw blurRad="63500" dist="45790" dir="2021404" rotWithShape="0">
              <a:srgbClr val="003366">
                <a:alpha val="50000"/>
              </a:srgbClr>
            </a:outerShdw>
          </a:effectLst>
        </p:spPr>
        <p:txBody>
          <a:bodyPr lIns="45718" tIns="45718" rIns="45718" bIns="45718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>
                <a:solidFill>
                  <a:srgbClr val="FF0000"/>
                </a:solidFill>
              </a:rPr>
              <a:t>谢　　谢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ECharts</a:t>
            </a:r>
            <a:endParaRPr lang="zh-CN" altLang="en-US"/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1016316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 sz="2800">
                <a:sym typeface="Arial" panose="020B0604020202090204"/>
              </a:rPr>
              <a:t>简介</a:t>
            </a:r>
            <a:endParaRPr lang="en-US" sz="2400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>
                <a:sym typeface="Arial" panose="020B0604020202090204"/>
              </a:rPr>
              <a:t>是一个开源的数据可视化工具，提供许多图表库，涵盖各行业图表，满足各种需求</a:t>
            </a:r>
            <a:endParaRPr sz="2400" b="1">
              <a:latin typeface="Arial" panose="020B0604020202090204"/>
              <a:ea typeface="Arial" panose="020B0604020202090204"/>
              <a:cs typeface="Arial" panose="020B0604020202090204"/>
            </a:endParaRPr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lang="zh-CN" sz="2400">
              <a:sym typeface="Arial" panose="020B0604020202090204"/>
            </a:endParaRPr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 sz="2800">
                <a:sym typeface="+mn-ea"/>
              </a:rPr>
              <a:t>官网</a:t>
            </a:r>
            <a:endParaRPr lang="zh-CN" sz="2400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b="1">
                <a:latin typeface="Arial" panose="020B0604020202090204"/>
                <a:ea typeface="Arial" panose="020B0604020202090204"/>
                <a:cs typeface="Arial" panose="020B0604020202090204"/>
                <a:sym typeface="+mn-ea"/>
              </a:rPr>
              <a:t>https://echarts.apache.org</a:t>
            </a:r>
            <a:endParaRPr sz="2400"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zh-CN" sz="2400">
              <a:sym typeface="Arial" panose="020B0604020202090204"/>
            </a:endParaRPr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 sz="2800"/>
              <a:t>社区</a:t>
            </a:r>
            <a:endParaRPr lang="zh-CN" sz="2400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sz="2400" b="1">
                <a:latin typeface="Arial" panose="020B0604020202090204"/>
                <a:ea typeface="Arial" panose="020B0604020202090204"/>
                <a:cs typeface="Arial" panose="020B0604020202090204"/>
                <a:sym typeface="+mn-ea"/>
              </a:rPr>
              <a:t>https://gallery.echartsjs.com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疫情实时监控效果展示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996315"/>
            <a:ext cx="9144000" cy="4865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疫情数据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/>
              <a:t>腾讯疫情</a:t>
            </a: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b="1">
                <a:latin typeface="Arial" panose="020B0604020202090204"/>
                <a:ea typeface="Arial" panose="020B0604020202090204"/>
                <a:cs typeface="Arial" panose="020B0604020202090204"/>
              </a:rPr>
              <a:t>https://news.qq.com/zt2020/page/feiyan.htm</a:t>
            </a:r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r>
              <a:rPr lang="zh-CN" altLang="en-US">
                <a:sym typeface="+mn-ea"/>
              </a:rPr>
              <a:t>百度疫情</a:t>
            </a: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r>
              <a:rPr b="1">
                <a:latin typeface="Arial" panose="020B0604020202090204"/>
                <a:ea typeface="Arial" panose="020B0604020202090204"/>
                <a:cs typeface="Arial" panose="020B0604020202090204"/>
                <a:sym typeface="+mn-ea"/>
              </a:rPr>
              <a:t>https://voice.baidu.com/act/newpneumonia/newpneumonia</a:t>
            </a: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altLang="en-US"/>
              <a:t>页面布局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" name="图片 1" descr="页面结构划分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185" y="1002665"/>
            <a:ext cx="8201025" cy="4430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 dirty="0"/>
              <a:t>疫情汇总数据的展示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350" y="2053590"/>
            <a:ext cx="6591935" cy="260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7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全国疫情地图的实现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6960" y="970280"/>
            <a:ext cx="6428105" cy="52590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8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确诊省份</a:t>
            </a:r>
            <a:r>
              <a:rPr lang="en-US" altLang="zh-CN"/>
              <a:t>TOP10</a:t>
            </a:r>
            <a:r>
              <a:rPr lang="zh-CN"/>
              <a:t>的实现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484784"/>
            <a:ext cx="48291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幻灯片编号"/>
          <p:cNvSpPr txBox="1">
            <a:spLocks noGrp="1"/>
          </p:cNvSpPr>
          <p:nvPr>
            <p:ph type="sldNum" sz="quarter" idx="4294967295"/>
          </p:nvPr>
        </p:nvSpPr>
        <p:spPr>
          <a:xfrm>
            <a:off x="8629508" y="6481762"/>
            <a:ext cx="301906" cy="2888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9</a:t>
            </a:fld>
            <a:endParaRPr/>
          </a:p>
        </p:txBody>
      </p:sp>
      <p:sp>
        <p:nvSpPr>
          <p:cNvPr id="106" name="锚链接"/>
          <p:cNvSpPr txBox="1">
            <a:spLocks noGrp="1"/>
          </p:cNvSpPr>
          <p:nvPr>
            <p:ph type="title" idx="4294967295"/>
          </p:nvPr>
        </p:nvSpPr>
        <p:spPr>
          <a:xfrm>
            <a:off x="1368424" y="-26988"/>
            <a:ext cx="7380290" cy="585788"/>
          </a:xfrm>
          <a:prstGeom prst="rect">
            <a:avLst/>
          </a:prstGeom>
        </p:spPr>
        <p:txBody>
          <a:bodyPr>
            <a:normAutofit/>
          </a:bodyPr>
          <a:lstStyle>
            <a:lvl1pPr defTabSz="795020">
              <a:defRPr sz="27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rPr lang="zh-CN"/>
              <a:t>境外输入</a:t>
            </a:r>
            <a:r>
              <a:rPr lang="en-US" altLang="zh-CN"/>
              <a:t>TOP5</a:t>
            </a:r>
            <a:r>
              <a:rPr lang="zh-CN"/>
              <a:t>的实现</a:t>
            </a:r>
          </a:p>
        </p:txBody>
      </p:sp>
      <p:sp>
        <p:nvSpPr>
          <p:cNvPr id="107" name="简介…"/>
          <p:cNvSpPr txBox="1">
            <a:spLocks noGrp="1"/>
          </p:cNvSpPr>
          <p:nvPr>
            <p:ph type="body" idx="4294967295"/>
          </p:nvPr>
        </p:nvSpPr>
        <p:spPr>
          <a:xfrm>
            <a:off x="457200" y="944561"/>
            <a:ext cx="8229600" cy="50768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 lang="en-US"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>
              <a:buBlip>
                <a:blip r:embed="rId2"/>
              </a:buBlip>
              <a:defRPr b="0">
                <a:latin typeface="黑体"/>
                <a:ea typeface="黑体"/>
                <a:cs typeface="黑体"/>
                <a:sym typeface="黑体"/>
              </a:defRPr>
            </a:pPr>
            <a:endParaRPr/>
          </a:p>
          <a:p>
            <a:pPr marL="742950" lvl="1" indent="-285750">
              <a:spcBef>
                <a:spcPts val="0"/>
              </a:spcBef>
              <a:buBlip>
                <a:blip r:embed="rId3"/>
              </a:buBlip>
              <a:defRPr sz="2400" b="0">
                <a:solidFill>
                  <a:srgbClr val="003366"/>
                </a:solidFill>
                <a:latin typeface="黑体"/>
                <a:ea typeface="黑体"/>
                <a:cs typeface="黑体"/>
                <a:sym typeface="黑体"/>
              </a:defRPr>
            </a:pPr>
            <a:endParaRPr b="1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556792"/>
            <a:ext cx="4267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mp">
  <a:themeElements>
    <a:clrScheme name="tm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FF"/>
      </a:accent1>
      <a:accent2>
        <a:srgbClr val="FF33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mp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m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4C4C4C">
              <a:alpha val="5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4C4C4C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mp">
  <a:themeElements>
    <a:clrScheme name="tm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FF"/>
      </a:accent1>
      <a:accent2>
        <a:srgbClr val="FF33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mp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m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4C4C4C">
              <a:alpha val="5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4C4C4C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mp">
  <a:themeElements>
    <a:clrScheme name="tm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FFFF"/>
      </a:accent1>
      <a:accent2>
        <a:srgbClr val="FF33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mp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m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  <a:effectStyle>
          <a:effectLst>
            <a:outerShdw blurRad="63500" dist="17960" dir="2700000" rotWithShape="0">
              <a:srgbClr val="4C4C4C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4C4C4C">
              <a:alpha val="50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4C4C4C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126</Words>
  <Application>Microsoft Office PowerPoint</Application>
  <PresentationFormat>全屏显示(4:3)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tmp</vt:lpstr>
      <vt:lpstr>2_tmp</vt:lpstr>
      <vt:lpstr>幻灯片 1</vt:lpstr>
      <vt:lpstr>ECharts</vt:lpstr>
      <vt:lpstr>疫情实时监控效果展示</vt:lpstr>
      <vt:lpstr>疫情数据</vt:lpstr>
      <vt:lpstr>页面布局</vt:lpstr>
      <vt:lpstr>疫情汇总数据的展示</vt:lpstr>
      <vt:lpstr>全国疫情地图的实现</vt:lpstr>
      <vt:lpstr>确诊省份TOP10的实现</vt:lpstr>
      <vt:lpstr>境外输入TOP5的实现</vt:lpstr>
      <vt:lpstr>全国累计和新增趋势的实现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User</cp:lastModifiedBy>
  <cp:revision>102</cp:revision>
  <dcterms:created xsi:type="dcterms:W3CDTF">2020-09-14T03:08:10Z</dcterms:created>
  <dcterms:modified xsi:type="dcterms:W3CDTF">2020-09-15T01:58:03Z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