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9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70" r:id="rId8"/>
    <p:sldId id="266" r:id="rId9"/>
    <p:sldId id="267" r:id="rId10"/>
    <p:sldId id="268" r:id="rId11"/>
    <p:sldId id="264" r:id="rId12"/>
    <p:sldId id="269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2"/>
    <p:restoredTop sz="94740"/>
  </p:normalViewPr>
  <p:slideViewPr>
    <p:cSldViewPr snapToGrid="0" snapToObjects="1">
      <p:cViewPr varScale="1">
        <p:scale>
          <a:sx n="105" d="100"/>
          <a:sy n="105" d="100"/>
        </p:scale>
        <p:origin x="216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152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074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779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9537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722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4/25/18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011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4/25/18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28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6768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30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584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100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44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326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4/25/18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868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4/25/18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68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4/25/18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638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508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0270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5FFBE-506D-D743-803D-13B1B4D6D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2403221"/>
          </a:xfrm>
        </p:spPr>
        <p:txBody>
          <a:bodyPr/>
          <a:lstStyle/>
          <a:p>
            <a:r>
              <a:rPr lang="de-DE" dirty="0"/>
              <a:t>Unit Tests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Cocoa</a:t>
            </a:r>
            <a:r>
              <a:rPr lang="de-DE" dirty="0"/>
              <a:t> Networking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6C6301-37E4-E841-B1F2-B33775787B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65068" y="5555733"/>
            <a:ext cx="4052424" cy="931523"/>
          </a:xfrm>
        </p:spPr>
        <p:txBody>
          <a:bodyPr>
            <a:normAutofit/>
          </a:bodyPr>
          <a:lstStyle/>
          <a:p>
            <a:pPr algn="r"/>
            <a:r>
              <a:rPr lang="de-DE" sz="2800" b="1" dirty="0"/>
              <a:t>Zsolt Mikola</a:t>
            </a:r>
            <a:br>
              <a:rPr lang="de-DE" sz="2800" b="1" dirty="0"/>
            </a:br>
            <a:r>
              <a:rPr lang="de-DE" sz="1800" b="1" dirty="0"/>
              <a:t>@scout24.com</a:t>
            </a:r>
            <a:endParaRPr lang="de-DE" sz="18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E40C31-4DC5-C24D-87DE-927A2ADCC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5" y="5555733"/>
            <a:ext cx="1246869" cy="623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F32122-8AA2-7A4C-BF6E-02AB500F87F6}"/>
              </a:ext>
            </a:extLst>
          </p:cNvPr>
          <p:cNvSpPr txBox="1"/>
          <p:nvPr/>
        </p:nvSpPr>
        <p:spPr>
          <a:xfrm>
            <a:off x="1154955" y="3851021"/>
            <a:ext cx="41248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Swift </a:t>
            </a:r>
            <a:r>
              <a:rPr lang="de-DE" sz="2800" dirty="0" err="1"/>
              <a:t>Meetup</a:t>
            </a:r>
            <a:r>
              <a:rPr lang="de-DE" sz="2800" dirty="0"/>
              <a:t> </a:t>
            </a:r>
            <a:r>
              <a:rPr lang="de-DE" sz="2800" dirty="0" err="1"/>
              <a:t>Munich</a:t>
            </a:r>
            <a:r>
              <a:rPr lang="de-DE" sz="2800" dirty="0"/>
              <a:t> X</a:t>
            </a:r>
          </a:p>
          <a:p>
            <a:r>
              <a:rPr lang="de-DE" sz="2800" dirty="0"/>
              <a:t>April 25, 2018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A8477C2-CC99-5440-A484-1CC4ED276C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06994" y="5576298"/>
            <a:ext cx="1775702" cy="63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946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CED094-873B-C645-96EF-9999E8C3BE13}"/>
              </a:ext>
            </a:extLst>
          </p:cNvPr>
          <p:cNvSpPr txBox="1"/>
          <p:nvPr/>
        </p:nvSpPr>
        <p:spPr>
          <a:xfrm>
            <a:off x="4113727" y="2644170"/>
            <a:ext cx="396454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87374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3DF5E-7CB6-444E-8982-495E49F9D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NeXT</a:t>
            </a:r>
            <a:r>
              <a:rPr lang="de-DE" dirty="0"/>
              <a:t>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065F7-143E-DE41-BB34-26669D2EF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25079"/>
            <a:ext cx="10003712" cy="41954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2400" dirty="0"/>
              <a:t> Support Secure </a:t>
            </a:r>
            <a:r>
              <a:rPr lang="de-DE" sz="2400" dirty="0" err="1"/>
              <a:t>layer</a:t>
            </a:r>
            <a:r>
              <a:rPr lang="de-DE" sz="2400" dirty="0"/>
              <a:t>, Authentication-, </a:t>
            </a:r>
            <a:r>
              <a:rPr lang="de-DE" sz="2400" dirty="0" err="1"/>
              <a:t>retring</a:t>
            </a:r>
            <a:r>
              <a:rPr lang="de-DE" sz="2400" dirty="0"/>
              <a:t> </a:t>
            </a:r>
            <a:r>
              <a:rPr lang="de-DE" sz="2400" dirty="0" err="1"/>
              <a:t>mechanisms</a:t>
            </a:r>
            <a:br>
              <a:rPr lang="de-DE" sz="2400" dirty="0"/>
            </a:br>
            <a:r>
              <a:rPr lang="de-DE" sz="1800" dirty="0" err="1"/>
              <a:t>Alamofire</a:t>
            </a:r>
            <a:r>
              <a:rPr lang="de-DE" sz="1800" dirty="0"/>
              <a:t> </a:t>
            </a:r>
            <a:r>
              <a:rPr lang="de-DE" sz="1800" dirty="0" err="1"/>
              <a:t>integration</a:t>
            </a:r>
            <a:endParaRPr lang="de-DE" sz="1800" dirty="0"/>
          </a:p>
          <a:p>
            <a:pPr>
              <a:lnSpc>
                <a:spcPct val="150000"/>
              </a:lnSpc>
            </a:pPr>
            <a:r>
              <a:rPr lang="de-DE" sz="2400" dirty="0"/>
              <a:t>More </a:t>
            </a:r>
            <a:r>
              <a:rPr lang="de-DE" sz="2400" dirty="0" err="1"/>
              <a:t>sophisticated</a:t>
            </a:r>
            <a:r>
              <a:rPr lang="de-DE" sz="2400" dirty="0"/>
              <a:t> </a:t>
            </a:r>
            <a:r>
              <a:rPr lang="de-DE" sz="2400" dirty="0" err="1"/>
              <a:t>mock</a:t>
            </a:r>
            <a:r>
              <a:rPr lang="de-DE" sz="2400" dirty="0"/>
              <a:t> </a:t>
            </a:r>
            <a:r>
              <a:rPr lang="de-DE" sz="2400" dirty="0" err="1"/>
              <a:t>handling</a:t>
            </a:r>
            <a:r>
              <a:rPr lang="de-DE" sz="2400" dirty="0"/>
              <a:t> (</a:t>
            </a:r>
            <a:r>
              <a:rPr lang="de-DE" sz="2400" dirty="0" err="1"/>
              <a:t>retry</a:t>
            </a:r>
            <a:r>
              <a:rPr lang="de-DE" sz="2400" dirty="0"/>
              <a:t>!)</a:t>
            </a:r>
            <a:br>
              <a:rPr lang="de-DE" sz="2400" dirty="0"/>
            </a:br>
            <a:r>
              <a:rPr lang="de-DE" sz="1800" dirty="0"/>
              <a:t>(</a:t>
            </a:r>
            <a:r>
              <a:rPr lang="de-DE" sz="1800" dirty="0" err="1"/>
              <a:t>canonicalRequest</a:t>
            </a:r>
            <a:r>
              <a:rPr lang="de-DE" sz="1800" dirty="0"/>
              <a:t> &amp; </a:t>
            </a:r>
            <a:r>
              <a:rPr lang="de-DE" sz="1800" dirty="0" err="1"/>
              <a:t>canInit</a:t>
            </a:r>
            <a:r>
              <a:rPr lang="de-DE" sz="1800" dirty="0"/>
              <a:t> &amp; </a:t>
            </a:r>
            <a:r>
              <a:rPr lang="de-DE" sz="1800" dirty="0" err="1"/>
              <a:t>startLoading</a:t>
            </a:r>
            <a:r>
              <a:rPr lang="de-DE" sz="1800" dirty="0"/>
              <a:t> &amp; </a:t>
            </a:r>
            <a:r>
              <a:rPr lang="de-DE" sz="1800" dirty="0" err="1"/>
              <a:t>addMock</a:t>
            </a:r>
            <a:r>
              <a:rPr lang="de-DE" sz="1800" dirty="0"/>
              <a:t>)</a:t>
            </a:r>
          </a:p>
          <a:p>
            <a:pPr>
              <a:lnSpc>
                <a:spcPct val="150000"/>
              </a:lnSpc>
            </a:pPr>
            <a:r>
              <a:rPr lang="de-DE" sz="2400" dirty="0"/>
              <a:t>Support </a:t>
            </a:r>
            <a:r>
              <a:rPr lang="de-DE" sz="2400" dirty="0" err="1"/>
              <a:t>URLSessionConfiguration</a:t>
            </a:r>
            <a:r>
              <a:rPr lang="de-DE" sz="2400" dirty="0"/>
              <a:t> </a:t>
            </a:r>
            <a:r>
              <a:rPr lang="de-DE" sz="2400" dirty="0" err="1"/>
              <a:t>setup</a:t>
            </a:r>
            <a:endParaRPr lang="de-DE" sz="2400" dirty="0"/>
          </a:p>
          <a:p>
            <a:pPr>
              <a:lnSpc>
                <a:spcPct val="150000"/>
              </a:lnSpc>
            </a:pPr>
            <a:r>
              <a:rPr lang="de-DE" sz="2400" dirty="0" err="1"/>
              <a:t>Advanced</a:t>
            </a:r>
            <a:r>
              <a:rPr lang="de-DE" sz="2400" dirty="0"/>
              <a:t> </a:t>
            </a:r>
            <a:r>
              <a:rPr lang="de-DE" sz="2400" dirty="0" err="1"/>
              <a:t>debugging</a:t>
            </a:r>
            <a:r>
              <a:rPr lang="de-DE" sz="2400" dirty="0"/>
              <a:t> </a:t>
            </a:r>
            <a:r>
              <a:rPr lang="de-DE" sz="2400" dirty="0" err="1"/>
              <a:t>capabilities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56494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CED094-873B-C645-96EF-9999E8C3BE13}"/>
              </a:ext>
            </a:extLst>
          </p:cNvPr>
          <p:cNvSpPr txBox="1"/>
          <p:nvPr/>
        </p:nvSpPr>
        <p:spPr>
          <a:xfrm>
            <a:off x="3578324" y="2644170"/>
            <a:ext cx="43075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/>
              <a:t>UI Tests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8A2A8F-9DAD-4146-808C-0D0C94C57B3C}"/>
              </a:ext>
            </a:extLst>
          </p:cNvPr>
          <p:cNvSpPr txBox="1"/>
          <p:nvPr/>
        </p:nvSpPr>
        <p:spPr>
          <a:xfrm>
            <a:off x="5752051" y="5184613"/>
            <a:ext cx="61911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applicationDidFinishLaunchingWithOptions</a:t>
            </a:r>
            <a:r>
              <a:rPr lang="de-DE" sz="1600" dirty="0"/>
              <a:t> {</a:t>
            </a:r>
            <a:br>
              <a:rPr lang="de-DE" sz="1600" dirty="0"/>
            </a:br>
            <a:r>
              <a:rPr lang="de-DE" sz="1600" dirty="0"/>
              <a:t>	</a:t>
            </a:r>
            <a:r>
              <a:rPr lang="de-DE" sz="1600" dirty="0" err="1"/>
              <a:t>if</a:t>
            </a:r>
            <a:r>
              <a:rPr lang="de-DE" sz="1600" dirty="0"/>
              <a:t> </a:t>
            </a:r>
            <a:r>
              <a:rPr lang="de-DE" sz="1600" dirty="0" err="1"/>
              <a:t>ProcessInfo.processInfo.arguments.contains</a:t>
            </a:r>
            <a:r>
              <a:rPr lang="de-DE" sz="1600" dirty="0"/>
              <a:t>(“</a:t>
            </a:r>
            <a:r>
              <a:rPr lang="de-DE" sz="1600" dirty="0" err="1"/>
              <a:t>UITest</a:t>
            </a:r>
            <a:r>
              <a:rPr lang="de-DE" sz="1600" dirty="0"/>
              <a:t>") { </a:t>
            </a:r>
            <a:br>
              <a:rPr lang="de-DE" sz="1600" dirty="0"/>
            </a:br>
            <a:r>
              <a:rPr lang="de-DE" sz="1600" dirty="0"/>
              <a:t>		</a:t>
            </a:r>
            <a:r>
              <a:rPr lang="de-DE" sz="1600" dirty="0" err="1"/>
              <a:t>URLProtocol.registerClass</a:t>
            </a:r>
            <a:r>
              <a:rPr lang="de-DE" sz="1600" dirty="0"/>
              <a:t>(</a:t>
            </a:r>
            <a:r>
              <a:rPr lang="de-DE" sz="1600" dirty="0" err="1"/>
              <a:t>URLProtocolMock.self</a:t>
            </a:r>
            <a:r>
              <a:rPr lang="de-DE" sz="1600" dirty="0"/>
              <a:t>)</a:t>
            </a:r>
            <a:br>
              <a:rPr lang="de-DE" sz="1600" dirty="0"/>
            </a:br>
            <a:r>
              <a:rPr lang="de-DE" sz="1600" dirty="0"/>
              <a:t>	}</a:t>
            </a:r>
            <a:br>
              <a:rPr lang="de-DE" sz="1600" dirty="0"/>
            </a:br>
            <a:r>
              <a:rPr lang="de-DE" sz="1600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DBD75E-2E88-5F4F-A07F-F110DEB54A63}"/>
              </a:ext>
            </a:extLst>
          </p:cNvPr>
          <p:cNvSpPr txBox="1"/>
          <p:nvPr/>
        </p:nvSpPr>
        <p:spPr>
          <a:xfrm>
            <a:off x="1098958" y="5184613"/>
            <a:ext cx="41681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let</a:t>
            </a:r>
            <a:r>
              <a:rPr lang="de-DE" sz="1600" dirty="0"/>
              <a:t> </a:t>
            </a:r>
            <a:r>
              <a:rPr lang="de-DE" sz="1600" dirty="0" err="1"/>
              <a:t>app</a:t>
            </a:r>
            <a:r>
              <a:rPr lang="de-DE" sz="1600" dirty="0"/>
              <a:t> = </a:t>
            </a:r>
            <a:r>
              <a:rPr lang="de-DE" sz="1600" dirty="0" err="1"/>
              <a:t>XCUIApplication</a:t>
            </a:r>
            <a:r>
              <a:rPr lang="de-DE" sz="1600" dirty="0"/>
              <a:t>()</a:t>
            </a:r>
            <a:br>
              <a:rPr lang="de-DE" sz="1600" dirty="0"/>
            </a:br>
            <a:r>
              <a:rPr lang="de-DE" sz="1600" dirty="0" err="1"/>
              <a:t>app.launchArguments.append</a:t>
            </a:r>
            <a:r>
              <a:rPr lang="de-DE" sz="1600" dirty="0"/>
              <a:t>(“</a:t>
            </a:r>
            <a:r>
              <a:rPr lang="de-DE" sz="1600" dirty="0" err="1"/>
              <a:t>UITest</a:t>
            </a:r>
            <a:r>
              <a:rPr lang="de-DE" sz="1600" dirty="0"/>
              <a:t>")</a:t>
            </a:r>
            <a:br>
              <a:rPr lang="de-DE" sz="1600" dirty="0"/>
            </a:br>
            <a:r>
              <a:rPr lang="de-DE" sz="1600" dirty="0" err="1"/>
              <a:t>app.launch</a:t>
            </a:r>
            <a:r>
              <a:rPr lang="de-DE" sz="1600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17B747-D653-624E-AE8C-0E4312AAE908}"/>
              </a:ext>
            </a:extLst>
          </p:cNvPr>
          <p:cNvSpPr txBox="1"/>
          <p:nvPr/>
        </p:nvSpPr>
        <p:spPr>
          <a:xfrm>
            <a:off x="2394185" y="451327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Test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BAC7D6-BAC4-5D4B-9C5B-B464411AB8BB}"/>
              </a:ext>
            </a:extLst>
          </p:cNvPr>
          <p:cNvSpPr txBox="1"/>
          <p:nvPr/>
        </p:nvSpPr>
        <p:spPr>
          <a:xfrm>
            <a:off x="7973278" y="4496499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App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6B4642-1C58-CE4D-B210-2CAEDC049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255" y="2546128"/>
            <a:ext cx="1912489" cy="19124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935BAD-44B3-2C47-9737-033C0FB6F101}"/>
              </a:ext>
            </a:extLst>
          </p:cNvPr>
          <p:cNvSpPr txBox="1"/>
          <p:nvPr/>
        </p:nvSpPr>
        <p:spPr>
          <a:xfrm>
            <a:off x="7721607" y="2670732"/>
            <a:ext cx="9124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4946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7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74F99A-A518-534C-A209-B54A7387042C}"/>
              </a:ext>
            </a:extLst>
          </p:cNvPr>
          <p:cNvSpPr txBox="1"/>
          <p:nvPr/>
        </p:nvSpPr>
        <p:spPr>
          <a:xfrm>
            <a:off x="4205098" y="2644170"/>
            <a:ext cx="378180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b="1" dirty="0"/>
              <a:t>Q &amp; 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4B7E6A-4895-AE48-9447-0A7AED7282F2}"/>
              </a:ext>
            </a:extLst>
          </p:cNvPr>
          <p:cNvSpPr txBox="1"/>
          <p:nvPr/>
        </p:nvSpPr>
        <p:spPr>
          <a:xfrm>
            <a:off x="2414544" y="4276133"/>
            <a:ext cx="7362913" cy="4551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 err="1"/>
              <a:t>github.com</a:t>
            </a:r>
            <a:r>
              <a:rPr lang="de-DE" dirty="0"/>
              <a:t>/Scout24/</a:t>
            </a:r>
            <a:r>
              <a:rPr lang="de-DE" dirty="0" err="1"/>
              <a:t>URLProtocolMock</a:t>
            </a:r>
            <a:r>
              <a:rPr lang="de-DE" dirty="0"/>
              <a:t>-</a:t>
            </a:r>
            <a:r>
              <a:rPr lang="de-DE" dirty="0" err="1"/>
              <a:t>for</a:t>
            </a:r>
            <a:r>
              <a:rPr lang="de-DE" dirty="0"/>
              <a:t>-</a:t>
            </a:r>
            <a:r>
              <a:rPr lang="de-DE" dirty="0" err="1"/>
              <a:t>Cocoa</a:t>
            </a:r>
            <a:r>
              <a:rPr lang="de-DE" dirty="0"/>
              <a:t>-Network-Tests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EBC345-D8D5-AD42-8F52-461BE992D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789" y="4978493"/>
            <a:ext cx="1624428" cy="162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03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18DDD-4D2B-874F-AE81-24B8DE7B0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Unit Tests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Cocoa</a:t>
            </a:r>
            <a:r>
              <a:rPr lang="de-DE" dirty="0"/>
              <a:t> 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8D950-6268-A449-B70A-01AE54E1E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1562721"/>
            <a:ext cx="7229030" cy="41954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2400" dirty="0"/>
              <a:t>A </a:t>
            </a:r>
            <a:r>
              <a:rPr lang="de-DE" sz="2400" dirty="0" err="1"/>
              <a:t>moment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talk</a:t>
            </a:r>
            <a:r>
              <a:rPr lang="de-DE" sz="2400" dirty="0"/>
              <a:t> </a:t>
            </a:r>
            <a:r>
              <a:rPr lang="de-DE" sz="2400" dirty="0" err="1"/>
              <a:t>about</a:t>
            </a:r>
            <a:r>
              <a:rPr lang="de-DE" sz="2400" dirty="0"/>
              <a:t> </a:t>
            </a:r>
            <a:r>
              <a:rPr lang="de-DE" sz="2400" dirty="0" err="1"/>
              <a:t>our</a:t>
            </a:r>
            <a:r>
              <a:rPr lang="de-DE" sz="2400" dirty="0"/>
              <a:t> Lord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b="1" dirty="0" err="1"/>
              <a:t>Savior</a:t>
            </a:r>
            <a:r>
              <a:rPr lang="de-DE" sz="2400" dirty="0"/>
              <a:t>:</a:t>
            </a:r>
          </a:p>
          <a:p>
            <a:pPr>
              <a:lnSpc>
                <a:spcPct val="150000"/>
              </a:lnSpc>
            </a:pPr>
            <a:r>
              <a:rPr lang="de-DE" sz="2400" dirty="0"/>
              <a:t>The </a:t>
            </a:r>
            <a:r>
              <a:rPr lang="de-DE" sz="2400" dirty="0" err="1"/>
              <a:t>foundation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pyramid</a:t>
            </a:r>
            <a:r>
              <a:rPr lang="de-DE" sz="2400" dirty="0"/>
              <a:t>: Unit </a:t>
            </a:r>
            <a:r>
              <a:rPr lang="de-DE" sz="2400" dirty="0" err="1"/>
              <a:t>tests</a:t>
            </a:r>
            <a:endParaRPr lang="de-DE" sz="2400" dirty="0"/>
          </a:p>
          <a:p>
            <a:pPr>
              <a:lnSpc>
                <a:spcPct val="150000"/>
              </a:lnSpc>
            </a:pPr>
            <a:r>
              <a:rPr lang="de-DE" sz="2400" dirty="0" err="1"/>
              <a:t>Overview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Cocoa</a:t>
            </a:r>
            <a:r>
              <a:rPr lang="de-DE" sz="2400" dirty="0"/>
              <a:t> Networking</a:t>
            </a:r>
          </a:p>
          <a:p>
            <a:pPr>
              <a:lnSpc>
                <a:spcPct val="150000"/>
              </a:lnSpc>
            </a:pPr>
            <a:r>
              <a:rPr lang="de-DE" sz="2400" dirty="0" err="1"/>
              <a:t>Example</a:t>
            </a:r>
            <a:r>
              <a:rPr lang="de-DE" sz="2400" dirty="0"/>
              <a:t> </a:t>
            </a:r>
            <a:r>
              <a:rPr lang="de-DE" sz="2400" dirty="0" err="1"/>
              <a:t>walkthrough</a:t>
            </a:r>
            <a:endParaRPr lang="de-DE" sz="2400" dirty="0"/>
          </a:p>
          <a:p>
            <a:pPr>
              <a:lnSpc>
                <a:spcPct val="150000"/>
              </a:lnSpc>
            </a:pPr>
            <a:r>
              <a:rPr lang="de-DE" sz="2400" dirty="0"/>
              <a:t>DEMO</a:t>
            </a:r>
          </a:p>
          <a:p>
            <a:pPr>
              <a:lnSpc>
                <a:spcPct val="150000"/>
              </a:lnSpc>
            </a:pPr>
            <a:r>
              <a:rPr lang="de-DE" sz="2400" dirty="0" err="1"/>
              <a:t>NeXT</a:t>
            </a:r>
            <a:r>
              <a:rPr lang="de-DE" sz="2400" dirty="0"/>
              <a:t> STEPs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FCAD9C-09BD-6345-8066-4B1E87ECB22D}"/>
              </a:ext>
            </a:extLst>
          </p:cNvPr>
          <p:cNvSpPr txBox="1"/>
          <p:nvPr/>
        </p:nvSpPr>
        <p:spPr>
          <a:xfrm>
            <a:off x="8191464" y="1678587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/>
              <a:t>Testing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17517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5C345-F6D2-644F-8ACA-522B33E4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Testing</a:t>
            </a:r>
            <a:r>
              <a:rPr lang="de-DE" dirty="0"/>
              <a:t> – in </a:t>
            </a:r>
            <a:r>
              <a:rPr lang="de-DE" dirty="0" err="1"/>
              <a:t>general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158DD-4077-C743-A2BB-38DA1477B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50299"/>
            <a:ext cx="10067451" cy="207308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de-DE" sz="2400" dirty="0" err="1"/>
              <a:t>Various</a:t>
            </a:r>
            <a:r>
              <a:rPr lang="de-DE" sz="2400" dirty="0"/>
              <a:t> (</a:t>
            </a:r>
            <a:r>
              <a:rPr lang="de-DE" sz="2400" dirty="0" err="1"/>
              <a:t>automated</a:t>
            </a:r>
            <a:r>
              <a:rPr lang="de-DE" sz="2400" dirty="0"/>
              <a:t>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dirty="0" err="1"/>
              <a:t>manual</a:t>
            </a:r>
            <a:r>
              <a:rPr lang="de-DE" sz="2400" dirty="0"/>
              <a:t>) </a:t>
            </a:r>
            <a:r>
              <a:rPr lang="de-DE" sz="2400" dirty="0" err="1"/>
              <a:t>techniques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provide</a:t>
            </a:r>
            <a:r>
              <a:rPr lang="de-DE" sz="2400" dirty="0"/>
              <a:t> an </a:t>
            </a:r>
            <a:r>
              <a:rPr lang="de-DE" sz="2400" dirty="0" err="1"/>
              <a:t>objective</a:t>
            </a:r>
            <a:r>
              <a:rPr lang="de-DE" sz="2400" dirty="0"/>
              <a:t>, </a:t>
            </a:r>
            <a:r>
              <a:rPr lang="de-DE" sz="2400" dirty="0" err="1"/>
              <a:t>independent</a:t>
            </a:r>
            <a:r>
              <a:rPr lang="de-DE" sz="2400" dirty="0"/>
              <a:t> </a:t>
            </a:r>
            <a:r>
              <a:rPr lang="de-DE" sz="2400" dirty="0" err="1"/>
              <a:t>view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software</a:t>
            </a:r>
            <a:r>
              <a:rPr lang="de-DE" sz="2400" dirty="0"/>
              <a:t> </a:t>
            </a:r>
            <a:r>
              <a:rPr lang="de-DE" sz="2400" dirty="0" err="1"/>
              <a:t>quality</a:t>
            </a:r>
            <a:endParaRPr lang="de-DE" sz="2400" dirty="0"/>
          </a:p>
          <a:p>
            <a:pPr>
              <a:lnSpc>
                <a:spcPct val="150000"/>
              </a:lnSpc>
            </a:pPr>
            <a:r>
              <a:rPr lang="de-DE" sz="2400" dirty="0"/>
              <a:t>3 </a:t>
            </a:r>
            <a:r>
              <a:rPr lang="de-DE" sz="2400" dirty="0" err="1"/>
              <a:t>important</a:t>
            </a:r>
            <a:r>
              <a:rPr lang="de-DE" sz="2400" dirty="0"/>
              <a:t> </a:t>
            </a:r>
            <a:r>
              <a:rPr lang="de-DE" sz="2400" dirty="0" err="1"/>
              <a:t>levels</a:t>
            </a:r>
            <a:r>
              <a:rPr lang="de-DE" sz="2400" dirty="0"/>
              <a:t>: Unit-, Integration-, UI (</a:t>
            </a:r>
            <a:r>
              <a:rPr lang="de-DE" sz="2400" dirty="0" err="1"/>
              <a:t>Acceptance</a:t>
            </a:r>
            <a:r>
              <a:rPr lang="de-DE" sz="2400" dirty="0"/>
              <a:t>) </a:t>
            </a:r>
            <a:r>
              <a:rPr lang="de-DE" sz="2400" dirty="0" err="1"/>
              <a:t>tests</a:t>
            </a:r>
            <a:endParaRPr lang="de-DE" sz="2400" dirty="0"/>
          </a:p>
          <a:p>
            <a:pPr>
              <a:lnSpc>
                <a:spcPct val="150000"/>
              </a:lnSpc>
            </a:pPr>
            <a:r>
              <a:rPr lang="de-DE" sz="2400" dirty="0"/>
              <a:t>2 </a:t>
            </a:r>
            <a:r>
              <a:rPr lang="de-DE" sz="2400" dirty="0" err="1"/>
              <a:t>main</a:t>
            </a:r>
            <a:r>
              <a:rPr lang="de-DE" sz="2400" dirty="0"/>
              <a:t> </a:t>
            </a:r>
            <a:r>
              <a:rPr lang="de-DE" sz="2400" dirty="0" err="1"/>
              <a:t>attributes</a:t>
            </a:r>
            <a:r>
              <a:rPr lang="de-DE" sz="2400" dirty="0"/>
              <a:t>: </a:t>
            </a:r>
            <a:r>
              <a:rPr lang="de-DE" sz="2400" dirty="0" err="1"/>
              <a:t>Amount</a:t>
            </a:r>
            <a:r>
              <a:rPr lang="de-DE" sz="2400" dirty="0"/>
              <a:t>, time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run</a:t>
            </a:r>
            <a:r>
              <a:rPr lang="de-DE" sz="2400" dirty="0"/>
              <a:t> (/ </a:t>
            </a:r>
            <a:r>
              <a:rPr lang="de-DE" sz="2400" dirty="0" err="1"/>
              <a:t>create</a:t>
            </a:r>
            <a:r>
              <a:rPr lang="de-DE" sz="2400" dirty="0"/>
              <a:t>)</a:t>
            </a:r>
          </a:p>
        </p:txBody>
      </p:sp>
      <p:sp>
        <p:nvSpPr>
          <p:cNvPr id="4" name="Trapezoid 3">
            <a:extLst>
              <a:ext uri="{FF2B5EF4-FFF2-40B4-BE49-F238E27FC236}">
                <a16:creationId xmlns:a16="http://schemas.microsoft.com/office/drawing/2014/main" id="{83BA9080-9104-194B-8FD0-0764EC3BD546}"/>
              </a:ext>
            </a:extLst>
          </p:cNvPr>
          <p:cNvSpPr/>
          <p:nvPr/>
        </p:nvSpPr>
        <p:spPr>
          <a:xfrm>
            <a:off x="3444858" y="4526948"/>
            <a:ext cx="1453108" cy="343596"/>
          </a:xfrm>
          <a:prstGeom prst="trapezoid">
            <a:avLst>
              <a:gd name="adj" fmla="val 66913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5571D2-DE25-2444-B357-ED3B483B98E2}"/>
              </a:ext>
            </a:extLst>
          </p:cNvPr>
          <p:cNvSpPr txBox="1"/>
          <p:nvPr/>
        </p:nvSpPr>
        <p:spPr>
          <a:xfrm>
            <a:off x="3642248" y="5345728"/>
            <a:ext cx="1075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Unit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281C04-E960-A64F-A690-902F6F289041}"/>
              </a:ext>
            </a:extLst>
          </p:cNvPr>
          <p:cNvSpPr txBox="1"/>
          <p:nvPr/>
        </p:nvSpPr>
        <p:spPr>
          <a:xfrm>
            <a:off x="3303062" y="4844378"/>
            <a:ext cx="175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Integration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CDEA75-3F09-634F-ACC9-C892EFBC1F41}"/>
              </a:ext>
            </a:extLst>
          </p:cNvPr>
          <p:cNvSpPr txBox="1"/>
          <p:nvPr/>
        </p:nvSpPr>
        <p:spPr>
          <a:xfrm>
            <a:off x="3810640" y="4510708"/>
            <a:ext cx="738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UI</a:t>
            </a:r>
          </a:p>
        </p:txBody>
      </p:sp>
      <p:sp>
        <p:nvSpPr>
          <p:cNvPr id="12" name="Trapezoid 11">
            <a:extLst>
              <a:ext uri="{FF2B5EF4-FFF2-40B4-BE49-F238E27FC236}">
                <a16:creationId xmlns:a16="http://schemas.microsoft.com/office/drawing/2014/main" id="{B553E586-799E-714D-A162-A0D99591FCFD}"/>
              </a:ext>
            </a:extLst>
          </p:cNvPr>
          <p:cNvSpPr/>
          <p:nvPr/>
        </p:nvSpPr>
        <p:spPr>
          <a:xfrm>
            <a:off x="2800184" y="5226987"/>
            <a:ext cx="2743200" cy="606814"/>
          </a:xfrm>
          <a:prstGeom prst="trapezoid">
            <a:avLst>
              <a:gd name="adj" fmla="val 66913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rapezoid 12">
            <a:extLst>
              <a:ext uri="{FF2B5EF4-FFF2-40B4-BE49-F238E27FC236}">
                <a16:creationId xmlns:a16="http://schemas.microsoft.com/office/drawing/2014/main" id="{9328EF2F-90E9-A94D-8764-F65BC9513F0C}"/>
              </a:ext>
            </a:extLst>
          </p:cNvPr>
          <p:cNvSpPr/>
          <p:nvPr/>
        </p:nvSpPr>
        <p:spPr>
          <a:xfrm>
            <a:off x="3203608" y="4868323"/>
            <a:ext cx="1938407" cy="358663"/>
          </a:xfrm>
          <a:prstGeom prst="trapezoid">
            <a:avLst>
              <a:gd name="adj" fmla="val 66913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F6E8A4-7B90-E846-993D-99D7F19CADCC}"/>
              </a:ext>
            </a:extLst>
          </p:cNvPr>
          <p:cNvSpPr txBox="1"/>
          <p:nvPr/>
        </p:nvSpPr>
        <p:spPr>
          <a:xfrm>
            <a:off x="3260170" y="6225051"/>
            <a:ext cx="19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Testing</a:t>
            </a:r>
            <a:r>
              <a:rPr lang="de-DE" dirty="0"/>
              <a:t> </a:t>
            </a:r>
            <a:r>
              <a:rPr lang="de-DE" dirty="0" err="1"/>
              <a:t>pyramid</a:t>
            </a:r>
            <a:endParaRPr lang="de-D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46DA23-B6AF-4B47-9572-CA39FC51862B}"/>
              </a:ext>
            </a:extLst>
          </p:cNvPr>
          <p:cNvSpPr txBox="1"/>
          <p:nvPr/>
        </p:nvSpPr>
        <p:spPr>
          <a:xfrm>
            <a:off x="4897966" y="4526097"/>
            <a:ext cx="582211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1-5%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FB1314-23E2-484C-A413-D43565352F9D}"/>
              </a:ext>
            </a:extLst>
          </p:cNvPr>
          <p:cNvSpPr txBox="1"/>
          <p:nvPr/>
        </p:nvSpPr>
        <p:spPr>
          <a:xfrm>
            <a:off x="5094182" y="4875156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5-15%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E1FEA2-52BB-A847-AD89-0D0D85D33BBF}"/>
              </a:ext>
            </a:extLst>
          </p:cNvPr>
          <p:cNvSpPr txBox="1"/>
          <p:nvPr/>
        </p:nvSpPr>
        <p:spPr>
          <a:xfrm>
            <a:off x="5504255" y="5376505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80-90%</a:t>
            </a:r>
          </a:p>
        </p:txBody>
      </p:sp>
      <p:sp>
        <p:nvSpPr>
          <p:cNvPr id="22" name="Trapezoid 21">
            <a:extLst>
              <a:ext uri="{FF2B5EF4-FFF2-40B4-BE49-F238E27FC236}">
                <a16:creationId xmlns:a16="http://schemas.microsoft.com/office/drawing/2014/main" id="{158A7583-24A2-2546-9296-4FDC83AB7CC3}"/>
              </a:ext>
            </a:extLst>
          </p:cNvPr>
          <p:cNvSpPr/>
          <p:nvPr/>
        </p:nvSpPr>
        <p:spPr>
          <a:xfrm>
            <a:off x="7659517" y="4153274"/>
            <a:ext cx="490447" cy="281438"/>
          </a:xfrm>
          <a:prstGeom prst="trapezoid">
            <a:avLst>
              <a:gd name="adj" fmla="val 66913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rapezoid 22">
            <a:extLst>
              <a:ext uri="{FF2B5EF4-FFF2-40B4-BE49-F238E27FC236}">
                <a16:creationId xmlns:a16="http://schemas.microsoft.com/office/drawing/2014/main" id="{0C0AC9D1-D523-DD46-9D9D-CEA861209BD0}"/>
              </a:ext>
            </a:extLst>
          </p:cNvPr>
          <p:cNvSpPr/>
          <p:nvPr/>
        </p:nvSpPr>
        <p:spPr>
          <a:xfrm>
            <a:off x="7409531" y="4726373"/>
            <a:ext cx="1012241" cy="281438"/>
          </a:xfrm>
          <a:prstGeom prst="trapezoid">
            <a:avLst>
              <a:gd name="adj" fmla="val 66913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rapezoid 23">
            <a:extLst>
              <a:ext uri="{FF2B5EF4-FFF2-40B4-BE49-F238E27FC236}">
                <a16:creationId xmlns:a16="http://schemas.microsoft.com/office/drawing/2014/main" id="{63E5B78F-9521-7349-B514-5EAC2F8B89E3}"/>
              </a:ext>
            </a:extLst>
          </p:cNvPr>
          <p:cNvSpPr/>
          <p:nvPr/>
        </p:nvSpPr>
        <p:spPr>
          <a:xfrm>
            <a:off x="7213571" y="4444935"/>
            <a:ext cx="1404160" cy="281438"/>
          </a:xfrm>
          <a:prstGeom prst="trapezoid">
            <a:avLst>
              <a:gd name="adj" fmla="val 66913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rapezoid 24">
            <a:extLst>
              <a:ext uri="{FF2B5EF4-FFF2-40B4-BE49-F238E27FC236}">
                <a16:creationId xmlns:a16="http://schemas.microsoft.com/office/drawing/2014/main" id="{61B98CA5-980B-6F4D-A2C4-DD0023ED0187}"/>
              </a:ext>
            </a:extLst>
          </p:cNvPr>
          <p:cNvSpPr/>
          <p:nvPr/>
        </p:nvSpPr>
        <p:spPr>
          <a:xfrm>
            <a:off x="9952925" y="4153274"/>
            <a:ext cx="525332" cy="281438"/>
          </a:xfrm>
          <a:prstGeom prst="trapezoid">
            <a:avLst>
              <a:gd name="adj" fmla="val 66913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rapezoid 25">
            <a:extLst>
              <a:ext uri="{FF2B5EF4-FFF2-40B4-BE49-F238E27FC236}">
                <a16:creationId xmlns:a16="http://schemas.microsoft.com/office/drawing/2014/main" id="{9BCE54AE-5A6C-C24E-8BD9-A5794BB84E03}"/>
              </a:ext>
            </a:extLst>
          </p:cNvPr>
          <p:cNvSpPr/>
          <p:nvPr/>
        </p:nvSpPr>
        <p:spPr>
          <a:xfrm>
            <a:off x="9589073" y="4726373"/>
            <a:ext cx="1263723" cy="281438"/>
          </a:xfrm>
          <a:prstGeom prst="trapezoid">
            <a:avLst>
              <a:gd name="adj" fmla="val 66913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rapezoid 34">
            <a:extLst>
              <a:ext uri="{FF2B5EF4-FFF2-40B4-BE49-F238E27FC236}">
                <a16:creationId xmlns:a16="http://schemas.microsoft.com/office/drawing/2014/main" id="{2F20C8D1-D166-C24F-8313-6EF0A6AD0D05}"/>
              </a:ext>
            </a:extLst>
          </p:cNvPr>
          <p:cNvSpPr/>
          <p:nvPr/>
        </p:nvSpPr>
        <p:spPr>
          <a:xfrm>
            <a:off x="7606690" y="5991738"/>
            <a:ext cx="645573" cy="270897"/>
          </a:xfrm>
          <a:prstGeom prst="trapezoid">
            <a:avLst>
              <a:gd name="adj" fmla="val 22375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Trapezoid 36">
            <a:extLst>
              <a:ext uri="{FF2B5EF4-FFF2-40B4-BE49-F238E27FC236}">
                <a16:creationId xmlns:a16="http://schemas.microsoft.com/office/drawing/2014/main" id="{7FF1942F-2131-C14C-A151-1A80194329BE}"/>
              </a:ext>
            </a:extLst>
          </p:cNvPr>
          <p:cNvSpPr/>
          <p:nvPr/>
        </p:nvSpPr>
        <p:spPr>
          <a:xfrm>
            <a:off x="7672662" y="5708974"/>
            <a:ext cx="513711" cy="270897"/>
          </a:xfrm>
          <a:prstGeom prst="trapezoid">
            <a:avLst>
              <a:gd name="adj" fmla="val 22375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rapezoid 37">
            <a:extLst>
              <a:ext uri="{FF2B5EF4-FFF2-40B4-BE49-F238E27FC236}">
                <a16:creationId xmlns:a16="http://schemas.microsoft.com/office/drawing/2014/main" id="{99497401-A244-1C4C-BBCB-EB5554EF0F37}"/>
              </a:ext>
            </a:extLst>
          </p:cNvPr>
          <p:cNvSpPr/>
          <p:nvPr/>
        </p:nvSpPr>
        <p:spPr>
          <a:xfrm>
            <a:off x="7725827" y="5445023"/>
            <a:ext cx="387359" cy="270897"/>
          </a:xfrm>
          <a:prstGeom prst="trapezoid">
            <a:avLst>
              <a:gd name="adj" fmla="val 22375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B348E4A-3FA8-E546-BD23-501073238533}"/>
              </a:ext>
            </a:extLst>
          </p:cNvPr>
          <p:cNvSpPr txBox="1"/>
          <p:nvPr/>
        </p:nvSpPr>
        <p:spPr>
          <a:xfrm>
            <a:off x="7049916" y="5052318"/>
            <a:ext cx="1726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Integration heavy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6D2FB8E-3943-6A46-8D4F-50198D035358}"/>
              </a:ext>
            </a:extLst>
          </p:cNvPr>
          <p:cNvSpPr txBox="1"/>
          <p:nvPr/>
        </p:nvSpPr>
        <p:spPr>
          <a:xfrm>
            <a:off x="9444386" y="5046827"/>
            <a:ext cx="1542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Integration light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4550043-4D4A-6D47-A052-B04F120758C6}"/>
              </a:ext>
            </a:extLst>
          </p:cNvPr>
          <p:cNvSpPr txBox="1"/>
          <p:nvPr/>
        </p:nvSpPr>
        <p:spPr>
          <a:xfrm>
            <a:off x="7100586" y="6344631"/>
            <a:ext cx="1651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Equal</a:t>
            </a:r>
            <a:r>
              <a:rPr lang="de-DE" sz="1400" dirty="0"/>
              <a:t> </a:t>
            </a:r>
            <a:r>
              <a:rPr lang="de-DE" sz="1400" dirty="0" err="1"/>
              <a:t>distribution</a:t>
            </a:r>
            <a:endParaRPr lang="de-DE" sz="1400" dirty="0"/>
          </a:p>
        </p:txBody>
      </p:sp>
      <p:sp>
        <p:nvSpPr>
          <p:cNvPr id="42" name="Trapezoid 41">
            <a:extLst>
              <a:ext uri="{FF2B5EF4-FFF2-40B4-BE49-F238E27FC236}">
                <a16:creationId xmlns:a16="http://schemas.microsoft.com/office/drawing/2014/main" id="{BD7D3414-70C3-D245-99C3-3E7AB49E08ED}"/>
              </a:ext>
            </a:extLst>
          </p:cNvPr>
          <p:cNvSpPr/>
          <p:nvPr/>
        </p:nvSpPr>
        <p:spPr>
          <a:xfrm>
            <a:off x="9985002" y="5774664"/>
            <a:ext cx="493448" cy="264356"/>
          </a:xfrm>
          <a:prstGeom prst="trapezoid">
            <a:avLst>
              <a:gd name="adj" fmla="val 66913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2AC3756A-BFBE-4844-A818-238FDDDE2543}"/>
              </a:ext>
            </a:extLst>
          </p:cNvPr>
          <p:cNvSpPr/>
          <p:nvPr/>
        </p:nvSpPr>
        <p:spPr>
          <a:xfrm>
            <a:off x="9634193" y="6044043"/>
            <a:ext cx="1195066" cy="264357"/>
          </a:xfrm>
          <a:prstGeom prst="trapezoid">
            <a:avLst>
              <a:gd name="adj" fmla="val 66913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CAF3C53-FF72-4A48-8F16-F96855F7EE36}"/>
              </a:ext>
            </a:extLst>
          </p:cNvPr>
          <p:cNvSpPr/>
          <p:nvPr/>
        </p:nvSpPr>
        <p:spPr>
          <a:xfrm>
            <a:off x="9849707" y="5505105"/>
            <a:ext cx="764039" cy="264357"/>
          </a:xfrm>
          <a:prstGeom prst="trapezoid">
            <a:avLst>
              <a:gd name="adj" fmla="val 66913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3E48DC2-7751-CE4A-B8CE-85647889D228}"/>
              </a:ext>
            </a:extLst>
          </p:cNvPr>
          <p:cNvSpPr txBox="1"/>
          <p:nvPr/>
        </p:nvSpPr>
        <p:spPr>
          <a:xfrm>
            <a:off x="10008661" y="6393242"/>
            <a:ext cx="490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U.S.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ADEC431-78A9-0D43-BBAD-D486DAAAC705}"/>
              </a:ext>
            </a:extLst>
          </p:cNvPr>
          <p:cNvCxnSpPr/>
          <p:nvPr/>
        </p:nvCxnSpPr>
        <p:spPr>
          <a:xfrm>
            <a:off x="2499360" y="6039020"/>
            <a:ext cx="35722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79D70C-7032-084B-8895-BC3F1359318D}"/>
              </a:ext>
            </a:extLst>
          </p:cNvPr>
          <p:cNvCxnSpPr/>
          <p:nvPr/>
        </p:nvCxnSpPr>
        <p:spPr>
          <a:xfrm flipV="1">
            <a:off x="2499360" y="4291584"/>
            <a:ext cx="0" cy="17474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E9E31C4-6FB5-3F43-80CC-A05E65E66677}"/>
              </a:ext>
            </a:extLst>
          </p:cNvPr>
          <p:cNvSpPr txBox="1"/>
          <p:nvPr/>
        </p:nvSpPr>
        <p:spPr>
          <a:xfrm>
            <a:off x="5505328" y="6090351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# </a:t>
            </a:r>
            <a:r>
              <a:rPr lang="de-DE" sz="1400" dirty="0" err="1"/>
              <a:t>of</a:t>
            </a:r>
            <a:r>
              <a:rPr lang="de-DE" sz="1400" dirty="0"/>
              <a:t> Test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9743E4-DD96-074E-9FDA-5BA5C81FCA06}"/>
              </a:ext>
            </a:extLst>
          </p:cNvPr>
          <p:cNvSpPr txBox="1"/>
          <p:nvPr/>
        </p:nvSpPr>
        <p:spPr>
          <a:xfrm>
            <a:off x="1723274" y="4300117"/>
            <a:ext cx="734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Time</a:t>
            </a:r>
            <a:br>
              <a:rPr lang="de-DE" sz="1400" dirty="0"/>
            </a:b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run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4123413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/>
      <p:bldP spid="9" grpId="0"/>
      <p:bldP spid="10" grpId="0"/>
      <p:bldP spid="12" grpId="0" animBg="1"/>
      <p:bldP spid="13" grpId="0" animBg="1"/>
      <p:bldP spid="14" grpId="0"/>
      <p:bldP spid="16" grpId="0"/>
      <p:bldP spid="17" grpId="0"/>
      <p:bldP spid="18" grpId="0"/>
      <p:bldP spid="22" grpId="0" animBg="1"/>
      <p:bldP spid="23" grpId="0" animBg="1"/>
      <p:bldP spid="24" grpId="0" animBg="1"/>
      <p:bldP spid="25" grpId="0" animBg="1"/>
      <p:bldP spid="26" grpId="0" animBg="1"/>
      <p:bldP spid="35" grpId="0" animBg="1"/>
      <p:bldP spid="37" grpId="0" animBg="1"/>
      <p:bldP spid="38" grpId="0" animBg="1"/>
      <p:bldP spid="39" grpId="0"/>
      <p:bldP spid="40" grpId="0"/>
      <p:bldP spid="41" grpId="0"/>
      <p:bldP spid="42" grpId="0" animBg="1"/>
      <p:bldP spid="43" grpId="0" animBg="1"/>
      <p:bldP spid="44" grpId="0" animBg="1"/>
      <p:bldP spid="45" grpId="0"/>
      <p:bldP spid="15" grpId="0"/>
      <p:bldP spid="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7FC9A-1D5D-7A44-A8B1-7FF2FE78B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792433" cy="893197"/>
          </a:xfrm>
        </p:spPr>
        <p:txBody>
          <a:bodyPr/>
          <a:lstStyle/>
          <a:p>
            <a:r>
              <a:rPr lang="de-DE" dirty="0"/>
              <a:t>Unit </a:t>
            </a:r>
            <a:r>
              <a:rPr lang="de-DE" dirty="0" err="1"/>
              <a:t>tests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70188-03A6-8543-BE79-08EA7D506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87308"/>
            <a:ext cx="9841208" cy="41954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2400" dirty="0"/>
              <a:t>Test individual </a:t>
            </a:r>
            <a:r>
              <a:rPr lang="de-DE" sz="2400" dirty="0" err="1"/>
              <a:t>pieces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determine</a:t>
            </a:r>
            <a:r>
              <a:rPr lang="de-DE" sz="2400" dirty="0"/>
              <a:t> </a:t>
            </a:r>
            <a:r>
              <a:rPr lang="de-DE" sz="2400" dirty="0" err="1"/>
              <a:t>if</a:t>
            </a:r>
            <a:r>
              <a:rPr lang="de-DE" sz="2400" dirty="0"/>
              <a:t> </a:t>
            </a:r>
            <a:r>
              <a:rPr lang="de-DE" sz="2400" dirty="0" err="1"/>
              <a:t>they</a:t>
            </a:r>
            <a:r>
              <a:rPr lang="de-DE" sz="2400" dirty="0"/>
              <a:t> </a:t>
            </a:r>
            <a:r>
              <a:rPr lang="de-DE" sz="2400" dirty="0" err="1"/>
              <a:t>are</a:t>
            </a:r>
            <a:r>
              <a:rPr lang="de-DE" sz="2400" dirty="0"/>
              <a:t> fit</a:t>
            </a:r>
          </a:p>
          <a:p>
            <a:pPr>
              <a:lnSpc>
                <a:spcPct val="150000"/>
              </a:lnSpc>
            </a:pPr>
            <a:r>
              <a:rPr lang="de-DE" sz="2400" dirty="0"/>
              <a:t>Test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smallest</a:t>
            </a:r>
            <a:r>
              <a:rPr lang="de-DE" sz="2400" dirty="0"/>
              <a:t> </a:t>
            </a:r>
            <a:r>
              <a:rPr lang="de-DE" sz="2400" dirty="0" err="1"/>
              <a:t>testable</a:t>
            </a:r>
            <a:r>
              <a:rPr lang="de-DE" sz="2400" dirty="0"/>
              <a:t> </a:t>
            </a:r>
            <a:r>
              <a:rPr lang="de-DE" sz="2400" dirty="0" err="1"/>
              <a:t>part</a:t>
            </a:r>
            <a:endParaRPr lang="de-DE" sz="2400" dirty="0"/>
          </a:p>
          <a:p>
            <a:pPr>
              <a:lnSpc>
                <a:spcPct val="150000"/>
              </a:lnSpc>
            </a:pPr>
            <a:r>
              <a:rPr lang="de-DE" sz="2400" dirty="0"/>
              <a:t>OOP: </a:t>
            </a:r>
            <a:r>
              <a:rPr lang="de-DE" sz="2400" dirty="0" err="1"/>
              <a:t>often</a:t>
            </a:r>
            <a:r>
              <a:rPr lang="de-DE" sz="2400" dirty="0"/>
              <a:t> an </a:t>
            </a:r>
            <a:r>
              <a:rPr lang="de-DE" sz="2400" dirty="0" err="1"/>
              <a:t>entire</a:t>
            </a:r>
            <a:r>
              <a:rPr lang="de-DE" sz="2400" dirty="0"/>
              <a:t> </a:t>
            </a:r>
            <a:r>
              <a:rPr lang="de-DE" sz="2400" dirty="0" err="1"/>
              <a:t>interface</a:t>
            </a:r>
            <a:r>
              <a:rPr lang="de-DE" sz="2400" dirty="0"/>
              <a:t> (</a:t>
            </a:r>
            <a:r>
              <a:rPr lang="de-DE" sz="2400" dirty="0" err="1"/>
              <a:t>class</a:t>
            </a:r>
            <a:r>
              <a:rPr lang="de-DE" sz="2400" dirty="0"/>
              <a:t>)</a:t>
            </a:r>
          </a:p>
          <a:p>
            <a:pPr>
              <a:lnSpc>
                <a:spcPct val="150000"/>
              </a:lnSpc>
            </a:pPr>
            <a:r>
              <a:rPr lang="de-DE" sz="2400" dirty="0"/>
              <a:t>Small, easy, fast, </a:t>
            </a:r>
            <a:r>
              <a:rPr lang="de-DE" sz="2400" dirty="0" err="1"/>
              <a:t>independent</a:t>
            </a:r>
            <a:r>
              <a:rPr lang="de-DE" sz="2400" dirty="0"/>
              <a:t>, </a:t>
            </a:r>
            <a:r>
              <a:rPr lang="de-DE" sz="2400" dirty="0" err="1"/>
              <a:t>repeatable</a:t>
            </a:r>
            <a:r>
              <a:rPr lang="de-DE" sz="2400" dirty="0"/>
              <a:t> </a:t>
            </a:r>
          </a:p>
          <a:p>
            <a:pPr>
              <a:lnSpc>
                <a:spcPct val="150000"/>
              </a:lnSpc>
            </a:pPr>
            <a:r>
              <a:rPr lang="de-DE" sz="2400" dirty="0" err="1"/>
              <a:t>Uses</a:t>
            </a:r>
            <a:r>
              <a:rPr lang="de-DE" sz="2400" dirty="0"/>
              <a:t> </a:t>
            </a:r>
            <a:r>
              <a:rPr lang="de-DE" sz="2400" dirty="0" err="1"/>
              <a:t>test</a:t>
            </a:r>
            <a:r>
              <a:rPr lang="de-DE" sz="2400" dirty="0"/>
              <a:t> </a:t>
            </a:r>
            <a:r>
              <a:rPr lang="de-DE" sz="2400" dirty="0" err="1"/>
              <a:t>doubles</a:t>
            </a:r>
            <a:r>
              <a:rPr lang="de-DE" sz="2400" dirty="0"/>
              <a:t>: </a:t>
            </a:r>
            <a:r>
              <a:rPr lang="de-DE" sz="2400" dirty="0" err="1"/>
              <a:t>dummies</a:t>
            </a:r>
            <a:r>
              <a:rPr lang="de-DE" sz="2400" dirty="0"/>
              <a:t>, </a:t>
            </a:r>
            <a:r>
              <a:rPr lang="de-DE" sz="2400" dirty="0" err="1"/>
              <a:t>fakes</a:t>
            </a:r>
            <a:r>
              <a:rPr lang="de-DE" sz="2400" dirty="0"/>
              <a:t>, </a:t>
            </a:r>
            <a:r>
              <a:rPr lang="de-DE" sz="2400" dirty="0" err="1"/>
              <a:t>stubs</a:t>
            </a:r>
            <a:r>
              <a:rPr lang="de-DE" sz="2400" dirty="0"/>
              <a:t>, </a:t>
            </a:r>
            <a:r>
              <a:rPr lang="de-DE" sz="2400" dirty="0" err="1"/>
              <a:t>spies</a:t>
            </a:r>
            <a:r>
              <a:rPr lang="de-DE" sz="2400" dirty="0"/>
              <a:t>, </a:t>
            </a:r>
            <a:r>
              <a:rPr lang="de-DE" sz="2400" dirty="0" err="1"/>
              <a:t>mocks</a:t>
            </a:r>
            <a:endParaRPr lang="de-DE" sz="2400" dirty="0"/>
          </a:p>
          <a:p>
            <a:pPr>
              <a:lnSpc>
                <a:spcPct val="150000"/>
              </a:lnSpc>
            </a:pPr>
            <a:r>
              <a:rPr lang="de-DE" sz="2400" dirty="0" err="1"/>
              <a:t>XCode</a:t>
            </a:r>
            <a:r>
              <a:rPr lang="de-DE" sz="2400" dirty="0"/>
              <a:t> </a:t>
            </a:r>
            <a:r>
              <a:rPr lang="de-DE" sz="2400" dirty="0" err="1"/>
              <a:t>supports</a:t>
            </a:r>
            <a:r>
              <a:rPr lang="de-DE" sz="2400" dirty="0"/>
              <a:t>: </a:t>
            </a:r>
            <a:r>
              <a:rPr lang="de-DE" sz="2400" dirty="0" err="1"/>
              <a:t>XCTestCase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11376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A1417-81E4-3F48-919A-F50FEF94C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Cocoa</a:t>
            </a:r>
            <a:r>
              <a:rPr lang="de-DE" dirty="0"/>
              <a:t> 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8BD4B-2667-5846-89B1-DBEDD2CED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00435"/>
            <a:ext cx="8946541" cy="106735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de-DE" sz="2400" dirty="0"/>
              <a:t>An </a:t>
            </a:r>
            <a:r>
              <a:rPr lang="de-DE" sz="2400" dirty="0" err="1"/>
              <a:t>object</a:t>
            </a:r>
            <a:r>
              <a:rPr lang="de-DE" sz="2400" dirty="0"/>
              <a:t> </a:t>
            </a:r>
            <a:r>
              <a:rPr lang="de-DE" sz="2400" dirty="0" err="1"/>
              <a:t>that</a:t>
            </a:r>
            <a:r>
              <a:rPr lang="de-DE" sz="2400" dirty="0"/>
              <a:t> </a:t>
            </a:r>
            <a:r>
              <a:rPr lang="de-DE" sz="2400" dirty="0" err="1"/>
              <a:t>coordinates</a:t>
            </a:r>
            <a:r>
              <a:rPr lang="de-DE" sz="2400" dirty="0"/>
              <a:t> a </a:t>
            </a:r>
            <a:r>
              <a:rPr lang="de-DE" sz="2400" dirty="0" err="1"/>
              <a:t>group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related</a:t>
            </a:r>
            <a:r>
              <a:rPr lang="de-DE" sz="2400" dirty="0"/>
              <a:t> </a:t>
            </a:r>
            <a:r>
              <a:rPr lang="de-DE" sz="2400" dirty="0" err="1"/>
              <a:t>network</a:t>
            </a:r>
            <a:r>
              <a:rPr lang="de-DE" sz="2400" dirty="0"/>
              <a:t> </a:t>
            </a:r>
            <a:r>
              <a:rPr lang="de-DE" sz="2400" dirty="0" err="1"/>
              <a:t>data</a:t>
            </a:r>
            <a:r>
              <a:rPr lang="de-DE" sz="2400" dirty="0"/>
              <a:t> </a:t>
            </a:r>
            <a:r>
              <a:rPr lang="de-DE" sz="2400" dirty="0" err="1"/>
              <a:t>transfer</a:t>
            </a:r>
            <a:r>
              <a:rPr lang="de-DE" sz="2400" dirty="0"/>
              <a:t> </a:t>
            </a:r>
            <a:r>
              <a:rPr lang="de-DE" sz="2400" dirty="0" err="1"/>
              <a:t>tasks</a:t>
            </a:r>
            <a:r>
              <a:rPr lang="de-DE" sz="2400" dirty="0"/>
              <a:t> </a:t>
            </a:r>
            <a:r>
              <a:rPr lang="de-DE" sz="2400" dirty="0" err="1"/>
              <a:t>a.k.a</a:t>
            </a:r>
            <a:r>
              <a:rPr lang="de-DE" sz="2400" dirty="0"/>
              <a:t>. </a:t>
            </a:r>
            <a:r>
              <a:rPr lang="de-DE" sz="2400" dirty="0" err="1"/>
              <a:t>URLSession</a:t>
            </a:r>
            <a:endParaRPr lang="de-DE" sz="2400" dirty="0"/>
          </a:p>
          <a:p>
            <a:pPr>
              <a:lnSpc>
                <a:spcPct val="150000"/>
              </a:lnSpc>
            </a:pPr>
            <a:endParaRPr lang="de-DE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EC975C-F3EA-5446-AAAC-F366092D03A2}"/>
              </a:ext>
            </a:extLst>
          </p:cNvPr>
          <p:cNvSpPr/>
          <p:nvPr/>
        </p:nvSpPr>
        <p:spPr>
          <a:xfrm>
            <a:off x="1611983" y="3063707"/>
            <a:ext cx="3148553" cy="307504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755773-A7E9-B540-B57F-37F527E0090D}"/>
              </a:ext>
            </a:extLst>
          </p:cNvPr>
          <p:cNvSpPr/>
          <p:nvPr/>
        </p:nvSpPr>
        <p:spPr>
          <a:xfrm>
            <a:off x="1764383" y="3216107"/>
            <a:ext cx="2411691" cy="204235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3794CD-380B-CF43-9A80-4CF0995306F3}"/>
              </a:ext>
            </a:extLst>
          </p:cNvPr>
          <p:cNvSpPr/>
          <p:nvPr/>
        </p:nvSpPr>
        <p:spPr>
          <a:xfrm>
            <a:off x="1916784" y="3368507"/>
            <a:ext cx="1241196" cy="121221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3C4FC8-7E26-B046-B526-22D174751C89}"/>
              </a:ext>
            </a:extLst>
          </p:cNvPr>
          <p:cNvSpPr txBox="1"/>
          <p:nvPr/>
        </p:nvSpPr>
        <p:spPr>
          <a:xfrm>
            <a:off x="3272693" y="5657661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URLSession</a:t>
            </a:r>
            <a:endParaRPr lang="de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539BD0-67E2-2F46-B1AF-4BD372494E88}"/>
              </a:ext>
            </a:extLst>
          </p:cNvPr>
          <p:cNvSpPr txBox="1"/>
          <p:nvPr/>
        </p:nvSpPr>
        <p:spPr>
          <a:xfrm>
            <a:off x="1823920" y="4820148"/>
            <a:ext cx="22926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URLSessionConfiguration</a:t>
            </a:r>
            <a:endParaRPr lang="de-DE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09FDD0-C367-1B40-90AE-7B1935F88532}"/>
              </a:ext>
            </a:extLst>
          </p:cNvPr>
          <p:cNvSpPr txBox="1"/>
          <p:nvPr/>
        </p:nvSpPr>
        <p:spPr>
          <a:xfrm>
            <a:off x="1916784" y="4127139"/>
            <a:ext cx="1217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URLProtocol</a:t>
            </a:r>
            <a:endParaRPr lang="de-DE" sz="1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98C39C7-7F6A-BF45-9F14-6E9354C654E9}"/>
              </a:ext>
            </a:extLst>
          </p:cNvPr>
          <p:cNvSpPr txBox="1">
            <a:spLocks/>
          </p:cNvSpPr>
          <p:nvPr/>
        </p:nvSpPr>
        <p:spPr>
          <a:xfrm>
            <a:off x="5227690" y="2863448"/>
            <a:ext cx="6392382" cy="33676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1800" dirty="0" err="1"/>
              <a:t>URLProtocol</a:t>
            </a:r>
            <a:r>
              <a:rPr lang="de-DE" sz="1800" dirty="0"/>
              <a:t> : </a:t>
            </a:r>
            <a:r>
              <a:rPr lang="de-DE" sz="1800" dirty="0" err="1"/>
              <a:t>handles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loading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(</a:t>
            </a:r>
            <a:r>
              <a:rPr lang="de-DE" sz="1800" dirty="0" err="1"/>
              <a:t>protocol-specific</a:t>
            </a:r>
            <a:r>
              <a:rPr lang="de-DE" sz="1800" dirty="0"/>
              <a:t>) URL </a:t>
            </a:r>
            <a:r>
              <a:rPr lang="de-DE" sz="1800" dirty="0" err="1"/>
              <a:t>data</a:t>
            </a:r>
            <a:endParaRPr lang="de-DE" sz="1800" dirty="0"/>
          </a:p>
          <a:p>
            <a:pPr>
              <a:lnSpc>
                <a:spcPct val="150000"/>
              </a:lnSpc>
            </a:pPr>
            <a:r>
              <a:rPr lang="de-DE" sz="1800" dirty="0"/>
              <a:t>The </a:t>
            </a:r>
            <a:r>
              <a:rPr lang="de-DE" sz="1800" dirty="0" err="1"/>
              <a:t>system</a:t>
            </a:r>
            <a:r>
              <a:rPr lang="de-DE" sz="1800" dirty="0"/>
              <a:t> </a:t>
            </a:r>
            <a:r>
              <a:rPr lang="de-DE" sz="1800" dirty="0" err="1"/>
              <a:t>instantiates</a:t>
            </a:r>
            <a:r>
              <a:rPr lang="de-DE" sz="1800" dirty="0"/>
              <a:t> </a:t>
            </a:r>
            <a:r>
              <a:rPr lang="de-DE" sz="1800" dirty="0" err="1"/>
              <a:t>one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load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response</a:t>
            </a:r>
            <a:r>
              <a:rPr lang="de-DE" sz="1800" dirty="0"/>
              <a:t> </a:t>
            </a:r>
            <a:r>
              <a:rPr lang="de-DE" sz="1800" dirty="0" err="1"/>
              <a:t>for</a:t>
            </a:r>
            <a:r>
              <a:rPr lang="de-DE" sz="1800" dirty="0"/>
              <a:t> a URL </a:t>
            </a:r>
            <a:r>
              <a:rPr lang="de-DE" sz="1800" dirty="0" err="1"/>
              <a:t>request</a:t>
            </a:r>
            <a:endParaRPr lang="de-DE" sz="1800" dirty="0"/>
          </a:p>
          <a:p>
            <a:pPr>
              <a:lnSpc>
                <a:spcPct val="150000"/>
              </a:lnSpc>
            </a:pPr>
            <a:r>
              <a:rPr lang="de-DE" sz="1800" dirty="0" err="1"/>
              <a:t>URLProtocol.registerClass</a:t>
            </a:r>
            <a:r>
              <a:rPr lang="de-DE" sz="1800" dirty="0"/>
              <a:t>(</a:t>
            </a:r>
            <a:r>
              <a:rPr lang="de-DE" sz="1800" dirty="0" err="1"/>
              <a:t>URLProtocolMock.self</a:t>
            </a:r>
            <a:r>
              <a:rPr lang="de-DE" sz="1800" dirty="0"/>
              <a:t>)</a:t>
            </a:r>
          </a:p>
          <a:p>
            <a:pPr lvl="1">
              <a:lnSpc>
                <a:spcPct val="150000"/>
              </a:lnSpc>
            </a:pPr>
            <a:r>
              <a:rPr lang="de-DE" sz="1600" dirty="0"/>
              <a:t>Alternative: </a:t>
            </a:r>
            <a:r>
              <a:rPr lang="de-DE" sz="1600" dirty="0" err="1"/>
              <a:t>configuration.protocolClasses</a:t>
            </a:r>
            <a:endParaRPr lang="de-DE" sz="1600" dirty="0"/>
          </a:p>
          <a:p>
            <a:pPr>
              <a:lnSpc>
                <a:spcPct val="150000"/>
              </a:lnSpc>
            </a:pPr>
            <a:r>
              <a:rPr lang="de-DE" sz="1800" dirty="0"/>
              <a:t>Multiple </a:t>
            </a:r>
            <a:r>
              <a:rPr lang="de-DE" sz="1800" dirty="0" err="1"/>
              <a:t>instances</a:t>
            </a:r>
            <a:r>
              <a:rPr lang="de-DE" sz="1800" dirty="0"/>
              <a:t> </a:t>
            </a:r>
            <a:r>
              <a:rPr lang="de-DE" sz="1800" dirty="0" err="1"/>
              <a:t>can</a:t>
            </a:r>
            <a:r>
              <a:rPr lang="de-DE" sz="1800" dirty="0"/>
              <a:t> </a:t>
            </a:r>
            <a:r>
              <a:rPr lang="de-DE" sz="1800" dirty="0" err="1"/>
              <a:t>be</a:t>
            </a:r>
            <a:r>
              <a:rPr lang="de-DE" sz="1800" dirty="0"/>
              <a:t> </a:t>
            </a:r>
            <a:r>
              <a:rPr lang="de-DE" sz="1800" dirty="0" err="1"/>
              <a:t>used</a:t>
            </a:r>
            <a:r>
              <a:rPr lang="de-DE" sz="1800" dirty="0"/>
              <a:t> </a:t>
            </a:r>
            <a:r>
              <a:rPr lang="de-DE" sz="1800" dirty="0" err="1"/>
              <a:t>simultanously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44062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A1417-81E4-3F48-919A-F50FEF94C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URLProtocol</a:t>
            </a:r>
            <a:r>
              <a:rPr lang="de-DE" dirty="0"/>
              <a:t> </a:t>
            </a:r>
            <a:r>
              <a:rPr lang="de-DE" dirty="0" err="1"/>
              <a:t>methods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8BD4B-2667-5846-89B1-DBEDD2CED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00435"/>
            <a:ext cx="9951681" cy="43557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2400" b="1" dirty="0" err="1"/>
              <a:t>func</a:t>
            </a:r>
            <a:r>
              <a:rPr lang="de-DE" sz="2400" b="1" dirty="0"/>
              <a:t> </a:t>
            </a:r>
            <a:r>
              <a:rPr lang="de-DE" sz="2400" b="1" dirty="0" err="1"/>
              <a:t>canInit</a:t>
            </a:r>
            <a:r>
              <a:rPr lang="de-DE" sz="2400" b="1" dirty="0"/>
              <a:t>(</a:t>
            </a:r>
            <a:r>
              <a:rPr lang="de-DE" sz="2400" b="1" dirty="0" err="1"/>
              <a:t>with</a:t>
            </a:r>
            <a:r>
              <a:rPr lang="de-DE" sz="2400" b="1" dirty="0"/>
              <a:t> </a:t>
            </a:r>
            <a:r>
              <a:rPr lang="de-DE" sz="2400" b="1" dirty="0" err="1"/>
              <a:t>request</a:t>
            </a:r>
            <a:r>
              <a:rPr lang="de-DE" sz="2400" b="1" dirty="0"/>
              <a:t>: </a:t>
            </a:r>
            <a:r>
              <a:rPr lang="de-DE" sz="2400" b="1" dirty="0" err="1"/>
              <a:t>URLRequest</a:t>
            </a:r>
            <a:r>
              <a:rPr lang="de-DE" sz="2400" b="1" dirty="0"/>
              <a:t>) -&gt; </a:t>
            </a:r>
            <a:r>
              <a:rPr lang="de-DE" sz="2400" b="1" dirty="0" err="1"/>
              <a:t>Bool</a:t>
            </a:r>
            <a:br>
              <a:rPr lang="de-DE" sz="2400" dirty="0"/>
            </a:br>
            <a:r>
              <a:rPr lang="de-DE" sz="1600" dirty="0"/>
              <a:t>Returns </a:t>
            </a:r>
            <a:r>
              <a:rPr lang="de-DE" sz="1600" dirty="0" err="1"/>
              <a:t>whether</a:t>
            </a:r>
            <a:r>
              <a:rPr lang="de-DE" sz="1600" dirty="0"/>
              <a:t> </a:t>
            </a:r>
            <a:r>
              <a:rPr lang="de-DE" sz="1600" dirty="0" err="1"/>
              <a:t>it</a:t>
            </a:r>
            <a:r>
              <a:rPr lang="de-DE" sz="1600" dirty="0"/>
              <a:t> </a:t>
            </a:r>
            <a:r>
              <a:rPr lang="de-DE" sz="1600" dirty="0" err="1"/>
              <a:t>can</a:t>
            </a:r>
            <a:r>
              <a:rPr lang="de-DE" sz="1600" dirty="0"/>
              <a:t> handle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specified</a:t>
            </a:r>
            <a:r>
              <a:rPr lang="de-DE" sz="1600" dirty="0"/>
              <a:t> </a:t>
            </a:r>
            <a:r>
              <a:rPr lang="de-DE" sz="1600" dirty="0" err="1"/>
              <a:t>request</a:t>
            </a:r>
            <a:endParaRPr lang="de-DE" sz="1600" dirty="0"/>
          </a:p>
          <a:p>
            <a:pPr>
              <a:lnSpc>
                <a:spcPct val="150000"/>
              </a:lnSpc>
            </a:pPr>
            <a:r>
              <a:rPr lang="de-DE" sz="2400" b="1" dirty="0" err="1"/>
              <a:t>func</a:t>
            </a:r>
            <a:r>
              <a:rPr lang="de-DE" sz="2400" b="1" dirty="0"/>
              <a:t> </a:t>
            </a:r>
            <a:r>
              <a:rPr lang="de-DE" sz="2400" b="1" dirty="0" err="1"/>
              <a:t>startLoading</a:t>
            </a:r>
            <a:r>
              <a:rPr lang="de-DE" sz="2400" b="1" dirty="0"/>
              <a:t>()</a:t>
            </a:r>
            <a:br>
              <a:rPr lang="de-DE" sz="2400" dirty="0"/>
            </a:br>
            <a:r>
              <a:rPr lang="de-DE" sz="1600" dirty="0" err="1"/>
              <a:t>start</a:t>
            </a:r>
            <a:r>
              <a:rPr lang="de-DE" sz="1600" dirty="0"/>
              <a:t> </a:t>
            </a:r>
            <a:r>
              <a:rPr lang="de-DE" sz="1600" dirty="0" err="1"/>
              <a:t>loading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request</a:t>
            </a:r>
            <a:r>
              <a:rPr lang="de-DE" sz="1600" dirty="0"/>
              <a:t> </a:t>
            </a:r>
            <a:r>
              <a:rPr lang="de-DE" sz="1600" dirty="0" err="1"/>
              <a:t>and</a:t>
            </a:r>
            <a:r>
              <a:rPr lang="de-DE" sz="1600" dirty="0"/>
              <a:t> </a:t>
            </a:r>
            <a:r>
              <a:rPr lang="de-DE" sz="1600" dirty="0" err="1"/>
              <a:t>provide</a:t>
            </a:r>
            <a:r>
              <a:rPr lang="de-DE" sz="1600" dirty="0"/>
              <a:t> </a:t>
            </a:r>
            <a:r>
              <a:rPr lang="de-DE" sz="1600" dirty="0" err="1"/>
              <a:t>feedback</a:t>
            </a:r>
            <a:r>
              <a:rPr lang="de-DE" sz="1600" dirty="0"/>
              <a:t> (</a:t>
            </a:r>
            <a:r>
              <a:rPr lang="de-DE" sz="1600" dirty="0" err="1"/>
              <a:t>NSURLProtocolClient</a:t>
            </a:r>
            <a:r>
              <a:rPr lang="de-DE" sz="1600" dirty="0"/>
              <a:t>)</a:t>
            </a:r>
          </a:p>
          <a:p>
            <a:pPr>
              <a:lnSpc>
                <a:spcPct val="150000"/>
              </a:lnSpc>
            </a:pPr>
            <a:r>
              <a:rPr lang="de-DE" sz="2400" dirty="0" err="1"/>
              <a:t>func</a:t>
            </a:r>
            <a:r>
              <a:rPr lang="de-DE" sz="2400" dirty="0"/>
              <a:t> </a:t>
            </a:r>
            <a:r>
              <a:rPr lang="de-DE" sz="2400" dirty="0" err="1"/>
              <a:t>canonicalRequest</a:t>
            </a:r>
            <a:r>
              <a:rPr lang="de-DE" sz="2400" dirty="0"/>
              <a:t>(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request</a:t>
            </a:r>
            <a:r>
              <a:rPr lang="de-DE" sz="2400" dirty="0"/>
              <a:t>: </a:t>
            </a:r>
            <a:r>
              <a:rPr lang="de-DE" sz="2400" dirty="0" err="1"/>
              <a:t>URLRequest</a:t>
            </a:r>
            <a:r>
              <a:rPr lang="de-DE" sz="2400" dirty="0"/>
              <a:t>) -&gt; </a:t>
            </a:r>
            <a:r>
              <a:rPr lang="de-DE" sz="2400" dirty="0" err="1"/>
              <a:t>URLRequest</a:t>
            </a:r>
            <a:br>
              <a:rPr lang="de-DE" sz="2400" dirty="0"/>
            </a:br>
            <a:r>
              <a:rPr lang="de-DE" sz="1600" dirty="0" err="1"/>
              <a:t>used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lookup</a:t>
            </a:r>
            <a:r>
              <a:rPr lang="de-DE" sz="1600" dirty="0"/>
              <a:t> </a:t>
            </a:r>
            <a:r>
              <a:rPr lang="de-DE" sz="1600" dirty="0" err="1"/>
              <a:t>objects</a:t>
            </a:r>
            <a:r>
              <a:rPr lang="de-DE" sz="1600" dirty="0"/>
              <a:t> in </a:t>
            </a:r>
            <a:r>
              <a:rPr lang="de-DE" sz="1600" dirty="0" err="1"/>
              <a:t>the</a:t>
            </a:r>
            <a:r>
              <a:rPr lang="de-DE" sz="1600" dirty="0"/>
              <a:t> URL </a:t>
            </a:r>
            <a:r>
              <a:rPr lang="de-DE" sz="1600" dirty="0" err="1"/>
              <a:t>cache</a:t>
            </a:r>
            <a:endParaRPr lang="de-DE" sz="1600" dirty="0"/>
          </a:p>
          <a:p>
            <a:pPr>
              <a:lnSpc>
                <a:spcPct val="150000"/>
              </a:lnSpc>
            </a:pPr>
            <a:r>
              <a:rPr lang="de-DE" sz="2400" dirty="0" err="1"/>
              <a:t>func</a:t>
            </a:r>
            <a:r>
              <a:rPr lang="de-DE" sz="2400" dirty="0"/>
              <a:t> </a:t>
            </a:r>
            <a:r>
              <a:rPr lang="de-DE" sz="2400" dirty="0" err="1"/>
              <a:t>stopLoading</a:t>
            </a:r>
            <a:r>
              <a:rPr lang="de-DE" sz="2400" dirty="0"/>
              <a:t>()</a:t>
            </a:r>
            <a:br>
              <a:rPr lang="de-DE" sz="2400" dirty="0"/>
            </a:br>
            <a:r>
              <a:rPr lang="de-DE" sz="1600" dirty="0" err="1"/>
              <a:t>cancel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request</a:t>
            </a:r>
            <a:r>
              <a:rPr lang="de-DE" sz="1600" dirty="0"/>
              <a:t> </a:t>
            </a:r>
            <a:r>
              <a:rPr lang="de-DE" sz="1600" dirty="0" err="1"/>
              <a:t>loading</a:t>
            </a:r>
            <a:endParaRPr lang="de-DE" sz="1600" dirty="0"/>
          </a:p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94189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A1417-81E4-3F48-919A-F50FEF94C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URLProtocol</a:t>
            </a:r>
            <a:r>
              <a:rPr lang="de-DE" dirty="0"/>
              <a:t>::</a:t>
            </a:r>
            <a:r>
              <a:rPr lang="de-DE" dirty="0" err="1"/>
              <a:t>startLoading</a:t>
            </a:r>
            <a:r>
              <a:rPr lang="de-DE" dirty="0"/>
              <a:t>()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085359F-68A8-E246-BE5D-BB7D1B340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00435"/>
            <a:ext cx="9951681" cy="43557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2400" dirty="0"/>
              <a:t>Needs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produce</a:t>
            </a:r>
            <a:r>
              <a:rPr lang="de-DE" sz="2400" dirty="0"/>
              <a:t> a (HTTPURL)</a:t>
            </a:r>
            <a:r>
              <a:rPr lang="de-DE" sz="2400" dirty="0" err="1"/>
              <a:t>response</a:t>
            </a:r>
            <a:r>
              <a:rPr lang="de-DE" sz="2400" dirty="0"/>
              <a:t> &amp; </a:t>
            </a:r>
            <a:r>
              <a:rPr lang="de-DE" sz="2400" dirty="0" err="1"/>
              <a:t>feed</a:t>
            </a:r>
            <a:r>
              <a:rPr lang="de-DE" sz="2400" dirty="0"/>
              <a:t> </a:t>
            </a:r>
            <a:r>
              <a:rPr lang="de-DE" sz="2400" dirty="0" err="1"/>
              <a:t>that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NSURLProtocolClient</a:t>
            </a:r>
            <a:r>
              <a:rPr lang="de-DE" sz="2400" dirty="0"/>
              <a:t> </a:t>
            </a:r>
            <a:r>
              <a:rPr lang="de-DE" sz="2400" dirty="0" err="1"/>
              <a:t>delegates</a:t>
            </a:r>
            <a:endParaRPr lang="de-DE" sz="2400" dirty="0"/>
          </a:p>
          <a:p>
            <a:pPr>
              <a:lnSpc>
                <a:spcPct val="150000"/>
              </a:lnSpc>
            </a:pPr>
            <a:r>
              <a:rPr lang="de-DE" sz="2400" dirty="0" err="1"/>
              <a:t>URLPRotocol</a:t>
            </a:r>
            <a:r>
              <a:rPr lang="de-DE" sz="2400" dirty="0"/>
              <a:t> </a:t>
            </a:r>
            <a:r>
              <a:rPr lang="de-DE" sz="2400" dirty="0" err="1"/>
              <a:t>needs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be</a:t>
            </a:r>
            <a:r>
              <a:rPr lang="de-DE" sz="2400" dirty="0"/>
              <a:t> </a:t>
            </a:r>
            <a:r>
              <a:rPr lang="de-DE" sz="2400" dirty="0" err="1"/>
              <a:t>configured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</a:t>
            </a:r>
            <a:r>
              <a:rPr lang="de-DE" sz="2400" dirty="0" err="1"/>
              <a:t>request</a:t>
            </a:r>
            <a:r>
              <a:rPr lang="de-DE" sz="2400" dirty="0"/>
              <a:t>-response </a:t>
            </a:r>
            <a:r>
              <a:rPr lang="de-DE" sz="2400" dirty="0" err="1"/>
              <a:t>pairs</a:t>
            </a:r>
            <a:r>
              <a:rPr lang="de-DE" sz="2400" dirty="0"/>
              <a:t> </a:t>
            </a:r>
            <a:r>
              <a:rPr lang="de-DE" sz="2400" dirty="0" err="1"/>
              <a:t>while</a:t>
            </a:r>
            <a:r>
              <a:rPr lang="de-DE" sz="2400" dirty="0"/>
              <a:t> </a:t>
            </a:r>
            <a:r>
              <a:rPr lang="de-DE" sz="2400" dirty="0" err="1"/>
              <a:t>it‘s</a:t>
            </a:r>
            <a:r>
              <a:rPr lang="de-DE" sz="2400" dirty="0"/>
              <a:t> </a:t>
            </a:r>
            <a:r>
              <a:rPr lang="de-DE" sz="2400" dirty="0" err="1"/>
              <a:t>instantiated</a:t>
            </a:r>
            <a:r>
              <a:rPr lang="de-DE" sz="2400" dirty="0"/>
              <a:t> </a:t>
            </a:r>
            <a:r>
              <a:rPr lang="de-DE" sz="2400" dirty="0" err="1"/>
              <a:t>only</a:t>
            </a:r>
            <a:r>
              <a:rPr lang="de-DE" sz="2400" dirty="0"/>
              <a:t> at </a:t>
            </a:r>
            <a:r>
              <a:rPr lang="de-DE" sz="2400" dirty="0" err="1"/>
              <a:t>request</a:t>
            </a:r>
            <a:r>
              <a:rPr lang="de-DE" sz="2400" dirty="0"/>
              <a:t> </a:t>
            </a:r>
            <a:r>
              <a:rPr lang="de-DE" sz="2400" dirty="0" err="1"/>
              <a:t>dispatch</a:t>
            </a:r>
            <a:r>
              <a:rPr lang="de-DE" sz="2400" dirty="0"/>
              <a:t> (</a:t>
            </a:r>
            <a:r>
              <a:rPr lang="de-DE" sz="2400" dirty="0" err="1"/>
              <a:t>static</a:t>
            </a:r>
            <a:r>
              <a:rPr lang="de-DE" sz="2400" dirty="0"/>
              <a:t>)</a:t>
            </a:r>
          </a:p>
          <a:p>
            <a:pPr>
              <a:lnSpc>
                <a:spcPct val="150000"/>
              </a:lnSpc>
            </a:pPr>
            <a:r>
              <a:rPr lang="de-DE" sz="2400" dirty="0"/>
              <a:t>The </a:t>
            </a:r>
            <a:r>
              <a:rPr lang="de-DE" sz="2400" dirty="0" err="1"/>
              <a:t>response</a:t>
            </a:r>
            <a:r>
              <a:rPr lang="de-DE" sz="2400" dirty="0"/>
              <a:t> </a:t>
            </a:r>
            <a:r>
              <a:rPr lang="de-DE" sz="2400" dirty="0" err="1"/>
              <a:t>needs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be</a:t>
            </a:r>
            <a:r>
              <a:rPr lang="de-DE" sz="2400" dirty="0"/>
              <a:t> </a:t>
            </a:r>
            <a:r>
              <a:rPr lang="de-DE" sz="2400" dirty="0" err="1"/>
              <a:t>represented</a:t>
            </a:r>
            <a:r>
              <a:rPr lang="de-DE" sz="2400" dirty="0"/>
              <a:t> in </a:t>
            </a:r>
            <a:r>
              <a:rPr lang="de-DE" sz="2400" dirty="0" err="1"/>
              <a:t>some</a:t>
            </a:r>
            <a:r>
              <a:rPr lang="de-DE" sz="2400" dirty="0"/>
              <a:t> form</a:t>
            </a:r>
          </a:p>
          <a:p>
            <a:pPr>
              <a:lnSpc>
                <a:spcPct val="150000"/>
              </a:lnSpc>
            </a:pPr>
            <a:r>
              <a:rPr lang="de-DE" sz="2400" dirty="0"/>
              <a:t>This </a:t>
            </a:r>
            <a:r>
              <a:rPr lang="de-DE" sz="2400" dirty="0" err="1"/>
              <a:t>response</a:t>
            </a:r>
            <a:r>
              <a:rPr lang="de-DE" sz="2400" dirty="0"/>
              <a:t> </a:t>
            </a:r>
            <a:r>
              <a:rPr lang="de-DE" sz="2400" dirty="0" err="1"/>
              <a:t>should</a:t>
            </a:r>
            <a:r>
              <a:rPr lang="de-DE" sz="2400" dirty="0"/>
              <a:t> </a:t>
            </a:r>
            <a:r>
              <a:rPr lang="de-DE" sz="2400" dirty="0" err="1"/>
              <a:t>be</a:t>
            </a:r>
            <a:r>
              <a:rPr lang="de-DE" sz="2400" dirty="0"/>
              <a:t> </a:t>
            </a:r>
            <a:r>
              <a:rPr lang="de-DE" sz="2400" dirty="0" err="1"/>
              <a:t>easily</a:t>
            </a:r>
            <a:r>
              <a:rPr lang="de-DE" sz="2400" dirty="0"/>
              <a:t> </a:t>
            </a:r>
            <a:r>
              <a:rPr lang="de-DE" sz="2400" dirty="0" err="1"/>
              <a:t>readable</a:t>
            </a:r>
            <a:r>
              <a:rPr lang="de-DE" sz="2400" dirty="0"/>
              <a:t>/</a:t>
            </a:r>
            <a:r>
              <a:rPr lang="de-DE" sz="2400" dirty="0" err="1"/>
              <a:t>editable</a:t>
            </a:r>
            <a:r>
              <a:rPr lang="de-DE" sz="2400" dirty="0"/>
              <a:t> (</a:t>
            </a:r>
            <a:r>
              <a:rPr lang="de-DE" sz="2400" dirty="0" err="1"/>
              <a:t>text</a:t>
            </a:r>
            <a:r>
              <a:rPr lang="de-DE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7965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A1417-81E4-3F48-919A-F50FEF94C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771885" cy="831552"/>
          </a:xfrm>
        </p:spPr>
        <p:txBody>
          <a:bodyPr/>
          <a:lstStyle/>
          <a:p>
            <a:r>
              <a:rPr lang="de-DE" dirty="0" err="1"/>
              <a:t>Cocoa</a:t>
            </a:r>
            <a:r>
              <a:rPr lang="de-DE" dirty="0"/>
              <a:t> Networking: </a:t>
            </a:r>
            <a:r>
              <a:rPr lang="de-DE" dirty="0" err="1"/>
              <a:t>CFHTTPMessage</a:t>
            </a:r>
            <a:br>
              <a:rPr lang="de-DE" dirty="0"/>
            </a:b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8BD4B-2667-5846-89B1-DBEDD2CED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00435"/>
            <a:ext cx="10112769" cy="43557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2400" dirty="0"/>
              <a:t>An </a:t>
            </a:r>
            <a:r>
              <a:rPr lang="de-DE" sz="2400" dirty="0" err="1"/>
              <a:t>opaque</a:t>
            </a:r>
            <a:r>
              <a:rPr lang="de-DE" sz="2400" dirty="0"/>
              <a:t> </a:t>
            </a:r>
            <a:r>
              <a:rPr lang="de-DE" sz="2400" dirty="0" err="1"/>
              <a:t>reference</a:t>
            </a:r>
            <a:r>
              <a:rPr lang="de-DE" sz="2400" dirty="0"/>
              <a:t> </a:t>
            </a:r>
            <a:r>
              <a:rPr lang="de-DE" sz="2400" dirty="0" err="1"/>
              <a:t>representing</a:t>
            </a:r>
            <a:r>
              <a:rPr lang="de-DE" sz="2400" dirty="0"/>
              <a:t> an HTTP </a:t>
            </a:r>
            <a:r>
              <a:rPr lang="de-DE" sz="2400" dirty="0" err="1"/>
              <a:t>message</a:t>
            </a:r>
            <a:endParaRPr lang="de-DE" sz="2400" dirty="0"/>
          </a:p>
          <a:p>
            <a:pPr>
              <a:lnSpc>
                <a:spcPct val="150000"/>
              </a:lnSpc>
            </a:pPr>
            <a:r>
              <a:rPr lang="de-DE" sz="2400" dirty="0" err="1"/>
              <a:t>CFHTTPMessageCreateEmpty</a:t>
            </a:r>
            <a:r>
              <a:rPr lang="de-DE" sz="2400" dirty="0"/>
              <a:t>() &amp; </a:t>
            </a:r>
            <a:r>
              <a:rPr lang="de-DE" sz="2400" dirty="0" err="1"/>
              <a:t>CFHTTPMessageAppendBytes</a:t>
            </a:r>
            <a:r>
              <a:rPr lang="de-DE" sz="2400" dirty="0"/>
              <a:t>()</a:t>
            </a:r>
          </a:p>
          <a:p>
            <a:pPr>
              <a:lnSpc>
                <a:spcPct val="150000"/>
              </a:lnSpc>
            </a:pPr>
            <a:r>
              <a:rPr lang="de-DE" sz="2400" dirty="0"/>
              <a:t>Can </a:t>
            </a:r>
            <a:r>
              <a:rPr lang="de-DE" sz="2400" dirty="0" err="1"/>
              <a:t>work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human-</a:t>
            </a:r>
            <a:r>
              <a:rPr lang="de-DE" sz="2400" dirty="0" err="1"/>
              <a:t>readable</a:t>
            </a:r>
            <a:r>
              <a:rPr lang="de-DE" sz="2400" dirty="0"/>
              <a:t> /-</a:t>
            </a:r>
            <a:r>
              <a:rPr lang="de-DE" sz="2400" dirty="0" err="1"/>
              <a:t>writeable</a:t>
            </a:r>
            <a:r>
              <a:rPr lang="de-DE" sz="2400" dirty="0"/>
              <a:t> </a:t>
            </a:r>
            <a:r>
              <a:rPr lang="de-DE" sz="2400" dirty="0" err="1"/>
              <a:t>data</a:t>
            </a:r>
            <a:r>
              <a:rPr lang="de-DE" sz="2400" dirty="0"/>
              <a:t> (</a:t>
            </a:r>
            <a:r>
              <a:rPr lang="de-DE" sz="2400" dirty="0" err="1"/>
              <a:t>text</a:t>
            </a:r>
            <a:r>
              <a:rPr lang="de-DE" sz="2400" dirty="0"/>
              <a:t>)</a:t>
            </a:r>
          </a:p>
          <a:p>
            <a:pPr>
              <a:lnSpc>
                <a:spcPct val="150000"/>
              </a:lnSpc>
            </a:pPr>
            <a:r>
              <a:rPr lang="de-DE" sz="2400" dirty="0" err="1"/>
              <a:t>No</a:t>
            </a:r>
            <a:r>
              <a:rPr lang="de-DE" sz="2400" dirty="0"/>
              <a:t> </a:t>
            </a:r>
            <a:r>
              <a:rPr lang="de-DE" sz="2400" dirty="0" err="1"/>
              <a:t>parser</a:t>
            </a:r>
            <a:r>
              <a:rPr lang="de-DE" sz="2400" dirty="0"/>
              <a:t> </a:t>
            </a:r>
            <a:r>
              <a:rPr lang="de-DE" sz="2400" dirty="0" err="1"/>
              <a:t>needed</a:t>
            </a:r>
            <a:endParaRPr lang="de-DE" sz="2400" dirty="0"/>
          </a:p>
          <a:p>
            <a:pPr>
              <a:lnSpc>
                <a:spcPct val="150000"/>
              </a:lnSpc>
            </a:pPr>
            <a:r>
              <a:rPr lang="de-DE" sz="2400" dirty="0" err="1"/>
              <a:t>Worth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wrap</a:t>
            </a:r>
            <a:r>
              <a:rPr lang="de-DE" sz="2400" dirty="0"/>
              <a:t>  </a:t>
            </a:r>
            <a:r>
              <a:rPr lang="de-DE" sz="2400" dirty="0" err="1"/>
              <a:t>the</a:t>
            </a:r>
            <a:r>
              <a:rPr lang="de-DE" sz="2400" dirty="0"/>
              <a:t> C </a:t>
            </a:r>
            <a:r>
              <a:rPr lang="de-DE" sz="2400" dirty="0" err="1"/>
              <a:t>styled</a:t>
            </a:r>
            <a:r>
              <a:rPr lang="de-DE" sz="2400" dirty="0"/>
              <a:t> </a:t>
            </a:r>
            <a:r>
              <a:rPr lang="de-DE" sz="2400" dirty="0" err="1"/>
              <a:t>interface</a:t>
            </a:r>
            <a:endParaRPr lang="de-DE" sz="2400" dirty="0"/>
          </a:p>
          <a:p>
            <a:pPr>
              <a:lnSpc>
                <a:spcPct val="150000"/>
              </a:lnSpc>
            </a:pPr>
            <a:r>
              <a:rPr lang="de-DE" sz="2400" dirty="0"/>
              <a:t>Easy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create</a:t>
            </a:r>
            <a:r>
              <a:rPr lang="de-DE" sz="2400" dirty="0"/>
              <a:t> a </a:t>
            </a:r>
            <a:r>
              <a:rPr lang="de-DE" sz="2400" dirty="0" err="1"/>
              <a:t>response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737059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A1417-81E4-3F48-919A-F50FEF94C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Cocoa</a:t>
            </a:r>
            <a:r>
              <a:rPr lang="de-DE" dirty="0"/>
              <a:t> Networking: </a:t>
            </a:r>
            <a:r>
              <a:rPr lang="de-DE" dirty="0" err="1"/>
              <a:t>Complete</a:t>
            </a:r>
            <a:r>
              <a:rPr lang="de-DE" dirty="0"/>
              <a:t> </a:t>
            </a:r>
            <a:r>
              <a:rPr lang="de-DE" dirty="0" err="1"/>
              <a:t>flow</a:t>
            </a:r>
            <a:endParaRPr lang="de-DE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79DB91-18F9-B64C-8FFE-920448232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00435"/>
            <a:ext cx="10112769" cy="43557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2400" dirty="0"/>
              <a:t>Load </a:t>
            </a:r>
            <a:r>
              <a:rPr lang="de-DE" sz="2400" dirty="0" err="1"/>
              <a:t>mocks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</a:t>
            </a:r>
            <a:r>
              <a:rPr lang="de-DE" sz="2400" dirty="0" err="1"/>
              <a:t>CFHTTPMessage</a:t>
            </a:r>
            <a:br>
              <a:rPr lang="de-DE" sz="2400" dirty="0"/>
            </a:br>
            <a:r>
              <a:rPr lang="de-DE" sz="1800" dirty="0" err="1"/>
              <a:t>CFHTTPMessageCreateEmpty</a:t>
            </a:r>
            <a:r>
              <a:rPr lang="de-DE" sz="1800" dirty="0"/>
              <a:t>() &amp; </a:t>
            </a:r>
            <a:r>
              <a:rPr lang="de-DE" sz="1800" dirty="0" err="1"/>
              <a:t>CFHTTPMessageAppendBytes</a:t>
            </a:r>
            <a:r>
              <a:rPr lang="de-DE" sz="1800" dirty="0"/>
              <a:t>()</a:t>
            </a:r>
          </a:p>
          <a:p>
            <a:pPr>
              <a:lnSpc>
                <a:spcPct val="150000"/>
              </a:lnSpc>
            </a:pPr>
            <a:r>
              <a:rPr lang="de-DE" sz="2400" dirty="0" err="1"/>
              <a:t>Inject</a:t>
            </a:r>
            <a:r>
              <a:rPr lang="de-DE" sz="2400" dirty="0"/>
              <a:t> </a:t>
            </a:r>
            <a:r>
              <a:rPr lang="de-DE" sz="2400" dirty="0" err="1"/>
              <a:t>these</a:t>
            </a:r>
            <a:r>
              <a:rPr lang="de-DE" sz="2400" dirty="0"/>
              <a:t> </a:t>
            </a:r>
            <a:r>
              <a:rPr lang="de-DE" sz="2400" dirty="0" err="1"/>
              <a:t>mocks</a:t>
            </a:r>
            <a:r>
              <a:rPr lang="de-DE" sz="2400" dirty="0"/>
              <a:t> </a:t>
            </a:r>
            <a:r>
              <a:rPr lang="de-DE" sz="2400" dirty="0" err="1"/>
              <a:t>into</a:t>
            </a:r>
            <a:r>
              <a:rPr lang="de-DE" sz="2400" dirty="0"/>
              <a:t> </a:t>
            </a:r>
            <a:r>
              <a:rPr lang="de-DE" sz="2400" dirty="0" err="1"/>
              <a:t>your</a:t>
            </a:r>
            <a:r>
              <a:rPr lang="de-DE" sz="2400" dirty="0"/>
              <a:t> </a:t>
            </a:r>
            <a:r>
              <a:rPr lang="de-DE" sz="2400" dirty="0" err="1"/>
              <a:t>subclass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URLProtocol</a:t>
            </a:r>
            <a:r>
              <a:rPr lang="de-DE" sz="2400" dirty="0"/>
              <a:t>(Mock)</a:t>
            </a:r>
            <a:br>
              <a:rPr lang="de-DE" sz="2400" dirty="0"/>
            </a:br>
            <a:r>
              <a:rPr lang="de-DE" sz="1800" dirty="0"/>
              <a:t>A </a:t>
            </a:r>
            <a:r>
              <a:rPr lang="de-DE" sz="1800" dirty="0" err="1"/>
              <a:t>custom</a:t>
            </a:r>
            <a:r>
              <a:rPr lang="de-DE" sz="1800" dirty="0"/>
              <a:t> </a:t>
            </a:r>
            <a:r>
              <a:rPr lang="de-DE" sz="1800" dirty="0" err="1"/>
              <a:t>logic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your</a:t>
            </a:r>
            <a:r>
              <a:rPr lang="de-DE" sz="1800" dirty="0"/>
              <a:t> </a:t>
            </a:r>
            <a:r>
              <a:rPr lang="de-DE" sz="1800" dirty="0" err="1"/>
              <a:t>own</a:t>
            </a:r>
            <a:r>
              <a:rPr lang="de-DE" sz="1800" dirty="0"/>
              <a:t> taste</a:t>
            </a:r>
          </a:p>
          <a:p>
            <a:pPr>
              <a:lnSpc>
                <a:spcPct val="150000"/>
              </a:lnSpc>
            </a:pPr>
            <a:r>
              <a:rPr lang="de-DE" sz="2400" dirty="0" err="1"/>
              <a:t>Inject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URLProtocolMock</a:t>
            </a:r>
            <a:r>
              <a:rPr lang="de-DE" sz="2400" dirty="0"/>
              <a:t> </a:t>
            </a:r>
            <a:r>
              <a:rPr lang="de-DE" sz="2400" dirty="0" err="1"/>
              <a:t>into</a:t>
            </a:r>
            <a:r>
              <a:rPr lang="de-DE" sz="2400" dirty="0"/>
              <a:t> URL </a:t>
            </a:r>
            <a:r>
              <a:rPr lang="de-DE" sz="2400" dirty="0" err="1"/>
              <a:t>Loading</a:t>
            </a:r>
            <a:r>
              <a:rPr lang="de-DE" sz="2400" dirty="0"/>
              <a:t> System</a:t>
            </a:r>
            <a:br>
              <a:rPr lang="de-DE" sz="2400" dirty="0"/>
            </a:br>
            <a:r>
              <a:rPr lang="de-DE" sz="1600" dirty="0" err="1"/>
              <a:t>URLProtocol.registerClass</a:t>
            </a:r>
            <a:r>
              <a:rPr lang="de-DE" sz="1600" dirty="0"/>
              <a:t>(</a:t>
            </a:r>
            <a:r>
              <a:rPr lang="de-DE" sz="1600" dirty="0" err="1"/>
              <a:t>URLProtocolMock.self</a:t>
            </a:r>
            <a:r>
              <a:rPr lang="de-DE" sz="1600" dirty="0"/>
              <a:t>)</a:t>
            </a:r>
          </a:p>
          <a:p>
            <a:pPr>
              <a:lnSpc>
                <a:spcPct val="150000"/>
              </a:lnSpc>
            </a:pPr>
            <a:r>
              <a:rPr lang="de-DE" sz="2400" dirty="0"/>
              <a:t>Profit: </a:t>
            </a:r>
            <a:r>
              <a:rPr lang="de-DE" sz="2400" dirty="0" err="1"/>
              <a:t>small</a:t>
            </a:r>
            <a:r>
              <a:rPr lang="de-DE" sz="2400" dirty="0"/>
              <a:t>, easy, fast, </a:t>
            </a:r>
            <a:r>
              <a:rPr lang="de-DE" sz="2400" dirty="0" err="1"/>
              <a:t>repeatable</a:t>
            </a:r>
            <a:r>
              <a:rPr lang="de-DE" sz="2400" dirty="0"/>
              <a:t>, </a:t>
            </a:r>
            <a:r>
              <a:rPr lang="de-DE" sz="2400" dirty="0" err="1"/>
              <a:t>independent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10638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{5305A522-91BC-D645-866B-6D132085084B}tf10001062</Template>
  <TotalTime>472</TotalTime>
  <Words>393</Words>
  <Application>Microsoft Macintosh PowerPoint</Application>
  <PresentationFormat>Widescreen</PresentationFormat>
  <Paragraphs>82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Unit Tests for Cocoa Networking</vt:lpstr>
      <vt:lpstr>Unit Tests for Cocoa Networking</vt:lpstr>
      <vt:lpstr>Testing – in general</vt:lpstr>
      <vt:lpstr>Unit tests</vt:lpstr>
      <vt:lpstr>Overview of Cocoa Networking</vt:lpstr>
      <vt:lpstr>URLProtocol methods</vt:lpstr>
      <vt:lpstr>URLProtocol::startLoading()</vt:lpstr>
      <vt:lpstr>Cocoa Networking: CFHTTPMessage </vt:lpstr>
      <vt:lpstr>Cocoa Networking: Complete flow</vt:lpstr>
      <vt:lpstr>PowerPoint Presentation</vt:lpstr>
      <vt:lpstr>NeXT STEPs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Tests for Networking</dc:title>
  <dc:creator>Zsolt Mikola</dc:creator>
  <cp:lastModifiedBy>Zsolt Mikola</cp:lastModifiedBy>
  <cp:revision>137</cp:revision>
  <dcterms:created xsi:type="dcterms:W3CDTF">2018-04-22T20:34:12Z</dcterms:created>
  <dcterms:modified xsi:type="dcterms:W3CDTF">2018-04-25T15:14:10Z</dcterms:modified>
</cp:coreProperties>
</file>