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4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308" r:id="rId3"/>
    <p:sldId id="309" r:id="rId4"/>
    <p:sldId id="310" r:id="rId5"/>
    <p:sldId id="311" r:id="rId6"/>
  </p:sldIdLst>
  <p:sldSz cx="9144000" cy="5715000" type="screen16x10"/>
  <p:notesSz cx="6797675" cy="9928225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00FF"/>
    <a:srgbClr val="7F7F7F"/>
    <a:srgbClr val="000000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 autoAdjust="0"/>
    <p:restoredTop sz="84914" autoAdjust="0"/>
  </p:normalViewPr>
  <p:slideViewPr>
    <p:cSldViewPr>
      <p:cViewPr varScale="1">
        <p:scale>
          <a:sx n="87" d="100"/>
          <a:sy n="87" d="100"/>
        </p:scale>
        <p:origin x="1134" y="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D83FDC75-7F73-4A4A-A77C-09AADF00E0EA}" type="datetimeFigureOut">
              <a:rPr lang="fr-FR" smtClean="0"/>
              <a:pPr/>
              <a:t>28/09/2017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459226BF-1F13-42D3-80DC-373E7ADD1EB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3076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48AEF76B-3757-4A0B-AF93-28494465C1DD}" type="datetimeFigureOut">
              <a:rPr lang="fr-FR"/>
              <a:pPr/>
              <a:t>28/09/2017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44538"/>
            <a:ext cx="59563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75693FD4-8F83-4EF7-AC3F-0DC0388986B0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648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744538"/>
            <a:ext cx="59563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r>
              <a:rPr lang="fr-FR" dirty="0" smtClean="0"/>
              <a:t>Ce modèle peut être utilisé comme fichier de démarrage pour présenter des supports de formation à un groupe.</a:t>
            </a:r>
          </a:p>
          <a:p>
            <a:endParaRPr lang="fr-FR" dirty="0" smtClean="0"/>
          </a:p>
          <a:p>
            <a:pPr lvl="0"/>
            <a:r>
              <a:rPr lang="fr-FR" sz="1200" b="1" dirty="0" smtClean="0"/>
              <a:t>Sections</a:t>
            </a:r>
            <a:endParaRPr lang="fr-FR" sz="1200" b="0" dirty="0" smtClean="0"/>
          </a:p>
          <a:p>
            <a:pPr lvl="0"/>
            <a:r>
              <a:rPr lang="fr-FR" sz="1200" b="0" dirty="0" smtClean="0"/>
              <a:t>Cliquez avec le bouton droit sur une diapositive pour ajouter des sections.</a:t>
            </a:r>
            <a:r>
              <a:rPr lang="fr-FR" sz="1200" b="0" baseline="0" dirty="0" smtClean="0"/>
              <a:t> Les sections permettent d’organiser les diapositives et facilitent la collaboration entre plusieurs auteurs.</a:t>
            </a:r>
            <a:endParaRPr lang="fr-FR" sz="1200" b="0" dirty="0" smtClean="0"/>
          </a:p>
          <a:p>
            <a:pPr lvl="0"/>
            <a:endParaRPr lang="fr-FR" sz="1200" b="1" dirty="0" smtClean="0"/>
          </a:p>
          <a:p>
            <a:pPr lvl="0"/>
            <a:r>
              <a:rPr lang="fr-FR" sz="1200" b="1" dirty="0" smtClean="0"/>
              <a:t>Notes</a:t>
            </a:r>
          </a:p>
          <a:p>
            <a:pPr lvl="0"/>
            <a:r>
              <a:rPr lang="fr-FR" sz="1200" dirty="0" smtClean="0"/>
              <a:t>Utilisez la section Notes pour les notes de présentation ou pour fournir des informations  supplémentaires à l’audience.</a:t>
            </a:r>
            <a:r>
              <a:rPr lang="fr-FR" sz="1200" baseline="0" dirty="0" smtClean="0"/>
              <a:t> Affichez ces notes en mode Présentation pendant votre présentation. </a:t>
            </a:r>
          </a:p>
          <a:p>
            <a:pPr lvl="0">
              <a:buFontTx/>
              <a:buNone/>
            </a:pPr>
            <a:r>
              <a:rPr lang="fr-FR" sz="1200" dirty="0" smtClean="0"/>
              <a:t>N’oubliez pas de tenir compte de la taille de la police (critère important pour l’accessibilité, la visibilité, l’enregistrement vidéo et la production en ligne)</a:t>
            </a:r>
          </a:p>
          <a:p>
            <a:pPr lvl="0"/>
            <a:endParaRPr lang="fr-FR" sz="1200" dirty="0" smtClean="0"/>
          </a:p>
          <a:p>
            <a:pPr lvl="0">
              <a:buFontTx/>
              <a:buNone/>
            </a:pPr>
            <a:r>
              <a:rPr lang="fr-FR" sz="1200" b="1" dirty="0" smtClean="0"/>
              <a:t>Couleurs coordonnées </a:t>
            </a:r>
          </a:p>
          <a:p>
            <a:pPr lvl="0">
              <a:buFontTx/>
              <a:buNone/>
            </a:pPr>
            <a:r>
              <a:rPr lang="fr-FR" sz="1200" dirty="0" smtClean="0"/>
              <a:t>Faites tout particulièrement attention aux diagrammes, graphiques et zones de texte.</a:t>
            </a:r>
            <a:r>
              <a:rPr lang="fr-FR" sz="1200" baseline="0" dirty="0" smtClean="0"/>
              <a:t> </a:t>
            </a:r>
            <a:endParaRPr lang="fr-FR" sz="1200" dirty="0" smtClean="0"/>
          </a:p>
          <a:p>
            <a:pPr lvl="0"/>
            <a:r>
              <a:rPr lang="fr-FR" sz="1200" dirty="0" smtClean="0"/>
              <a:t>Tenez compte du fait que les participants imprimeront la présentation en noir et blanc ou </a:t>
            </a:r>
            <a:r>
              <a:rPr lang="fr-FR" sz="1200" dirty="0" err="1" smtClean="0"/>
              <a:t>nuances de gris</a:t>
            </a:r>
            <a:r>
              <a:rPr lang="fr-FR" sz="1200" dirty="0" smtClean="0"/>
              <a:t>. Effectuez un test d’impression pour vérifier que vos couleurs s’impriment correctement en noir et blanc intégral et </a:t>
            </a:r>
            <a:r>
              <a:rPr lang="fr-FR" sz="1200" dirty="0" err="1" smtClean="0"/>
              <a:t>nuances de gris</a:t>
            </a:r>
            <a:r>
              <a:rPr lang="fr-FR" sz="1200" dirty="0" smtClean="0"/>
              <a:t>.</a:t>
            </a:r>
          </a:p>
          <a:p>
            <a:pPr lvl="0">
              <a:buFontTx/>
              <a:buNone/>
            </a:pPr>
            <a:endParaRPr lang="fr-FR" sz="1200" dirty="0" smtClean="0"/>
          </a:p>
          <a:p>
            <a:pPr lvl="0">
              <a:buFontTx/>
              <a:buNone/>
            </a:pPr>
            <a:r>
              <a:rPr lang="fr-FR" sz="1200" b="1" dirty="0" smtClean="0"/>
              <a:t>Graphiques, tableaux et diagrammes</a:t>
            </a:r>
          </a:p>
          <a:p>
            <a:pPr lvl="0"/>
            <a:r>
              <a:rPr lang="fr-FR" sz="1200" dirty="0" smtClean="0"/>
              <a:t>Faites en sorte que votre présentation soit simple : utilisez des styles et des couleurs identiques qui ne soient pas gênants.</a:t>
            </a:r>
          </a:p>
          <a:p>
            <a:pPr lvl="0"/>
            <a:r>
              <a:rPr lang="fr-FR" sz="1200" dirty="0" smtClean="0"/>
              <a:t>Ajoutez une étiquette à tous les graphiques et tableaux.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75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212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268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04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85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40248" y="1111560"/>
            <a:ext cx="6180224" cy="1225021"/>
          </a:xfrm>
        </p:spPr>
        <p:txBody>
          <a:bodyPr anchor="b" anchorCtr="0"/>
          <a:lstStyle>
            <a:lvl1pPr algn="r" eaLnBrk="1" latinLnBrk="0" hangingPunct="1">
              <a:defRPr kumimoji="0" lang="fr-FR" b="1" cap="sm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1848" y="2572060"/>
            <a:ext cx="4772528" cy="8255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fr-FR"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fr-FR" smtClean="0"/>
              <a:t>Modifiez le style des sous-titres du masque</a:t>
            </a:r>
            <a:endParaRPr/>
          </a:p>
        </p:txBody>
      </p:sp>
      <p:sp>
        <p:nvSpPr>
          <p:cNvPr id="13" name="Rectangle 12"/>
          <p:cNvSpPr/>
          <p:nvPr userDrawn="1"/>
        </p:nvSpPr>
        <p:spPr>
          <a:xfrm rot="16200000">
            <a:off x="-1839565" y="2716846"/>
            <a:ext cx="4837719" cy="11585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 rot="16200000">
            <a:off x="4712658" y="-3554066"/>
            <a:ext cx="877280" cy="79854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D:\ESEO\Comm &amp; recrutement\Plaquettes brochures logos\ESEO GROUPE Bipmap.bmp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28" y="48022"/>
            <a:ext cx="1058528" cy="76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226" y="0"/>
            <a:ext cx="7068183" cy="8544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Thibaud Chevrier - CGI BUSINESS CONSULTING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755576" y="1357334"/>
            <a:ext cx="80772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Thibaud Chevrier - CGI BUSINESS CONSULTING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Thibaud Chevrier - CGI BUSINESS CONSULTING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333500"/>
            <a:ext cx="80772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5856" y="5493556"/>
            <a:ext cx="2895600" cy="221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fr-FR"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Thibaud Chevrier - CGI BUSINESS CONSULTING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4701296" y="-3565428"/>
            <a:ext cx="900000" cy="7985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9872" y="5493556"/>
            <a:ext cx="2133600" cy="221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fr-FR"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5493556"/>
            <a:ext cx="1115616" cy="221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fr-FR"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3D6E5A2-EC83-451F-A719-9AC1370DD5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226" y="0"/>
            <a:ext cx="7140191" cy="87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fr-FR" dirty="0" smtClean="0"/>
              <a:t>Modifiez le style du titre</a:t>
            </a:r>
            <a:endParaRPr kumimoji="0" lang="en-US" dirty="0" smtClean="0"/>
          </a:p>
        </p:txBody>
      </p:sp>
      <p:sp>
        <p:nvSpPr>
          <p:cNvPr id="12" name="Rectangle 11"/>
          <p:cNvSpPr/>
          <p:nvPr/>
        </p:nvSpPr>
        <p:spPr>
          <a:xfrm flipH="1">
            <a:off x="1" y="877281"/>
            <a:ext cx="9144000" cy="380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2" descr="D:\ESEO\Comm &amp; recrutement\Plaquettes brochures logos\ESEO GROUPE Bipmap.bmp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28" y="48022"/>
            <a:ext cx="1058528" cy="76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</p:sldLayoutIdLst>
  <p:transition spd="slow">
    <p:wipe dir="d"/>
  </p:transition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kumimoji="0" lang="fr-FR" sz="36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fr-FR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41699"/>
            <a:ext cx="7367388" cy="1981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Design Patterns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ESEO S9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Conception générale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</a:t>
            </a:fld>
            <a:endParaRPr kumimoji="0"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31076" y="5493556"/>
            <a:ext cx="3185160" cy="221444"/>
          </a:xfrm>
        </p:spPr>
        <p:txBody>
          <a:bodyPr/>
          <a:lstStyle/>
          <a:p>
            <a:r>
              <a:rPr lang="en-US" dirty="0" smtClean="0"/>
              <a:t>Thibaud Chevrier – </a:t>
            </a:r>
            <a:r>
              <a:rPr lang="en-US" dirty="0" err="1" smtClean="0"/>
              <a:t>Projet</a:t>
            </a:r>
            <a:r>
              <a:rPr lang="en-US" dirty="0" smtClean="0"/>
              <a:t> COOL S9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079958"/>
            <a:ext cx="6984523" cy="420073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307830" y="2713484"/>
            <a:ext cx="1441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3 Design Patterns :</a:t>
            </a:r>
          </a:p>
          <a:p>
            <a:r>
              <a:rPr lang="fr-FR" sz="1200" b="1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fr-FR" sz="1200" b="1" dirty="0" smtClean="0"/>
              <a:t>Singleton</a:t>
            </a:r>
          </a:p>
          <a:p>
            <a:pPr marL="171450" indent="-171450">
              <a:buFontTx/>
              <a:buChar char="-"/>
            </a:pPr>
            <a:r>
              <a:rPr lang="fr-FR" sz="1200" b="1" dirty="0" smtClean="0"/>
              <a:t>Commande</a:t>
            </a:r>
          </a:p>
          <a:p>
            <a:pPr marL="171450" indent="-171450">
              <a:buFontTx/>
              <a:buChar char="-"/>
            </a:pPr>
            <a:r>
              <a:rPr lang="fr-FR" sz="1200" b="1" dirty="0" smtClean="0"/>
              <a:t>Observateur</a:t>
            </a:r>
            <a:endParaRPr lang="fr-FR" sz="1200" b="1" dirty="0" smtClean="0"/>
          </a:p>
          <a:p>
            <a:pPr marL="171450" indent="-171450">
              <a:buFontTx/>
              <a:buChar char="-"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600462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Singleto</a:t>
            </a:r>
            <a:r>
              <a:rPr lang="fr-FR" dirty="0"/>
              <a:t>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3</a:t>
            </a:fld>
            <a:endParaRPr kumimoji="0"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31076" y="5493556"/>
            <a:ext cx="3185160" cy="221444"/>
          </a:xfrm>
        </p:spPr>
        <p:txBody>
          <a:bodyPr/>
          <a:lstStyle/>
          <a:p>
            <a:r>
              <a:rPr lang="en-US" dirty="0" smtClean="0"/>
              <a:t>Thibaud Chevrier – </a:t>
            </a:r>
            <a:r>
              <a:rPr lang="en-US" dirty="0" err="1" smtClean="0"/>
              <a:t>Projet</a:t>
            </a:r>
            <a:r>
              <a:rPr lang="en-US" dirty="0" smtClean="0"/>
              <a:t> COOL S9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417340"/>
            <a:ext cx="1647825" cy="13525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1129308"/>
            <a:ext cx="2238375" cy="34480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945" y="3273997"/>
            <a:ext cx="1581150" cy="120967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943753" y="1374710"/>
            <a:ext cx="308914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Type : </a:t>
            </a:r>
            <a:r>
              <a:rPr lang="fr-FR" sz="1200" dirty="0" smtClean="0"/>
              <a:t>objet, créateur</a:t>
            </a:r>
          </a:p>
          <a:p>
            <a:endParaRPr lang="fr-FR" sz="1200" dirty="0"/>
          </a:p>
          <a:p>
            <a:r>
              <a:rPr lang="fr-FR" sz="1200" b="1" dirty="0"/>
              <a:t>Objectif : </a:t>
            </a:r>
            <a:r>
              <a:rPr lang="fr-FR" sz="1200" dirty="0"/>
              <a:t>garantit qu'une classe n'a qu'une seule instance et fournit un moyen d'obtenir cette unique instance</a:t>
            </a:r>
            <a:r>
              <a:rPr lang="fr-FR" sz="1200" dirty="0" smtClean="0"/>
              <a:t>.</a:t>
            </a:r>
          </a:p>
          <a:p>
            <a:endParaRPr lang="fr-FR" sz="1200" dirty="0"/>
          </a:p>
          <a:p>
            <a:r>
              <a:rPr lang="fr-FR" sz="1200" b="1" dirty="0"/>
              <a:t>Implémentation : </a:t>
            </a:r>
            <a:r>
              <a:rPr lang="fr-FR" sz="1200" dirty="0"/>
              <a:t>Les clients accèdent à l'unique instance du Singleton à travers sa méthode de classe </a:t>
            </a:r>
            <a:r>
              <a:rPr lang="fr-FR" sz="1200" dirty="0" err="1"/>
              <a:t>getInstance</a:t>
            </a:r>
            <a:r>
              <a:rPr lang="fr-FR" sz="1200" dirty="0" smtClean="0"/>
              <a:t>().</a:t>
            </a:r>
          </a:p>
          <a:p>
            <a:endParaRPr lang="fr-FR" sz="1200" dirty="0"/>
          </a:p>
          <a:p>
            <a:r>
              <a:rPr lang="fr-FR" sz="1200" b="1" dirty="0" smtClean="0"/>
              <a:t>Avantage:</a:t>
            </a:r>
            <a:endParaRPr lang="fr-FR" sz="1200" b="1" dirty="0" smtClean="0"/>
          </a:p>
          <a:p>
            <a:r>
              <a:rPr lang="fr-FR" sz="1200" dirty="0"/>
              <a:t>F</a:t>
            </a:r>
            <a:r>
              <a:rPr lang="fr-FR" sz="1200" dirty="0" smtClean="0"/>
              <a:t>ournit </a:t>
            </a:r>
            <a:r>
              <a:rPr lang="fr-FR" sz="1200" dirty="0"/>
              <a:t>un accès contrôlé à son unique </a:t>
            </a:r>
            <a:r>
              <a:rPr lang="fr-FR" sz="1200" dirty="0" smtClean="0"/>
              <a:t>instance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180636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4</a:t>
            </a:fld>
            <a:endParaRPr kumimoji="0"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31076" y="5493556"/>
            <a:ext cx="3185160" cy="221444"/>
          </a:xfrm>
        </p:spPr>
        <p:txBody>
          <a:bodyPr/>
          <a:lstStyle/>
          <a:p>
            <a:r>
              <a:rPr lang="en-US" dirty="0" smtClean="0"/>
              <a:t>Thibaud Chevrier – </a:t>
            </a:r>
            <a:r>
              <a:rPr lang="en-US" dirty="0" err="1" smtClean="0"/>
              <a:t>Projet</a:t>
            </a:r>
            <a:r>
              <a:rPr lang="en-US" dirty="0" smtClean="0"/>
              <a:t> COOL S9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561356"/>
            <a:ext cx="5281448" cy="311090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868144" y="1345332"/>
            <a:ext cx="30833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Type : </a:t>
            </a:r>
            <a:r>
              <a:rPr lang="fr-FR" sz="1200" dirty="0"/>
              <a:t>objet, comportemental</a:t>
            </a:r>
          </a:p>
          <a:p>
            <a:r>
              <a:rPr lang="fr-FR" sz="1200" dirty="0"/>
              <a:t>décrit la façon dont un groupe d'objets collaborent pour réaliser une tâche qu'un objet ne peut réaliser seul</a:t>
            </a:r>
          </a:p>
          <a:p>
            <a:endParaRPr lang="fr-FR" sz="1200" dirty="0"/>
          </a:p>
          <a:p>
            <a:r>
              <a:rPr lang="fr-FR" sz="1200" b="1" dirty="0"/>
              <a:t>Objectif : </a:t>
            </a:r>
            <a:r>
              <a:rPr lang="fr-FR" sz="1200" dirty="0"/>
              <a:t>Encapsuler une requête </a:t>
            </a:r>
            <a:r>
              <a:rPr lang="fr-FR" sz="1200" dirty="0" smtClean="0"/>
              <a:t>dans </a:t>
            </a:r>
            <a:r>
              <a:rPr lang="fr-FR" sz="1200" dirty="0"/>
              <a:t>un </a:t>
            </a:r>
            <a:r>
              <a:rPr lang="fr-FR" sz="1200" dirty="0" smtClean="0"/>
              <a:t>objet</a:t>
            </a:r>
          </a:p>
          <a:p>
            <a:endParaRPr lang="fr-FR" sz="1200" dirty="0"/>
          </a:p>
          <a:p>
            <a:r>
              <a:rPr lang="fr-FR" sz="1200" b="1" dirty="0"/>
              <a:t>Implémentation </a:t>
            </a:r>
            <a:r>
              <a:rPr lang="fr-FR" sz="1200" b="1" dirty="0" smtClean="0"/>
              <a:t>:</a:t>
            </a:r>
          </a:p>
          <a:p>
            <a:r>
              <a:rPr lang="fr-FR" sz="1200" dirty="0" smtClean="0"/>
              <a:t>Client : </a:t>
            </a:r>
            <a:r>
              <a:rPr lang="fr-FR" sz="1200" dirty="0" err="1" smtClean="0"/>
              <a:t>ClientMonkeyIsland</a:t>
            </a:r>
            <a:endParaRPr lang="fr-FR" sz="1200" dirty="0" smtClean="0"/>
          </a:p>
          <a:p>
            <a:r>
              <a:rPr lang="fr-FR" sz="1200" dirty="0" smtClean="0"/>
              <a:t>Commandes concrètes </a:t>
            </a:r>
            <a:r>
              <a:rPr lang="fr-FR" sz="1200" dirty="0" smtClean="0"/>
              <a:t>: </a:t>
            </a:r>
            <a:r>
              <a:rPr lang="fr-FR" sz="1200" dirty="0" err="1" smtClean="0"/>
              <a:t>CommandDeplacement</a:t>
            </a:r>
            <a:r>
              <a:rPr lang="fr-FR" sz="1200" dirty="0" smtClean="0"/>
              <a:t> et </a:t>
            </a:r>
            <a:r>
              <a:rPr lang="fr-FR" sz="1200" dirty="0" err="1" smtClean="0"/>
              <a:t>CommandInscription</a:t>
            </a:r>
            <a:endParaRPr lang="fr-FR" sz="1200" dirty="0" smtClean="0"/>
          </a:p>
          <a:p>
            <a:r>
              <a:rPr lang="fr-FR" sz="1200" dirty="0" smtClean="0"/>
              <a:t>Invocateur : Manager</a:t>
            </a:r>
          </a:p>
          <a:p>
            <a:r>
              <a:rPr lang="fr-FR" sz="1200" dirty="0" smtClean="0"/>
              <a:t>Récepteur : </a:t>
            </a:r>
            <a:r>
              <a:rPr lang="fr-FR" sz="1200" dirty="0" err="1" smtClean="0"/>
              <a:t>CommandControl</a:t>
            </a:r>
            <a:endParaRPr lang="fr-FR" sz="1200" dirty="0" smtClean="0"/>
          </a:p>
          <a:p>
            <a:endParaRPr lang="fr-FR" sz="1200" dirty="0"/>
          </a:p>
          <a:p>
            <a:r>
              <a:rPr lang="fr-FR" sz="1200" b="1" dirty="0" smtClean="0"/>
              <a:t>Avantages:</a:t>
            </a:r>
            <a:endParaRPr lang="fr-FR" sz="1200" b="1" dirty="0" smtClean="0"/>
          </a:p>
          <a:p>
            <a:pPr marL="171450" indent="-171450">
              <a:buFontTx/>
              <a:buChar char="-"/>
            </a:pPr>
            <a:r>
              <a:rPr lang="fr-FR" sz="1200" dirty="0" smtClean="0"/>
              <a:t>Dissocier la commande de la classe qui l’utilise</a:t>
            </a:r>
          </a:p>
          <a:p>
            <a:pPr marL="171450" indent="-171450">
              <a:buFontTx/>
              <a:buChar char="-"/>
            </a:pPr>
            <a:r>
              <a:rPr lang="fr-FR" sz="1200" dirty="0" smtClean="0"/>
              <a:t>Modification des commandes simplifiée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137476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Observateur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5</a:t>
            </a:fld>
            <a:endParaRPr kumimoji="0"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31076" y="5493556"/>
            <a:ext cx="3185160" cy="221444"/>
          </a:xfrm>
        </p:spPr>
        <p:txBody>
          <a:bodyPr/>
          <a:lstStyle/>
          <a:p>
            <a:r>
              <a:rPr lang="en-US" dirty="0" smtClean="0"/>
              <a:t>Thibaud Chevrier – </a:t>
            </a:r>
            <a:r>
              <a:rPr lang="en-US" dirty="0" err="1" smtClean="0"/>
              <a:t>Projet</a:t>
            </a:r>
            <a:r>
              <a:rPr lang="en-US" dirty="0" smtClean="0"/>
              <a:t> COOL S9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42658"/>
            <a:ext cx="3655023" cy="324102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274272" y="913284"/>
            <a:ext cx="49658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Type : </a:t>
            </a:r>
            <a:r>
              <a:rPr lang="fr-FR" sz="1200" dirty="0" smtClean="0"/>
              <a:t>objet, comportemental</a:t>
            </a:r>
          </a:p>
          <a:p>
            <a:r>
              <a:rPr lang="fr-FR" sz="1200" dirty="0" smtClean="0"/>
              <a:t>décrit la façon dont un groupe d'objets collaborent pour réaliser une tâche qu'un objet ne peut réaliser seul</a:t>
            </a:r>
          </a:p>
          <a:p>
            <a:endParaRPr lang="fr-FR" sz="1200" dirty="0" smtClean="0"/>
          </a:p>
          <a:p>
            <a:r>
              <a:rPr lang="fr-FR" sz="1200" b="1" dirty="0" smtClean="0"/>
              <a:t>Objectif </a:t>
            </a:r>
            <a:r>
              <a:rPr lang="fr-FR" sz="1200" b="1" dirty="0"/>
              <a:t>: </a:t>
            </a:r>
            <a:r>
              <a:rPr lang="fr-FR" sz="1200" dirty="0" smtClean="0"/>
              <a:t>Définit </a:t>
            </a:r>
            <a:r>
              <a:rPr lang="fr-FR" sz="1200" dirty="0"/>
              <a:t>une interdépendance de type un à plusieurs, </a:t>
            </a:r>
            <a:r>
              <a:rPr lang="fr-FR" sz="1200" dirty="0" smtClean="0"/>
              <a:t>afin </a:t>
            </a:r>
            <a:r>
              <a:rPr lang="fr-FR" sz="1200" dirty="0"/>
              <a:t>que lorsqu'un objet change d'état, tous ceux qui en dépendent en soient </a:t>
            </a:r>
            <a:r>
              <a:rPr lang="fr-FR" sz="1200" dirty="0" smtClean="0"/>
              <a:t>notifiés </a:t>
            </a:r>
            <a:r>
              <a:rPr lang="fr-FR" sz="1200" dirty="0"/>
              <a:t>et soient mis à jour. </a:t>
            </a:r>
            <a:endParaRPr lang="fr-FR" sz="1200" dirty="0" smtClean="0"/>
          </a:p>
          <a:p>
            <a:endParaRPr lang="fr-FR" sz="1200" dirty="0"/>
          </a:p>
          <a:p>
            <a:r>
              <a:rPr lang="fr-FR" sz="1200" b="1" dirty="0"/>
              <a:t>Implémentation : </a:t>
            </a:r>
            <a:r>
              <a:rPr lang="fr-FR" sz="1200" dirty="0" smtClean="0"/>
              <a:t>utilisation de L'interface </a:t>
            </a:r>
            <a:r>
              <a:rPr lang="fr-FR" sz="1200" dirty="0"/>
              <a:t>Observer </a:t>
            </a:r>
            <a:r>
              <a:rPr lang="fr-FR" sz="1200" dirty="0" smtClean="0"/>
              <a:t>et de </a:t>
            </a:r>
            <a:r>
              <a:rPr lang="fr-FR" sz="1200" dirty="0"/>
              <a:t>la classe </a:t>
            </a:r>
            <a:r>
              <a:rPr lang="fr-FR" sz="1200" dirty="0" smtClean="0"/>
              <a:t>abstraite Observable </a:t>
            </a:r>
            <a:r>
              <a:rPr lang="fr-FR" sz="1200" dirty="0"/>
              <a:t>de l'API </a:t>
            </a:r>
            <a:r>
              <a:rPr lang="fr-FR" sz="1200" dirty="0" smtClean="0"/>
              <a:t>Java. </a:t>
            </a:r>
          </a:p>
          <a:p>
            <a:r>
              <a:rPr lang="fr-FR" sz="1200" dirty="0" smtClean="0"/>
              <a:t>Observer : Manager</a:t>
            </a:r>
          </a:p>
          <a:p>
            <a:r>
              <a:rPr lang="fr-FR" sz="1200" dirty="0" smtClean="0"/>
              <a:t>Observable : toutes les classes </a:t>
            </a:r>
            <a:r>
              <a:rPr lang="fr-FR" sz="1200" dirty="0" err="1" smtClean="0"/>
              <a:t>héritants</a:t>
            </a:r>
            <a:r>
              <a:rPr lang="fr-FR" sz="1200" dirty="0" smtClean="0"/>
              <a:t> </a:t>
            </a:r>
            <a:r>
              <a:rPr lang="fr-FR" sz="1200" dirty="0" smtClean="0"/>
              <a:t>de </a:t>
            </a:r>
            <a:r>
              <a:rPr lang="fr-FR" sz="1200" dirty="0" err="1" smtClean="0"/>
              <a:t>Entity</a:t>
            </a:r>
            <a:r>
              <a:rPr lang="fr-FR" sz="1200" dirty="0" smtClean="0"/>
              <a:t>, à savoir Pirate, </a:t>
            </a:r>
            <a:r>
              <a:rPr lang="fr-FR" sz="1200" dirty="0" err="1" smtClean="0"/>
              <a:t>CrazyMonkey</a:t>
            </a:r>
            <a:r>
              <a:rPr lang="fr-FR" sz="1200" dirty="0" smtClean="0"/>
              <a:t> et </a:t>
            </a:r>
            <a:r>
              <a:rPr lang="fr-FR" sz="1200" dirty="0" err="1" smtClean="0"/>
              <a:t>HunterMonkey</a:t>
            </a:r>
            <a:r>
              <a:rPr lang="fr-FR" sz="1200" dirty="0" smtClean="0"/>
              <a:t>, </a:t>
            </a:r>
            <a:r>
              <a:rPr lang="fr-FR" sz="1200" dirty="0" err="1" smtClean="0"/>
              <a:t>Treasure</a:t>
            </a:r>
            <a:r>
              <a:rPr lang="fr-FR" sz="1200" dirty="0" smtClean="0"/>
              <a:t> et Rhum</a:t>
            </a:r>
          </a:p>
          <a:p>
            <a:endParaRPr lang="fr-FR" sz="1200" dirty="0"/>
          </a:p>
          <a:p>
            <a:r>
              <a:rPr lang="fr-FR" sz="1200" b="1" dirty="0" smtClean="0"/>
              <a:t>Avantages </a:t>
            </a:r>
            <a:r>
              <a:rPr lang="fr-FR" sz="1200" b="1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fr-FR" sz="1200" dirty="0" smtClean="0"/>
              <a:t>Faible </a:t>
            </a:r>
            <a:r>
              <a:rPr lang="fr-FR" sz="1200" dirty="0"/>
              <a:t>couplage entre Sujet et Observateurs : un sujet sait qu'il possède une liste d'Observateurs, il ne les connait pas leurs classes concrètes. </a:t>
            </a:r>
            <a:endParaRPr lang="fr-FR" sz="1200" dirty="0" smtClean="0"/>
          </a:p>
          <a:p>
            <a:pPr marL="171450" indent="-171450">
              <a:buFontTx/>
              <a:buChar char="-"/>
            </a:pPr>
            <a:r>
              <a:rPr lang="fr-FR" sz="1200" dirty="0" smtClean="0"/>
              <a:t>Support </a:t>
            </a:r>
            <a:r>
              <a:rPr lang="fr-FR" sz="1200" dirty="0"/>
              <a:t>de la </a:t>
            </a:r>
            <a:r>
              <a:rPr lang="fr-FR" sz="1200" dirty="0" smtClean="0"/>
              <a:t>diffusion </a:t>
            </a:r>
            <a:r>
              <a:rPr lang="fr-FR" sz="1200" dirty="0"/>
              <a:t>vers les Observateurs : il n'est pas nécessaire de </a:t>
            </a:r>
            <a:r>
              <a:rPr lang="fr-FR" sz="1200" dirty="0" smtClean="0"/>
              <a:t>spécifier </a:t>
            </a:r>
            <a:r>
              <a:rPr lang="fr-FR" sz="1200" dirty="0"/>
              <a:t>les destinataires, les </a:t>
            </a:r>
            <a:r>
              <a:rPr lang="fr-FR" sz="1200" dirty="0" smtClean="0"/>
              <a:t>notifications </a:t>
            </a:r>
            <a:r>
              <a:rPr lang="fr-FR" sz="1200" dirty="0"/>
              <a:t>sont transmises à tous les objets qui ont souscrits. </a:t>
            </a:r>
            <a:endParaRPr lang="fr-FR" sz="1200" dirty="0" smtClean="0"/>
          </a:p>
          <a:p>
            <a:pPr marL="171450" indent="-171450">
              <a:buFontTx/>
              <a:buChar char="-"/>
            </a:pPr>
            <a:endParaRPr lang="fr-FR" sz="1200" dirty="0"/>
          </a:p>
          <a:p>
            <a:r>
              <a:rPr lang="fr-FR" sz="1200" b="1" dirty="0" smtClean="0"/>
              <a:t>Inconvénient :</a:t>
            </a:r>
            <a:endParaRPr lang="fr-FR" sz="1200" b="1" dirty="0" smtClean="0"/>
          </a:p>
          <a:p>
            <a:pPr marL="171450" indent="-171450">
              <a:buFontTx/>
              <a:buChar char="-"/>
            </a:pPr>
            <a:r>
              <a:rPr lang="fr-FR" sz="1200" dirty="0" smtClean="0"/>
              <a:t>Mises </a:t>
            </a:r>
            <a:r>
              <a:rPr lang="fr-FR" sz="1200" dirty="0"/>
              <a:t>à jour inopinées : le fait que les </a:t>
            </a:r>
            <a:r>
              <a:rPr lang="fr-FR" sz="1200" dirty="0" smtClean="0"/>
              <a:t>différents </a:t>
            </a:r>
            <a:r>
              <a:rPr lang="fr-FR" sz="1200" dirty="0"/>
              <a:t>Observateurs d'un même sujets ne se connaissent pas peut entraîner des lourdeurs lors des mises à jour.</a:t>
            </a:r>
          </a:p>
        </p:txBody>
      </p:sp>
    </p:spTree>
    <p:extLst>
      <p:ext uri="{BB962C8B-B14F-4D97-AF65-F5344CB8AC3E}">
        <p14:creationId xmlns:p14="http://schemas.microsoft.com/office/powerpoint/2010/main" val="15877121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heme/theme1.xml><?xml version="1.0" encoding="utf-8"?>
<a:theme xmlns:a="http://schemas.openxmlformats.org/drawingml/2006/main" name="Form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515</Words>
  <Application>Microsoft Office PowerPoint</Application>
  <PresentationFormat>Affichage à l'écran (16:10)</PresentationFormat>
  <Paragraphs>78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Formation</vt:lpstr>
      <vt:lpstr>Design Patterns</vt:lpstr>
      <vt:lpstr>Conception générale</vt:lpstr>
      <vt:lpstr>Singleton</vt:lpstr>
      <vt:lpstr>Commande</vt:lpstr>
      <vt:lpstr>Observateur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2015-05-28T12:21:30Z</dcterms:created>
  <dcterms:modified xsi:type="dcterms:W3CDTF">2017-09-28T07:31:15Z</dcterms:modified>
</cp:coreProperties>
</file>