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2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62" r:id="rId4"/>
    <p:sldId id="258" r:id="rId5"/>
    <p:sldId id="260" r:id="rId6"/>
    <p:sldId id="259" r:id="rId7"/>
    <p:sldId id="281" r:id="rId8"/>
    <p:sldId id="261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87" r:id="rId17"/>
    <p:sldId id="269" r:id="rId18"/>
    <p:sldId id="285" r:id="rId19"/>
    <p:sldId id="286" r:id="rId20"/>
    <p:sldId id="270" r:id="rId21"/>
    <p:sldId id="275" r:id="rId22"/>
    <p:sldId id="282" r:id="rId23"/>
    <p:sldId id="283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6"/>
    <p:restoredTop sz="94343" autoAdjust="0"/>
  </p:normalViewPr>
  <p:slideViewPr>
    <p:cSldViewPr snapToGrid="0" snapToObjects="1">
      <p:cViewPr varScale="1">
        <p:scale>
          <a:sx n="69" d="100"/>
          <a:sy n="69" d="100"/>
        </p:scale>
        <p:origin x="7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1BB5D-FCCD-4CFC-AD94-6F935A7BD6FB}" type="doc">
      <dgm:prSet loTypeId="urn:microsoft.com/office/officeart/2005/8/layout/hProcess9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D8D0F65E-18C1-4F76-9435-898A61D5C9EC}">
      <dgm:prSet phldrT="[Texte]" custT="1"/>
      <dgm:spPr/>
      <dgm:t>
        <a:bodyPr/>
        <a:lstStyle/>
        <a:p>
          <a:r>
            <a:rPr lang="fr-FR" sz="3200" dirty="0" smtClean="0"/>
            <a:t>Octobre 2016                 - Novembre 2016</a:t>
          </a:r>
          <a:endParaRPr lang="fr-FR" sz="3200" dirty="0"/>
        </a:p>
      </dgm:t>
    </dgm:pt>
    <dgm:pt modelId="{277082AA-0CF0-46F9-B8B0-583C333D3FE5}" type="parTrans" cxnId="{BEFA69E2-E674-4093-92FC-90FF6F641FCD}">
      <dgm:prSet/>
      <dgm:spPr/>
      <dgm:t>
        <a:bodyPr/>
        <a:lstStyle/>
        <a:p>
          <a:endParaRPr lang="fr-FR"/>
        </a:p>
      </dgm:t>
    </dgm:pt>
    <dgm:pt modelId="{E53895C6-2FD5-43C6-ADA7-1823D6CE6954}" type="sibTrans" cxnId="{BEFA69E2-E674-4093-92FC-90FF6F641FCD}">
      <dgm:prSet/>
      <dgm:spPr/>
      <dgm:t>
        <a:bodyPr/>
        <a:lstStyle/>
        <a:p>
          <a:endParaRPr lang="fr-FR"/>
        </a:p>
      </dgm:t>
    </dgm:pt>
    <dgm:pt modelId="{E906DAC9-73DC-4BA9-AFAA-A66358F94DE6}">
      <dgm:prSet phldrT="[Texte]" custT="1"/>
      <dgm:spPr/>
      <dgm:t>
        <a:bodyPr/>
        <a:lstStyle/>
        <a:p>
          <a:r>
            <a:rPr lang="fr-FR" sz="2800" dirty="0" smtClean="0"/>
            <a:t>Exploration</a:t>
          </a:r>
          <a:endParaRPr lang="fr-FR" sz="2800" dirty="0"/>
        </a:p>
      </dgm:t>
    </dgm:pt>
    <dgm:pt modelId="{835477F7-10E6-4AE7-AC95-B47C9C02A22E}" type="parTrans" cxnId="{512329F8-40E3-4A62-B817-443B33EA15E8}">
      <dgm:prSet/>
      <dgm:spPr/>
      <dgm:t>
        <a:bodyPr/>
        <a:lstStyle/>
        <a:p>
          <a:endParaRPr lang="fr-FR"/>
        </a:p>
      </dgm:t>
    </dgm:pt>
    <dgm:pt modelId="{D2607AF5-70F8-4A5B-B56D-0630771D9E0C}" type="sibTrans" cxnId="{512329F8-40E3-4A62-B817-443B33EA15E8}">
      <dgm:prSet/>
      <dgm:spPr/>
      <dgm:t>
        <a:bodyPr/>
        <a:lstStyle/>
        <a:p>
          <a:endParaRPr lang="fr-FR"/>
        </a:p>
      </dgm:t>
    </dgm:pt>
    <dgm:pt modelId="{90717DC5-4D42-4125-A5AF-AB4042BB4FD8}">
      <dgm:prSet phldrT="[Texte]" custT="1"/>
      <dgm:spPr/>
      <dgm:t>
        <a:bodyPr/>
        <a:lstStyle/>
        <a:p>
          <a:r>
            <a:rPr lang="fr-FR" sz="2800" dirty="0" smtClean="0"/>
            <a:t>Intégration des solutions retenues</a:t>
          </a:r>
          <a:endParaRPr lang="fr-FR" sz="2800" dirty="0"/>
        </a:p>
      </dgm:t>
    </dgm:pt>
    <dgm:pt modelId="{A373BC02-350D-4FEB-9382-E49A4D13E123}" type="parTrans" cxnId="{645BBC0D-5816-4C5F-8607-96367EF807A9}">
      <dgm:prSet/>
      <dgm:spPr/>
      <dgm:t>
        <a:bodyPr/>
        <a:lstStyle/>
        <a:p>
          <a:endParaRPr lang="fr-FR"/>
        </a:p>
      </dgm:t>
    </dgm:pt>
    <dgm:pt modelId="{128B8631-45B9-4BE0-A1EB-98C8A32E0967}" type="sibTrans" cxnId="{645BBC0D-5816-4C5F-8607-96367EF807A9}">
      <dgm:prSet/>
      <dgm:spPr/>
      <dgm:t>
        <a:bodyPr/>
        <a:lstStyle/>
        <a:p>
          <a:endParaRPr lang="fr-FR"/>
        </a:p>
      </dgm:t>
    </dgm:pt>
    <dgm:pt modelId="{A317CCDB-EC96-4CF6-8497-FF4F3D802ADB}">
      <dgm:prSet phldrT="[Texte]" custT="1"/>
      <dgm:spPr/>
      <dgm:t>
        <a:bodyPr/>
        <a:lstStyle/>
        <a:p>
          <a:r>
            <a:rPr lang="fr-FR" sz="3200" dirty="0" smtClean="0"/>
            <a:t>Novembre 2016           – Février 2017</a:t>
          </a:r>
          <a:endParaRPr lang="fr-FR" sz="3200" dirty="0"/>
        </a:p>
      </dgm:t>
    </dgm:pt>
    <dgm:pt modelId="{F6C356CE-27E6-4F50-B6CA-2D01D9A1A3ED}" type="parTrans" cxnId="{E7F716B8-3971-4A1B-9D61-D306C2348B5C}">
      <dgm:prSet/>
      <dgm:spPr/>
      <dgm:t>
        <a:bodyPr/>
        <a:lstStyle/>
        <a:p>
          <a:endParaRPr lang="fr-FR"/>
        </a:p>
      </dgm:t>
    </dgm:pt>
    <dgm:pt modelId="{853EFC84-6BE5-41E1-9BC5-CCBEBBA92A8B}" type="sibTrans" cxnId="{E7F716B8-3971-4A1B-9D61-D306C2348B5C}">
      <dgm:prSet/>
      <dgm:spPr/>
      <dgm:t>
        <a:bodyPr/>
        <a:lstStyle/>
        <a:p>
          <a:endParaRPr lang="fr-FR"/>
        </a:p>
      </dgm:t>
    </dgm:pt>
    <dgm:pt modelId="{7C16B2D5-7349-4F04-A0E3-0F863A927673}">
      <dgm:prSet phldrT="[Texte]" custT="1"/>
      <dgm:spPr/>
      <dgm:t>
        <a:bodyPr/>
        <a:lstStyle/>
        <a:p>
          <a:r>
            <a:rPr lang="fr-FR" sz="2800" dirty="0" smtClean="0"/>
            <a:t>Traduction en texte </a:t>
          </a:r>
          <a:endParaRPr lang="fr-FR" sz="2800" dirty="0"/>
        </a:p>
      </dgm:t>
    </dgm:pt>
    <dgm:pt modelId="{ADB3B597-E925-423C-9ACE-943841A1C93A}" type="parTrans" cxnId="{15C6B389-77A5-477B-85EC-9D59FBC22FAB}">
      <dgm:prSet/>
      <dgm:spPr/>
      <dgm:t>
        <a:bodyPr/>
        <a:lstStyle/>
        <a:p>
          <a:endParaRPr lang="fr-FR"/>
        </a:p>
      </dgm:t>
    </dgm:pt>
    <dgm:pt modelId="{5BFA5919-190B-4EBA-9D0D-71F8E4A73800}" type="sibTrans" cxnId="{15C6B389-77A5-477B-85EC-9D59FBC22FAB}">
      <dgm:prSet/>
      <dgm:spPr/>
      <dgm:t>
        <a:bodyPr/>
        <a:lstStyle/>
        <a:p>
          <a:endParaRPr lang="fr-FR"/>
        </a:p>
      </dgm:t>
    </dgm:pt>
    <dgm:pt modelId="{E6194BFC-4780-4E7C-AB20-6663F8A00DD7}">
      <dgm:prSet phldrT="[Texte]" custT="1"/>
      <dgm:spPr/>
      <dgm:t>
        <a:bodyPr/>
        <a:lstStyle/>
        <a:p>
          <a:r>
            <a:rPr lang="fr-FR" sz="2800" dirty="0" smtClean="0"/>
            <a:t>Reconnaissance d’un signe </a:t>
          </a:r>
          <a:endParaRPr lang="fr-FR" sz="2800" dirty="0"/>
        </a:p>
      </dgm:t>
    </dgm:pt>
    <dgm:pt modelId="{E1265370-30C8-46AB-B6C8-55A0725D077C}" type="parTrans" cxnId="{0710F1C7-023F-4FE2-8EE1-1AEE5B8AB36A}">
      <dgm:prSet/>
      <dgm:spPr/>
      <dgm:t>
        <a:bodyPr/>
        <a:lstStyle/>
        <a:p>
          <a:endParaRPr lang="fr-FR"/>
        </a:p>
      </dgm:t>
    </dgm:pt>
    <dgm:pt modelId="{F40D6A5F-4FA2-4CC9-8208-6B9EF8CC8479}" type="sibTrans" cxnId="{0710F1C7-023F-4FE2-8EE1-1AEE5B8AB36A}">
      <dgm:prSet/>
      <dgm:spPr/>
      <dgm:t>
        <a:bodyPr/>
        <a:lstStyle/>
        <a:p>
          <a:endParaRPr lang="fr-FR"/>
        </a:p>
      </dgm:t>
    </dgm:pt>
    <dgm:pt modelId="{2D1C39CF-485E-4788-8412-A2D16A8E0190}">
      <dgm:prSet phldrT="[Texte]" custT="1"/>
      <dgm:spPr/>
      <dgm:t>
        <a:bodyPr/>
        <a:lstStyle/>
        <a:p>
          <a:endParaRPr lang="fr-FR" sz="2800" dirty="0"/>
        </a:p>
      </dgm:t>
    </dgm:pt>
    <dgm:pt modelId="{74244D12-EDD1-4B1D-8BF3-64ADF8963458}" type="parTrans" cxnId="{9A5F7AF2-3322-4FD5-98FC-4CFD69B32A94}">
      <dgm:prSet/>
      <dgm:spPr/>
      <dgm:t>
        <a:bodyPr/>
        <a:lstStyle/>
        <a:p>
          <a:endParaRPr lang="fr-FR"/>
        </a:p>
      </dgm:t>
    </dgm:pt>
    <dgm:pt modelId="{5BB7AFE4-54FE-4414-A2A2-E0829A66D669}" type="sibTrans" cxnId="{9A5F7AF2-3322-4FD5-98FC-4CFD69B32A94}">
      <dgm:prSet/>
      <dgm:spPr/>
      <dgm:t>
        <a:bodyPr/>
        <a:lstStyle/>
        <a:p>
          <a:endParaRPr lang="fr-FR"/>
        </a:p>
      </dgm:t>
    </dgm:pt>
    <dgm:pt modelId="{5F954A77-A4CB-413A-AC1E-46C7CE4C0B0F}">
      <dgm:prSet phldrT="[Texte]" custT="1"/>
      <dgm:spPr/>
      <dgm:t>
        <a:bodyPr/>
        <a:lstStyle/>
        <a:p>
          <a:endParaRPr lang="fr-FR" sz="2800" dirty="0"/>
        </a:p>
      </dgm:t>
    </dgm:pt>
    <dgm:pt modelId="{D2E52BA1-E091-473D-80B6-F58C2765E693}" type="parTrans" cxnId="{BEF88312-9FBE-430F-9B7C-8BD47E10AD65}">
      <dgm:prSet/>
      <dgm:spPr/>
      <dgm:t>
        <a:bodyPr/>
        <a:lstStyle/>
        <a:p>
          <a:endParaRPr lang="fr-FR"/>
        </a:p>
      </dgm:t>
    </dgm:pt>
    <dgm:pt modelId="{3B62C254-0807-4E48-ADF8-D16D3AE272A5}" type="sibTrans" cxnId="{BEF88312-9FBE-430F-9B7C-8BD47E10AD65}">
      <dgm:prSet/>
      <dgm:spPr/>
      <dgm:t>
        <a:bodyPr/>
        <a:lstStyle/>
        <a:p>
          <a:endParaRPr lang="fr-FR"/>
        </a:p>
      </dgm:t>
    </dgm:pt>
    <dgm:pt modelId="{E021F571-E2D0-4D5F-848A-F44DD005458D}" type="pres">
      <dgm:prSet presAssocID="{63F1BB5D-FCCD-4CFC-AD94-6F935A7BD6F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073E9E3-073F-4822-B996-B7E4DC53C357}" type="pres">
      <dgm:prSet presAssocID="{63F1BB5D-FCCD-4CFC-AD94-6F935A7BD6FB}" presName="arrow" presStyleLbl="bgShp" presStyleIdx="0" presStyleCn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438C5548-2C58-4FF7-9206-EC7DD682778F}" type="pres">
      <dgm:prSet presAssocID="{63F1BB5D-FCCD-4CFC-AD94-6F935A7BD6FB}" presName="linearProcess" presStyleCnt="0"/>
      <dgm:spPr/>
      <dgm:t>
        <a:bodyPr/>
        <a:lstStyle/>
        <a:p>
          <a:endParaRPr lang="fr-FR"/>
        </a:p>
      </dgm:t>
    </dgm:pt>
    <dgm:pt modelId="{01EFE72F-7D17-4949-8A26-E1FF7B2C7800}" type="pres">
      <dgm:prSet presAssocID="{D8D0F65E-18C1-4F76-9435-898A61D5C9EC}" presName="textNode" presStyleLbl="node1" presStyleIdx="0" presStyleCnt="2" custLinFactNeighborX="-713" custLinFactNeighborY="-20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977DB-D329-4EB1-BA41-291FC714DAC7}" type="pres">
      <dgm:prSet presAssocID="{E53895C6-2FD5-43C6-ADA7-1823D6CE6954}" presName="sibTrans" presStyleCnt="0"/>
      <dgm:spPr/>
      <dgm:t>
        <a:bodyPr/>
        <a:lstStyle/>
        <a:p>
          <a:endParaRPr lang="fr-FR"/>
        </a:p>
      </dgm:t>
    </dgm:pt>
    <dgm:pt modelId="{7B50157E-D768-4001-830B-171678A97567}" type="pres">
      <dgm:prSet presAssocID="{A317CCDB-EC96-4CF6-8497-FF4F3D802ADB}" presName="textNode" presStyleLbl="node1" presStyleIdx="1" presStyleCnt="2" custLinFactNeighborX="12114" custLinFactNeighborY="-10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316FC1-273F-4F63-B0E5-2B1139587DE5}" type="presOf" srcId="{E6194BFC-4780-4E7C-AB20-6663F8A00DD7}" destId="{7B50157E-D768-4001-830B-171678A97567}" srcOrd="0" destOrd="2" presId="urn:microsoft.com/office/officeart/2005/8/layout/hProcess9"/>
    <dgm:cxn modelId="{BE8FC483-864A-4CF8-903F-2B1ADA2EE93B}" type="presOf" srcId="{2D1C39CF-485E-4788-8412-A2D16A8E0190}" destId="{01EFE72F-7D17-4949-8A26-E1FF7B2C7800}" srcOrd="0" destOrd="1" presId="urn:microsoft.com/office/officeart/2005/8/layout/hProcess9"/>
    <dgm:cxn modelId="{15C6B389-77A5-477B-85EC-9D59FBC22FAB}" srcId="{A317CCDB-EC96-4CF6-8497-FF4F3D802ADB}" destId="{7C16B2D5-7349-4F04-A0E3-0F863A927673}" srcOrd="2" destOrd="0" parTransId="{ADB3B597-E925-423C-9ACE-943841A1C93A}" sibTransId="{5BFA5919-190B-4EBA-9D0D-71F8E4A73800}"/>
    <dgm:cxn modelId="{47996E99-9223-4ABB-ABD4-FE490BA908C8}" type="presOf" srcId="{7C16B2D5-7349-4F04-A0E3-0F863A927673}" destId="{7B50157E-D768-4001-830B-171678A97567}" srcOrd="0" destOrd="3" presId="urn:microsoft.com/office/officeart/2005/8/layout/hProcess9"/>
    <dgm:cxn modelId="{BEFA69E2-E674-4093-92FC-90FF6F641FCD}" srcId="{63F1BB5D-FCCD-4CFC-AD94-6F935A7BD6FB}" destId="{D8D0F65E-18C1-4F76-9435-898A61D5C9EC}" srcOrd="0" destOrd="0" parTransId="{277082AA-0CF0-46F9-B8B0-583C333D3FE5}" sibTransId="{E53895C6-2FD5-43C6-ADA7-1823D6CE6954}"/>
    <dgm:cxn modelId="{05B525D2-AE6B-4FF3-8B47-D06B4B436F90}" type="presOf" srcId="{63F1BB5D-FCCD-4CFC-AD94-6F935A7BD6FB}" destId="{E021F571-E2D0-4D5F-848A-F44DD005458D}" srcOrd="0" destOrd="0" presId="urn:microsoft.com/office/officeart/2005/8/layout/hProcess9"/>
    <dgm:cxn modelId="{6C038FE7-579A-444F-B5B3-CE01079E3217}" type="presOf" srcId="{A317CCDB-EC96-4CF6-8497-FF4F3D802ADB}" destId="{7B50157E-D768-4001-830B-171678A97567}" srcOrd="0" destOrd="0" presId="urn:microsoft.com/office/officeart/2005/8/layout/hProcess9"/>
    <dgm:cxn modelId="{5EF463B6-74C7-4D26-AA32-0CCA8861B2BD}" type="presOf" srcId="{D8D0F65E-18C1-4F76-9435-898A61D5C9EC}" destId="{01EFE72F-7D17-4949-8A26-E1FF7B2C7800}" srcOrd="0" destOrd="0" presId="urn:microsoft.com/office/officeart/2005/8/layout/hProcess9"/>
    <dgm:cxn modelId="{9A5F7AF2-3322-4FD5-98FC-4CFD69B32A94}" srcId="{D8D0F65E-18C1-4F76-9435-898A61D5C9EC}" destId="{2D1C39CF-485E-4788-8412-A2D16A8E0190}" srcOrd="0" destOrd="0" parTransId="{74244D12-EDD1-4B1D-8BF3-64ADF8963458}" sibTransId="{5BB7AFE4-54FE-4414-A2A2-E0829A66D669}"/>
    <dgm:cxn modelId="{645BBC0D-5816-4C5F-8607-96367EF807A9}" srcId="{D8D0F65E-18C1-4F76-9435-898A61D5C9EC}" destId="{90717DC5-4D42-4125-A5AF-AB4042BB4FD8}" srcOrd="2" destOrd="0" parTransId="{A373BC02-350D-4FEB-9382-E49A4D13E123}" sibTransId="{128B8631-45B9-4BE0-A1EB-98C8A32E0967}"/>
    <dgm:cxn modelId="{512329F8-40E3-4A62-B817-443B33EA15E8}" srcId="{D8D0F65E-18C1-4F76-9435-898A61D5C9EC}" destId="{E906DAC9-73DC-4BA9-AFAA-A66358F94DE6}" srcOrd="1" destOrd="0" parTransId="{835477F7-10E6-4AE7-AC95-B47C9C02A22E}" sibTransId="{D2607AF5-70F8-4A5B-B56D-0630771D9E0C}"/>
    <dgm:cxn modelId="{9C9F2563-B1B4-498F-B74C-EFBED3A8A521}" type="presOf" srcId="{5F954A77-A4CB-413A-AC1E-46C7CE4C0B0F}" destId="{7B50157E-D768-4001-830B-171678A97567}" srcOrd="0" destOrd="1" presId="urn:microsoft.com/office/officeart/2005/8/layout/hProcess9"/>
    <dgm:cxn modelId="{E7F716B8-3971-4A1B-9D61-D306C2348B5C}" srcId="{63F1BB5D-FCCD-4CFC-AD94-6F935A7BD6FB}" destId="{A317CCDB-EC96-4CF6-8497-FF4F3D802ADB}" srcOrd="1" destOrd="0" parTransId="{F6C356CE-27E6-4F50-B6CA-2D01D9A1A3ED}" sibTransId="{853EFC84-6BE5-41E1-9BC5-CCBEBBA92A8B}"/>
    <dgm:cxn modelId="{BEF88312-9FBE-430F-9B7C-8BD47E10AD65}" srcId="{A317CCDB-EC96-4CF6-8497-FF4F3D802ADB}" destId="{5F954A77-A4CB-413A-AC1E-46C7CE4C0B0F}" srcOrd="0" destOrd="0" parTransId="{D2E52BA1-E091-473D-80B6-F58C2765E693}" sibTransId="{3B62C254-0807-4E48-ADF8-D16D3AE272A5}"/>
    <dgm:cxn modelId="{0710F1C7-023F-4FE2-8EE1-1AEE5B8AB36A}" srcId="{A317CCDB-EC96-4CF6-8497-FF4F3D802ADB}" destId="{E6194BFC-4780-4E7C-AB20-6663F8A00DD7}" srcOrd="1" destOrd="0" parTransId="{E1265370-30C8-46AB-B6C8-55A0725D077C}" sibTransId="{F40D6A5F-4FA2-4CC9-8208-6B9EF8CC8479}"/>
    <dgm:cxn modelId="{28CCF9F5-283E-455A-8B4A-59614F46D6A8}" type="presOf" srcId="{E906DAC9-73DC-4BA9-AFAA-A66358F94DE6}" destId="{01EFE72F-7D17-4949-8A26-E1FF7B2C7800}" srcOrd="0" destOrd="2" presId="urn:microsoft.com/office/officeart/2005/8/layout/hProcess9"/>
    <dgm:cxn modelId="{6E84B2AE-FEB1-455D-9AD7-B7D5A9D2E369}" type="presOf" srcId="{90717DC5-4D42-4125-A5AF-AB4042BB4FD8}" destId="{01EFE72F-7D17-4949-8A26-E1FF7B2C7800}" srcOrd="0" destOrd="3" presId="urn:microsoft.com/office/officeart/2005/8/layout/hProcess9"/>
    <dgm:cxn modelId="{4D830FAC-0D78-4F55-BA02-A92319472720}" type="presParOf" srcId="{E021F571-E2D0-4D5F-848A-F44DD005458D}" destId="{9073E9E3-073F-4822-B996-B7E4DC53C357}" srcOrd="0" destOrd="0" presId="urn:microsoft.com/office/officeart/2005/8/layout/hProcess9"/>
    <dgm:cxn modelId="{1B910364-6A97-45BB-B41D-B55AA63872E4}" type="presParOf" srcId="{E021F571-E2D0-4D5F-848A-F44DD005458D}" destId="{438C5548-2C58-4FF7-9206-EC7DD682778F}" srcOrd="1" destOrd="0" presId="urn:microsoft.com/office/officeart/2005/8/layout/hProcess9"/>
    <dgm:cxn modelId="{67A1861D-7AB9-44F4-B6A7-AAD539D8B94A}" type="presParOf" srcId="{438C5548-2C58-4FF7-9206-EC7DD682778F}" destId="{01EFE72F-7D17-4949-8A26-E1FF7B2C7800}" srcOrd="0" destOrd="0" presId="urn:microsoft.com/office/officeart/2005/8/layout/hProcess9"/>
    <dgm:cxn modelId="{BBB33798-4746-4761-83B8-811AC0349EB9}" type="presParOf" srcId="{438C5548-2C58-4FF7-9206-EC7DD682778F}" destId="{EC2977DB-D329-4EB1-BA41-291FC714DAC7}" srcOrd="1" destOrd="0" presId="urn:microsoft.com/office/officeart/2005/8/layout/hProcess9"/>
    <dgm:cxn modelId="{84336308-B7DC-4AEE-AAC2-CF178C93FBEE}" type="presParOf" srcId="{438C5548-2C58-4FF7-9206-EC7DD682778F}" destId="{7B50157E-D768-4001-830B-171678A9756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3E9E3-073F-4822-B996-B7E4DC53C357}">
      <dsp:nvSpPr>
        <dsp:cNvPr id="0" name=""/>
        <dsp:cNvSpPr/>
      </dsp:nvSpPr>
      <dsp:spPr>
        <a:xfrm>
          <a:off x="653620" y="0"/>
          <a:ext cx="7407697" cy="3243010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EFE72F-7D17-4949-8A26-E1FF7B2C7800}">
      <dsp:nvSpPr>
        <dsp:cNvPr id="0" name=""/>
        <dsp:cNvSpPr/>
      </dsp:nvSpPr>
      <dsp:spPr>
        <a:xfrm>
          <a:off x="726" y="946777"/>
          <a:ext cx="4226830" cy="129720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Octobre 2016                 - Novembre 2016</a:t>
          </a:r>
          <a:endParaRPr lang="fr-FR" sz="3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Exploration</a:t>
          </a: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Intégration des solutions retenues</a:t>
          </a:r>
          <a:endParaRPr lang="fr-FR" sz="2800" kern="1200" dirty="0"/>
        </a:p>
      </dsp:txBody>
      <dsp:txXfrm>
        <a:off x="64050" y="1010101"/>
        <a:ext cx="4100182" cy="1170556"/>
      </dsp:txXfrm>
    </dsp:sp>
    <dsp:sp modelId="{7B50157E-D768-4001-830B-171678A97567}">
      <dsp:nvSpPr>
        <dsp:cNvPr id="0" name=""/>
        <dsp:cNvSpPr/>
      </dsp:nvSpPr>
      <dsp:spPr>
        <a:xfrm>
          <a:off x="4488107" y="959840"/>
          <a:ext cx="4226830" cy="129720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402493"/>
                <a:satOff val="-9802"/>
                <a:lumOff val="42896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Novembre 2016           – Février 2017</a:t>
          </a:r>
          <a:endParaRPr lang="fr-FR" sz="3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Reconnaissance d’un signe </a:t>
          </a: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Traduction en texte </a:t>
          </a:r>
          <a:endParaRPr lang="fr-FR" sz="2800" kern="1200" dirty="0"/>
        </a:p>
      </dsp:txBody>
      <dsp:txXfrm>
        <a:off x="4551431" y="1023164"/>
        <a:ext cx="4100182" cy="117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4383-9FA8-4560-941F-3C9C41CA1587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37559-F694-49D1-907A-AAB3AE761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43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5164-3AB7-47D9-AE3D-D0F2588AD717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D8483-918D-4311-8B1D-71D01D612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5655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EA8E-D978-4E7D-BB66-903351A4A7E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BD3-C9BA-47EA-82EB-C156BBBC1AA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785E-0A8D-4206-BEAD-F4CFD36EF55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FE13-4885-44BF-859D-4856AC26E898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9F92-8721-4BA7-A451-8F2FF7AB17C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4DE-4D3B-4955-BFA9-4E6002803EC3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3-D513-48DF-8041-AA7ECB790F9D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52AE-73B0-4FC5-ACBF-8882EC91D671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5D23-A953-4C78-8FAA-FB6887759A36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5B830-CEFC-4699-BA6F-A68E4478DEE1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59EE-242A-4D6E-944E-AB95417A9EE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d’étude – CHARRON – CHEVRIER – CREVAN – 2016/2017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9CB7B4-ED44-4B4F-9D16-7345AF00AC3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Projet de fin d’étude – CHARRON – CHEVRIER – CREVAN – 2016/2017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78E50C-B194-4647-BC64-C11391BD4F5B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TRADUCTION DE LA LANGUE DES SIGNES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Charron</a:t>
            </a:r>
            <a:r>
              <a:rPr lang="en-US" dirty="0" smtClean="0"/>
              <a:t> Anatole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chevrier</a:t>
            </a:r>
            <a:r>
              <a:rPr lang="en-US" dirty="0" smtClean="0"/>
              <a:t> </a:t>
            </a:r>
            <a:r>
              <a:rPr lang="en-US" dirty="0" err="1" smtClean="0"/>
              <a:t>Thibaud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crevan</a:t>
            </a:r>
            <a:r>
              <a:rPr lang="en-US" dirty="0" smtClean="0"/>
              <a:t> </a:t>
            </a:r>
            <a:r>
              <a:rPr lang="en-US" dirty="0" err="1" smtClean="0"/>
              <a:t>romain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21" y="401304"/>
            <a:ext cx="2042148" cy="14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57485" cy="145075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EXPLORATION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Solutions pertinentes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564" y="2037144"/>
            <a:ext cx="50349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Contour de la main par Raphaël DOUZON</a:t>
            </a:r>
          </a:p>
          <a:p>
            <a:pPr algn="ctr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Kinect v2 réalisé par Raphaël DOUZON en stage technique à l’ESEO.</a:t>
            </a:r>
          </a:p>
          <a:p>
            <a:pPr algn="just"/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Affichage du contour de la main et tentative d’identification des doigts (pouce, index, majeur, annulaire, auriculaire).</a:t>
            </a:r>
          </a:p>
          <a:p>
            <a:pPr algn="just"/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3009" y="2002420"/>
            <a:ext cx="52317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solidFill>
                  <a:schemeClr val="accent5">
                    <a:lumMod val="75000"/>
                  </a:schemeClr>
                </a:solidFill>
              </a:rPr>
              <a:t>Vitruvius</a:t>
            </a: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 Kinect Framework par </a:t>
            </a:r>
            <a:r>
              <a:rPr lang="fr-FR" sz="2000" dirty="0" err="1" smtClean="0">
                <a:solidFill>
                  <a:schemeClr val="accent5">
                    <a:lumMod val="75000"/>
                  </a:schemeClr>
                </a:solidFill>
              </a:rPr>
              <a:t>Vangos</a:t>
            </a: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000" dirty="0" err="1" smtClean="0">
                <a:solidFill>
                  <a:schemeClr val="accent5">
                    <a:lumMod val="75000"/>
                  </a:schemeClr>
                </a:solidFill>
              </a:rPr>
              <a:t>Pterneas</a:t>
            </a: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Librairie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LightBuzz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du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Vitruvius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Modélisation de la main en définissant une zone de recherche en profondeur autour de celle-ci avec la Kinect v2.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 de précision dans le lissage du contour mais raisonnement jugé utile pour la suite. </a:t>
            </a:r>
          </a:p>
          <a:p>
            <a:pPr algn="just"/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76" y="4511229"/>
            <a:ext cx="2916821" cy="164071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8" r="69022" b="17590"/>
          <a:stretch/>
        </p:blipFill>
        <p:spPr bwMode="auto">
          <a:xfrm>
            <a:off x="2123708" y="4438613"/>
            <a:ext cx="1736697" cy="1785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10</a:t>
            </a:fld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5709084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75000"/>
                  </a:schemeClr>
                </a:solidFill>
              </a:rPr>
              <a:t>RECONNAISSANCE DE LA </a:t>
            </a: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>MAIN</a:t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2800" dirty="0" smtClean="0"/>
              <a:t>Détection des mains dans l’espace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Contour de la main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Extrémités des doigts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Construction des doigts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11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26345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RECONNAISSANCE DE LA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MAIN</a:t>
            </a:r>
            <a:r>
              <a:rPr lang="fr-FR" dirty="0" smtClean="0"/>
              <a:t>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Détection des mains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12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66800" y="224028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 smtClean="0"/>
              <a:t>- Récupération des données de profondeurs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 smtClean="0"/>
              <a:t>- Sélection des données de profondeurs relatives aux deux mains fournies par SDK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 smtClean="0"/>
              <a:t>- Distinction main gauche et droite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79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8178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RECONNAISSANCE DE LA MAIN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Contour de la main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13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 smtClean="0"/>
              <a:t>- </a:t>
            </a:r>
            <a:r>
              <a:rPr lang="fr-FR" sz="2800" dirty="0" smtClean="0"/>
              <a:t>Traitement de l’image :</a:t>
            </a:r>
            <a:endParaRPr lang="fr-FR" sz="2800" dirty="0"/>
          </a:p>
          <a:p>
            <a:r>
              <a:rPr lang="fr-FR" sz="2800" dirty="0" smtClean="0"/>
              <a:t>Application de trois filtres sur les données acquises précédemment avec la méthode du codage de Freeman.</a:t>
            </a:r>
          </a:p>
          <a:p>
            <a:endParaRPr lang="fr-FR" sz="2800" dirty="0"/>
          </a:p>
          <a:p>
            <a:endParaRPr lang="fr-FR" sz="28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558478" y="3616657"/>
            <a:ext cx="9187726" cy="2143255"/>
            <a:chOff x="1558478" y="3616657"/>
            <a:chExt cx="9187726" cy="2143255"/>
          </a:xfrm>
        </p:grpSpPr>
        <p:pic>
          <p:nvPicPr>
            <p:cNvPr id="11" name="Image 10" descr="Afficher l'image d'origine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478" y="3616657"/>
              <a:ext cx="2243230" cy="21432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necteur droit avec flèche 11"/>
            <p:cNvCxnSpPr/>
            <p:nvPr/>
          </p:nvCxnSpPr>
          <p:spPr>
            <a:xfrm>
              <a:off x="4085485" y="4691890"/>
              <a:ext cx="1650911" cy="0"/>
            </a:xfrm>
            <a:prstGeom prst="straightConnector1">
              <a:avLst/>
            </a:prstGeom>
            <a:ln w="571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age 12" descr="https://scontent-cdg2-1.xx.fbcdn.net/v/t34.0-12/15555643_10154855469578979_1033805014_n.png?oh=a4cd6ee0e800e4eab2e13e65b7fc0d15&amp;oe=5899C4CB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312" y="3616657"/>
              <a:ext cx="2184276" cy="2143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0962" y="3616657"/>
              <a:ext cx="2415242" cy="2143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RECONNAISSANCE DE LA MAIN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Extrémités des doigts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14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80" y="1859382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- Parcours du contour de la main :</a:t>
            </a:r>
            <a:endParaRPr lang="fr-FR" sz="2800" dirty="0"/>
          </a:p>
          <a:p>
            <a:r>
              <a:rPr lang="fr-FR" sz="2800" dirty="0" smtClean="0"/>
              <a:t>Echantillonnage et détermination de l’angle entre deux vecteurs avec le théorème d’Al-Kashi et calcul du déterminant.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Deux types d’</a:t>
            </a:r>
            <a:r>
              <a:rPr lang="fr-FR" sz="2800" dirty="0"/>
              <a:t>e</a:t>
            </a:r>
            <a:r>
              <a:rPr lang="fr-FR" sz="2800" dirty="0" smtClean="0"/>
              <a:t>xtrémités : </a:t>
            </a:r>
            <a:r>
              <a:rPr lang="fr-FR" sz="2800" dirty="0" err="1" smtClean="0"/>
              <a:t>Extremity</a:t>
            </a:r>
            <a:r>
              <a:rPr lang="fr-FR" sz="2800" dirty="0" smtClean="0"/>
              <a:t> (en jaune) et </a:t>
            </a:r>
            <a:r>
              <a:rPr lang="fr-FR" sz="2800" dirty="0" err="1" smtClean="0"/>
              <a:t>Hollow</a:t>
            </a:r>
            <a:r>
              <a:rPr lang="fr-FR" sz="2800" dirty="0" smtClean="0"/>
              <a:t> (en violet)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1820428" y="3283122"/>
            <a:ext cx="8543042" cy="1845698"/>
            <a:chOff x="1820428" y="3283122"/>
            <a:chExt cx="8543042" cy="184569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428" y="3283123"/>
              <a:ext cx="1913429" cy="1845697"/>
            </a:xfrm>
            <a:prstGeom prst="rect">
              <a:avLst/>
            </a:prstGeom>
          </p:spPr>
        </p:pic>
        <p:cxnSp>
          <p:nvCxnSpPr>
            <p:cNvPr id="12" name="Connecteur droit avec flèche 11"/>
            <p:cNvCxnSpPr/>
            <p:nvPr/>
          </p:nvCxnSpPr>
          <p:spPr>
            <a:xfrm>
              <a:off x="3971327" y="4240652"/>
              <a:ext cx="1650911" cy="0"/>
            </a:xfrm>
            <a:prstGeom prst="straightConnector1">
              <a:avLst/>
            </a:prstGeom>
            <a:ln w="571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9708" y="3283122"/>
              <a:ext cx="4503762" cy="1845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1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RECONNAISSANCE DE LA MAIN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Construction des doigts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15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66651" y="1845734"/>
            <a:ext cx="10189029" cy="402336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- Construction des articulations des doigts :</a:t>
            </a:r>
            <a:endParaRPr lang="fr-FR" sz="2800" dirty="0"/>
          </a:p>
          <a:p>
            <a:r>
              <a:rPr lang="fr-FR" sz="2800" dirty="0" smtClean="0"/>
              <a:t>Détermination de la taille des doigts avec un compteur de pixels.  Utilisation de celui-ci pour établir le point milieu du début d’un doigt. </a:t>
            </a:r>
            <a:endParaRPr lang="fr-FR" sz="28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569493" y="3486616"/>
            <a:ext cx="9048465" cy="2377440"/>
            <a:chOff x="1569493" y="3486616"/>
            <a:chExt cx="9048465" cy="2377440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357" y="3486616"/>
              <a:ext cx="3657601" cy="2377440"/>
            </a:xfrm>
            <a:prstGeom prst="rect">
              <a:avLst/>
            </a:prstGeom>
          </p:spPr>
        </p:pic>
        <p:cxnSp>
          <p:nvCxnSpPr>
            <p:cNvPr id="12" name="Connecteur droit avec flèche 11"/>
            <p:cNvCxnSpPr/>
            <p:nvPr/>
          </p:nvCxnSpPr>
          <p:spPr>
            <a:xfrm>
              <a:off x="4639428" y="4636436"/>
              <a:ext cx="1650911" cy="0"/>
            </a:xfrm>
            <a:prstGeom prst="straightConnector1">
              <a:avLst/>
            </a:prstGeom>
            <a:ln w="571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9493" y="3486616"/>
              <a:ext cx="2532213" cy="2377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9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331632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>DÉMONSTRATION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8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445022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75000"/>
                  </a:schemeClr>
                </a:solidFill>
              </a:rPr>
              <a:t>TRADUCTION D’UN SIGNE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17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TRADUCTION D’UN SIGNE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Courier New" charset="0"/>
              <a:buChar char="o"/>
            </a:pPr>
            <a:r>
              <a:rPr lang="fr-FR" sz="2400" dirty="0" smtClean="0"/>
              <a:t> Modélisation de la main réalisée doit permettre l’analyse des angles entre les différentes jointures des doigts</a:t>
            </a:r>
          </a:p>
          <a:p>
            <a:pPr algn="just">
              <a:buFont typeface="Courier New" charset="0"/>
              <a:buChar char="o"/>
            </a:pPr>
            <a:endParaRPr lang="fr-FR" sz="2400" dirty="0"/>
          </a:p>
          <a:p>
            <a:pPr algn="just">
              <a:buFont typeface="Courier New" charset="0"/>
              <a:buChar char="o"/>
            </a:pPr>
            <a:r>
              <a:rPr lang="fr-FR" sz="2400" dirty="0" smtClean="0"/>
              <a:t> L’idée de base est d’avoir une base de données de signe puis comparer les signes réalisés avec ceux de cette base</a:t>
            </a:r>
          </a:p>
          <a:p>
            <a:pPr algn="just">
              <a:buFont typeface="Courier New" charset="0"/>
              <a:buChar char="o"/>
            </a:pPr>
            <a:endParaRPr lang="fr-FR" sz="2400" dirty="0" smtClean="0"/>
          </a:p>
          <a:p>
            <a:pPr algn="just">
              <a:buFont typeface="Courier New" charset="0"/>
              <a:buChar char="o"/>
            </a:pPr>
            <a:r>
              <a:rPr lang="fr-FR" sz="2400" dirty="0" smtClean="0"/>
              <a:t> </a:t>
            </a:r>
            <a:r>
              <a:rPr lang="fr-FR" sz="2400" dirty="0"/>
              <a:t>La langue des signes française est </a:t>
            </a:r>
            <a:r>
              <a:rPr lang="fr-FR" sz="2400" dirty="0" smtClean="0"/>
              <a:t>structurée</a:t>
            </a:r>
            <a:endParaRPr lang="fr-FR" sz="2400" dirty="0"/>
          </a:p>
          <a:p>
            <a:pPr lvl="1" algn="just">
              <a:buFont typeface="Courier New" charset="0"/>
              <a:buChar char="o"/>
            </a:pPr>
            <a:r>
              <a:rPr lang="fr-FR" sz="2200" dirty="0"/>
              <a:t> Réduction des possibilités au fur et à mesure qu’une phrase se </a:t>
            </a:r>
            <a:r>
              <a:rPr lang="fr-FR" sz="2200" dirty="0" smtClean="0"/>
              <a:t>construit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TRADUCTION D’UN SIGNE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r>
              <a:rPr lang="fr-FR" sz="2400" dirty="0" smtClean="0"/>
              <a:t>Plusieurs méthodes et axes de réflexions dégagés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endParaRPr lang="fr-FR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dirty="0" smtClean="0"/>
              <a:t>Visual </a:t>
            </a:r>
            <a:r>
              <a:rPr lang="fr-FR" sz="2400" dirty="0" err="1" smtClean="0"/>
              <a:t>Gesture</a:t>
            </a:r>
            <a:r>
              <a:rPr lang="fr-FR" sz="2400" dirty="0" smtClean="0"/>
              <a:t> </a:t>
            </a:r>
            <a:r>
              <a:rPr lang="fr-FR" sz="2400" dirty="0" err="1" smtClean="0"/>
              <a:t>Builder</a:t>
            </a:r>
            <a:r>
              <a:rPr lang="fr-FR" sz="2400" dirty="0" smtClean="0"/>
              <a:t>, création de données gestuelles par le SDK</a:t>
            </a:r>
            <a:endParaRPr lang="fr-FR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endParaRPr lang="fr-FR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dirty="0" smtClean="0"/>
              <a:t>Réseaux de neurones </a:t>
            </a:r>
            <a:r>
              <a:rPr lang="fr-FR" sz="2400" dirty="0" err="1" smtClean="0"/>
              <a:t>convolutifs</a:t>
            </a:r>
            <a:r>
              <a:rPr lang="fr-FR" sz="2400" dirty="0"/>
              <a:t> </a:t>
            </a:r>
            <a:r>
              <a:rPr lang="fr-FR" sz="2400" dirty="0" smtClean="0"/>
              <a:t>ou CNN (</a:t>
            </a:r>
            <a:r>
              <a:rPr lang="fr-FR" sz="2400" dirty="0" err="1" smtClean="0"/>
              <a:t>Convolutional</a:t>
            </a:r>
            <a:r>
              <a:rPr lang="fr-FR" sz="2400" dirty="0" smtClean="0"/>
              <a:t> Neural Networks)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  <a:defRPr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200" dirty="0" smtClean="0"/>
              <a:t>Application dans la reconnaissance d’image et de vidéo </a:t>
            </a:r>
            <a:endParaRPr lang="fr-FR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endParaRPr lang="fr-FR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dirty="0" smtClean="0"/>
              <a:t>Modèle de Markov Caché ou HMM (</a:t>
            </a:r>
            <a:r>
              <a:rPr lang="fr-FR" sz="2400" dirty="0" err="1" smtClean="0"/>
              <a:t>Hidden</a:t>
            </a:r>
            <a:r>
              <a:rPr lang="fr-FR" sz="2400" dirty="0" smtClean="0"/>
              <a:t> Markov Model)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smtClean="0"/>
              <a:t>Utilisé pour la reconnaissance vocale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smtClean="0"/>
              <a:t>Possibilité d’adaptation pour la reconnaissance de gestes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dirty="0" smtClean="0"/>
              <a:t>Champs Aléatoires Conditionnels Cachés ou HCRF (</a:t>
            </a:r>
            <a:r>
              <a:rPr lang="fr-FR" sz="2400" dirty="0" err="1" smtClean="0"/>
              <a:t>Hidden</a:t>
            </a:r>
            <a:r>
              <a:rPr lang="fr-FR" sz="2400" dirty="0" smtClean="0"/>
              <a:t> </a:t>
            </a:r>
            <a:r>
              <a:rPr lang="fr-FR" sz="2400" dirty="0" err="1" smtClean="0"/>
              <a:t>Conditional</a:t>
            </a:r>
            <a:r>
              <a:rPr lang="fr-FR" sz="2400" dirty="0" smtClean="0"/>
              <a:t>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Fields)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smtClean="0"/>
              <a:t>Utilisé pour la reconnaissance de gestes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smtClean="0"/>
              <a:t>Librairie </a:t>
            </a:r>
            <a:r>
              <a:rPr lang="fr-FR" dirty="0" err="1" smtClean="0"/>
              <a:t>Accord.Net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819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SOMMAIRE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350" y="2259874"/>
            <a:ext cx="6656890" cy="36314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400" dirty="0" smtClean="0"/>
              <a:t> CONTEXTE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 EXPLORATION</a:t>
            </a:r>
            <a:endParaRPr lang="fr-FR" sz="2400" dirty="0"/>
          </a:p>
          <a:p>
            <a:pPr>
              <a:buFont typeface="Arial" charset="0"/>
              <a:buChar char="•"/>
            </a:pPr>
            <a:r>
              <a:rPr lang="fr-FR" sz="2400" dirty="0" smtClean="0"/>
              <a:t> RECONNAISSANCE DE LA MAIN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 DÉMONSTRATION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 TRADUCTION D’UN SIGNE</a:t>
            </a:r>
          </a:p>
          <a:p>
            <a:pPr>
              <a:buFont typeface="Arial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 BIBLIOGRAPHIE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2"/>
            <a:ext cx="10058400" cy="570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2800" dirty="0" smtClean="0"/>
              <a:t>Résultats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Retour sur planification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Bilan</a:t>
            </a:r>
          </a:p>
          <a:p>
            <a:pPr algn="ctr"/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20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CONCLUSION - Résultats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77633"/>
              </p:ext>
            </p:extLst>
          </p:nvPr>
        </p:nvGraphicFramePr>
        <p:xfrm>
          <a:off x="743386" y="2568105"/>
          <a:ext cx="5800816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2665">
                  <a:extLst>
                    <a:ext uri="{9D8B030D-6E8A-4147-A177-3AD203B41FA5}">
                      <a16:colId xmlns:a16="http://schemas.microsoft.com/office/drawing/2014/main" val="1597746755"/>
                    </a:ext>
                  </a:extLst>
                </a:gridCol>
                <a:gridCol w="908151">
                  <a:extLst>
                    <a:ext uri="{9D8B030D-6E8A-4147-A177-3AD203B41FA5}">
                      <a16:colId xmlns:a16="http://schemas.microsoft.com/office/drawing/2014/main" val="352356558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Construction du contour 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213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>
                          <a:effectLst/>
                        </a:rPr>
                        <a:t>Représentation en pixel 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1925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Identification des extrémités de la </a:t>
                      </a:r>
                      <a:r>
                        <a:rPr lang="fr-FR" sz="2000" u="none" strike="noStrike" dirty="0" smtClean="0">
                          <a:effectLst/>
                        </a:rPr>
                        <a:t>main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3499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Création des articulations des </a:t>
                      </a:r>
                      <a:r>
                        <a:rPr lang="fr-FR" sz="2000" u="none" strike="noStrike" dirty="0" smtClean="0">
                          <a:effectLst/>
                        </a:rPr>
                        <a:t>doigts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3804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Classification des </a:t>
                      </a:r>
                      <a:r>
                        <a:rPr lang="fr-FR" sz="2000" u="none" strike="noStrike" dirty="0" smtClean="0">
                          <a:effectLst/>
                        </a:rPr>
                        <a:t>doigts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0602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Détecter un mouvement d’une </a:t>
                      </a:r>
                      <a:r>
                        <a:rPr lang="fr-FR" sz="2000" u="none" strike="noStrike" dirty="0" smtClean="0">
                          <a:effectLst/>
                        </a:rPr>
                        <a:t>main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7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Associer le mouvement des deux mains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7677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Création de la base de </a:t>
                      </a:r>
                      <a:r>
                        <a:rPr lang="fr-FR" sz="2000" u="none" strike="noStrike" dirty="0" smtClean="0">
                          <a:effectLst/>
                        </a:rPr>
                        <a:t>données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0744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Interprétation des </a:t>
                      </a:r>
                      <a:r>
                        <a:rPr lang="fr-FR" sz="2000" u="none" strike="noStrike" dirty="0" smtClean="0">
                          <a:effectLst/>
                        </a:rPr>
                        <a:t>mouvements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0883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2000" u="none" strike="noStrike" dirty="0">
                          <a:effectLst/>
                        </a:rPr>
                        <a:t>Retranscription en écriture </a:t>
                      </a:r>
                      <a:r>
                        <a:rPr lang="fr-FR" sz="2000" u="none" strike="noStrike" dirty="0" smtClean="0">
                          <a:effectLst/>
                        </a:rPr>
                        <a:t>manuscrite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74697"/>
                  </a:ext>
                </a:extLst>
              </a:tr>
            </a:tbl>
          </a:graphicData>
        </a:graphic>
      </p:graphicFrame>
      <p:sp>
        <p:nvSpPr>
          <p:cNvPr id="8" name="TextBox 3"/>
          <p:cNvSpPr txBox="1"/>
          <p:nvPr/>
        </p:nvSpPr>
        <p:spPr>
          <a:xfrm>
            <a:off x="6869866" y="2075662"/>
            <a:ext cx="50349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>
                <a:solidFill>
                  <a:schemeClr val="accent5">
                    <a:lumMod val="75000"/>
                  </a:schemeClr>
                </a:solidFill>
              </a:rPr>
              <a:t>PROBLÈMES RENCONTRÉS </a:t>
            </a:r>
          </a:p>
          <a:p>
            <a:pPr algn="ctr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Approche du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Implémentation des solutions fiables retenues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de la main 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Kinect 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Manque de résultats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566293" y="2075662"/>
            <a:ext cx="5800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>
                <a:solidFill>
                  <a:schemeClr val="accent5">
                    <a:lumMod val="75000"/>
                  </a:schemeClr>
                </a:solidFill>
              </a:rPr>
              <a:t>FONCTIONNALITÉS</a:t>
            </a:r>
          </a:p>
          <a:p>
            <a:pPr algn="ctr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21</a:t>
            </a:fld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6855615" y="4369510"/>
            <a:ext cx="50349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>
                <a:solidFill>
                  <a:schemeClr val="accent5">
                    <a:lumMod val="75000"/>
                  </a:schemeClr>
                </a:solidFill>
              </a:rPr>
              <a:t>SUITE</a:t>
            </a:r>
          </a:p>
          <a:p>
            <a:pPr algn="ctr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Implémentation en 3D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Interprétation</a:t>
            </a:r>
          </a:p>
        </p:txBody>
      </p:sp>
    </p:spTree>
    <p:extLst>
      <p:ext uri="{BB962C8B-B14F-4D97-AF65-F5344CB8AC3E}">
        <p14:creationId xmlns:p14="http://schemas.microsoft.com/office/powerpoint/2010/main" val="15944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CONCLUSION – Retour sur planification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51795"/>
              </p:ext>
            </p:extLst>
          </p:nvPr>
        </p:nvGraphicFramePr>
        <p:xfrm>
          <a:off x="436880" y="2444612"/>
          <a:ext cx="11379200" cy="326136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892801">
                  <a:extLst>
                    <a:ext uri="{9D8B030D-6E8A-4147-A177-3AD203B41FA5}">
                      <a16:colId xmlns:a16="http://schemas.microsoft.com/office/drawing/2014/main" val="1181369698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550896127"/>
                    </a:ext>
                  </a:extLst>
                </a:gridCol>
                <a:gridCol w="651690">
                  <a:extLst>
                    <a:ext uri="{9D8B030D-6E8A-4147-A177-3AD203B41FA5}">
                      <a16:colId xmlns:a16="http://schemas.microsoft.com/office/drawing/2014/main" val="3536622928"/>
                    </a:ext>
                  </a:extLst>
                </a:gridCol>
                <a:gridCol w="538481">
                  <a:extLst>
                    <a:ext uri="{9D8B030D-6E8A-4147-A177-3AD203B41FA5}">
                      <a16:colId xmlns:a16="http://schemas.microsoft.com/office/drawing/2014/main" val="13200768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3346093"/>
                    </a:ext>
                  </a:extLst>
                </a:gridCol>
                <a:gridCol w="537028">
                  <a:extLst>
                    <a:ext uri="{9D8B030D-6E8A-4147-A177-3AD203B41FA5}">
                      <a16:colId xmlns:a16="http://schemas.microsoft.com/office/drawing/2014/main" val="1410854293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4189407542"/>
                    </a:ext>
                  </a:extLst>
                </a:gridCol>
                <a:gridCol w="1146628">
                  <a:extLst>
                    <a:ext uri="{9D8B030D-6E8A-4147-A177-3AD203B41FA5}">
                      <a16:colId xmlns:a16="http://schemas.microsoft.com/office/drawing/2014/main" val="33726513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PLANIFICATION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oct-16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nov-16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déc-16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janv-17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06-févr-17 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5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effectLst/>
                        </a:rPr>
                        <a:t>Exploration</a:t>
                      </a:r>
                      <a:endParaRPr lang="fr-FR" sz="2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24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</a:rPr>
                        <a:t>Recherche des solutions existantes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91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err="1">
                          <a:effectLst/>
                        </a:rPr>
                        <a:t>Vitrivius</a:t>
                      </a:r>
                      <a:r>
                        <a:rPr lang="fr-FR" sz="2000" b="0" dirty="0">
                          <a:effectLst/>
                        </a:rPr>
                        <a:t> 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41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err="1">
                          <a:effectLst/>
                        </a:rPr>
                        <a:t>Aiolos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78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</a:rPr>
                        <a:t>Etat de l'art 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2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</a:rPr>
                        <a:t>Prise en main SDK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84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effectLst/>
                        </a:rPr>
                        <a:t>Intégration </a:t>
                      </a:r>
                      <a:r>
                        <a:rPr lang="fr-FR" sz="2000" b="0" dirty="0">
                          <a:effectLst/>
                        </a:rPr>
                        <a:t>solution Raphael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8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</a:rPr>
                        <a:t>Optimisation et mise en place de nouvelles solutions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82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Exploration reconnaissance</a:t>
                      </a:r>
                      <a:r>
                        <a:rPr lang="fr-FR" sz="2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d’un mouvement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86791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22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CONCLUSION - Bilan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81051" y="2183716"/>
            <a:ext cx="9457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Bon sujet de recherche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2400" dirty="0"/>
              <a:t>P</a:t>
            </a:r>
            <a:r>
              <a:rPr lang="fr-FR" sz="2400" dirty="0" smtClean="0"/>
              <a:t>eu </a:t>
            </a:r>
            <a:r>
              <a:rPr lang="fr-FR" sz="2400" dirty="0"/>
              <a:t>de solutions </a:t>
            </a:r>
            <a:r>
              <a:rPr lang="fr-FR" sz="2400" dirty="0" smtClean="0"/>
              <a:t>développées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2400" dirty="0"/>
              <a:t>U</a:t>
            </a:r>
            <a:r>
              <a:rPr lang="fr-FR" sz="2400" dirty="0" smtClean="0"/>
              <a:t>n réel intérêt de la société</a:t>
            </a:r>
          </a:p>
          <a:p>
            <a:pPr lvl="2"/>
            <a:endParaRPr lang="fr-FR" sz="2400" dirty="0" smtClean="0"/>
          </a:p>
          <a:p>
            <a:pPr lvl="2"/>
            <a:r>
              <a:rPr lang="fr-FR" sz="2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Formateur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2400" dirty="0"/>
              <a:t>Traitement de l’image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2400" dirty="0"/>
              <a:t>Technologie &amp; Langage</a:t>
            </a:r>
          </a:p>
          <a:p>
            <a:endParaRPr lang="fr-FR" sz="20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23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8051" y="1841863"/>
            <a:ext cx="10776857" cy="414479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Images : </a:t>
            </a:r>
          </a:p>
          <a:p>
            <a:pPr lvl="1"/>
            <a:r>
              <a:rPr lang="fr-FR" dirty="0" smtClean="0"/>
              <a:t>Logo Windows Microsoft Kinect : http://techtalk.latestone.com/  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 smtClean="0"/>
              <a:t>Solutions : </a:t>
            </a:r>
          </a:p>
          <a:p>
            <a:pPr lvl="1"/>
            <a:r>
              <a:rPr lang="fr-FR" dirty="0" err="1" smtClean="0"/>
              <a:t>Sign</a:t>
            </a:r>
            <a:r>
              <a:rPr lang="fr-FR" dirty="0" smtClean="0"/>
              <a:t> </a:t>
            </a:r>
            <a:r>
              <a:rPr lang="fr-FR" dirty="0"/>
              <a:t>All : http://</a:t>
            </a:r>
            <a:r>
              <a:rPr lang="fr-FR" dirty="0" smtClean="0"/>
              <a:t>www.signall.us</a:t>
            </a:r>
          </a:p>
          <a:p>
            <a:pPr lvl="1"/>
            <a:r>
              <a:rPr lang="fr-FR" dirty="0" err="1"/>
              <a:t>Vangos</a:t>
            </a:r>
            <a:r>
              <a:rPr lang="fr-FR" dirty="0"/>
              <a:t> </a:t>
            </a:r>
            <a:r>
              <a:rPr lang="fr-FR" dirty="0" err="1"/>
              <a:t>Pterneas</a:t>
            </a:r>
            <a:r>
              <a:rPr lang="fr-FR" dirty="0"/>
              <a:t> : http://</a:t>
            </a:r>
            <a:r>
              <a:rPr lang="fr-FR" dirty="0" smtClean="0"/>
              <a:t>pterneas.com</a:t>
            </a:r>
          </a:p>
          <a:p>
            <a:pPr lvl="1"/>
            <a:r>
              <a:rPr lang="fr-FR" dirty="0" err="1"/>
              <a:t>Metrilus</a:t>
            </a:r>
            <a:r>
              <a:rPr lang="fr-FR" dirty="0"/>
              <a:t> </a:t>
            </a:r>
            <a:r>
              <a:rPr lang="fr-FR" dirty="0" err="1"/>
              <a:t>Ailos</a:t>
            </a:r>
            <a:r>
              <a:rPr lang="fr-FR" dirty="0"/>
              <a:t> : http://</a:t>
            </a:r>
            <a:r>
              <a:rPr lang="fr-FR" dirty="0" smtClean="0"/>
              <a:t>www.metrilus.de</a:t>
            </a:r>
          </a:p>
          <a:p>
            <a:pPr lvl="1"/>
            <a:r>
              <a:rPr lang="fr-FR" dirty="0" smtClean="0"/>
              <a:t>Microsoft China : </a:t>
            </a:r>
            <a:r>
              <a:rPr lang="fr-FR" dirty="0"/>
              <a:t>https://www.microsoft.com/en-us/research/blog/kinect-sign-language-translator-part-1/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Documents : </a:t>
            </a:r>
          </a:p>
          <a:p>
            <a:pPr lvl="1"/>
            <a:r>
              <a:rPr lang="fr-FR" b="1" dirty="0"/>
              <a:t>Détection et interprétation des Gestes de la </a:t>
            </a:r>
            <a:r>
              <a:rPr lang="fr-FR" b="1" dirty="0" smtClean="0"/>
              <a:t>Main, </a:t>
            </a:r>
            <a:r>
              <a:rPr lang="fr-FR" dirty="0"/>
              <a:t>N.MOLLET, </a:t>
            </a:r>
            <a:r>
              <a:rPr lang="fr-FR" dirty="0" smtClean="0"/>
              <a:t>R.CHELLALI, 2005</a:t>
            </a:r>
            <a:r>
              <a:rPr lang="fr-FR" b="1" dirty="0" smtClean="0"/>
              <a:t> </a:t>
            </a:r>
            <a:r>
              <a:rPr lang="fr-FR" u="sng" dirty="0" smtClean="0"/>
              <a:t>http</a:t>
            </a:r>
            <a:r>
              <a:rPr lang="fr-FR" u="sng" dirty="0"/>
              <a:t>://</a:t>
            </a:r>
            <a:r>
              <a:rPr lang="fr-FR" u="sng" dirty="0" smtClean="0"/>
              <a:t>www.setit.rnu.tn/last_edition/setit2005/image-video/18.pdf </a:t>
            </a:r>
          </a:p>
          <a:p>
            <a:pPr lvl="1"/>
            <a:r>
              <a:rPr lang="en-GB" b="1" dirty="0"/>
              <a:t>Hand tracking, finger identification and </a:t>
            </a:r>
            <a:r>
              <a:rPr lang="en-GB" b="1" dirty="0" err="1"/>
              <a:t>chordic</a:t>
            </a:r>
            <a:r>
              <a:rPr lang="en-GB" b="1" dirty="0"/>
              <a:t> manipulation on a multi-touch </a:t>
            </a:r>
            <a:r>
              <a:rPr lang="en-GB" b="1" dirty="0" smtClean="0"/>
              <a:t>surface, </a:t>
            </a:r>
            <a:r>
              <a:rPr lang="en-GB" dirty="0" smtClean="0"/>
              <a:t>W.WESTERMAN, 2016 </a:t>
            </a:r>
            <a:r>
              <a:rPr lang="en-GB" u="sng" dirty="0" smtClean="0"/>
              <a:t>http</a:t>
            </a:r>
            <a:r>
              <a:rPr lang="en-GB" u="sng" dirty="0"/>
              <a:t>://</a:t>
            </a:r>
            <a:r>
              <a:rPr lang="en-GB" u="sng" dirty="0" smtClean="0"/>
              <a:t>www.iplab.cs.tsukuba.ac.jp/paper/doctor/lee_doctor.pdf</a:t>
            </a:r>
            <a:endParaRPr lang="fr-FR" dirty="0"/>
          </a:p>
          <a:p>
            <a:pPr marL="201168" lvl="1" indent="0">
              <a:buNone/>
            </a:pPr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24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7267"/>
            <a:ext cx="12192000" cy="502617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>CONTEXTE</a:t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2800" dirty="0" smtClean="0"/>
              <a:t>Introduction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Projet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La Kinect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Planification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CONTEXTE - Introduction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2300"/>
            <a:ext cx="10058400" cy="3250862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fr-FR" sz="2400" dirty="0" smtClean="0"/>
              <a:t>  Langue des signes française reconnue depuis 2005 </a:t>
            </a:r>
            <a:endParaRPr lang="fr-FR" sz="2400" dirty="0"/>
          </a:p>
          <a:p>
            <a:pPr lvl="1">
              <a:buFont typeface="Courier New" charset="0"/>
              <a:buChar char="o"/>
            </a:pPr>
            <a:endParaRPr lang="fr-FR" sz="2600" dirty="0" smtClean="0"/>
          </a:p>
          <a:p>
            <a:pPr>
              <a:buFont typeface="Courier New" charset="0"/>
              <a:buChar char="o"/>
            </a:pPr>
            <a:r>
              <a:rPr lang="fr-FR" sz="2400" dirty="0"/>
              <a:t> </a:t>
            </a:r>
            <a:r>
              <a:rPr lang="fr-FR" sz="2400" dirty="0" smtClean="0"/>
              <a:t> 170 000 </a:t>
            </a:r>
            <a:r>
              <a:rPr lang="fr-FR" sz="2400" dirty="0"/>
              <a:t>personnes </a:t>
            </a:r>
            <a:r>
              <a:rPr lang="fr-FR" sz="2400" dirty="0" smtClean="0"/>
              <a:t>communiquent dans le monde avec cette langue</a:t>
            </a:r>
          </a:p>
          <a:p>
            <a:pPr lvl="1">
              <a:buFont typeface="Courier New" charset="0"/>
              <a:buChar char="o"/>
            </a:pPr>
            <a:endParaRPr lang="fr-FR" sz="2600" dirty="0"/>
          </a:p>
          <a:p>
            <a:pPr>
              <a:buFont typeface="Courier New" charset="0"/>
              <a:buChar char="o"/>
            </a:pPr>
            <a:r>
              <a:rPr lang="fr-FR" sz="2400" dirty="0" smtClean="0"/>
              <a:t>  Problématique dans la vie quotidienne et dans la société</a:t>
            </a:r>
          </a:p>
          <a:p>
            <a:pPr>
              <a:buFont typeface="Courier New" charset="0"/>
              <a:buChar char="o"/>
            </a:pPr>
            <a:endParaRPr lang="fr-FR" sz="2800" dirty="0" smtClean="0"/>
          </a:p>
          <a:p>
            <a:pPr>
              <a:buFont typeface="Courier New" charset="0"/>
              <a:buChar char="o"/>
            </a:pPr>
            <a:endParaRPr lang="fr-FR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8199" y="5373059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49205" y="4847366"/>
            <a:ext cx="7275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Créer une interface traduisant un signe pour améliorer la communication entre les personnes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4</a:t>
            </a:fld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627019" y="6516910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CONTEXTE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Projet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891" y="2208591"/>
            <a:ext cx="8511177" cy="3549226"/>
          </a:xfrm>
        </p:spPr>
        <p:txBody>
          <a:bodyPr>
            <a:normAutofit lnSpcReduction="10000"/>
          </a:bodyPr>
          <a:lstStyle/>
          <a:p>
            <a:pPr>
              <a:buFont typeface="Courier New" charset="0"/>
              <a:buChar char="o"/>
            </a:pPr>
            <a:r>
              <a:rPr lang="fr-FR" sz="2400" dirty="0" smtClean="0"/>
              <a:t> 	</a:t>
            </a:r>
            <a:r>
              <a:rPr lang="fr-FR" sz="2200" dirty="0" smtClean="0"/>
              <a:t>Type de sujet : </a:t>
            </a:r>
            <a:r>
              <a:rPr lang="fr-FR" dirty="0" smtClean="0"/>
              <a:t>		</a:t>
            </a:r>
            <a:r>
              <a:rPr lang="fr-FR" sz="2400" dirty="0" smtClean="0"/>
              <a:t>Recherche &amp; Développement </a:t>
            </a:r>
          </a:p>
          <a:p>
            <a:pPr>
              <a:buFont typeface="Courier New" charset="0"/>
              <a:buChar char="o"/>
            </a:pPr>
            <a:r>
              <a:rPr lang="fr-FR" sz="2400" dirty="0" smtClean="0"/>
              <a:t> 	</a:t>
            </a:r>
            <a:r>
              <a:rPr lang="fr-FR" sz="2200" dirty="0" smtClean="0"/>
              <a:t>Langage : </a:t>
            </a:r>
            <a:r>
              <a:rPr lang="fr-FR" dirty="0" smtClean="0"/>
              <a:t>		</a:t>
            </a:r>
            <a:r>
              <a:rPr lang="fr-FR" sz="2400" dirty="0" smtClean="0"/>
              <a:t>C#</a:t>
            </a:r>
          </a:p>
          <a:p>
            <a:pPr>
              <a:buFont typeface="Courier New" charset="0"/>
              <a:buChar char="o"/>
            </a:pPr>
            <a:r>
              <a:rPr lang="fr-FR" sz="2400" dirty="0"/>
              <a:t> </a:t>
            </a:r>
            <a:r>
              <a:rPr lang="fr-FR" sz="2400" dirty="0" smtClean="0"/>
              <a:t>	</a:t>
            </a:r>
            <a:r>
              <a:rPr lang="fr-FR" sz="2200" dirty="0" smtClean="0"/>
              <a:t>Temps : 		</a:t>
            </a:r>
            <a:r>
              <a:rPr lang="fr-FR" sz="2400" dirty="0" smtClean="0"/>
              <a:t>~ 170 heures </a:t>
            </a:r>
          </a:p>
          <a:p>
            <a:pPr>
              <a:buFont typeface="Courier New" charset="0"/>
              <a:buChar char="o"/>
            </a:pPr>
            <a:r>
              <a:rPr lang="fr-FR" sz="2200" dirty="0" smtClean="0"/>
              <a:t> 	Référent : 		</a:t>
            </a:r>
            <a:r>
              <a:rPr lang="fr-FR" sz="2400" dirty="0" smtClean="0"/>
              <a:t>ALBERS </a:t>
            </a:r>
            <a:r>
              <a:rPr lang="fr-FR" sz="2400" dirty="0"/>
              <a:t>Patrick</a:t>
            </a:r>
            <a:endParaRPr lang="fr-FR" sz="2400" dirty="0" smtClean="0"/>
          </a:p>
          <a:p>
            <a:pPr marL="0" indent="0">
              <a:buNone/>
            </a:pPr>
            <a:endParaRPr lang="fr-FR" sz="2000" dirty="0"/>
          </a:p>
          <a:p>
            <a:pPr>
              <a:buFont typeface="Courier New" charset="0"/>
              <a:buChar char="o"/>
            </a:pPr>
            <a:r>
              <a:rPr lang="fr-FR" sz="2400" dirty="0" smtClean="0"/>
              <a:t> 	</a:t>
            </a:r>
            <a:r>
              <a:rPr lang="fr-FR" sz="2200" dirty="0" smtClean="0"/>
              <a:t>Verrous </a:t>
            </a:r>
            <a:r>
              <a:rPr lang="fr-FR" sz="2200" dirty="0"/>
              <a:t>Scientifiques  </a:t>
            </a:r>
            <a:r>
              <a:rPr lang="fr-FR" sz="2200" dirty="0" smtClean="0"/>
              <a:t>: </a:t>
            </a:r>
          </a:p>
          <a:p>
            <a:pPr marL="201168" lvl="1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</a:t>
            </a:r>
            <a:r>
              <a:rPr lang="fr-FR" sz="2200" dirty="0" smtClean="0"/>
              <a:t>-</a:t>
            </a:r>
            <a:r>
              <a:rPr lang="fr-FR" sz="2000" dirty="0" smtClean="0"/>
              <a:t> </a:t>
            </a:r>
            <a:r>
              <a:rPr lang="fr-FR" sz="2200" dirty="0" smtClean="0"/>
              <a:t>Reconnaissance des doigts et de leurs jointures</a:t>
            </a:r>
            <a:endParaRPr lang="fr-FR" sz="2200" dirty="0"/>
          </a:p>
          <a:p>
            <a:pPr marL="201168" lvl="1" indent="0">
              <a:buNone/>
            </a:pPr>
            <a:r>
              <a:rPr lang="fr-FR" sz="2200" dirty="0" smtClean="0"/>
              <a:t> 		- Analyse des mouvements des doigts</a:t>
            </a:r>
          </a:p>
          <a:p>
            <a:pPr marL="0" indent="0">
              <a:buNone/>
            </a:pPr>
            <a:endParaRPr lang="fr-FR" sz="22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5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CONTEXTE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La Kinect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5" y="1845734"/>
            <a:ext cx="10328366" cy="4023360"/>
          </a:xfrm>
        </p:spPr>
        <p:txBody>
          <a:bodyPr>
            <a:normAutofit/>
          </a:bodyPr>
          <a:lstStyle/>
          <a:p>
            <a:pPr algn="just">
              <a:buFont typeface="Courier New" charset="0"/>
              <a:buChar char="o"/>
            </a:pPr>
            <a:r>
              <a:rPr lang="en-US" sz="2400" dirty="0" smtClean="0"/>
              <a:t>  </a:t>
            </a:r>
            <a:r>
              <a:rPr lang="fr-FR" sz="2400" dirty="0" smtClean="0"/>
              <a:t>Caméra </a:t>
            </a:r>
            <a:r>
              <a:rPr lang="fr-FR" sz="2400" dirty="0"/>
              <a:t>Microsoft pour la reconnaissance d’un corps et le suivi des mouvements </a:t>
            </a:r>
            <a:endParaRPr lang="en-US" sz="2400" dirty="0"/>
          </a:p>
          <a:p>
            <a:pPr lvl="1">
              <a:buFont typeface="Courier New" charset="0"/>
              <a:buChar char="o"/>
            </a:pPr>
            <a:endParaRPr lang="fr-FR" sz="2000" dirty="0" smtClean="0"/>
          </a:p>
          <a:p>
            <a:pPr lvl="1">
              <a:buFont typeface="Courier New" charset="0"/>
              <a:buChar char="o"/>
            </a:pPr>
            <a:r>
              <a:rPr lang="fr-FR" sz="2000" dirty="0" smtClean="0"/>
              <a:t>  Capteur de profondeur de 0,5 mètre jusqu’à 4 mètres</a:t>
            </a:r>
          </a:p>
          <a:p>
            <a:pPr lvl="1">
              <a:buFont typeface="Courier New" charset="0"/>
              <a:buChar char="o"/>
            </a:pPr>
            <a:r>
              <a:rPr lang="fr-FR" sz="2000" dirty="0" smtClean="0"/>
              <a:t>  Visualisation 3D</a:t>
            </a:r>
          </a:p>
          <a:p>
            <a:pPr lvl="1">
              <a:buFont typeface="Courier New" charset="0"/>
              <a:buChar char="o"/>
            </a:pPr>
            <a:r>
              <a:rPr lang="fr-FR" sz="2000" dirty="0" smtClean="0"/>
              <a:t>  Suivi d’un corps</a:t>
            </a:r>
          </a:p>
          <a:p>
            <a:pPr lvl="1">
              <a:buFont typeface="Courier New" charset="0"/>
              <a:buChar char="o"/>
            </a:pPr>
            <a:r>
              <a:rPr lang="fr-FR" sz="2000" dirty="0" smtClean="0"/>
              <a:t>  Repérage d’un à 6 corps simultanément</a:t>
            </a:r>
          </a:p>
          <a:p>
            <a:pPr lvl="1">
              <a:buFont typeface="Courier New" charset="0"/>
              <a:buChar char="o"/>
            </a:pPr>
            <a:r>
              <a:rPr lang="fr-FR" sz="2000" dirty="0" smtClean="0"/>
              <a:t>  Capteur infrarouge</a:t>
            </a:r>
          </a:p>
          <a:p>
            <a:pPr marL="201168" lvl="1" indent="0">
              <a:buNone/>
            </a:pPr>
            <a:endParaRPr lang="fr-FR" sz="2400" dirty="0" smtClean="0"/>
          </a:p>
          <a:p>
            <a:pPr algn="just">
              <a:buFont typeface="Courier New" charset="0"/>
              <a:buChar char="o"/>
            </a:pPr>
            <a:r>
              <a:rPr lang="fr-FR" sz="2400" dirty="0"/>
              <a:t> </a:t>
            </a:r>
            <a:r>
              <a:rPr lang="fr-FR" sz="2400" dirty="0" smtClean="0"/>
              <a:t> Kit de développement offrant un catalogue de fonctionnalités pouvant être utilisées </a:t>
            </a:r>
            <a:endParaRPr lang="fr-FR" sz="2200" dirty="0"/>
          </a:p>
          <a:p>
            <a:pPr>
              <a:buFont typeface="Courier New" charset="0"/>
              <a:buChar char="o"/>
            </a:pPr>
            <a:endParaRPr lang="fr-FR" dirty="0" smtClean="0"/>
          </a:p>
        </p:txBody>
      </p:sp>
      <p:pic>
        <p:nvPicPr>
          <p:cNvPr id="4" name="Image 3" descr="C:\Users\Anatole\AppData\Local\Microsoft\Windows\INetCache\Content.Word\Logo_Kinect-for-Windows-text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474" y="2858928"/>
            <a:ext cx="2342606" cy="12731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6</a:t>
            </a:fld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CONTEXTE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Planning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60066"/>
              </p:ext>
            </p:extLst>
          </p:nvPr>
        </p:nvGraphicFramePr>
        <p:xfrm>
          <a:off x="1769011" y="1929882"/>
          <a:ext cx="8714938" cy="324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7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273822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  <a:t>EXPLORATION</a:t>
            </a:r>
            <a:br>
              <a:rPr lang="fr-FR" sz="6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Etat de l’art : approches et solutions existantes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Sélection des solutions pertinentes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8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EXPLORATION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Solutions et approches existantes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7" y="4269783"/>
            <a:ext cx="2727768" cy="1795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183" y="1961459"/>
            <a:ext cx="30139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Microsoft China</a:t>
            </a:r>
          </a:p>
          <a:p>
            <a:endParaRPr lang="fr-FR" sz="2000" dirty="0"/>
          </a:p>
          <a:p>
            <a:pPr algn="just"/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Traduction de la langue des signes chinoise à l’aide de la Kinect v1. Traduction de signes en texte et inversement.</a:t>
            </a:r>
            <a:endParaRPr lang="fr-F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8688" y="1961459"/>
            <a:ext cx="359972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solidFill>
                  <a:schemeClr val="accent5">
                    <a:lumMod val="75000"/>
                  </a:schemeClr>
                </a:solidFill>
              </a:rPr>
              <a:t>Metrilus</a:t>
            </a: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000" dirty="0" err="1" smtClean="0">
                <a:solidFill>
                  <a:schemeClr val="accent5">
                    <a:lumMod val="75000"/>
                  </a:schemeClr>
                </a:solidFill>
              </a:rPr>
              <a:t>Aiolos</a:t>
            </a: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dirty="0" smtClean="0"/>
          </a:p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Librairie effectuant la reconnaissance des jointures des doigts.</a:t>
            </a:r>
          </a:p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précise du mouvement des doigts pour distinguer les petites différences entre chaque geste.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40" y="4538711"/>
            <a:ext cx="3433821" cy="15712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35392" y="1961459"/>
            <a:ext cx="36920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traduction de la langue des signes avec 3 webcams installées autour de l’utilisateur et une Kinect utilisée comme capteur de profondeur.</a:t>
            </a:r>
            <a:endParaRPr lang="fr-F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60" y="4269783"/>
            <a:ext cx="2858948" cy="18401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30" y="1875859"/>
            <a:ext cx="1551008" cy="480799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50C-B194-4647-BC64-C11391BD4F5B}" type="slidenum">
              <a:rPr lang="en-US" smtClean="0"/>
              <a:t>9</a:t>
            </a:fld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627019" y="6503847"/>
            <a:ext cx="1021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Projet de fin d’étude – CHARRON – CHEVRIER – CREVAN – 2016/2017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1363</TotalTime>
  <Words>1127</Words>
  <Application>Microsoft Office PowerPoint</Application>
  <PresentationFormat>Grand écran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Mangal</vt:lpstr>
      <vt:lpstr>Times New Roman</vt:lpstr>
      <vt:lpstr>Retrospect</vt:lpstr>
      <vt:lpstr>TRADUCTION DE LA LANGUE DES SIGNES</vt:lpstr>
      <vt:lpstr>SOMMAIRE</vt:lpstr>
      <vt:lpstr>        CONTEXTE  Introduction  Projet  La Kinect  Planification </vt:lpstr>
      <vt:lpstr>CONTEXTE - Introduction</vt:lpstr>
      <vt:lpstr>CONTEXTE – Projet</vt:lpstr>
      <vt:lpstr>CONTEXTE – La Kinect</vt:lpstr>
      <vt:lpstr>CONTEXTE – Planning</vt:lpstr>
      <vt:lpstr>EXPLORATION   Etat de l’art : approches et solutions existantes  Sélection des solutions pertinentes</vt:lpstr>
      <vt:lpstr>EXPLORATION –  Solutions et approches existantes</vt:lpstr>
      <vt:lpstr>EXPLORATION – Solutions pertinentes</vt:lpstr>
      <vt:lpstr>RECONNAISSANCE DE LA MAIN  Détection des mains dans l’espace  Contour de la main  Extrémités des doigts  Construction des doigts</vt:lpstr>
      <vt:lpstr>RECONNAISSANCE DE LA MAIN – Détection des mains</vt:lpstr>
      <vt:lpstr>RECONNAISSANCE DE LA MAIN – Contour de la main</vt:lpstr>
      <vt:lpstr>RECONNAISSANCE DE LA MAIN – Extrémités des doigts</vt:lpstr>
      <vt:lpstr>RECONNAISSANCE DE LA MAIN – Construction des doigts</vt:lpstr>
      <vt:lpstr>DÉMONSTRATION</vt:lpstr>
      <vt:lpstr>TRADUCTION D’UN SIGNE</vt:lpstr>
      <vt:lpstr>TRADUCTION D’UN SIGNE</vt:lpstr>
      <vt:lpstr>TRADUCTION D’UN SIGNE</vt:lpstr>
      <vt:lpstr>Présentation PowerPoint</vt:lpstr>
      <vt:lpstr>CONCLUSION - Résultats</vt:lpstr>
      <vt:lpstr>CONCLUSION – Retour sur planification</vt:lpstr>
      <vt:lpstr>CONCLUSION - Bilan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CREVAN</dc:creator>
  <cp:lastModifiedBy>Anatole CHARRON</cp:lastModifiedBy>
  <cp:revision>80</cp:revision>
  <dcterms:created xsi:type="dcterms:W3CDTF">2017-02-04T16:03:02Z</dcterms:created>
  <dcterms:modified xsi:type="dcterms:W3CDTF">2017-02-06T14:32:02Z</dcterms:modified>
</cp:coreProperties>
</file>