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0" r:id="rId5"/>
    <p:sldMasterId id="214748370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y="5143500" cx="9144000"/>
  <p:notesSz cx="6858000" cy="9144000"/>
  <p:embeddedFontLst>
    <p:embeddedFont>
      <p:font typeface="Montserrat"/>
      <p:regular r:id="rId22"/>
      <p:bold r:id="rId23"/>
      <p:italic r:id="rId24"/>
      <p:boldItalic r:id="rId25"/>
    </p:embeddedFont>
    <p:embeddedFont>
      <p:font typeface="Lato"/>
      <p:regular r:id="rId26"/>
      <p:bold r:id="rId27"/>
      <p:italic r:id="rId28"/>
      <p:boldItalic r:id="rId29"/>
    </p:embeddedFont>
    <p:embeddedFont>
      <p:font typeface="Poppins"/>
      <p:regular r:id="rId30"/>
      <p:bold r:id="rId31"/>
      <p:italic r:id="rId32"/>
      <p:boldItalic r:id="rId33"/>
    </p:embeddedFont>
    <p:embeddedFont>
      <p:font typeface="Lexend"/>
      <p:regular r:id="rId34"/>
      <p:bold r:id="rId35"/>
    </p:embeddedFont>
    <p:embeddedFont>
      <p:font typeface="Poppins ExtraBold"/>
      <p:bold r:id="rId36"/>
      <p:boldItalic r:id="rId37"/>
    </p:embeddedFont>
    <p:embeddedFont>
      <p:font typeface="Open Sans"/>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BAFB8EC-8EA8-4832-83C1-E260BA17E09E}">
  <a:tblStyle styleId="{EBAFB8EC-8EA8-4832-83C1-E260BA17E09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italic.fntdata"/><Relationship Id="rId20" Type="http://schemas.openxmlformats.org/officeDocument/2006/relationships/slide" Target="slides/slide13.xml"/><Relationship Id="rId41" Type="http://schemas.openxmlformats.org/officeDocument/2006/relationships/font" Target="fonts/OpenSans-boldItalic.fntdata"/><Relationship Id="rId22" Type="http://schemas.openxmlformats.org/officeDocument/2006/relationships/font" Target="fonts/Montserrat-regular.fntdata"/><Relationship Id="rId21" Type="http://schemas.openxmlformats.org/officeDocument/2006/relationships/slide" Target="slides/slide14.xml"/><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Lato-regular.fntdata"/><Relationship Id="rId25" Type="http://schemas.openxmlformats.org/officeDocument/2006/relationships/font" Target="fonts/Montserrat-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Lato-boldItalic.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Poppins-bold.fntdata"/><Relationship Id="rId30" Type="http://schemas.openxmlformats.org/officeDocument/2006/relationships/font" Target="fonts/Poppins-regular.fntdata"/><Relationship Id="rId11" Type="http://schemas.openxmlformats.org/officeDocument/2006/relationships/slide" Target="slides/slide4.xml"/><Relationship Id="rId33" Type="http://schemas.openxmlformats.org/officeDocument/2006/relationships/font" Target="fonts/Poppins-boldItalic.fntdata"/><Relationship Id="rId10" Type="http://schemas.openxmlformats.org/officeDocument/2006/relationships/slide" Target="slides/slide3.xml"/><Relationship Id="rId32" Type="http://schemas.openxmlformats.org/officeDocument/2006/relationships/font" Target="fonts/Poppins-italic.fntdata"/><Relationship Id="rId13" Type="http://schemas.openxmlformats.org/officeDocument/2006/relationships/slide" Target="slides/slide6.xml"/><Relationship Id="rId35" Type="http://schemas.openxmlformats.org/officeDocument/2006/relationships/font" Target="fonts/Lexend-bold.fntdata"/><Relationship Id="rId12" Type="http://schemas.openxmlformats.org/officeDocument/2006/relationships/slide" Target="slides/slide5.xml"/><Relationship Id="rId34" Type="http://schemas.openxmlformats.org/officeDocument/2006/relationships/font" Target="fonts/Lexend-regular.fntdata"/><Relationship Id="rId15" Type="http://schemas.openxmlformats.org/officeDocument/2006/relationships/slide" Target="slides/slide8.xml"/><Relationship Id="rId37" Type="http://schemas.openxmlformats.org/officeDocument/2006/relationships/font" Target="fonts/PoppinsExtraBold-boldItalic.fntdata"/><Relationship Id="rId14" Type="http://schemas.openxmlformats.org/officeDocument/2006/relationships/slide" Target="slides/slide7.xml"/><Relationship Id="rId36" Type="http://schemas.openxmlformats.org/officeDocument/2006/relationships/font" Target="fonts/PoppinsExtraBold-bold.fntdata"/><Relationship Id="rId17" Type="http://schemas.openxmlformats.org/officeDocument/2006/relationships/slide" Target="slides/slide10.xml"/><Relationship Id="rId39" Type="http://schemas.openxmlformats.org/officeDocument/2006/relationships/font" Target="fonts/OpenSans-bold.fntdata"/><Relationship Id="rId16" Type="http://schemas.openxmlformats.org/officeDocument/2006/relationships/slide" Target="slides/slide9.xml"/><Relationship Id="rId38" Type="http://schemas.openxmlformats.org/officeDocument/2006/relationships/font" Target="fonts/OpenSans-regular.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678fb87e08_2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g2678fb87e08_2_1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2678fb87e08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g2678fb87e08_8_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2678fb87e08_1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g2678fb87e08_14_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1f19e7d6f8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g1f19e7d6f8a_2_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1f19e7d6f8a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g1f19e7d6f8a_5_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g1f19e7d90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g1f19e7d90f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678fb87e08_2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g2678fb87e08_2_1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678fb87e08_2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g2678fb87e08_2_2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678fb87e08_2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g2678fb87e08_2_30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678fb87e08_2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g2678fb87e08_2_2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1f19e7d6f8a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Compared the correlation between our response variable “life expectancy” and columns with missing data.  Schooling and Income have a strong correlation, while the remaining columns with missing variables do not show to have correlation with life expectancy.  So for ease in modeling and not imputing arbitrary data into the data set, we decided to remove the remaining 10 of the 12 columns.</a:t>
            </a:r>
            <a:endParaRPr/>
          </a:p>
        </p:txBody>
      </p:sp>
      <p:sp>
        <p:nvSpPr>
          <p:cNvPr id="441" name="Google Shape;441;g1f19e7d6f8a_7_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2678fb87e08_2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g2678fb87e08_2_3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1f19e7d6f8a_1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g1f19e7d6f8a_14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2678fb87e08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g2678fb87e08_6_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36" name="Shape 136"/>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7" name="Shape 137"/>
        <p:cNvGrpSpPr/>
        <p:nvPr/>
      </p:nvGrpSpPr>
      <p:grpSpPr>
        <a:xfrm>
          <a:off x="0" y="0"/>
          <a:ext cx="0" cy="0"/>
          <a:chOff x="0" y="0"/>
          <a:chExt cx="0" cy="0"/>
        </a:xfrm>
      </p:grpSpPr>
      <p:sp>
        <p:nvSpPr>
          <p:cNvPr id="138" name="Google Shape;138;p15"/>
          <p:cNvSpPr txBox="1"/>
          <p:nvPr>
            <p:ph type="ctrTitle"/>
          </p:nvPr>
        </p:nvSpPr>
        <p:spPr>
          <a:xfrm>
            <a:off x="1143000" y="841772"/>
            <a:ext cx="6858000" cy="1790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500"/>
              <a:buFont typeface="Poppins"/>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9" name="Google Shape;139;p15"/>
          <p:cNvSpPr txBox="1"/>
          <p:nvPr>
            <p:ph idx="1" type="subTitle"/>
          </p:nvPr>
        </p:nvSpPr>
        <p:spPr>
          <a:xfrm>
            <a:off x="1143000" y="2701528"/>
            <a:ext cx="6858000" cy="124182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140" name="Google Shape;140;p15"/>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5"/>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15"/>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3" name="Shape 143"/>
        <p:cNvGrpSpPr/>
        <p:nvPr/>
      </p:nvGrpSpPr>
      <p:grpSpPr>
        <a:xfrm>
          <a:off x="0" y="0"/>
          <a:ext cx="0" cy="0"/>
          <a:chOff x="0" y="0"/>
          <a:chExt cx="0" cy="0"/>
        </a:xfrm>
      </p:grpSpPr>
      <p:sp>
        <p:nvSpPr>
          <p:cNvPr id="144" name="Google Shape;144;p16"/>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5" name="Google Shape;145;p16"/>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46" name="Google Shape;146;p16"/>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16"/>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16"/>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9" name="Shape 149"/>
        <p:cNvGrpSpPr/>
        <p:nvPr/>
      </p:nvGrpSpPr>
      <p:grpSpPr>
        <a:xfrm>
          <a:off x="0" y="0"/>
          <a:ext cx="0" cy="0"/>
          <a:chOff x="0" y="0"/>
          <a:chExt cx="0" cy="0"/>
        </a:xfrm>
      </p:grpSpPr>
      <p:sp>
        <p:nvSpPr>
          <p:cNvPr id="150" name="Google Shape;150;p17"/>
          <p:cNvSpPr txBox="1"/>
          <p:nvPr>
            <p:ph type="title"/>
          </p:nvPr>
        </p:nvSpPr>
        <p:spPr>
          <a:xfrm>
            <a:off x="623888" y="1282304"/>
            <a:ext cx="7886700" cy="213955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500"/>
              <a:buFont typeface="Poppins"/>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1" name="Google Shape;151;p17"/>
          <p:cNvSpPr txBox="1"/>
          <p:nvPr>
            <p:ph idx="1" type="body"/>
          </p:nvPr>
        </p:nvSpPr>
        <p:spPr>
          <a:xfrm>
            <a:off x="623888" y="3442098"/>
            <a:ext cx="7886700" cy="112514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152" name="Google Shape;152;p17"/>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17"/>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17"/>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55" name="Shape 155"/>
        <p:cNvGrpSpPr/>
        <p:nvPr/>
      </p:nvGrpSpPr>
      <p:grpSpPr>
        <a:xfrm>
          <a:off x="0" y="0"/>
          <a:ext cx="0" cy="0"/>
          <a:chOff x="0" y="0"/>
          <a:chExt cx="0" cy="0"/>
        </a:xfrm>
      </p:grpSpPr>
      <p:sp>
        <p:nvSpPr>
          <p:cNvPr id="156" name="Google Shape;156;p18"/>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7" name="Google Shape;157;p18"/>
          <p:cNvSpPr txBox="1"/>
          <p:nvPr>
            <p:ph idx="1" type="body"/>
          </p:nvPr>
        </p:nvSpPr>
        <p:spPr>
          <a:xfrm>
            <a:off x="628650" y="1369219"/>
            <a:ext cx="38862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58" name="Google Shape;158;p18"/>
          <p:cNvSpPr txBox="1"/>
          <p:nvPr>
            <p:ph idx="2" type="body"/>
          </p:nvPr>
        </p:nvSpPr>
        <p:spPr>
          <a:xfrm>
            <a:off x="4629150" y="1369219"/>
            <a:ext cx="38862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59" name="Google Shape;159;p18"/>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18"/>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18"/>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62" name="Shape 162"/>
        <p:cNvGrpSpPr/>
        <p:nvPr/>
      </p:nvGrpSpPr>
      <p:grpSpPr>
        <a:xfrm>
          <a:off x="0" y="0"/>
          <a:ext cx="0" cy="0"/>
          <a:chOff x="0" y="0"/>
          <a:chExt cx="0" cy="0"/>
        </a:xfrm>
      </p:grpSpPr>
      <p:sp>
        <p:nvSpPr>
          <p:cNvPr id="163" name="Google Shape;163;p19"/>
          <p:cNvSpPr txBox="1"/>
          <p:nvPr>
            <p:ph type="title"/>
          </p:nvPr>
        </p:nvSpPr>
        <p:spPr>
          <a:xfrm>
            <a:off x="629841"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4" name="Google Shape;164;p19"/>
          <p:cNvSpPr txBox="1"/>
          <p:nvPr>
            <p:ph idx="1" type="body"/>
          </p:nvPr>
        </p:nvSpPr>
        <p:spPr>
          <a:xfrm>
            <a:off x="629842" y="1260872"/>
            <a:ext cx="3868340"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165" name="Google Shape;165;p19"/>
          <p:cNvSpPr txBox="1"/>
          <p:nvPr>
            <p:ph idx="2" type="body"/>
          </p:nvPr>
        </p:nvSpPr>
        <p:spPr>
          <a:xfrm>
            <a:off x="629842" y="1878806"/>
            <a:ext cx="3868340" cy="27634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66" name="Google Shape;166;p19"/>
          <p:cNvSpPr txBox="1"/>
          <p:nvPr>
            <p:ph idx="3" type="body"/>
          </p:nvPr>
        </p:nvSpPr>
        <p:spPr>
          <a:xfrm>
            <a:off x="4629150" y="1260872"/>
            <a:ext cx="3887391"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167" name="Google Shape;167;p19"/>
          <p:cNvSpPr txBox="1"/>
          <p:nvPr>
            <p:ph idx="4" type="body"/>
          </p:nvPr>
        </p:nvSpPr>
        <p:spPr>
          <a:xfrm>
            <a:off x="4629150" y="1878806"/>
            <a:ext cx="3887391" cy="27634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68" name="Google Shape;168;p19"/>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19"/>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19"/>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1" name="Shape 171"/>
        <p:cNvGrpSpPr/>
        <p:nvPr/>
      </p:nvGrpSpPr>
      <p:grpSpPr>
        <a:xfrm>
          <a:off x="0" y="0"/>
          <a:ext cx="0" cy="0"/>
          <a:chOff x="0" y="0"/>
          <a:chExt cx="0" cy="0"/>
        </a:xfrm>
      </p:grpSpPr>
      <p:sp>
        <p:nvSpPr>
          <p:cNvPr id="172" name="Google Shape;172;p20"/>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3" name="Google Shape;173;p20"/>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4" name="Google Shape;174;p20"/>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20"/>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6" name="Shape 176"/>
        <p:cNvGrpSpPr/>
        <p:nvPr/>
      </p:nvGrpSpPr>
      <p:grpSpPr>
        <a:xfrm>
          <a:off x="0" y="0"/>
          <a:ext cx="0" cy="0"/>
          <a:chOff x="0" y="0"/>
          <a:chExt cx="0" cy="0"/>
        </a:xfrm>
      </p:grpSpPr>
      <p:sp>
        <p:nvSpPr>
          <p:cNvPr id="177" name="Google Shape;177;p21"/>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8" name="Google Shape;178;p21"/>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9" name="Google Shape;179;p2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80" name="Shape 180"/>
        <p:cNvGrpSpPr/>
        <p:nvPr/>
      </p:nvGrpSpPr>
      <p:grpSpPr>
        <a:xfrm>
          <a:off x="0" y="0"/>
          <a:ext cx="0" cy="0"/>
          <a:chOff x="0" y="0"/>
          <a:chExt cx="0" cy="0"/>
        </a:xfrm>
      </p:grpSpPr>
      <p:sp>
        <p:nvSpPr>
          <p:cNvPr id="181" name="Google Shape;181;p22"/>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Poppin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2" name="Google Shape;182;p22"/>
          <p:cNvSpPr txBox="1"/>
          <p:nvPr>
            <p:ph idx="1" type="body"/>
          </p:nvPr>
        </p:nvSpPr>
        <p:spPr>
          <a:xfrm>
            <a:off x="3887391" y="740569"/>
            <a:ext cx="4629150" cy="3655219"/>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183" name="Google Shape;183;p22"/>
          <p:cNvSpPr txBox="1"/>
          <p:nvPr>
            <p:ph idx="2" type="body"/>
          </p:nvPr>
        </p:nvSpPr>
        <p:spPr>
          <a:xfrm>
            <a:off x="629841" y="1543050"/>
            <a:ext cx="2949178" cy="285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184" name="Google Shape;184;p22"/>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5" name="Google Shape;185;p22"/>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6" name="Google Shape;186;p22"/>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87" name="Shape 187"/>
        <p:cNvGrpSpPr/>
        <p:nvPr/>
      </p:nvGrpSpPr>
      <p:grpSpPr>
        <a:xfrm>
          <a:off x="0" y="0"/>
          <a:ext cx="0" cy="0"/>
          <a:chOff x="0" y="0"/>
          <a:chExt cx="0" cy="0"/>
        </a:xfrm>
      </p:grpSpPr>
      <p:sp>
        <p:nvSpPr>
          <p:cNvPr id="188" name="Google Shape;188;p23"/>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Poppin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9" name="Google Shape;189;p23"/>
          <p:cNvSpPr/>
          <p:nvPr>
            <p:ph idx="2" type="pic"/>
          </p:nvPr>
        </p:nvSpPr>
        <p:spPr>
          <a:xfrm>
            <a:off x="3887391" y="740569"/>
            <a:ext cx="4629150" cy="3655219"/>
          </a:xfrm>
          <a:prstGeom prst="rect">
            <a:avLst/>
          </a:prstGeom>
          <a:noFill/>
          <a:ln>
            <a:noFill/>
          </a:ln>
        </p:spPr>
      </p:sp>
      <p:sp>
        <p:nvSpPr>
          <p:cNvPr id="190" name="Google Shape;190;p23"/>
          <p:cNvSpPr txBox="1"/>
          <p:nvPr>
            <p:ph idx="1" type="body"/>
          </p:nvPr>
        </p:nvSpPr>
        <p:spPr>
          <a:xfrm>
            <a:off x="629841" y="1543050"/>
            <a:ext cx="2949178" cy="285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191" name="Google Shape;191;p23"/>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2" name="Google Shape;192;p23"/>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3" name="Google Shape;193;p2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94" name="Shape 194"/>
        <p:cNvGrpSpPr/>
        <p:nvPr/>
      </p:nvGrpSpPr>
      <p:grpSpPr>
        <a:xfrm>
          <a:off x="0" y="0"/>
          <a:ext cx="0" cy="0"/>
          <a:chOff x="0" y="0"/>
          <a:chExt cx="0" cy="0"/>
        </a:xfrm>
      </p:grpSpPr>
      <p:sp>
        <p:nvSpPr>
          <p:cNvPr id="195" name="Google Shape;195;p24"/>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6" name="Google Shape;196;p24"/>
          <p:cNvSpPr txBox="1"/>
          <p:nvPr>
            <p:ph idx="1" type="body"/>
          </p:nvPr>
        </p:nvSpPr>
        <p:spPr>
          <a:xfrm rot="5400000">
            <a:off x="2940248" y="-942379"/>
            <a:ext cx="3263504"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97" name="Google Shape;197;p24"/>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8" name="Google Shape;198;p24"/>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9" name="Google Shape;199;p24"/>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00" name="Shape 200"/>
        <p:cNvGrpSpPr/>
        <p:nvPr/>
      </p:nvGrpSpPr>
      <p:grpSpPr>
        <a:xfrm>
          <a:off x="0" y="0"/>
          <a:ext cx="0" cy="0"/>
          <a:chOff x="0" y="0"/>
          <a:chExt cx="0" cy="0"/>
        </a:xfrm>
      </p:grpSpPr>
      <p:sp>
        <p:nvSpPr>
          <p:cNvPr id="201" name="Google Shape;201;p25"/>
          <p:cNvSpPr txBox="1"/>
          <p:nvPr>
            <p:ph type="title"/>
          </p:nvPr>
        </p:nvSpPr>
        <p:spPr>
          <a:xfrm rot="5400000">
            <a:off x="5350073" y="1467446"/>
            <a:ext cx="4358879"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2" name="Google Shape;202;p25"/>
          <p:cNvSpPr txBox="1"/>
          <p:nvPr>
            <p:ph idx="1" type="body"/>
          </p:nvPr>
        </p:nvSpPr>
        <p:spPr>
          <a:xfrm rot="5400000">
            <a:off x="1349573" y="-447079"/>
            <a:ext cx="4358879"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03" name="Google Shape;203;p25"/>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4" name="Google Shape;204;p25"/>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5" name="Google Shape;205;p25"/>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206" name="Shape 206"/>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ustom Layout">
  <p:cSld name="2_Custom Layout">
    <p:spTree>
      <p:nvGrpSpPr>
        <p:cNvPr id="207" name="Shape 207"/>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ustom Layout">
  <p:cSld name="3_Custom Layout">
    <p:spTree>
      <p:nvGrpSpPr>
        <p:cNvPr id="208" name="Shape 208"/>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Custom Layout">
  <p:cSld name="4_Custom Layout">
    <p:spTree>
      <p:nvGrpSpPr>
        <p:cNvPr id="209" name="Shape 209"/>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Custom Layout">
  <p:cSld name="5_Custom Layout">
    <p:spTree>
      <p:nvGrpSpPr>
        <p:cNvPr id="210" name="Shape 210"/>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Custom Layout">
  <p:cSld name="6_Custom Layout">
    <p:spTree>
      <p:nvGrpSpPr>
        <p:cNvPr id="211" name="Shape 21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Custom Layout">
  <p:cSld name="7_Custom Layout">
    <p:spTree>
      <p:nvGrpSpPr>
        <p:cNvPr id="212" name="Shape 212"/>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Custom Layout">
  <p:cSld name="8_Custom Layout">
    <p:spTree>
      <p:nvGrpSpPr>
        <p:cNvPr id="213" name="Shape 213"/>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Custom Layout">
  <p:cSld name="9_Custom Layout">
    <p:spTree>
      <p:nvGrpSpPr>
        <p:cNvPr id="214" name="Shape 214"/>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Custom Layout">
  <p:cSld name="10_Custom Layout">
    <p:spTree>
      <p:nvGrpSpPr>
        <p:cNvPr id="215" name="Shape 215"/>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Custom Layout">
  <p:cSld name="11_Custom Layout">
    <p:spTree>
      <p:nvGrpSpPr>
        <p:cNvPr id="216" name="Shape 216"/>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Custom Layout">
  <p:cSld name="12_Custom Layout">
    <p:spTree>
      <p:nvGrpSpPr>
        <p:cNvPr id="217" name="Shape 217"/>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Custom Layout">
  <p:cSld name="13_Custom Layout">
    <p:spTree>
      <p:nvGrpSpPr>
        <p:cNvPr id="218" name="Shape 218"/>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Custom Layout">
  <p:cSld name="14_Custom Layout">
    <p:spTree>
      <p:nvGrpSpPr>
        <p:cNvPr id="219" name="Shape 219"/>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_Custom Layout">
  <p:cSld name="15_Custom Layout">
    <p:spTree>
      <p:nvGrpSpPr>
        <p:cNvPr id="220" name="Shape 220"/>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_Custom Layout">
  <p:cSld name="16_Custom Layout">
    <p:spTree>
      <p:nvGrpSpPr>
        <p:cNvPr id="221" name="Shape 221"/>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_Custom Layout">
  <p:cSld name="17_Custom Layout">
    <p:spTree>
      <p:nvGrpSpPr>
        <p:cNvPr id="222" name="Shape 222"/>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8_Custom Layout">
  <p:cSld name="18_Custom Layout">
    <p:spTree>
      <p:nvGrpSpPr>
        <p:cNvPr id="223" name="Shape 223"/>
        <p:cNvGrpSpPr/>
        <p:nvPr/>
      </p:nvGrpSpPr>
      <p:grpSpPr>
        <a:xfrm>
          <a:off x="0" y="0"/>
          <a:ext cx="0" cy="0"/>
          <a:chOff x="0" y="0"/>
          <a:chExt cx="0" cy="0"/>
        </a:xfrm>
      </p:grpSpPr>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9_Custom Layout">
  <p:cSld name="19_Custom Layout">
    <p:spTree>
      <p:nvGrpSpPr>
        <p:cNvPr id="224" name="Shape 224"/>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_Custom Layout">
  <p:cSld name="20_Custom Layout">
    <p:spTree>
      <p:nvGrpSpPr>
        <p:cNvPr id="225" name="Shape 225"/>
        <p:cNvGrpSpPr/>
        <p:nvPr/>
      </p:nvGrpSpPr>
      <p:grpSpPr>
        <a:xfrm>
          <a:off x="0" y="0"/>
          <a:ext cx="0" cy="0"/>
          <a:chOff x="0" y="0"/>
          <a:chExt cx="0" cy="0"/>
        </a:xfrm>
      </p:grpSpPr>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_Custom Layout">
  <p:cSld name="21_Custom Layout">
    <p:spTree>
      <p:nvGrpSpPr>
        <p:cNvPr id="226" name="Shape 226"/>
        <p:cNvGrpSpPr/>
        <p:nvPr/>
      </p:nvGrpSpPr>
      <p:grpSpPr>
        <a:xfrm>
          <a:off x="0" y="0"/>
          <a:ext cx="0" cy="0"/>
          <a:chOff x="0" y="0"/>
          <a:chExt cx="0" cy="0"/>
        </a:xfrm>
      </p:grpSpPr>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2_Custom Layout">
  <p:cSld name="22_Custom Layout">
    <p:spTree>
      <p:nvGrpSpPr>
        <p:cNvPr id="227" name="Shape 227"/>
        <p:cNvGrpSpPr/>
        <p:nvPr/>
      </p:nvGrpSpPr>
      <p:grpSpPr>
        <a:xfrm>
          <a:off x="0" y="0"/>
          <a:ext cx="0" cy="0"/>
          <a:chOff x="0" y="0"/>
          <a:chExt cx="0" cy="0"/>
        </a:xfrm>
      </p:grpSpPr>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3_Custom Layout">
  <p:cSld name="23_Custom Layout">
    <p:spTree>
      <p:nvGrpSpPr>
        <p:cNvPr id="228" name="Shape 228"/>
        <p:cNvGrpSpPr/>
        <p:nvPr/>
      </p:nvGrpSpPr>
      <p:grpSpPr>
        <a:xfrm>
          <a:off x="0" y="0"/>
          <a:ext cx="0" cy="0"/>
          <a:chOff x="0" y="0"/>
          <a:chExt cx="0" cy="0"/>
        </a:xfrm>
      </p:grpSpPr>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4_Custom Layout">
  <p:cSld name="24_Custom Layout">
    <p:spTree>
      <p:nvGrpSpPr>
        <p:cNvPr id="229" name="Shape 229"/>
        <p:cNvGrpSpPr/>
        <p:nvPr/>
      </p:nvGrpSpPr>
      <p:grpSpPr>
        <a:xfrm>
          <a:off x="0" y="0"/>
          <a:ext cx="0" cy="0"/>
          <a:chOff x="0" y="0"/>
          <a:chExt cx="0" cy="0"/>
        </a:xfrm>
      </p:grpSpPr>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5_Custom Layout">
  <p:cSld name="25_Custom Layout">
    <p:spTree>
      <p:nvGrpSpPr>
        <p:cNvPr id="230" name="Shape 230"/>
        <p:cNvGrpSpPr/>
        <p:nvPr/>
      </p:nvGrpSpPr>
      <p:grpSpPr>
        <a:xfrm>
          <a:off x="0" y="0"/>
          <a:ext cx="0" cy="0"/>
          <a:chOff x="0" y="0"/>
          <a:chExt cx="0" cy="0"/>
        </a:xfrm>
      </p:grpSpPr>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6_Custom Layout">
  <p:cSld name="26_Custom Layout">
    <p:spTree>
      <p:nvGrpSpPr>
        <p:cNvPr id="231" name="Shape 23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7_Custom Layout">
  <p:cSld name="27_Custom Layout">
    <p:spTree>
      <p:nvGrpSpPr>
        <p:cNvPr id="232" name="Shape 232"/>
        <p:cNvGrpSpPr/>
        <p:nvPr/>
      </p:nvGrpSpPr>
      <p:grpSpPr>
        <a:xfrm>
          <a:off x="0" y="0"/>
          <a:ext cx="0" cy="0"/>
          <a:chOff x="0" y="0"/>
          <a:chExt cx="0" cy="0"/>
        </a:xfrm>
      </p:grpSpPr>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8_Custom Layout">
  <p:cSld name="28_Custom Layout">
    <p:spTree>
      <p:nvGrpSpPr>
        <p:cNvPr id="233" name="Shape 233"/>
        <p:cNvGrpSpPr/>
        <p:nvPr/>
      </p:nvGrpSpPr>
      <p:grpSpPr>
        <a:xfrm>
          <a:off x="0" y="0"/>
          <a:ext cx="0" cy="0"/>
          <a:chOff x="0" y="0"/>
          <a:chExt cx="0" cy="0"/>
        </a:xfrm>
      </p:grpSpPr>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9_Custom Layout">
  <p:cSld name="29_Custom Layout">
    <p:spTree>
      <p:nvGrpSpPr>
        <p:cNvPr id="234" name="Shape 23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1.xml"/><Relationship Id="rId20" Type="http://schemas.openxmlformats.org/officeDocument/2006/relationships/slideLayout" Target="../slideLayouts/slideLayout31.xml"/><Relationship Id="rId42" Type="http://schemas.openxmlformats.org/officeDocument/2006/relationships/theme" Target="../theme/theme3.xml"/><Relationship Id="rId41" Type="http://schemas.openxmlformats.org/officeDocument/2006/relationships/slideLayout" Target="../slideLayouts/slideLayout52.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slideLayout" Target="../slideLayouts/slideLayout44.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35" Type="http://schemas.openxmlformats.org/officeDocument/2006/relationships/slideLayout" Target="../slideLayouts/slideLayout46.xml"/><Relationship Id="rId12" Type="http://schemas.openxmlformats.org/officeDocument/2006/relationships/slideLayout" Target="../slideLayouts/slideLayout23.xml"/><Relationship Id="rId34" Type="http://schemas.openxmlformats.org/officeDocument/2006/relationships/slideLayout" Target="../slideLayouts/slideLayout45.xml"/><Relationship Id="rId15" Type="http://schemas.openxmlformats.org/officeDocument/2006/relationships/slideLayout" Target="../slideLayouts/slideLayout26.xml"/><Relationship Id="rId37" Type="http://schemas.openxmlformats.org/officeDocument/2006/relationships/slideLayout" Target="../slideLayouts/slideLayout48.xml"/><Relationship Id="rId14" Type="http://schemas.openxmlformats.org/officeDocument/2006/relationships/slideLayout" Target="../slideLayouts/slideLayout25.xml"/><Relationship Id="rId36" Type="http://schemas.openxmlformats.org/officeDocument/2006/relationships/slideLayout" Target="../slideLayouts/slideLayout47.xml"/><Relationship Id="rId17" Type="http://schemas.openxmlformats.org/officeDocument/2006/relationships/slideLayout" Target="../slideLayouts/slideLayout28.xml"/><Relationship Id="rId39" Type="http://schemas.openxmlformats.org/officeDocument/2006/relationships/slideLayout" Target="../slideLayouts/slideLayout50.xml"/><Relationship Id="rId16" Type="http://schemas.openxmlformats.org/officeDocument/2006/relationships/slideLayout" Target="../slideLayouts/slideLayout27.xml"/><Relationship Id="rId38" Type="http://schemas.openxmlformats.org/officeDocument/2006/relationships/slideLayout" Target="../slideLayouts/slideLayout49.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0" name="Shape 130"/>
        <p:cNvGrpSpPr/>
        <p:nvPr/>
      </p:nvGrpSpPr>
      <p:grpSpPr>
        <a:xfrm>
          <a:off x="0" y="0"/>
          <a:ext cx="0" cy="0"/>
          <a:chOff x="0" y="0"/>
          <a:chExt cx="0" cy="0"/>
        </a:xfrm>
      </p:grpSpPr>
      <p:sp>
        <p:nvSpPr>
          <p:cNvPr id="131" name="Google Shape;131;p13"/>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300"/>
              <a:buFont typeface="Poppins"/>
              <a:buNone/>
              <a:defRPr b="0" i="0" sz="3300" u="none" cap="none" strike="noStrike">
                <a:solidFill>
                  <a:schemeClr val="dk1"/>
                </a:solidFill>
                <a:latin typeface="Poppins"/>
                <a:ea typeface="Poppins"/>
                <a:cs typeface="Poppins"/>
                <a:sym typeface="Poppi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2" name="Google Shape;132;p13"/>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Open Sans"/>
                <a:ea typeface="Open Sans"/>
                <a:cs typeface="Open Sans"/>
                <a:sym typeface="Open Sans"/>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Open Sans"/>
                <a:ea typeface="Open Sans"/>
                <a:cs typeface="Open Sans"/>
                <a:sym typeface="Open Sans"/>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Open Sans"/>
                <a:ea typeface="Open Sans"/>
                <a:cs typeface="Open Sans"/>
                <a:sym typeface="Open Sans"/>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Open Sans"/>
                <a:ea typeface="Open Sans"/>
                <a:cs typeface="Open Sans"/>
                <a:sym typeface="Open Sans"/>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Open Sans"/>
                <a:ea typeface="Open Sans"/>
                <a:cs typeface="Open Sans"/>
                <a:sym typeface="Open Sans"/>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Open Sans"/>
                <a:ea typeface="Open Sans"/>
                <a:cs typeface="Open Sans"/>
                <a:sym typeface="Open Sans"/>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Open Sans"/>
                <a:ea typeface="Open Sans"/>
                <a:cs typeface="Open Sans"/>
                <a:sym typeface="Open Sans"/>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Open Sans"/>
                <a:ea typeface="Open Sans"/>
                <a:cs typeface="Open Sans"/>
                <a:sym typeface="Open Sans"/>
              </a:defRPr>
            </a:lvl9pPr>
          </a:lstStyle>
          <a:p/>
        </p:txBody>
      </p:sp>
      <p:sp>
        <p:nvSpPr>
          <p:cNvPr id="133" name="Google Shape;133;p13"/>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
        <p:nvSpPr>
          <p:cNvPr id="134" name="Google Shape;134;p13"/>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888888"/>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
        <p:nvSpPr>
          <p:cNvPr id="135" name="Google Shape;135;p1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Open Sans"/>
                <a:ea typeface="Open Sans"/>
                <a:cs typeface="Open Sans"/>
                <a:sym typeface="Open Sans"/>
              </a:defRPr>
            </a:lvl1pPr>
            <a:lvl2pPr indent="0" lvl="1" marL="0" marR="0" rtl="0" algn="r">
              <a:spcBef>
                <a:spcPts val="0"/>
              </a:spcBef>
              <a:buNone/>
              <a:defRPr b="0" i="0" sz="900" u="none" cap="none" strike="noStrike">
                <a:solidFill>
                  <a:srgbClr val="888888"/>
                </a:solidFill>
                <a:latin typeface="Open Sans"/>
                <a:ea typeface="Open Sans"/>
                <a:cs typeface="Open Sans"/>
                <a:sym typeface="Open Sans"/>
              </a:defRPr>
            </a:lvl2pPr>
            <a:lvl3pPr indent="0" lvl="2" marL="0" marR="0" rtl="0" algn="r">
              <a:spcBef>
                <a:spcPts val="0"/>
              </a:spcBef>
              <a:buNone/>
              <a:defRPr b="0" i="0" sz="900" u="none" cap="none" strike="noStrike">
                <a:solidFill>
                  <a:srgbClr val="888888"/>
                </a:solidFill>
                <a:latin typeface="Open Sans"/>
                <a:ea typeface="Open Sans"/>
                <a:cs typeface="Open Sans"/>
                <a:sym typeface="Open Sans"/>
              </a:defRPr>
            </a:lvl3pPr>
            <a:lvl4pPr indent="0" lvl="3" marL="0" marR="0" rtl="0" algn="r">
              <a:spcBef>
                <a:spcPts val="0"/>
              </a:spcBef>
              <a:buNone/>
              <a:defRPr b="0" i="0" sz="900" u="none" cap="none" strike="noStrike">
                <a:solidFill>
                  <a:srgbClr val="888888"/>
                </a:solidFill>
                <a:latin typeface="Open Sans"/>
                <a:ea typeface="Open Sans"/>
                <a:cs typeface="Open Sans"/>
                <a:sym typeface="Open Sans"/>
              </a:defRPr>
            </a:lvl4pPr>
            <a:lvl5pPr indent="0" lvl="4" marL="0" marR="0" rtl="0" algn="r">
              <a:spcBef>
                <a:spcPts val="0"/>
              </a:spcBef>
              <a:buNone/>
              <a:defRPr b="0" i="0" sz="900" u="none" cap="none" strike="noStrike">
                <a:solidFill>
                  <a:srgbClr val="888888"/>
                </a:solidFill>
                <a:latin typeface="Open Sans"/>
                <a:ea typeface="Open Sans"/>
                <a:cs typeface="Open Sans"/>
                <a:sym typeface="Open Sans"/>
              </a:defRPr>
            </a:lvl5pPr>
            <a:lvl6pPr indent="0" lvl="5" marL="0" marR="0" rtl="0" algn="r">
              <a:spcBef>
                <a:spcPts val="0"/>
              </a:spcBef>
              <a:buNone/>
              <a:defRPr b="0" i="0" sz="900" u="none" cap="none" strike="noStrike">
                <a:solidFill>
                  <a:srgbClr val="888888"/>
                </a:solidFill>
                <a:latin typeface="Open Sans"/>
                <a:ea typeface="Open Sans"/>
                <a:cs typeface="Open Sans"/>
                <a:sym typeface="Open Sans"/>
              </a:defRPr>
            </a:lvl6pPr>
            <a:lvl7pPr indent="0" lvl="6" marL="0" marR="0" rtl="0" algn="r">
              <a:spcBef>
                <a:spcPts val="0"/>
              </a:spcBef>
              <a:buNone/>
              <a:defRPr b="0" i="0" sz="900" u="none" cap="none" strike="noStrike">
                <a:solidFill>
                  <a:srgbClr val="888888"/>
                </a:solidFill>
                <a:latin typeface="Open Sans"/>
                <a:ea typeface="Open Sans"/>
                <a:cs typeface="Open Sans"/>
                <a:sym typeface="Open Sans"/>
              </a:defRPr>
            </a:lvl7pPr>
            <a:lvl8pPr indent="0" lvl="7" marL="0" marR="0" rtl="0" algn="r">
              <a:spcBef>
                <a:spcPts val="0"/>
              </a:spcBef>
              <a:buNone/>
              <a:defRPr b="0" i="0" sz="900" u="none" cap="none" strike="noStrike">
                <a:solidFill>
                  <a:srgbClr val="888888"/>
                </a:solidFill>
                <a:latin typeface="Open Sans"/>
                <a:ea typeface="Open Sans"/>
                <a:cs typeface="Open Sans"/>
                <a:sym typeface="Open Sans"/>
              </a:defRPr>
            </a:lvl8pPr>
            <a:lvl9pPr indent="0" lvl="8" marL="0" marR="0" rtl="0" algn="r">
              <a:spcBef>
                <a:spcPts val="0"/>
              </a:spcBef>
              <a:buNone/>
              <a:defRPr b="0" i="0" sz="9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1.png"/><Relationship Id="rId5" Type="http://schemas.openxmlformats.org/officeDocument/2006/relationships/image" Target="../media/image6.png"/><Relationship Id="rId6"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hyperlink" Target="mailto:duartes@mail.smu.edu" TargetMode="External"/><Relationship Id="rId4" Type="http://schemas.openxmlformats.org/officeDocument/2006/relationships/hyperlink" Target="mailto:cthornsbury@mail.smu.edu" TargetMode="External"/><Relationship Id="rId5" Type="http://schemas.openxmlformats.org/officeDocument/2006/relationships/hyperlink" Target="mailto:sacox@mail.smu.ed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4.png"/><Relationship Id="rId5"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7.png"/><Relationship Id="rId5" Type="http://schemas.openxmlformats.org/officeDocument/2006/relationships/image" Target="../media/image4.png"/><Relationship Id="rId6"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55"/>
          <p:cNvSpPr/>
          <p:nvPr/>
        </p:nvSpPr>
        <p:spPr>
          <a:xfrm>
            <a:off x="1681789" y="4277669"/>
            <a:ext cx="1557900" cy="291600"/>
          </a:xfrm>
          <a:prstGeom prst="ellipse">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Open Sans"/>
              <a:ea typeface="Open Sans"/>
              <a:cs typeface="Open Sans"/>
              <a:sym typeface="Open Sans"/>
            </a:endParaRPr>
          </a:p>
        </p:txBody>
      </p:sp>
      <p:grpSp>
        <p:nvGrpSpPr>
          <p:cNvPr id="240" name="Google Shape;240;p55"/>
          <p:cNvGrpSpPr/>
          <p:nvPr/>
        </p:nvGrpSpPr>
        <p:grpSpPr>
          <a:xfrm>
            <a:off x="696903" y="1363102"/>
            <a:ext cx="3570754" cy="2790010"/>
            <a:chOff x="6081485" y="841827"/>
            <a:chExt cx="3338401" cy="2608461"/>
          </a:xfrm>
        </p:grpSpPr>
        <p:sp>
          <p:nvSpPr>
            <p:cNvPr id="241" name="Google Shape;241;p55"/>
            <p:cNvSpPr/>
            <p:nvPr/>
          </p:nvSpPr>
          <p:spPr>
            <a:xfrm>
              <a:off x="6081485" y="841827"/>
              <a:ext cx="3338400" cy="2235300"/>
            </a:xfrm>
            <a:prstGeom prst="roundRect">
              <a:avLst>
                <a:gd fmla="val 3133" name="adj"/>
              </a:avLst>
            </a:prstGeom>
            <a:solidFill>
              <a:srgbClr val="D8D8D8"/>
            </a:solidFill>
            <a:ln>
              <a:noFill/>
            </a:ln>
            <a:effectLst>
              <a:outerShdw blurRad="50800" rotWithShape="0" algn="bl" dir="189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Open Sans"/>
                <a:ea typeface="Open Sans"/>
                <a:cs typeface="Open Sans"/>
                <a:sym typeface="Open Sans"/>
              </a:endParaRPr>
            </a:p>
          </p:txBody>
        </p:sp>
        <p:sp>
          <p:nvSpPr>
            <p:cNvPr id="242" name="Google Shape;242;p55"/>
            <p:cNvSpPr/>
            <p:nvPr/>
          </p:nvSpPr>
          <p:spPr>
            <a:xfrm>
              <a:off x="6081486" y="841828"/>
              <a:ext cx="3338400" cy="1930500"/>
            </a:xfrm>
            <a:prstGeom prst="roundRect">
              <a:avLst>
                <a:gd fmla="val 3133" name="adj"/>
              </a:avLst>
            </a:prstGeom>
            <a:solidFill>
              <a:srgbClr val="0C0C0C"/>
            </a:solidFill>
            <a:ln>
              <a:noFill/>
            </a:ln>
            <a:effectLst>
              <a:outerShdw blurRad="50800" rotWithShape="0" algn="bl" dir="189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Open Sans"/>
                <a:ea typeface="Open Sans"/>
                <a:cs typeface="Open Sans"/>
                <a:sym typeface="Open Sans"/>
              </a:endParaRPr>
            </a:p>
          </p:txBody>
        </p:sp>
        <p:sp>
          <p:nvSpPr>
            <p:cNvPr id="243" name="Google Shape;243;p55"/>
            <p:cNvSpPr/>
            <p:nvPr/>
          </p:nvSpPr>
          <p:spPr>
            <a:xfrm>
              <a:off x="6273800" y="982064"/>
              <a:ext cx="2953800" cy="1644900"/>
            </a:xfrm>
            <a:prstGeom prst="roundRect">
              <a:avLst>
                <a:gd fmla="val 3133" name="adj"/>
              </a:avLst>
            </a:prstGeom>
            <a:solidFill>
              <a:schemeClr val="accent3"/>
            </a:solidFill>
            <a:ln>
              <a:noFill/>
            </a:ln>
            <a:effectLst>
              <a:outerShdw blurRad="50800" rotWithShape="0" algn="bl" dir="189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Open Sans"/>
                <a:ea typeface="Open Sans"/>
                <a:cs typeface="Open Sans"/>
                <a:sym typeface="Open Sans"/>
              </a:endParaRPr>
            </a:p>
          </p:txBody>
        </p:sp>
        <p:sp>
          <p:nvSpPr>
            <p:cNvPr id="244" name="Google Shape;244;p55"/>
            <p:cNvSpPr/>
            <p:nvPr/>
          </p:nvSpPr>
          <p:spPr>
            <a:xfrm>
              <a:off x="7322456" y="3050176"/>
              <a:ext cx="856200" cy="391800"/>
            </a:xfrm>
            <a:prstGeom prst="trapezoid">
              <a:avLst>
                <a:gd fmla="val 25000" name="adj"/>
              </a:avLst>
            </a:prstGeom>
            <a:solidFill>
              <a:srgbClr val="0C0C0C"/>
            </a:solidFill>
            <a:ln>
              <a:noFill/>
            </a:ln>
            <a:effectLst>
              <a:outerShdw blurRad="50800" rotWithShape="0" algn="bl" dir="189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Open Sans"/>
                <a:ea typeface="Open Sans"/>
                <a:cs typeface="Open Sans"/>
                <a:sym typeface="Open Sans"/>
              </a:endParaRPr>
            </a:p>
          </p:txBody>
        </p:sp>
        <p:sp>
          <p:nvSpPr>
            <p:cNvPr id="245" name="Google Shape;245;p55"/>
            <p:cNvSpPr/>
            <p:nvPr/>
          </p:nvSpPr>
          <p:spPr>
            <a:xfrm>
              <a:off x="7148285" y="3404688"/>
              <a:ext cx="1204800" cy="45600"/>
            </a:xfrm>
            <a:prstGeom prst="trapezoid">
              <a:avLst>
                <a:gd fmla="val 25000" name="adj"/>
              </a:avLst>
            </a:prstGeom>
            <a:solidFill>
              <a:srgbClr val="A5A5A5"/>
            </a:solidFill>
            <a:ln>
              <a:noFill/>
            </a:ln>
            <a:effectLst>
              <a:outerShdw blurRad="50800" rotWithShape="0" algn="bl" dir="189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Open Sans"/>
                <a:ea typeface="Open Sans"/>
                <a:cs typeface="Open Sans"/>
                <a:sym typeface="Open Sans"/>
              </a:endParaRPr>
            </a:p>
          </p:txBody>
        </p:sp>
      </p:grpSp>
      <p:grpSp>
        <p:nvGrpSpPr>
          <p:cNvPr id="246" name="Google Shape;246;p55"/>
          <p:cNvGrpSpPr/>
          <p:nvPr/>
        </p:nvGrpSpPr>
        <p:grpSpPr>
          <a:xfrm>
            <a:off x="4682630" y="2057316"/>
            <a:ext cx="3686861" cy="1053900"/>
            <a:chOff x="1085850" y="2190750"/>
            <a:chExt cx="4267200" cy="1405200"/>
          </a:xfrm>
        </p:grpSpPr>
        <p:sp>
          <p:nvSpPr>
            <p:cNvPr id="247" name="Google Shape;247;p55"/>
            <p:cNvSpPr/>
            <p:nvPr/>
          </p:nvSpPr>
          <p:spPr>
            <a:xfrm>
              <a:off x="1085850" y="2190750"/>
              <a:ext cx="4267200" cy="607200"/>
            </a:xfrm>
            <a:prstGeom prst="rect">
              <a:avLst/>
            </a:prstGeom>
            <a:solidFill>
              <a:schemeClr val="accent4"/>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Open Sans"/>
                <a:ea typeface="Open Sans"/>
                <a:cs typeface="Open Sans"/>
                <a:sym typeface="Open Sans"/>
              </a:endParaRPr>
            </a:p>
          </p:txBody>
        </p:sp>
        <p:sp>
          <p:nvSpPr>
            <p:cNvPr id="248" name="Google Shape;248;p55"/>
            <p:cNvSpPr/>
            <p:nvPr/>
          </p:nvSpPr>
          <p:spPr>
            <a:xfrm>
              <a:off x="1085850" y="2686050"/>
              <a:ext cx="4267200" cy="909900"/>
            </a:xfrm>
            <a:prstGeom prst="rect">
              <a:avLst/>
            </a:prstGeom>
            <a:solidFill>
              <a:schemeClr val="lt1"/>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Open Sans"/>
                <a:ea typeface="Open Sans"/>
                <a:cs typeface="Open Sans"/>
                <a:sym typeface="Open Sans"/>
              </a:endParaRPr>
            </a:p>
          </p:txBody>
        </p:sp>
      </p:grpSp>
      <p:sp>
        <p:nvSpPr>
          <p:cNvPr id="249" name="Google Shape;249;p55"/>
          <p:cNvSpPr txBox="1"/>
          <p:nvPr/>
        </p:nvSpPr>
        <p:spPr>
          <a:xfrm>
            <a:off x="5615980" y="2130063"/>
            <a:ext cx="18198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200">
                <a:solidFill>
                  <a:schemeClr val="lt1"/>
                </a:solidFill>
                <a:latin typeface="Open Sans"/>
                <a:ea typeface="Open Sans"/>
                <a:cs typeface="Open Sans"/>
                <a:sym typeface="Open Sans"/>
              </a:rPr>
              <a:t>DS 6371 Applied Stats</a:t>
            </a:r>
            <a:endParaRPr/>
          </a:p>
        </p:txBody>
      </p:sp>
      <p:sp>
        <p:nvSpPr>
          <p:cNvPr id="250" name="Google Shape;250;p55"/>
          <p:cNvSpPr/>
          <p:nvPr/>
        </p:nvSpPr>
        <p:spPr>
          <a:xfrm>
            <a:off x="5139587" y="2616498"/>
            <a:ext cx="2772600" cy="4536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688"/>
              <a:buFont typeface="Arial"/>
              <a:buNone/>
            </a:pPr>
            <a:r>
              <a:rPr lang="en" sz="1012">
                <a:solidFill>
                  <a:schemeClr val="dk1"/>
                </a:solidFill>
                <a:latin typeface="Lato"/>
                <a:ea typeface="Lato"/>
                <a:cs typeface="Lato"/>
                <a:sym typeface="Lato"/>
              </a:rPr>
              <a:t>Stephanie Duarte, Caleb Thornsbury, Steven Cox</a:t>
            </a:r>
            <a:endParaRPr sz="1012">
              <a:solidFill>
                <a:schemeClr val="dk1"/>
              </a:solidFill>
              <a:latin typeface="Lato"/>
              <a:ea typeface="Lato"/>
              <a:cs typeface="Lato"/>
              <a:sym typeface="Lato"/>
            </a:endParaRPr>
          </a:p>
          <a:p>
            <a:pPr indent="0" lvl="0" marL="0" rtl="0" algn="l">
              <a:lnSpc>
                <a:spcPct val="80000"/>
              </a:lnSpc>
              <a:spcBef>
                <a:spcPts val="0"/>
              </a:spcBef>
              <a:spcAft>
                <a:spcPts val="0"/>
              </a:spcAft>
              <a:buClr>
                <a:schemeClr val="dk1"/>
              </a:buClr>
              <a:buSzPts val="688"/>
              <a:buFont typeface="Arial"/>
              <a:buNone/>
            </a:pPr>
            <a:r>
              <a:t/>
            </a:r>
            <a:endParaRPr sz="1012">
              <a:solidFill>
                <a:schemeClr val="dk1"/>
              </a:solidFill>
              <a:latin typeface="Lato"/>
              <a:ea typeface="Lato"/>
              <a:cs typeface="Lato"/>
              <a:sym typeface="Lato"/>
            </a:endParaRPr>
          </a:p>
          <a:p>
            <a:pPr indent="0" lvl="0" marL="0" rtl="0" algn="l">
              <a:lnSpc>
                <a:spcPct val="80000"/>
              </a:lnSpc>
              <a:spcBef>
                <a:spcPts val="0"/>
              </a:spcBef>
              <a:spcAft>
                <a:spcPts val="0"/>
              </a:spcAft>
              <a:buClr>
                <a:schemeClr val="dk1"/>
              </a:buClr>
              <a:buSzPts val="688"/>
              <a:buFont typeface="Arial"/>
              <a:buNone/>
            </a:pPr>
            <a:r>
              <a:t/>
            </a:r>
            <a:endParaRPr sz="825">
              <a:solidFill>
                <a:schemeClr val="dk1"/>
              </a:solidFill>
              <a:latin typeface="Open Sans"/>
              <a:ea typeface="Open Sans"/>
              <a:cs typeface="Open Sans"/>
              <a:sym typeface="Open Sans"/>
            </a:endParaRPr>
          </a:p>
        </p:txBody>
      </p:sp>
      <p:sp>
        <p:nvSpPr>
          <p:cNvPr id="251" name="Google Shape;251;p55"/>
          <p:cNvSpPr txBox="1"/>
          <p:nvPr/>
        </p:nvSpPr>
        <p:spPr>
          <a:xfrm>
            <a:off x="1459478" y="591436"/>
            <a:ext cx="6225000" cy="507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2700">
                <a:solidFill>
                  <a:srgbClr val="0C0C0C"/>
                </a:solidFill>
                <a:latin typeface="Poppins"/>
                <a:ea typeface="Poppins"/>
                <a:cs typeface="Poppins"/>
                <a:sym typeface="Poppins"/>
              </a:rPr>
              <a:t>Life </a:t>
            </a:r>
            <a:r>
              <a:rPr b="1" lang="en" sz="2700">
                <a:solidFill>
                  <a:schemeClr val="accent5"/>
                </a:solidFill>
                <a:latin typeface="Poppins"/>
                <a:ea typeface="Poppins"/>
                <a:cs typeface="Poppins"/>
                <a:sym typeface="Poppins"/>
              </a:rPr>
              <a:t>Expectancy</a:t>
            </a:r>
            <a:endParaRPr b="1" sz="2700">
              <a:solidFill>
                <a:schemeClr val="accent5"/>
              </a:solidFill>
              <a:latin typeface="Poppins"/>
              <a:ea typeface="Poppins"/>
              <a:cs typeface="Poppins"/>
              <a:sym typeface="Poppins"/>
            </a:endParaRPr>
          </a:p>
        </p:txBody>
      </p:sp>
      <p:sp>
        <p:nvSpPr>
          <p:cNvPr id="252" name="Google Shape;252;p55"/>
          <p:cNvSpPr/>
          <p:nvPr/>
        </p:nvSpPr>
        <p:spPr>
          <a:xfrm>
            <a:off x="4661123" y="3761582"/>
            <a:ext cx="3745800" cy="6438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t/>
            </a:r>
            <a:endParaRPr sz="825">
              <a:solidFill>
                <a:srgbClr val="7F7F7F"/>
              </a:solidFill>
              <a:latin typeface="Arial"/>
              <a:ea typeface="Arial"/>
              <a:cs typeface="Arial"/>
              <a:sym typeface="Arial"/>
            </a:endParaRPr>
          </a:p>
        </p:txBody>
      </p:sp>
      <p:grpSp>
        <p:nvGrpSpPr>
          <p:cNvPr id="253" name="Google Shape;253;p55"/>
          <p:cNvGrpSpPr/>
          <p:nvPr/>
        </p:nvGrpSpPr>
        <p:grpSpPr>
          <a:xfrm>
            <a:off x="992083" y="1065586"/>
            <a:ext cx="2977417" cy="2522422"/>
            <a:chOff x="1512844" y="1221206"/>
            <a:chExt cx="3762216" cy="3187291"/>
          </a:xfrm>
        </p:grpSpPr>
        <p:sp>
          <p:nvSpPr>
            <p:cNvPr id="254" name="Google Shape;254;p55"/>
            <p:cNvSpPr/>
            <p:nvPr/>
          </p:nvSpPr>
          <p:spPr>
            <a:xfrm rot="-420854">
              <a:off x="3278302" y="2773065"/>
              <a:ext cx="1408729" cy="980561"/>
            </a:xfrm>
            <a:custGeom>
              <a:rect b="b" l="l" r="r" t="t"/>
              <a:pathLst>
                <a:path extrusionOk="0" h="1019081" w="1464069">
                  <a:moveTo>
                    <a:pt x="0" y="641709"/>
                  </a:moveTo>
                  <a:lnTo>
                    <a:pt x="333828" y="104681"/>
                  </a:lnTo>
                  <a:lnTo>
                    <a:pt x="841828" y="670738"/>
                  </a:lnTo>
                  <a:lnTo>
                    <a:pt x="1303045" y="0"/>
                  </a:lnTo>
                  <a:lnTo>
                    <a:pt x="1464069" y="143777"/>
                  </a:lnTo>
                  <a:lnTo>
                    <a:pt x="899885" y="1019081"/>
                  </a:lnTo>
                  <a:lnTo>
                    <a:pt x="377371" y="423995"/>
                  </a:lnTo>
                  <a:lnTo>
                    <a:pt x="145142" y="815881"/>
                  </a:lnTo>
                  <a:lnTo>
                    <a:pt x="0" y="64170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Open Sans"/>
                <a:ea typeface="Open Sans"/>
                <a:cs typeface="Open Sans"/>
                <a:sym typeface="Open Sans"/>
              </a:endParaRPr>
            </a:p>
          </p:txBody>
        </p:sp>
        <p:sp>
          <p:nvSpPr>
            <p:cNvPr id="255" name="Google Shape;255;p55"/>
            <p:cNvSpPr/>
            <p:nvPr/>
          </p:nvSpPr>
          <p:spPr>
            <a:xfrm rot="1933504">
              <a:off x="4388537" y="2396086"/>
              <a:ext cx="514209" cy="443294"/>
            </a:xfrm>
            <a:prstGeom prst="triangle">
              <a:avLst>
                <a:gd fmla="val 50000"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Open Sans"/>
                <a:ea typeface="Open Sans"/>
                <a:cs typeface="Open Sans"/>
                <a:sym typeface="Open Sans"/>
              </a:endParaRPr>
            </a:p>
          </p:txBody>
        </p:sp>
        <p:grpSp>
          <p:nvGrpSpPr>
            <p:cNvPr id="256" name="Google Shape;256;p55"/>
            <p:cNvGrpSpPr/>
            <p:nvPr/>
          </p:nvGrpSpPr>
          <p:grpSpPr>
            <a:xfrm>
              <a:off x="1512844" y="1221206"/>
              <a:ext cx="3762216" cy="3187291"/>
              <a:chOff x="1385712" y="673744"/>
              <a:chExt cx="4908945" cy="4158783"/>
            </a:xfrm>
          </p:grpSpPr>
          <p:grpSp>
            <p:nvGrpSpPr>
              <p:cNvPr id="257" name="Google Shape;257;p55"/>
              <p:cNvGrpSpPr/>
              <p:nvPr/>
            </p:nvGrpSpPr>
            <p:grpSpPr>
              <a:xfrm>
                <a:off x="1385712" y="673744"/>
                <a:ext cx="4908945" cy="4158783"/>
                <a:chOff x="1364021" y="673744"/>
                <a:chExt cx="5726053" cy="4158783"/>
              </a:xfrm>
            </p:grpSpPr>
            <p:sp>
              <p:nvSpPr>
                <p:cNvPr id="258" name="Google Shape;258;p55"/>
                <p:cNvSpPr/>
                <p:nvPr/>
              </p:nvSpPr>
              <p:spPr>
                <a:xfrm rot="-1837385">
                  <a:off x="1516474" y="1777714"/>
                  <a:ext cx="4862894" cy="1929959"/>
                </a:xfrm>
                <a:prstGeom prst="rect">
                  <a:avLst/>
                </a:prstGeom>
                <a:solidFill>
                  <a:srgbClr val="F2F2F2"/>
                </a:solidFill>
                <a:ln cap="flat" cmpd="sng" w="381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chemeClr val="lt1"/>
                    </a:solidFill>
                    <a:latin typeface="Open Sans"/>
                    <a:ea typeface="Open Sans"/>
                    <a:cs typeface="Open Sans"/>
                    <a:sym typeface="Open Sans"/>
                  </a:endParaRPr>
                </a:p>
              </p:txBody>
            </p:sp>
            <p:sp>
              <p:nvSpPr>
                <p:cNvPr id="259" name="Google Shape;259;p55"/>
                <p:cNvSpPr/>
                <p:nvPr/>
              </p:nvSpPr>
              <p:spPr>
                <a:xfrm rot="-708667">
                  <a:off x="1994993" y="1593211"/>
                  <a:ext cx="4863062" cy="2770931"/>
                </a:xfrm>
                <a:prstGeom prst="rect">
                  <a:avLst/>
                </a:prstGeom>
                <a:solidFill>
                  <a:srgbClr val="F2F2F2"/>
                </a:solidFill>
                <a:ln cap="flat" cmpd="sng" w="381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chemeClr val="lt1"/>
                    </a:solidFill>
                    <a:latin typeface="Open Sans"/>
                    <a:ea typeface="Open Sans"/>
                    <a:cs typeface="Open Sans"/>
                    <a:sym typeface="Open Sans"/>
                  </a:endParaRPr>
                </a:p>
              </p:txBody>
            </p:sp>
          </p:grpSp>
          <p:cxnSp>
            <p:nvCxnSpPr>
              <p:cNvPr id="260" name="Google Shape;260;p55"/>
              <p:cNvCxnSpPr/>
              <p:nvPr/>
            </p:nvCxnSpPr>
            <p:spPr>
              <a:xfrm flipH="1" rot="10800000">
                <a:off x="2576945" y="2173445"/>
                <a:ext cx="2680500" cy="555900"/>
              </a:xfrm>
              <a:prstGeom prst="straightConnector1">
                <a:avLst/>
              </a:prstGeom>
              <a:noFill/>
              <a:ln cap="flat" cmpd="sng" w="38100">
                <a:solidFill>
                  <a:srgbClr val="7F7F7F"/>
                </a:solidFill>
                <a:prstDash val="solid"/>
                <a:miter lim="800000"/>
                <a:headEnd len="sm" w="sm" type="none"/>
                <a:tailEnd len="sm" w="sm" type="none"/>
              </a:ln>
            </p:spPr>
          </p:cxnSp>
          <p:cxnSp>
            <p:nvCxnSpPr>
              <p:cNvPr id="261" name="Google Shape;261;p55"/>
              <p:cNvCxnSpPr/>
              <p:nvPr/>
            </p:nvCxnSpPr>
            <p:spPr>
              <a:xfrm flipH="1" rot="10800000">
                <a:off x="2335672" y="2197925"/>
                <a:ext cx="3163200" cy="652800"/>
              </a:xfrm>
              <a:prstGeom prst="straightConnector1">
                <a:avLst/>
              </a:prstGeom>
              <a:noFill/>
              <a:ln cap="flat" cmpd="sng" w="38100">
                <a:solidFill>
                  <a:srgbClr val="7F7F7F"/>
                </a:solidFill>
                <a:prstDash val="solid"/>
                <a:miter lim="800000"/>
                <a:headEnd len="sm" w="sm" type="none"/>
                <a:tailEnd len="sm" w="sm" type="none"/>
              </a:ln>
            </p:spPr>
          </p:cxnSp>
          <p:sp>
            <p:nvSpPr>
              <p:cNvPr id="262" name="Google Shape;262;p55"/>
              <p:cNvSpPr/>
              <p:nvPr/>
            </p:nvSpPr>
            <p:spPr>
              <a:xfrm rot="-673112">
                <a:off x="4538726" y="2502454"/>
                <a:ext cx="1327669" cy="630946"/>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chemeClr val="lt1"/>
                  </a:solidFill>
                  <a:latin typeface="Open Sans"/>
                  <a:ea typeface="Open Sans"/>
                  <a:cs typeface="Open Sans"/>
                  <a:sym typeface="Open Sans"/>
                </a:endParaRPr>
              </a:p>
            </p:txBody>
          </p:sp>
          <p:sp>
            <p:nvSpPr>
              <p:cNvPr id="263" name="Google Shape;263;p55"/>
              <p:cNvSpPr/>
              <p:nvPr/>
            </p:nvSpPr>
            <p:spPr>
              <a:xfrm rot="-672935">
                <a:off x="2272382" y="2922664"/>
                <a:ext cx="1965028" cy="229986"/>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chemeClr val="lt1"/>
                  </a:solidFill>
                  <a:latin typeface="Open Sans"/>
                  <a:ea typeface="Open Sans"/>
                  <a:cs typeface="Open Sans"/>
                  <a:sym typeface="Open Sans"/>
                </a:endParaRPr>
              </a:p>
            </p:txBody>
          </p:sp>
          <p:sp>
            <p:nvSpPr>
              <p:cNvPr id="264" name="Google Shape;264;p55"/>
              <p:cNvSpPr/>
              <p:nvPr/>
            </p:nvSpPr>
            <p:spPr>
              <a:xfrm rot="-672935">
                <a:off x="2324094" y="3236449"/>
                <a:ext cx="1965028" cy="229986"/>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chemeClr val="lt1"/>
                  </a:solidFill>
                  <a:latin typeface="Open Sans"/>
                  <a:ea typeface="Open Sans"/>
                  <a:cs typeface="Open Sans"/>
                  <a:sym typeface="Open Sans"/>
                </a:endParaRPr>
              </a:p>
            </p:txBody>
          </p:sp>
          <p:sp>
            <p:nvSpPr>
              <p:cNvPr id="265" name="Google Shape;265;p55"/>
              <p:cNvSpPr/>
              <p:nvPr/>
            </p:nvSpPr>
            <p:spPr>
              <a:xfrm rot="-672935">
                <a:off x="2375806" y="3550234"/>
                <a:ext cx="1965028" cy="229986"/>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chemeClr val="lt1"/>
                  </a:solidFill>
                  <a:latin typeface="Open Sans"/>
                  <a:ea typeface="Open Sans"/>
                  <a:cs typeface="Open Sans"/>
                  <a:sym typeface="Open Sans"/>
                </a:endParaRPr>
              </a:p>
            </p:txBody>
          </p:sp>
          <p:sp>
            <p:nvSpPr>
              <p:cNvPr id="266" name="Google Shape;266;p55"/>
              <p:cNvSpPr/>
              <p:nvPr/>
            </p:nvSpPr>
            <p:spPr>
              <a:xfrm rot="-673099">
                <a:off x="4646712" y="3213624"/>
                <a:ext cx="1324609" cy="202804"/>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chemeClr val="lt1"/>
                  </a:solidFill>
                  <a:latin typeface="Open Sans"/>
                  <a:ea typeface="Open Sans"/>
                  <a:cs typeface="Open Sans"/>
                  <a:sym typeface="Open Sans"/>
                </a:endParaRPr>
              </a:p>
            </p:txBody>
          </p:sp>
          <p:sp>
            <p:nvSpPr>
              <p:cNvPr id="267" name="Google Shape;267;p55"/>
              <p:cNvSpPr/>
              <p:nvPr/>
            </p:nvSpPr>
            <p:spPr>
              <a:xfrm rot="-673099">
                <a:off x="4704189" y="3510454"/>
                <a:ext cx="1324609" cy="202804"/>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chemeClr val="lt1"/>
                  </a:solidFill>
                  <a:latin typeface="Open Sans"/>
                  <a:ea typeface="Open Sans"/>
                  <a:cs typeface="Open Sans"/>
                  <a:sym typeface="Open Sans"/>
                </a:endParaRPr>
              </a:p>
            </p:txBody>
          </p:sp>
          <p:grpSp>
            <p:nvGrpSpPr>
              <p:cNvPr id="268" name="Google Shape;268;p55"/>
              <p:cNvGrpSpPr/>
              <p:nvPr/>
            </p:nvGrpSpPr>
            <p:grpSpPr>
              <a:xfrm rot="-700461">
                <a:off x="2587335" y="3468554"/>
                <a:ext cx="1638310" cy="736787"/>
                <a:chOff x="8035636" y="2163620"/>
                <a:chExt cx="1413087" cy="1584086"/>
              </a:xfrm>
            </p:grpSpPr>
            <p:sp>
              <p:nvSpPr>
                <p:cNvPr id="269" name="Google Shape;269;p55"/>
                <p:cNvSpPr/>
                <p:nvPr/>
              </p:nvSpPr>
              <p:spPr>
                <a:xfrm>
                  <a:off x="8035636" y="2463538"/>
                  <a:ext cx="96900" cy="12744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chemeClr val="lt1"/>
                    </a:solidFill>
                    <a:latin typeface="Open Sans"/>
                    <a:ea typeface="Open Sans"/>
                    <a:cs typeface="Open Sans"/>
                    <a:sym typeface="Open Sans"/>
                  </a:endParaRPr>
                </a:p>
              </p:txBody>
            </p:sp>
            <p:sp>
              <p:nvSpPr>
                <p:cNvPr id="270" name="Google Shape;270;p55"/>
                <p:cNvSpPr/>
                <p:nvPr/>
              </p:nvSpPr>
              <p:spPr>
                <a:xfrm>
                  <a:off x="8201891" y="2716854"/>
                  <a:ext cx="96900" cy="10065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chemeClr val="lt1"/>
                    </a:solidFill>
                    <a:latin typeface="Open Sans"/>
                    <a:ea typeface="Open Sans"/>
                    <a:cs typeface="Open Sans"/>
                    <a:sym typeface="Open Sans"/>
                  </a:endParaRPr>
                </a:p>
              </p:txBody>
            </p:sp>
            <p:sp>
              <p:nvSpPr>
                <p:cNvPr id="271" name="Google Shape;271;p55"/>
                <p:cNvSpPr/>
                <p:nvPr/>
              </p:nvSpPr>
              <p:spPr>
                <a:xfrm>
                  <a:off x="8354291" y="2173388"/>
                  <a:ext cx="96900" cy="15741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chemeClr val="lt1"/>
                    </a:solidFill>
                    <a:latin typeface="Open Sans"/>
                    <a:ea typeface="Open Sans"/>
                    <a:cs typeface="Open Sans"/>
                    <a:sym typeface="Open Sans"/>
                  </a:endParaRPr>
                </a:p>
              </p:txBody>
            </p:sp>
            <p:sp>
              <p:nvSpPr>
                <p:cNvPr id="272" name="Google Shape;272;p55"/>
                <p:cNvSpPr/>
                <p:nvPr/>
              </p:nvSpPr>
              <p:spPr>
                <a:xfrm>
                  <a:off x="8631384" y="2163620"/>
                  <a:ext cx="96900" cy="15741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chemeClr val="lt1"/>
                    </a:solidFill>
                    <a:latin typeface="Open Sans"/>
                    <a:ea typeface="Open Sans"/>
                    <a:cs typeface="Open Sans"/>
                    <a:sym typeface="Open Sans"/>
                  </a:endParaRPr>
                </a:p>
              </p:txBody>
            </p:sp>
            <p:sp>
              <p:nvSpPr>
                <p:cNvPr id="273" name="Google Shape;273;p55"/>
                <p:cNvSpPr/>
                <p:nvPr/>
              </p:nvSpPr>
              <p:spPr>
                <a:xfrm>
                  <a:off x="8492837" y="2473306"/>
                  <a:ext cx="96900" cy="12744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chemeClr val="lt1"/>
                    </a:solidFill>
                    <a:latin typeface="Open Sans"/>
                    <a:ea typeface="Open Sans"/>
                    <a:cs typeface="Open Sans"/>
                    <a:sym typeface="Open Sans"/>
                  </a:endParaRPr>
                </a:p>
              </p:txBody>
            </p:sp>
            <p:sp>
              <p:nvSpPr>
                <p:cNvPr id="274" name="Google Shape;274;p55"/>
                <p:cNvSpPr/>
                <p:nvPr/>
              </p:nvSpPr>
              <p:spPr>
                <a:xfrm>
                  <a:off x="8769930" y="2173388"/>
                  <a:ext cx="96900" cy="15741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chemeClr val="lt1"/>
                    </a:solidFill>
                    <a:latin typeface="Open Sans"/>
                    <a:ea typeface="Open Sans"/>
                    <a:cs typeface="Open Sans"/>
                    <a:sym typeface="Open Sans"/>
                  </a:endParaRPr>
                </a:p>
              </p:txBody>
            </p:sp>
            <p:sp>
              <p:nvSpPr>
                <p:cNvPr id="275" name="Google Shape;275;p55"/>
                <p:cNvSpPr/>
                <p:nvPr/>
              </p:nvSpPr>
              <p:spPr>
                <a:xfrm>
                  <a:off x="9047023" y="2163620"/>
                  <a:ext cx="96900" cy="15741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chemeClr val="lt1"/>
                    </a:solidFill>
                    <a:latin typeface="Open Sans"/>
                    <a:ea typeface="Open Sans"/>
                    <a:cs typeface="Open Sans"/>
                    <a:sym typeface="Open Sans"/>
                  </a:endParaRPr>
                </a:p>
              </p:txBody>
            </p:sp>
            <p:sp>
              <p:nvSpPr>
                <p:cNvPr id="276" name="Google Shape;276;p55"/>
                <p:cNvSpPr/>
                <p:nvPr/>
              </p:nvSpPr>
              <p:spPr>
                <a:xfrm>
                  <a:off x="8908476" y="2473306"/>
                  <a:ext cx="96900" cy="12744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chemeClr val="lt1"/>
                    </a:solidFill>
                    <a:latin typeface="Open Sans"/>
                    <a:ea typeface="Open Sans"/>
                    <a:cs typeface="Open Sans"/>
                    <a:sym typeface="Open Sans"/>
                  </a:endParaRPr>
                </a:p>
              </p:txBody>
            </p:sp>
            <p:sp>
              <p:nvSpPr>
                <p:cNvPr id="277" name="Google Shape;277;p55"/>
                <p:cNvSpPr/>
                <p:nvPr/>
              </p:nvSpPr>
              <p:spPr>
                <a:xfrm>
                  <a:off x="9199423" y="2716854"/>
                  <a:ext cx="96900" cy="10065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chemeClr val="lt1"/>
                    </a:solidFill>
                    <a:latin typeface="Open Sans"/>
                    <a:ea typeface="Open Sans"/>
                    <a:cs typeface="Open Sans"/>
                    <a:sym typeface="Open Sans"/>
                  </a:endParaRPr>
                </a:p>
              </p:txBody>
            </p:sp>
            <p:sp>
              <p:nvSpPr>
                <p:cNvPr id="278" name="Google Shape;278;p55"/>
                <p:cNvSpPr/>
                <p:nvPr/>
              </p:nvSpPr>
              <p:spPr>
                <a:xfrm>
                  <a:off x="9351823" y="2463538"/>
                  <a:ext cx="96900" cy="12744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chemeClr val="lt1"/>
                    </a:solidFill>
                    <a:latin typeface="Open Sans"/>
                    <a:ea typeface="Open Sans"/>
                    <a:cs typeface="Open Sans"/>
                    <a:sym typeface="Open Sans"/>
                  </a:endParaRPr>
                </a:p>
              </p:txBody>
            </p:sp>
          </p:grpSp>
          <p:sp>
            <p:nvSpPr>
              <p:cNvPr id="279" name="Google Shape;279;p55"/>
              <p:cNvSpPr txBox="1"/>
              <p:nvPr/>
            </p:nvSpPr>
            <p:spPr>
              <a:xfrm rot="-631403">
                <a:off x="1611841" y="1896861"/>
                <a:ext cx="4551657" cy="323445"/>
              </a:xfrm>
              <a:prstGeom prst="rect">
                <a:avLst/>
              </a:prstGeom>
              <a:noFill/>
              <a:ln>
                <a:noFill/>
              </a:ln>
            </p:spPr>
            <p:txBody>
              <a:bodyPr anchorCtr="0" anchor="t" bIns="34275" lIns="68550" spcFirstLastPara="1" rIns="68550" wrap="square" tIns="34275">
                <a:spAutoFit/>
              </a:bodyPr>
              <a:lstStyle/>
              <a:p>
                <a:pPr indent="0" lvl="0" marL="0" rtl="0" algn="ctr">
                  <a:lnSpc>
                    <a:spcPct val="150000"/>
                  </a:lnSpc>
                  <a:spcBef>
                    <a:spcPts val="0"/>
                  </a:spcBef>
                  <a:spcAft>
                    <a:spcPts val="0"/>
                  </a:spcAft>
                  <a:buClr>
                    <a:schemeClr val="dk1"/>
                  </a:buClr>
                  <a:buFont typeface="Arial"/>
                  <a:buNone/>
                </a:pPr>
                <a:r>
                  <a:rPr lang="en" sz="825">
                    <a:solidFill>
                      <a:srgbClr val="7F7F7F"/>
                    </a:solidFill>
                    <a:latin typeface="Open Sans"/>
                    <a:ea typeface="Open Sans"/>
                    <a:cs typeface="Open Sans"/>
                    <a:sym typeface="Open Sans"/>
                  </a:rPr>
                  <a:t>Where Data Tells Stories, Not Just Numbers!</a:t>
                </a:r>
                <a:endParaRPr b="1" sz="1050">
                  <a:solidFill>
                    <a:schemeClr val="accent3"/>
                  </a:solidFill>
                  <a:latin typeface="Poppins"/>
                  <a:ea typeface="Poppins"/>
                  <a:cs typeface="Poppins"/>
                  <a:sym typeface="Poppins"/>
                </a:endParaRPr>
              </a:p>
            </p:txBody>
          </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000"/>
                                        <p:tgtEl>
                                          <p:spTgt spid="25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000"/>
                                        <p:tgtEl>
                                          <p:spTgt spid="240"/>
                                        </p:tgtEl>
                                      </p:cBhvr>
                                    </p:animEffect>
                                  </p:childTnLst>
                                </p:cTn>
                              </p:par>
                              <p:par>
                                <p:cTn fill="hold" nodeType="with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childTnLst>
                          </p:cTn>
                        </p:par>
                        <p:par>
                          <p:cTn fill="hold">
                            <p:stCondLst>
                              <p:cond delay="2000"/>
                            </p:stCondLst>
                            <p:childTnLst>
                              <p:par>
                                <p:cTn fill="hold" nodeType="afterEffect" presetClass="entr" presetID="23" presetSubtype="16">
                                  <p:stCondLst>
                                    <p:cond delay="0"/>
                                  </p:stCondLst>
                                  <p:childTnLst>
                                    <p:set>
                                      <p:cBhvr>
                                        <p:cTn dur="1" fill="hold">
                                          <p:stCondLst>
                                            <p:cond delay="0"/>
                                          </p:stCondLst>
                                        </p:cTn>
                                        <p:tgtEl>
                                          <p:spTgt spid="253"/>
                                        </p:tgtEl>
                                        <p:attrNameLst>
                                          <p:attrName>style.visibility</p:attrName>
                                        </p:attrNameLst>
                                      </p:cBhvr>
                                      <p:to>
                                        <p:strVal val="visible"/>
                                      </p:to>
                                    </p:set>
                                    <p:anim calcmode="lin" valueType="num">
                                      <p:cBhvr additive="base">
                                        <p:cTn dur="1000"/>
                                        <p:tgtEl>
                                          <p:spTgt spid="253"/>
                                        </p:tgtEl>
                                        <p:attrNameLst>
                                          <p:attrName>ppt_w</p:attrName>
                                        </p:attrNameLst>
                                      </p:cBhvr>
                                      <p:tavLst>
                                        <p:tav fmla="" tm="0">
                                          <p:val>
                                            <p:strVal val="0"/>
                                          </p:val>
                                        </p:tav>
                                        <p:tav fmla="" tm="100000">
                                          <p:val>
                                            <p:strVal val="#ppt_w"/>
                                          </p:val>
                                        </p:tav>
                                      </p:tavLst>
                                    </p:anim>
                                    <p:anim calcmode="lin" valueType="num">
                                      <p:cBhvr additive="base">
                                        <p:cTn dur="1000"/>
                                        <p:tgtEl>
                                          <p:spTgt spid="253"/>
                                        </p:tgtEl>
                                        <p:attrNameLst>
                                          <p:attrName>ppt_h</p:attrName>
                                        </p:attrNameLst>
                                      </p:cBhvr>
                                      <p:tavLst>
                                        <p:tav fmla="" tm="0">
                                          <p:val>
                                            <p:strVal val="0"/>
                                          </p:val>
                                        </p:tav>
                                        <p:tav fmla="" tm="100000">
                                          <p:val>
                                            <p:strVal val="#ppt_h"/>
                                          </p:val>
                                        </p:tav>
                                      </p:tavLst>
                                    </p:anim>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par>
                                <p:cTn fill="hold" nodeType="with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000"/>
                                        <p:tgtEl>
                                          <p:spTgt spid="2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64"/>
          <p:cNvSpPr txBox="1"/>
          <p:nvPr/>
        </p:nvSpPr>
        <p:spPr>
          <a:xfrm>
            <a:off x="1459478" y="591436"/>
            <a:ext cx="6225045" cy="5078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2700">
                <a:solidFill>
                  <a:srgbClr val="0C0C0C"/>
                </a:solidFill>
                <a:latin typeface="Poppins"/>
                <a:ea typeface="Poppins"/>
                <a:cs typeface="Poppins"/>
                <a:sym typeface="Poppins"/>
              </a:rPr>
              <a:t>Objective</a:t>
            </a:r>
            <a:r>
              <a:rPr b="1" lang="en" sz="2700">
                <a:solidFill>
                  <a:schemeClr val="accent3"/>
                </a:solidFill>
                <a:latin typeface="Poppins"/>
                <a:ea typeface="Poppins"/>
                <a:cs typeface="Poppins"/>
                <a:sym typeface="Poppins"/>
              </a:rPr>
              <a:t> 01</a:t>
            </a:r>
            <a:endParaRPr b="1" sz="2700">
              <a:solidFill>
                <a:schemeClr val="accent3"/>
              </a:solidFill>
              <a:latin typeface="Poppins"/>
              <a:ea typeface="Poppins"/>
              <a:cs typeface="Poppins"/>
              <a:sym typeface="Poppins"/>
            </a:endParaRPr>
          </a:p>
        </p:txBody>
      </p:sp>
      <p:sp>
        <p:nvSpPr>
          <p:cNvPr id="606" name="Google Shape;606;p64"/>
          <p:cNvSpPr/>
          <p:nvPr/>
        </p:nvSpPr>
        <p:spPr>
          <a:xfrm>
            <a:off x="5240148" y="1472605"/>
            <a:ext cx="461036" cy="461036"/>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sz="900">
                <a:solidFill>
                  <a:schemeClr val="lt1"/>
                </a:solidFill>
                <a:latin typeface="Open Sans"/>
                <a:ea typeface="Open Sans"/>
                <a:cs typeface="Open Sans"/>
                <a:sym typeface="Open Sans"/>
              </a:rPr>
              <a:t>01</a:t>
            </a:r>
            <a:endParaRPr b="1" sz="900">
              <a:solidFill>
                <a:schemeClr val="lt1"/>
              </a:solidFill>
              <a:latin typeface="Open Sans"/>
              <a:ea typeface="Open Sans"/>
              <a:cs typeface="Open Sans"/>
              <a:sym typeface="Open Sans"/>
            </a:endParaRPr>
          </a:p>
        </p:txBody>
      </p:sp>
      <p:sp>
        <p:nvSpPr>
          <p:cNvPr id="607" name="Google Shape;607;p64"/>
          <p:cNvSpPr/>
          <p:nvPr/>
        </p:nvSpPr>
        <p:spPr>
          <a:xfrm>
            <a:off x="5869954" y="1431406"/>
            <a:ext cx="2600261" cy="834331"/>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 sz="825">
                <a:solidFill>
                  <a:srgbClr val="7F7F7F"/>
                </a:solidFill>
                <a:latin typeface="Open Sans"/>
                <a:ea typeface="Open Sans"/>
                <a:cs typeface="Open Sans"/>
                <a:sym typeface="Open Sans"/>
              </a:rPr>
              <a:t>Residual vs Fitted plot shows a random cloud spread, meaning this model is a good fit.</a:t>
            </a:r>
            <a:endParaRPr sz="825">
              <a:solidFill>
                <a:srgbClr val="7F7F7F"/>
              </a:solidFill>
              <a:latin typeface="Arial"/>
              <a:ea typeface="Arial"/>
              <a:cs typeface="Arial"/>
              <a:sym typeface="Arial"/>
            </a:endParaRPr>
          </a:p>
        </p:txBody>
      </p:sp>
      <p:sp>
        <p:nvSpPr>
          <p:cNvPr id="608" name="Google Shape;608;p64"/>
          <p:cNvSpPr/>
          <p:nvPr/>
        </p:nvSpPr>
        <p:spPr>
          <a:xfrm>
            <a:off x="5818354" y="2395876"/>
            <a:ext cx="2600400" cy="8343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t/>
            </a:r>
            <a:endParaRPr sz="825">
              <a:solidFill>
                <a:srgbClr val="7F7F7F"/>
              </a:solidFill>
              <a:latin typeface="Open Sans"/>
              <a:ea typeface="Open Sans"/>
              <a:cs typeface="Open Sans"/>
              <a:sym typeface="Open Sans"/>
            </a:endParaRPr>
          </a:p>
          <a:p>
            <a:pPr indent="0" lvl="0" marL="0" marR="0" rtl="0" algn="l">
              <a:lnSpc>
                <a:spcPct val="150000"/>
              </a:lnSpc>
              <a:spcBef>
                <a:spcPts val="0"/>
              </a:spcBef>
              <a:spcAft>
                <a:spcPts val="0"/>
              </a:spcAft>
              <a:buNone/>
            </a:pPr>
            <a:r>
              <a:rPr lang="en" sz="825">
                <a:solidFill>
                  <a:srgbClr val="7F7F7F"/>
                </a:solidFill>
                <a:latin typeface="Open Sans"/>
                <a:ea typeface="Open Sans"/>
                <a:cs typeface="Open Sans"/>
                <a:sym typeface="Open Sans"/>
              </a:rPr>
              <a:t>The QQ Plot shows little evidence of non-linearity particularly at the ends of the distribution.</a:t>
            </a:r>
            <a:endParaRPr sz="825">
              <a:solidFill>
                <a:srgbClr val="7F7F7F"/>
              </a:solidFill>
              <a:latin typeface="Open Sans"/>
              <a:ea typeface="Open Sans"/>
              <a:cs typeface="Open Sans"/>
              <a:sym typeface="Open Sans"/>
            </a:endParaRPr>
          </a:p>
        </p:txBody>
      </p:sp>
      <p:sp>
        <p:nvSpPr>
          <p:cNvPr id="609" name="Google Shape;609;p64"/>
          <p:cNvSpPr/>
          <p:nvPr/>
        </p:nvSpPr>
        <p:spPr>
          <a:xfrm>
            <a:off x="5863642" y="3513415"/>
            <a:ext cx="2600261" cy="834331"/>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 sz="825">
                <a:solidFill>
                  <a:srgbClr val="7F7F7F"/>
                </a:solidFill>
                <a:latin typeface="Open Sans"/>
                <a:ea typeface="Open Sans"/>
                <a:cs typeface="Open Sans"/>
                <a:sym typeface="Open Sans"/>
              </a:rPr>
              <a:t>The Cook’s Distance plot shows </a:t>
            </a:r>
            <a:r>
              <a:rPr lang="en" sz="825">
                <a:solidFill>
                  <a:srgbClr val="7F7F7F"/>
                </a:solidFill>
                <a:latin typeface="Open Sans"/>
                <a:ea typeface="Open Sans"/>
                <a:cs typeface="Open Sans"/>
                <a:sym typeface="Open Sans"/>
              </a:rPr>
              <a:t>data points</a:t>
            </a:r>
            <a:r>
              <a:rPr lang="en" sz="825">
                <a:solidFill>
                  <a:srgbClr val="7F7F7F"/>
                </a:solidFill>
                <a:latin typeface="Open Sans"/>
                <a:ea typeface="Open Sans"/>
                <a:cs typeface="Open Sans"/>
                <a:sym typeface="Open Sans"/>
              </a:rPr>
              <a:t> that have high influence over the dataset, these will need to be removed</a:t>
            </a:r>
            <a:endParaRPr sz="825">
              <a:solidFill>
                <a:srgbClr val="7F7F7F"/>
              </a:solidFill>
              <a:latin typeface="Arial"/>
              <a:ea typeface="Arial"/>
              <a:cs typeface="Arial"/>
              <a:sym typeface="Arial"/>
            </a:endParaRPr>
          </a:p>
        </p:txBody>
      </p:sp>
      <p:grpSp>
        <p:nvGrpSpPr>
          <p:cNvPr id="610" name="Google Shape;610;p64"/>
          <p:cNvGrpSpPr/>
          <p:nvPr/>
        </p:nvGrpSpPr>
        <p:grpSpPr>
          <a:xfrm>
            <a:off x="1015440" y="1508764"/>
            <a:ext cx="2904636" cy="2503536"/>
            <a:chOff x="1663938" y="2550460"/>
            <a:chExt cx="4272152" cy="3338048"/>
          </a:xfrm>
        </p:grpSpPr>
        <p:sp>
          <p:nvSpPr>
            <p:cNvPr id="611" name="Google Shape;611;p64"/>
            <p:cNvSpPr/>
            <p:nvPr/>
          </p:nvSpPr>
          <p:spPr>
            <a:xfrm>
              <a:off x="4190340" y="3958095"/>
              <a:ext cx="204300" cy="2043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Open Sans"/>
                <a:ea typeface="Open Sans"/>
                <a:cs typeface="Open Sans"/>
                <a:sym typeface="Open Sans"/>
              </a:endParaRPr>
            </a:p>
          </p:txBody>
        </p:sp>
        <p:cxnSp>
          <p:nvCxnSpPr>
            <p:cNvPr id="612" name="Google Shape;612;p64"/>
            <p:cNvCxnSpPr/>
            <p:nvPr/>
          </p:nvCxnSpPr>
          <p:spPr>
            <a:xfrm>
              <a:off x="4543941" y="4075384"/>
              <a:ext cx="886200" cy="0"/>
            </a:xfrm>
            <a:prstGeom prst="straightConnector1">
              <a:avLst/>
            </a:prstGeom>
            <a:noFill/>
            <a:ln cap="flat" cmpd="sng" w="28575">
              <a:solidFill>
                <a:schemeClr val="lt1"/>
              </a:solidFill>
              <a:prstDash val="solid"/>
              <a:miter lim="800000"/>
              <a:headEnd len="sm" w="sm" type="none"/>
              <a:tailEnd len="sm" w="sm" type="none"/>
            </a:ln>
          </p:spPr>
        </p:cxnSp>
        <p:sp>
          <p:nvSpPr>
            <p:cNvPr id="613" name="Google Shape;613;p64"/>
            <p:cNvSpPr/>
            <p:nvPr/>
          </p:nvSpPr>
          <p:spPr>
            <a:xfrm>
              <a:off x="4190340" y="4267253"/>
              <a:ext cx="204300" cy="2043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Open Sans"/>
                <a:ea typeface="Open Sans"/>
                <a:cs typeface="Open Sans"/>
                <a:sym typeface="Open Sans"/>
              </a:endParaRPr>
            </a:p>
          </p:txBody>
        </p:sp>
        <p:cxnSp>
          <p:nvCxnSpPr>
            <p:cNvPr id="614" name="Google Shape;614;p64"/>
            <p:cNvCxnSpPr/>
            <p:nvPr/>
          </p:nvCxnSpPr>
          <p:spPr>
            <a:xfrm>
              <a:off x="4543941" y="4384542"/>
              <a:ext cx="886200" cy="0"/>
            </a:xfrm>
            <a:prstGeom prst="straightConnector1">
              <a:avLst/>
            </a:prstGeom>
            <a:noFill/>
            <a:ln cap="flat" cmpd="sng" w="28575">
              <a:solidFill>
                <a:schemeClr val="lt1"/>
              </a:solidFill>
              <a:prstDash val="solid"/>
              <a:miter lim="800000"/>
              <a:headEnd len="sm" w="sm" type="none"/>
              <a:tailEnd len="sm" w="sm" type="none"/>
            </a:ln>
          </p:spPr>
        </p:cxnSp>
        <p:sp>
          <p:nvSpPr>
            <p:cNvPr id="615" name="Google Shape;615;p64"/>
            <p:cNvSpPr txBox="1"/>
            <p:nvPr/>
          </p:nvSpPr>
          <p:spPr>
            <a:xfrm>
              <a:off x="2175108" y="2910709"/>
              <a:ext cx="1582200" cy="554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1050">
                  <a:solidFill>
                    <a:schemeClr val="lt1"/>
                  </a:solidFill>
                  <a:latin typeface="Open Sans"/>
                  <a:ea typeface="Open Sans"/>
                  <a:cs typeface="Open Sans"/>
                  <a:sym typeface="Open Sans"/>
                </a:rPr>
                <a:t>Life Expectancy</a:t>
              </a:r>
              <a:endParaRPr/>
            </a:p>
          </p:txBody>
        </p:sp>
        <p:sp>
          <p:nvSpPr>
            <p:cNvPr id="616" name="Google Shape;616;p64"/>
            <p:cNvSpPr txBox="1"/>
            <p:nvPr/>
          </p:nvSpPr>
          <p:spPr>
            <a:xfrm>
              <a:off x="4167620" y="2873588"/>
              <a:ext cx="1152300" cy="492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solidFill>
                    <a:schemeClr val="lt1"/>
                  </a:solidFill>
                  <a:latin typeface="Open Sans"/>
                  <a:ea typeface="Open Sans"/>
                  <a:cs typeface="Open Sans"/>
                  <a:sym typeface="Open Sans"/>
                </a:rPr>
                <a:t>80%</a:t>
              </a:r>
              <a:endParaRPr/>
            </a:p>
          </p:txBody>
        </p:sp>
        <p:sp>
          <p:nvSpPr>
            <p:cNvPr id="617" name="Google Shape;617;p64"/>
            <p:cNvSpPr/>
            <p:nvPr/>
          </p:nvSpPr>
          <p:spPr>
            <a:xfrm>
              <a:off x="4134380" y="3187641"/>
              <a:ext cx="1335600" cy="3507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 sz="825">
                  <a:solidFill>
                    <a:schemeClr val="lt1"/>
                  </a:solidFill>
                  <a:latin typeface="Open Sans"/>
                  <a:ea typeface="Open Sans"/>
                  <a:cs typeface="Open Sans"/>
                  <a:sym typeface="Open Sans"/>
                </a:rPr>
                <a:t>Lorem Ipsum is</a:t>
              </a:r>
              <a:endParaRPr sz="825">
                <a:solidFill>
                  <a:schemeClr val="lt1"/>
                </a:solidFill>
                <a:latin typeface="Arial"/>
                <a:ea typeface="Arial"/>
                <a:cs typeface="Arial"/>
                <a:sym typeface="Arial"/>
              </a:endParaRPr>
            </a:p>
          </p:txBody>
        </p:sp>
        <p:sp>
          <p:nvSpPr>
            <p:cNvPr id="618" name="Google Shape;618;p64"/>
            <p:cNvSpPr/>
            <p:nvPr/>
          </p:nvSpPr>
          <p:spPr>
            <a:xfrm>
              <a:off x="4194177" y="3646098"/>
              <a:ext cx="204300" cy="2043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Open Sans"/>
                <a:ea typeface="Open Sans"/>
                <a:cs typeface="Open Sans"/>
                <a:sym typeface="Open Sans"/>
              </a:endParaRPr>
            </a:p>
          </p:txBody>
        </p:sp>
        <p:cxnSp>
          <p:nvCxnSpPr>
            <p:cNvPr id="619" name="Google Shape;619;p64"/>
            <p:cNvCxnSpPr/>
            <p:nvPr/>
          </p:nvCxnSpPr>
          <p:spPr>
            <a:xfrm>
              <a:off x="4547778" y="3763387"/>
              <a:ext cx="886200" cy="0"/>
            </a:xfrm>
            <a:prstGeom prst="straightConnector1">
              <a:avLst/>
            </a:prstGeom>
            <a:noFill/>
            <a:ln cap="flat" cmpd="sng" w="28575">
              <a:solidFill>
                <a:schemeClr val="lt1"/>
              </a:solidFill>
              <a:prstDash val="solid"/>
              <a:miter lim="800000"/>
              <a:headEnd len="sm" w="sm" type="none"/>
              <a:tailEnd len="sm" w="sm" type="none"/>
            </a:ln>
          </p:spPr>
        </p:cxnSp>
        <p:grpSp>
          <p:nvGrpSpPr>
            <p:cNvPr id="620" name="Google Shape;620;p64"/>
            <p:cNvGrpSpPr/>
            <p:nvPr/>
          </p:nvGrpSpPr>
          <p:grpSpPr>
            <a:xfrm>
              <a:off x="2229789" y="3538351"/>
              <a:ext cx="1472751" cy="927650"/>
              <a:chOff x="1559679" y="1241639"/>
              <a:chExt cx="1350900" cy="850899"/>
            </a:xfrm>
          </p:grpSpPr>
          <p:sp>
            <p:nvSpPr>
              <p:cNvPr id="621" name="Google Shape;621;p64"/>
              <p:cNvSpPr/>
              <p:nvPr/>
            </p:nvSpPr>
            <p:spPr>
              <a:xfrm>
                <a:off x="2278755" y="1426650"/>
                <a:ext cx="232200" cy="621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Open Sans"/>
                  <a:ea typeface="Open Sans"/>
                  <a:cs typeface="Open Sans"/>
                  <a:sym typeface="Open Sans"/>
                </a:endParaRPr>
              </a:p>
            </p:txBody>
          </p:sp>
          <p:sp>
            <p:nvSpPr>
              <p:cNvPr id="622" name="Google Shape;622;p64"/>
              <p:cNvSpPr/>
              <p:nvPr/>
            </p:nvSpPr>
            <p:spPr>
              <a:xfrm>
                <a:off x="2610019" y="1552574"/>
                <a:ext cx="232200" cy="4953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Open Sans"/>
                  <a:ea typeface="Open Sans"/>
                  <a:cs typeface="Open Sans"/>
                  <a:sym typeface="Open Sans"/>
                </a:endParaRPr>
              </a:p>
            </p:txBody>
          </p:sp>
          <p:sp>
            <p:nvSpPr>
              <p:cNvPr id="623" name="Google Shape;623;p64"/>
              <p:cNvSpPr/>
              <p:nvPr/>
            </p:nvSpPr>
            <p:spPr>
              <a:xfrm>
                <a:off x="1559679" y="2046938"/>
                <a:ext cx="1350900" cy="45600"/>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Open Sans"/>
                  <a:ea typeface="Open Sans"/>
                  <a:cs typeface="Open Sans"/>
                  <a:sym typeface="Open Sans"/>
                </a:endParaRPr>
              </a:p>
            </p:txBody>
          </p:sp>
          <p:sp>
            <p:nvSpPr>
              <p:cNvPr id="624" name="Google Shape;624;p64"/>
              <p:cNvSpPr/>
              <p:nvPr/>
            </p:nvSpPr>
            <p:spPr>
              <a:xfrm>
                <a:off x="1944902" y="1241639"/>
                <a:ext cx="232200" cy="8061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Open Sans"/>
                  <a:ea typeface="Open Sans"/>
                  <a:cs typeface="Open Sans"/>
                  <a:sym typeface="Open Sans"/>
                </a:endParaRPr>
              </a:p>
            </p:txBody>
          </p:sp>
        </p:grpSp>
        <p:grpSp>
          <p:nvGrpSpPr>
            <p:cNvPr id="625" name="Google Shape;625;p64"/>
            <p:cNvGrpSpPr/>
            <p:nvPr/>
          </p:nvGrpSpPr>
          <p:grpSpPr>
            <a:xfrm>
              <a:off x="1663938" y="2550460"/>
              <a:ext cx="4272152" cy="3338048"/>
              <a:chOff x="6081485" y="841827"/>
              <a:chExt cx="3338401" cy="2608461"/>
            </a:xfrm>
          </p:grpSpPr>
          <p:sp>
            <p:nvSpPr>
              <p:cNvPr id="626" name="Google Shape;626;p64"/>
              <p:cNvSpPr/>
              <p:nvPr/>
            </p:nvSpPr>
            <p:spPr>
              <a:xfrm>
                <a:off x="6081485" y="841827"/>
                <a:ext cx="3338400" cy="2235300"/>
              </a:xfrm>
              <a:prstGeom prst="roundRect">
                <a:avLst>
                  <a:gd fmla="val 3133" name="adj"/>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Open Sans"/>
                  <a:ea typeface="Open Sans"/>
                  <a:cs typeface="Open Sans"/>
                  <a:sym typeface="Open Sans"/>
                </a:endParaRPr>
              </a:p>
            </p:txBody>
          </p:sp>
          <p:sp>
            <p:nvSpPr>
              <p:cNvPr id="627" name="Google Shape;627;p64"/>
              <p:cNvSpPr/>
              <p:nvPr/>
            </p:nvSpPr>
            <p:spPr>
              <a:xfrm>
                <a:off x="7322456" y="3050176"/>
                <a:ext cx="856200" cy="391800"/>
              </a:xfrm>
              <a:prstGeom prst="trapezoid">
                <a:avLst>
                  <a:gd fmla="val 25000" name="adj"/>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Open Sans"/>
                  <a:ea typeface="Open Sans"/>
                  <a:cs typeface="Open Sans"/>
                  <a:sym typeface="Open Sans"/>
                </a:endParaRPr>
              </a:p>
            </p:txBody>
          </p:sp>
          <p:sp>
            <p:nvSpPr>
              <p:cNvPr id="628" name="Google Shape;628;p64"/>
              <p:cNvSpPr/>
              <p:nvPr/>
            </p:nvSpPr>
            <p:spPr>
              <a:xfrm>
                <a:off x="7148285" y="3404688"/>
                <a:ext cx="1204800" cy="45600"/>
              </a:xfrm>
              <a:prstGeom prst="trapezoid">
                <a:avLst>
                  <a:gd fmla="val 25000" name="adj"/>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Open Sans"/>
                  <a:ea typeface="Open Sans"/>
                  <a:cs typeface="Open Sans"/>
                  <a:sym typeface="Open Sans"/>
                </a:endParaRPr>
              </a:p>
            </p:txBody>
          </p:sp>
          <p:sp>
            <p:nvSpPr>
              <p:cNvPr id="629" name="Google Shape;629;p64"/>
              <p:cNvSpPr/>
              <p:nvPr/>
            </p:nvSpPr>
            <p:spPr>
              <a:xfrm>
                <a:off x="6081486" y="841828"/>
                <a:ext cx="3338400" cy="1930500"/>
              </a:xfrm>
              <a:prstGeom prst="roundRect">
                <a:avLst>
                  <a:gd fmla="val 3133" name="adj"/>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Open Sans"/>
                  <a:ea typeface="Open Sans"/>
                  <a:cs typeface="Open Sans"/>
                  <a:sym typeface="Open Sans"/>
                </a:endParaRPr>
              </a:p>
            </p:txBody>
          </p:sp>
        </p:grpSp>
      </p:grpSp>
      <p:pic>
        <p:nvPicPr>
          <p:cNvPr id="630" name="Google Shape;630;p64"/>
          <p:cNvPicPr preferRelativeResize="0"/>
          <p:nvPr/>
        </p:nvPicPr>
        <p:blipFill>
          <a:blip r:embed="rId3">
            <a:alphaModFix/>
          </a:blip>
          <a:stretch>
            <a:fillRect/>
          </a:stretch>
        </p:blipFill>
        <p:spPr>
          <a:xfrm>
            <a:off x="1165075" y="1604163"/>
            <a:ext cx="2600400" cy="1626000"/>
          </a:xfrm>
          <a:prstGeom prst="roundRect">
            <a:avLst>
              <a:gd fmla="val 6859" name="adj"/>
            </a:avLst>
          </a:prstGeom>
          <a:noFill/>
          <a:ln>
            <a:noFill/>
          </a:ln>
        </p:spPr>
      </p:pic>
      <p:grpSp>
        <p:nvGrpSpPr>
          <p:cNvPr id="631" name="Google Shape;631;p64"/>
          <p:cNvGrpSpPr/>
          <p:nvPr/>
        </p:nvGrpSpPr>
        <p:grpSpPr>
          <a:xfrm>
            <a:off x="3112167" y="3260992"/>
            <a:ext cx="2317034" cy="1755638"/>
            <a:chOff x="133042" y="2491205"/>
            <a:chExt cx="2317034" cy="1755638"/>
          </a:xfrm>
        </p:grpSpPr>
        <p:grpSp>
          <p:nvGrpSpPr>
            <p:cNvPr id="632" name="Google Shape;632;p64"/>
            <p:cNvGrpSpPr/>
            <p:nvPr/>
          </p:nvGrpSpPr>
          <p:grpSpPr>
            <a:xfrm rot="5400000">
              <a:off x="413740" y="2210507"/>
              <a:ext cx="1755638" cy="2317034"/>
              <a:chOff x="670172" y="2529526"/>
              <a:chExt cx="2340851" cy="3089379"/>
            </a:xfrm>
          </p:grpSpPr>
          <p:sp>
            <p:nvSpPr>
              <p:cNvPr id="633" name="Google Shape;633;p64"/>
              <p:cNvSpPr/>
              <p:nvPr/>
            </p:nvSpPr>
            <p:spPr>
              <a:xfrm>
                <a:off x="670172" y="2529526"/>
                <a:ext cx="2340851" cy="3089379"/>
              </a:xfrm>
              <a:prstGeom prst="roundRect">
                <a:avLst>
                  <a:gd fmla="val 5039" name="adj"/>
                </a:avLst>
              </a:prstGeom>
              <a:solidFill>
                <a:srgbClr val="0C0C0C"/>
              </a:solidFill>
              <a:ln>
                <a:noFill/>
              </a:ln>
              <a:effectLst>
                <a:outerShdw blurRad="50800" rotWithShape="0" algn="br" dir="135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Open Sans"/>
                  <a:ea typeface="Open Sans"/>
                  <a:cs typeface="Open Sans"/>
                  <a:sym typeface="Open Sans"/>
                </a:endParaRPr>
              </a:p>
            </p:txBody>
          </p:sp>
          <p:grpSp>
            <p:nvGrpSpPr>
              <p:cNvPr id="634" name="Google Shape;634;p64"/>
              <p:cNvGrpSpPr/>
              <p:nvPr/>
            </p:nvGrpSpPr>
            <p:grpSpPr>
              <a:xfrm>
                <a:off x="1276566" y="4443487"/>
                <a:ext cx="1095968" cy="440354"/>
                <a:chOff x="2260891" y="4201934"/>
                <a:chExt cx="552036" cy="461132"/>
              </a:xfrm>
            </p:grpSpPr>
            <p:cxnSp>
              <p:nvCxnSpPr>
                <p:cNvPr id="635" name="Google Shape;635;p64"/>
                <p:cNvCxnSpPr/>
                <p:nvPr/>
              </p:nvCxnSpPr>
              <p:spPr>
                <a:xfrm>
                  <a:off x="2260891" y="4201934"/>
                  <a:ext cx="545687" cy="0"/>
                </a:xfrm>
                <a:prstGeom prst="straightConnector1">
                  <a:avLst/>
                </a:prstGeom>
                <a:noFill/>
                <a:ln cap="flat" cmpd="sng" w="12700">
                  <a:solidFill>
                    <a:srgbClr val="0C0C0C"/>
                  </a:solidFill>
                  <a:prstDash val="solid"/>
                  <a:miter lim="800000"/>
                  <a:headEnd len="sm" w="sm" type="none"/>
                  <a:tailEnd len="sm" w="sm" type="none"/>
                </a:ln>
              </p:spPr>
            </p:cxnSp>
            <p:cxnSp>
              <p:nvCxnSpPr>
                <p:cNvPr id="636" name="Google Shape;636;p64"/>
                <p:cNvCxnSpPr/>
                <p:nvPr/>
              </p:nvCxnSpPr>
              <p:spPr>
                <a:xfrm>
                  <a:off x="2267240" y="4317217"/>
                  <a:ext cx="545687" cy="0"/>
                </a:xfrm>
                <a:prstGeom prst="straightConnector1">
                  <a:avLst/>
                </a:prstGeom>
                <a:noFill/>
                <a:ln cap="flat" cmpd="sng" w="12700">
                  <a:solidFill>
                    <a:srgbClr val="0C0C0C"/>
                  </a:solidFill>
                  <a:prstDash val="solid"/>
                  <a:miter lim="800000"/>
                  <a:headEnd len="sm" w="sm" type="none"/>
                  <a:tailEnd len="sm" w="sm" type="none"/>
                </a:ln>
              </p:spPr>
            </p:cxnSp>
            <p:cxnSp>
              <p:nvCxnSpPr>
                <p:cNvPr id="637" name="Google Shape;637;p64"/>
                <p:cNvCxnSpPr/>
                <p:nvPr/>
              </p:nvCxnSpPr>
              <p:spPr>
                <a:xfrm>
                  <a:off x="2267239" y="4432500"/>
                  <a:ext cx="545687" cy="0"/>
                </a:xfrm>
                <a:prstGeom prst="straightConnector1">
                  <a:avLst/>
                </a:prstGeom>
                <a:noFill/>
                <a:ln cap="flat" cmpd="sng" w="12700">
                  <a:solidFill>
                    <a:srgbClr val="0C0C0C"/>
                  </a:solidFill>
                  <a:prstDash val="solid"/>
                  <a:miter lim="800000"/>
                  <a:headEnd len="sm" w="sm" type="none"/>
                  <a:tailEnd len="sm" w="sm" type="none"/>
                </a:ln>
              </p:spPr>
            </p:cxnSp>
            <p:cxnSp>
              <p:nvCxnSpPr>
                <p:cNvPr id="638" name="Google Shape;638;p64"/>
                <p:cNvCxnSpPr/>
                <p:nvPr/>
              </p:nvCxnSpPr>
              <p:spPr>
                <a:xfrm>
                  <a:off x="2267238" y="4547783"/>
                  <a:ext cx="545687" cy="0"/>
                </a:xfrm>
                <a:prstGeom prst="straightConnector1">
                  <a:avLst/>
                </a:prstGeom>
                <a:noFill/>
                <a:ln cap="flat" cmpd="sng" w="12700">
                  <a:solidFill>
                    <a:srgbClr val="0C0C0C"/>
                  </a:solidFill>
                  <a:prstDash val="solid"/>
                  <a:miter lim="800000"/>
                  <a:headEnd len="sm" w="sm" type="none"/>
                  <a:tailEnd len="sm" w="sm" type="none"/>
                </a:ln>
              </p:spPr>
            </p:cxnSp>
            <p:cxnSp>
              <p:nvCxnSpPr>
                <p:cNvPr id="639" name="Google Shape;639;p64"/>
                <p:cNvCxnSpPr/>
                <p:nvPr/>
              </p:nvCxnSpPr>
              <p:spPr>
                <a:xfrm>
                  <a:off x="2267237" y="4663066"/>
                  <a:ext cx="392830" cy="0"/>
                </a:xfrm>
                <a:prstGeom prst="straightConnector1">
                  <a:avLst/>
                </a:prstGeom>
                <a:noFill/>
                <a:ln cap="flat" cmpd="sng" w="12700">
                  <a:solidFill>
                    <a:srgbClr val="0C0C0C"/>
                  </a:solidFill>
                  <a:prstDash val="solid"/>
                  <a:miter lim="800000"/>
                  <a:headEnd len="sm" w="sm" type="none"/>
                  <a:tailEnd len="sm" w="sm" type="none"/>
                </a:ln>
              </p:spPr>
            </p:cxnSp>
          </p:grpSp>
          <p:sp>
            <p:nvSpPr>
              <p:cNvPr id="640" name="Google Shape;640;p64"/>
              <p:cNvSpPr txBox="1"/>
              <p:nvPr/>
            </p:nvSpPr>
            <p:spPr>
              <a:xfrm>
                <a:off x="1223937" y="3030833"/>
                <a:ext cx="1248634" cy="2847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788">
                    <a:solidFill>
                      <a:srgbClr val="0C0C0C"/>
                    </a:solidFill>
                    <a:latin typeface="Open Sans"/>
                    <a:ea typeface="Open Sans"/>
                    <a:cs typeface="Open Sans"/>
                    <a:sym typeface="Open Sans"/>
                  </a:rPr>
                  <a:t>Insert Title Here</a:t>
                </a:r>
                <a:endParaRPr/>
              </a:p>
            </p:txBody>
          </p:sp>
        </p:grpSp>
        <p:pic>
          <p:nvPicPr>
            <p:cNvPr id="641" name="Google Shape;641;p64"/>
            <p:cNvPicPr preferRelativeResize="0"/>
            <p:nvPr/>
          </p:nvPicPr>
          <p:blipFill>
            <a:blip r:embed="rId4">
              <a:alphaModFix/>
            </a:blip>
            <a:stretch>
              <a:fillRect/>
            </a:stretch>
          </p:blipFill>
          <p:spPr>
            <a:xfrm>
              <a:off x="211700" y="2611188"/>
              <a:ext cx="2176200" cy="1464300"/>
            </a:xfrm>
            <a:prstGeom prst="roundRect">
              <a:avLst>
                <a:gd fmla="val 8154" name="adj"/>
              </a:avLst>
            </a:prstGeom>
            <a:noFill/>
            <a:ln>
              <a:noFill/>
            </a:ln>
          </p:spPr>
        </p:pic>
      </p:grpSp>
      <p:sp>
        <p:nvSpPr>
          <p:cNvPr id="642" name="Google Shape;642;p64"/>
          <p:cNvSpPr/>
          <p:nvPr/>
        </p:nvSpPr>
        <p:spPr>
          <a:xfrm>
            <a:off x="5233835" y="3634468"/>
            <a:ext cx="461036" cy="461036"/>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sz="900">
                <a:solidFill>
                  <a:schemeClr val="lt1"/>
                </a:solidFill>
                <a:latin typeface="Open Sans"/>
                <a:ea typeface="Open Sans"/>
                <a:cs typeface="Open Sans"/>
                <a:sym typeface="Open Sans"/>
              </a:rPr>
              <a:t>03</a:t>
            </a:r>
            <a:endParaRPr b="1" sz="900">
              <a:solidFill>
                <a:schemeClr val="lt1"/>
              </a:solidFill>
              <a:latin typeface="Open Sans"/>
              <a:ea typeface="Open Sans"/>
              <a:cs typeface="Open Sans"/>
              <a:sym typeface="Open Sans"/>
            </a:endParaRPr>
          </a:p>
        </p:txBody>
      </p:sp>
      <p:sp>
        <p:nvSpPr>
          <p:cNvPr id="643" name="Google Shape;643;p64"/>
          <p:cNvSpPr/>
          <p:nvPr/>
        </p:nvSpPr>
        <p:spPr>
          <a:xfrm>
            <a:off x="5240148" y="2530018"/>
            <a:ext cx="461100" cy="4611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sz="900">
                <a:solidFill>
                  <a:schemeClr val="lt1"/>
                </a:solidFill>
                <a:latin typeface="Open Sans"/>
                <a:ea typeface="Open Sans"/>
                <a:cs typeface="Open Sans"/>
                <a:sym typeface="Open Sans"/>
              </a:rPr>
              <a:t>02</a:t>
            </a:r>
            <a:endParaRPr b="1" sz="900">
              <a:solidFill>
                <a:schemeClr val="lt1"/>
              </a:solidFill>
              <a:latin typeface="Open Sans"/>
              <a:ea typeface="Open Sans"/>
              <a:cs typeface="Open Sans"/>
              <a:sym typeface="Open Sans"/>
            </a:endParaRPr>
          </a:p>
        </p:txBody>
      </p:sp>
      <p:grpSp>
        <p:nvGrpSpPr>
          <p:cNvPr id="644" name="Google Shape;644;p64"/>
          <p:cNvGrpSpPr/>
          <p:nvPr/>
        </p:nvGrpSpPr>
        <p:grpSpPr>
          <a:xfrm rot="5400000">
            <a:off x="434264" y="2980280"/>
            <a:ext cx="1755675" cy="2317050"/>
            <a:chOff x="670172" y="2529526"/>
            <a:chExt cx="2340900" cy="3089400"/>
          </a:xfrm>
        </p:grpSpPr>
        <p:sp>
          <p:nvSpPr>
            <p:cNvPr id="645" name="Google Shape;645;p64"/>
            <p:cNvSpPr/>
            <p:nvPr/>
          </p:nvSpPr>
          <p:spPr>
            <a:xfrm>
              <a:off x="670172" y="2529526"/>
              <a:ext cx="2340900" cy="3089400"/>
            </a:xfrm>
            <a:prstGeom prst="roundRect">
              <a:avLst>
                <a:gd fmla="val 5039" name="adj"/>
              </a:avLst>
            </a:prstGeom>
            <a:solidFill>
              <a:srgbClr val="0C0C0C"/>
            </a:solidFill>
            <a:ln>
              <a:noFill/>
            </a:ln>
            <a:effectLst>
              <a:outerShdw blurRad="50800" rotWithShape="0" algn="br" dir="135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Open Sans"/>
                <a:ea typeface="Open Sans"/>
                <a:cs typeface="Open Sans"/>
                <a:sym typeface="Open Sans"/>
              </a:endParaRPr>
            </a:p>
          </p:txBody>
        </p:sp>
        <p:grpSp>
          <p:nvGrpSpPr>
            <p:cNvPr id="646" name="Google Shape;646;p64"/>
            <p:cNvGrpSpPr/>
            <p:nvPr/>
          </p:nvGrpSpPr>
          <p:grpSpPr>
            <a:xfrm>
              <a:off x="1276521" y="4443313"/>
              <a:ext cx="1095983" cy="440335"/>
              <a:chOff x="2260891" y="4201934"/>
              <a:chExt cx="552049" cy="461132"/>
            </a:xfrm>
          </p:grpSpPr>
          <p:cxnSp>
            <p:nvCxnSpPr>
              <p:cNvPr id="647" name="Google Shape;647;p64"/>
              <p:cNvCxnSpPr/>
              <p:nvPr/>
            </p:nvCxnSpPr>
            <p:spPr>
              <a:xfrm>
                <a:off x="2260891" y="4201934"/>
                <a:ext cx="545700" cy="0"/>
              </a:xfrm>
              <a:prstGeom prst="straightConnector1">
                <a:avLst/>
              </a:prstGeom>
              <a:noFill/>
              <a:ln cap="flat" cmpd="sng" w="12700">
                <a:solidFill>
                  <a:srgbClr val="0C0C0C"/>
                </a:solidFill>
                <a:prstDash val="solid"/>
                <a:miter lim="800000"/>
                <a:headEnd len="sm" w="sm" type="none"/>
                <a:tailEnd len="sm" w="sm" type="none"/>
              </a:ln>
            </p:spPr>
          </p:cxnSp>
          <p:cxnSp>
            <p:nvCxnSpPr>
              <p:cNvPr id="648" name="Google Shape;648;p64"/>
              <p:cNvCxnSpPr/>
              <p:nvPr/>
            </p:nvCxnSpPr>
            <p:spPr>
              <a:xfrm>
                <a:off x="2267240" y="4317217"/>
                <a:ext cx="545700" cy="0"/>
              </a:xfrm>
              <a:prstGeom prst="straightConnector1">
                <a:avLst/>
              </a:prstGeom>
              <a:noFill/>
              <a:ln cap="flat" cmpd="sng" w="12700">
                <a:solidFill>
                  <a:srgbClr val="0C0C0C"/>
                </a:solidFill>
                <a:prstDash val="solid"/>
                <a:miter lim="800000"/>
                <a:headEnd len="sm" w="sm" type="none"/>
                <a:tailEnd len="sm" w="sm" type="none"/>
              </a:ln>
            </p:spPr>
          </p:cxnSp>
          <p:cxnSp>
            <p:nvCxnSpPr>
              <p:cNvPr id="649" name="Google Shape;649;p64"/>
              <p:cNvCxnSpPr/>
              <p:nvPr/>
            </p:nvCxnSpPr>
            <p:spPr>
              <a:xfrm>
                <a:off x="2267239" y="4432500"/>
                <a:ext cx="545700" cy="0"/>
              </a:xfrm>
              <a:prstGeom prst="straightConnector1">
                <a:avLst/>
              </a:prstGeom>
              <a:noFill/>
              <a:ln cap="flat" cmpd="sng" w="12700">
                <a:solidFill>
                  <a:srgbClr val="0C0C0C"/>
                </a:solidFill>
                <a:prstDash val="solid"/>
                <a:miter lim="800000"/>
                <a:headEnd len="sm" w="sm" type="none"/>
                <a:tailEnd len="sm" w="sm" type="none"/>
              </a:ln>
            </p:spPr>
          </p:cxnSp>
          <p:cxnSp>
            <p:nvCxnSpPr>
              <p:cNvPr id="650" name="Google Shape;650;p64"/>
              <p:cNvCxnSpPr/>
              <p:nvPr/>
            </p:nvCxnSpPr>
            <p:spPr>
              <a:xfrm>
                <a:off x="2267238" y="4547783"/>
                <a:ext cx="545700" cy="0"/>
              </a:xfrm>
              <a:prstGeom prst="straightConnector1">
                <a:avLst/>
              </a:prstGeom>
              <a:noFill/>
              <a:ln cap="flat" cmpd="sng" w="12700">
                <a:solidFill>
                  <a:srgbClr val="0C0C0C"/>
                </a:solidFill>
                <a:prstDash val="solid"/>
                <a:miter lim="800000"/>
                <a:headEnd len="sm" w="sm" type="none"/>
                <a:tailEnd len="sm" w="sm" type="none"/>
              </a:ln>
            </p:spPr>
          </p:cxnSp>
          <p:cxnSp>
            <p:nvCxnSpPr>
              <p:cNvPr id="651" name="Google Shape;651;p64"/>
              <p:cNvCxnSpPr/>
              <p:nvPr/>
            </p:nvCxnSpPr>
            <p:spPr>
              <a:xfrm>
                <a:off x="2267237" y="4663066"/>
                <a:ext cx="392700" cy="0"/>
              </a:xfrm>
              <a:prstGeom prst="straightConnector1">
                <a:avLst/>
              </a:prstGeom>
              <a:noFill/>
              <a:ln cap="flat" cmpd="sng" w="12700">
                <a:solidFill>
                  <a:srgbClr val="0C0C0C"/>
                </a:solidFill>
                <a:prstDash val="solid"/>
                <a:miter lim="800000"/>
                <a:headEnd len="sm" w="sm" type="none"/>
                <a:tailEnd len="sm" w="sm" type="none"/>
              </a:ln>
            </p:spPr>
          </p:cxnSp>
        </p:grpSp>
        <p:sp>
          <p:nvSpPr>
            <p:cNvPr id="652" name="Google Shape;652;p64"/>
            <p:cNvSpPr txBox="1"/>
            <p:nvPr/>
          </p:nvSpPr>
          <p:spPr>
            <a:xfrm>
              <a:off x="1223937" y="3030833"/>
              <a:ext cx="1248600" cy="284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788">
                  <a:solidFill>
                    <a:srgbClr val="0C0C0C"/>
                  </a:solidFill>
                  <a:latin typeface="Open Sans"/>
                  <a:ea typeface="Open Sans"/>
                  <a:cs typeface="Open Sans"/>
                  <a:sym typeface="Open Sans"/>
                </a:rPr>
                <a:t>Insert Title Here</a:t>
              </a:r>
              <a:endParaRPr/>
            </a:p>
          </p:txBody>
        </p:sp>
      </p:grpSp>
      <p:pic>
        <p:nvPicPr>
          <p:cNvPr id="653" name="Google Shape;653;p64"/>
          <p:cNvPicPr preferRelativeResize="0"/>
          <p:nvPr/>
        </p:nvPicPr>
        <p:blipFill>
          <a:blip r:embed="rId5">
            <a:alphaModFix/>
          </a:blip>
          <a:stretch>
            <a:fillRect/>
          </a:stretch>
        </p:blipFill>
        <p:spPr>
          <a:xfrm>
            <a:off x="260200" y="3377900"/>
            <a:ext cx="2102400" cy="1524900"/>
          </a:xfrm>
          <a:prstGeom prst="roundRect">
            <a:avLst>
              <a:gd fmla="val 7495" name="adj"/>
            </a:avLst>
          </a:prstGeom>
          <a:noFill/>
          <a:ln>
            <a:noFill/>
          </a:ln>
        </p:spPr>
      </p:pic>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5"/>
                                        </p:tgtEl>
                                        <p:attrNameLst>
                                          <p:attrName>style.visibility</p:attrName>
                                        </p:attrNameLst>
                                      </p:cBhvr>
                                      <p:to>
                                        <p:strVal val="visible"/>
                                      </p:to>
                                    </p:set>
                                    <p:animEffect filter="fade" transition="in">
                                      <p:cBhvr>
                                        <p:cTn dur="1000"/>
                                        <p:tgtEl>
                                          <p:spTgt spid="6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6"/>
                                        </p:tgtEl>
                                        <p:attrNameLst>
                                          <p:attrName>style.visibility</p:attrName>
                                        </p:attrNameLst>
                                      </p:cBhvr>
                                      <p:to>
                                        <p:strVal val="visible"/>
                                      </p:to>
                                    </p:set>
                                    <p:animEffect filter="fade" transition="in">
                                      <p:cBhvr>
                                        <p:cTn dur="1000"/>
                                        <p:tgtEl>
                                          <p:spTgt spid="606"/>
                                        </p:tgtEl>
                                      </p:cBhvr>
                                    </p:animEffect>
                                  </p:childTnLst>
                                </p:cTn>
                              </p:par>
                              <p:par>
                                <p:cTn fill="hold" nodeType="withEffect" presetClass="entr" presetID="10" presetSubtype="0">
                                  <p:stCondLst>
                                    <p:cond delay="0"/>
                                  </p:stCondLst>
                                  <p:childTnLst>
                                    <p:set>
                                      <p:cBhvr>
                                        <p:cTn dur="1" fill="hold">
                                          <p:stCondLst>
                                            <p:cond delay="0"/>
                                          </p:stCondLst>
                                        </p:cTn>
                                        <p:tgtEl>
                                          <p:spTgt spid="607"/>
                                        </p:tgtEl>
                                        <p:attrNameLst>
                                          <p:attrName>style.visibility</p:attrName>
                                        </p:attrNameLst>
                                      </p:cBhvr>
                                      <p:to>
                                        <p:strVal val="visible"/>
                                      </p:to>
                                    </p:set>
                                    <p:animEffect filter="fade" transition="in">
                                      <p:cBhvr>
                                        <p:cTn dur="1000"/>
                                        <p:tgtEl>
                                          <p:spTgt spid="60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631"/>
                                        </p:tgtEl>
                                        <p:attrNameLst>
                                          <p:attrName>style.visibility</p:attrName>
                                        </p:attrNameLst>
                                      </p:cBhvr>
                                      <p:to>
                                        <p:strVal val="visible"/>
                                      </p:to>
                                    </p:set>
                                    <p:animEffect filter="fade" transition="in">
                                      <p:cBhvr>
                                        <p:cTn dur="1000"/>
                                        <p:tgtEl>
                                          <p:spTgt spid="6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3"/>
                                        </p:tgtEl>
                                        <p:attrNameLst>
                                          <p:attrName>style.visibility</p:attrName>
                                        </p:attrNameLst>
                                      </p:cBhvr>
                                      <p:to>
                                        <p:strVal val="visible"/>
                                      </p:to>
                                    </p:set>
                                    <p:animEffect filter="fade" transition="in">
                                      <p:cBhvr>
                                        <p:cTn dur="1000"/>
                                        <p:tgtEl>
                                          <p:spTgt spid="643"/>
                                        </p:tgtEl>
                                      </p:cBhvr>
                                    </p:animEffect>
                                  </p:childTnLst>
                                </p:cTn>
                              </p:par>
                              <p:par>
                                <p:cTn fill="hold" nodeType="withEffect" presetClass="entr" presetID="10" presetSubtype="0">
                                  <p:stCondLst>
                                    <p:cond delay="0"/>
                                  </p:stCondLst>
                                  <p:childTnLst>
                                    <p:set>
                                      <p:cBhvr>
                                        <p:cTn dur="1" fill="hold">
                                          <p:stCondLst>
                                            <p:cond delay="0"/>
                                          </p:stCondLst>
                                        </p:cTn>
                                        <p:tgtEl>
                                          <p:spTgt spid="608"/>
                                        </p:tgtEl>
                                        <p:attrNameLst>
                                          <p:attrName>style.visibility</p:attrName>
                                        </p:attrNameLst>
                                      </p:cBhvr>
                                      <p:to>
                                        <p:strVal val="visible"/>
                                      </p:to>
                                    </p:set>
                                    <p:animEffect filter="fade" transition="in">
                                      <p:cBhvr>
                                        <p:cTn dur="1000"/>
                                        <p:tgtEl>
                                          <p:spTgt spid="60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610"/>
                                        </p:tgtEl>
                                        <p:attrNameLst>
                                          <p:attrName>style.visibility</p:attrName>
                                        </p:attrNameLst>
                                      </p:cBhvr>
                                      <p:to>
                                        <p:strVal val="visible"/>
                                      </p:to>
                                    </p:set>
                                    <p:animEffect filter="fade" transition="in">
                                      <p:cBhvr>
                                        <p:cTn dur="1000"/>
                                        <p:tgtEl>
                                          <p:spTgt spid="610"/>
                                        </p:tgtEl>
                                      </p:cBhvr>
                                    </p:animEffect>
                                  </p:childTnLst>
                                </p:cTn>
                              </p:par>
                              <p:par>
                                <p:cTn fill="hold" nodeType="withEffect" presetClass="entr" presetID="10" presetSubtype="0">
                                  <p:stCondLst>
                                    <p:cond delay="0"/>
                                  </p:stCondLst>
                                  <p:childTnLst>
                                    <p:set>
                                      <p:cBhvr>
                                        <p:cTn dur="1" fill="hold">
                                          <p:stCondLst>
                                            <p:cond delay="0"/>
                                          </p:stCondLst>
                                        </p:cTn>
                                        <p:tgtEl>
                                          <p:spTgt spid="630"/>
                                        </p:tgtEl>
                                        <p:attrNameLst>
                                          <p:attrName>style.visibility</p:attrName>
                                        </p:attrNameLst>
                                      </p:cBhvr>
                                      <p:to>
                                        <p:strVal val="visible"/>
                                      </p:to>
                                    </p:set>
                                    <p:animEffect filter="fade" transition="in">
                                      <p:cBhvr>
                                        <p:cTn dur="1000"/>
                                        <p:tgtEl>
                                          <p:spTgt spid="6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2"/>
                                        </p:tgtEl>
                                        <p:attrNameLst>
                                          <p:attrName>style.visibility</p:attrName>
                                        </p:attrNameLst>
                                      </p:cBhvr>
                                      <p:to>
                                        <p:strVal val="visible"/>
                                      </p:to>
                                    </p:set>
                                    <p:animEffect filter="fade" transition="in">
                                      <p:cBhvr>
                                        <p:cTn dur="1000"/>
                                        <p:tgtEl>
                                          <p:spTgt spid="642"/>
                                        </p:tgtEl>
                                      </p:cBhvr>
                                    </p:animEffect>
                                  </p:childTnLst>
                                </p:cTn>
                              </p:par>
                              <p:par>
                                <p:cTn fill="hold" nodeType="withEffect" presetClass="entr" presetID="10" presetSubtype="0">
                                  <p:stCondLst>
                                    <p:cond delay="0"/>
                                  </p:stCondLst>
                                  <p:childTnLst>
                                    <p:set>
                                      <p:cBhvr>
                                        <p:cTn dur="1" fill="hold">
                                          <p:stCondLst>
                                            <p:cond delay="0"/>
                                          </p:stCondLst>
                                        </p:cTn>
                                        <p:tgtEl>
                                          <p:spTgt spid="609"/>
                                        </p:tgtEl>
                                        <p:attrNameLst>
                                          <p:attrName>style.visibility</p:attrName>
                                        </p:attrNameLst>
                                      </p:cBhvr>
                                      <p:to>
                                        <p:strVal val="visible"/>
                                      </p:to>
                                    </p:set>
                                    <p:animEffect filter="fade" transition="in">
                                      <p:cBhvr>
                                        <p:cTn dur="1000"/>
                                        <p:tgtEl>
                                          <p:spTgt spid="60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644"/>
                                        </p:tgtEl>
                                        <p:attrNameLst>
                                          <p:attrName>style.visibility</p:attrName>
                                        </p:attrNameLst>
                                      </p:cBhvr>
                                      <p:to>
                                        <p:strVal val="visible"/>
                                      </p:to>
                                    </p:set>
                                    <p:animEffect filter="fade" transition="in">
                                      <p:cBhvr>
                                        <p:cTn dur="1000"/>
                                        <p:tgtEl>
                                          <p:spTgt spid="644"/>
                                        </p:tgtEl>
                                      </p:cBhvr>
                                    </p:animEffect>
                                  </p:childTnLst>
                                </p:cTn>
                              </p:par>
                              <p:par>
                                <p:cTn fill="hold" nodeType="withEffect" presetClass="entr" presetID="10" presetSubtype="0">
                                  <p:stCondLst>
                                    <p:cond delay="0"/>
                                  </p:stCondLst>
                                  <p:childTnLst>
                                    <p:set>
                                      <p:cBhvr>
                                        <p:cTn dur="1" fill="hold">
                                          <p:stCondLst>
                                            <p:cond delay="0"/>
                                          </p:stCondLst>
                                        </p:cTn>
                                        <p:tgtEl>
                                          <p:spTgt spid="653"/>
                                        </p:tgtEl>
                                        <p:attrNameLst>
                                          <p:attrName>style.visibility</p:attrName>
                                        </p:attrNameLst>
                                      </p:cBhvr>
                                      <p:to>
                                        <p:strVal val="visible"/>
                                      </p:to>
                                    </p:set>
                                    <p:animEffect filter="fade" transition="in">
                                      <p:cBhvr>
                                        <p:cTn dur="1000"/>
                                        <p:tgtEl>
                                          <p:spTgt spid="6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65"/>
          <p:cNvSpPr txBox="1"/>
          <p:nvPr/>
        </p:nvSpPr>
        <p:spPr>
          <a:xfrm>
            <a:off x="578170" y="706122"/>
            <a:ext cx="3745200" cy="5079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Font typeface="Arial"/>
              <a:buNone/>
            </a:pPr>
            <a:r>
              <a:rPr b="1" lang="en" sz="2700">
                <a:solidFill>
                  <a:srgbClr val="0C0C0C"/>
                </a:solidFill>
                <a:latin typeface="Poppins"/>
                <a:ea typeface="Poppins"/>
                <a:cs typeface="Poppins"/>
                <a:sym typeface="Poppins"/>
              </a:rPr>
              <a:t>Objective</a:t>
            </a:r>
            <a:r>
              <a:rPr b="1" lang="en" sz="2700">
                <a:solidFill>
                  <a:schemeClr val="accent3"/>
                </a:solidFill>
                <a:latin typeface="Poppins"/>
                <a:ea typeface="Poppins"/>
                <a:cs typeface="Poppins"/>
                <a:sym typeface="Poppins"/>
              </a:rPr>
              <a:t> 01</a:t>
            </a:r>
            <a:endParaRPr b="1" sz="2700">
              <a:solidFill>
                <a:schemeClr val="accent3"/>
              </a:solidFill>
              <a:latin typeface="Poppins"/>
              <a:ea typeface="Poppins"/>
              <a:cs typeface="Poppins"/>
              <a:sym typeface="Poppins"/>
            </a:endParaRPr>
          </a:p>
        </p:txBody>
      </p:sp>
      <p:sp>
        <p:nvSpPr>
          <p:cNvPr id="659" name="Google Shape;659;p65"/>
          <p:cNvSpPr/>
          <p:nvPr/>
        </p:nvSpPr>
        <p:spPr>
          <a:xfrm>
            <a:off x="684152" y="1879250"/>
            <a:ext cx="1928400" cy="2769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lang="en" sz="1200">
                <a:solidFill>
                  <a:srgbClr val="222A35"/>
                </a:solidFill>
                <a:latin typeface="Open Sans"/>
                <a:ea typeface="Open Sans"/>
                <a:cs typeface="Open Sans"/>
                <a:sym typeface="Open Sans"/>
              </a:rPr>
              <a:t>Identify and Interpret  </a:t>
            </a:r>
            <a:r>
              <a:rPr b="1" lang="en" sz="1200">
                <a:solidFill>
                  <a:schemeClr val="accent3"/>
                </a:solidFill>
                <a:latin typeface="Open Sans"/>
                <a:ea typeface="Open Sans"/>
                <a:cs typeface="Open Sans"/>
                <a:sym typeface="Open Sans"/>
              </a:rPr>
              <a:t>Key Relationships</a:t>
            </a:r>
            <a:endParaRPr>
              <a:solidFill>
                <a:schemeClr val="accent3"/>
              </a:solidFill>
            </a:endParaRPr>
          </a:p>
        </p:txBody>
      </p:sp>
      <p:sp>
        <p:nvSpPr>
          <p:cNvPr id="660" name="Google Shape;660;p65"/>
          <p:cNvSpPr/>
          <p:nvPr/>
        </p:nvSpPr>
        <p:spPr>
          <a:xfrm>
            <a:off x="684144" y="2212082"/>
            <a:ext cx="1928289" cy="643894"/>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 sz="825">
                <a:solidFill>
                  <a:srgbClr val="7F7F7F"/>
                </a:solidFill>
                <a:latin typeface="Open Sans"/>
                <a:ea typeface="Open Sans"/>
                <a:cs typeface="Open Sans"/>
                <a:sym typeface="Open Sans"/>
              </a:rPr>
              <a:t>We can see from the R code that the relationships </a:t>
            </a:r>
            <a:r>
              <a:rPr lang="en" sz="825">
                <a:solidFill>
                  <a:srgbClr val="7F7F7F"/>
                </a:solidFill>
                <a:latin typeface="Open Sans"/>
                <a:ea typeface="Open Sans"/>
                <a:cs typeface="Open Sans"/>
                <a:sym typeface="Open Sans"/>
              </a:rPr>
              <a:t>with</a:t>
            </a:r>
            <a:r>
              <a:rPr lang="en" sz="825">
                <a:solidFill>
                  <a:srgbClr val="7F7F7F"/>
                </a:solidFill>
                <a:latin typeface="Open Sans"/>
                <a:ea typeface="Open Sans"/>
                <a:cs typeface="Open Sans"/>
                <a:sym typeface="Open Sans"/>
              </a:rPr>
              <a:t> the most significance include:</a:t>
            </a:r>
            <a:endParaRPr sz="825">
              <a:solidFill>
                <a:srgbClr val="7F7F7F"/>
              </a:solidFill>
              <a:latin typeface="Open Sans"/>
              <a:ea typeface="Open Sans"/>
              <a:cs typeface="Open Sans"/>
              <a:sym typeface="Open Sans"/>
            </a:endParaRPr>
          </a:p>
          <a:p>
            <a:pPr indent="-280987" lvl="0" marL="457200" marR="0" rtl="0" algn="l">
              <a:lnSpc>
                <a:spcPct val="150000"/>
              </a:lnSpc>
              <a:spcBef>
                <a:spcPts val="0"/>
              </a:spcBef>
              <a:spcAft>
                <a:spcPts val="0"/>
              </a:spcAft>
              <a:buClr>
                <a:srgbClr val="7F7F7F"/>
              </a:buClr>
              <a:buSzPts val="825"/>
              <a:buFont typeface="Open Sans"/>
              <a:buChar char="●"/>
            </a:pPr>
            <a:r>
              <a:rPr lang="en" sz="825">
                <a:solidFill>
                  <a:srgbClr val="7F7F7F"/>
                </a:solidFill>
                <a:latin typeface="Open Sans"/>
                <a:ea typeface="Open Sans"/>
                <a:cs typeface="Open Sans"/>
                <a:sym typeface="Open Sans"/>
              </a:rPr>
              <a:t>Status Developing</a:t>
            </a:r>
            <a:endParaRPr sz="825">
              <a:solidFill>
                <a:srgbClr val="7F7F7F"/>
              </a:solidFill>
              <a:latin typeface="Open Sans"/>
              <a:ea typeface="Open Sans"/>
              <a:cs typeface="Open Sans"/>
              <a:sym typeface="Open Sans"/>
            </a:endParaRPr>
          </a:p>
          <a:p>
            <a:pPr indent="-280987" lvl="0" marL="457200" marR="0" rtl="0" algn="l">
              <a:lnSpc>
                <a:spcPct val="150000"/>
              </a:lnSpc>
              <a:spcBef>
                <a:spcPts val="0"/>
              </a:spcBef>
              <a:spcAft>
                <a:spcPts val="0"/>
              </a:spcAft>
              <a:buClr>
                <a:srgbClr val="7F7F7F"/>
              </a:buClr>
              <a:buSzPts val="825"/>
              <a:buFont typeface="Open Sans"/>
              <a:buChar char="●"/>
            </a:pPr>
            <a:r>
              <a:rPr lang="en" sz="825">
                <a:solidFill>
                  <a:srgbClr val="7F7F7F"/>
                </a:solidFill>
                <a:latin typeface="Open Sans"/>
                <a:ea typeface="Open Sans"/>
                <a:cs typeface="Open Sans"/>
                <a:sym typeface="Open Sans"/>
              </a:rPr>
              <a:t>Adult.Mortality</a:t>
            </a:r>
            <a:endParaRPr sz="825">
              <a:solidFill>
                <a:srgbClr val="7F7F7F"/>
              </a:solidFill>
              <a:latin typeface="Open Sans"/>
              <a:ea typeface="Open Sans"/>
              <a:cs typeface="Open Sans"/>
              <a:sym typeface="Open Sans"/>
            </a:endParaRPr>
          </a:p>
          <a:p>
            <a:pPr indent="-280987" lvl="0" marL="457200" marR="0" rtl="0" algn="l">
              <a:lnSpc>
                <a:spcPct val="150000"/>
              </a:lnSpc>
              <a:spcBef>
                <a:spcPts val="0"/>
              </a:spcBef>
              <a:spcAft>
                <a:spcPts val="0"/>
              </a:spcAft>
              <a:buClr>
                <a:srgbClr val="7F7F7F"/>
              </a:buClr>
              <a:buSzPts val="825"/>
              <a:buFont typeface="Open Sans"/>
              <a:buChar char="●"/>
            </a:pPr>
            <a:r>
              <a:rPr lang="en" sz="825">
                <a:solidFill>
                  <a:srgbClr val="7F7F7F"/>
                </a:solidFill>
                <a:latin typeface="Open Sans"/>
                <a:ea typeface="Open Sans"/>
                <a:cs typeface="Open Sans"/>
                <a:sym typeface="Open Sans"/>
              </a:rPr>
              <a:t>Infant.deaths</a:t>
            </a:r>
            <a:endParaRPr sz="825">
              <a:solidFill>
                <a:srgbClr val="7F7F7F"/>
              </a:solidFill>
              <a:latin typeface="Open Sans"/>
              <a:ea typeface="Open Sans"/>
              <a:cs typeface="Open Sans"/>
              <a:sym typeface="Open Sans"/>
            </a:endParaRPr>
          </a:p>
          <a:p>
            <a:pPr indent="-280987" lvl="0" marL="457200" marR="0" rtl="0" algn="l">
              <a:lnSpc>
                <a:spcPct val="150000"/>
              </a:lnSpc>
              <a:spcBef>
                <a:spcPts val="0"/>
              </a:spcBef>
              <a:spcAft>
                <a:spcPts val="0"/>
              </a:spcAft>
              <a:buClr>
                <a:srgbClr val="7F7F7F"/>
              </a:buClr>
              <a:buSzPts val="825"/>
              <a:buFont typeface="Open Sans"/>
              <a:buChar char="●"/>
            </a:pPr>
            <a:r>
              <a:rPr lang="en" sz="825">
                <a:solidFill>
                  <a:srgbClr val="7F7F7F"/>
                </a:solidFill>
                <a:latin typeface="Open Sans"/>
                <a:ea typeface="Open Sans"/>
                <a:cs typeface="Open Sans"/>
                <a:sym typeface="Open Sans"/>
              </a:rPr>
              <a:t>Alcohol</a:t>
            </a:r>
            <a:endParaRPr sz="825">
              <a:solidFill>
                <a:srgbClr val="7F7F7F"/>
              </a:solidFill>
              <a:latin typeface="Open Sans"/>
              <a:ea typeface="Open Sans"/>
              <a:cs typeface="Open Sans"/>
              <a:sym typeface="Open Sans"/>
            </a:endParaRPr>
          </a:p>
          <a:p>
            <a:pPr indent="0" lvl="0" marL="457200" marR="0" rtl="0" algn="l">
              <a:lnSpc>
                <a:spcPct val="150000"/>
              </a:lnSpc>
              <a:spcBef>
                <a:spcPts val="0"/>
              </a:spcBef>
              <a:spcAft>
                <a:spcPts val="0"/>
              </a:spcAft>
              <a:buNone/>
            </a:pPr>
            <a:r>
              <a:t/>
            </a:r>
            <a:endParaRPr sz="825">
              <a:solidFill>
                <a:srgbClr val="7F7F7F"/>
              </a:solidFill>
              <a:latin typeface="Open Sans"/>
              <a:ea typeface="Open Sans"/>
              <a:cs typeface="Open Sans"/>
              <a:sym typeface="Open Sans"/>
            </a:endParaRPr>
          </a:p>
          <a:p>
            <a:pPr indent="0" lvl="0" marL="0" marR="0" rtl="0" algn="l">
              <a:lnSpc>
                <a:spcPct val="150000"/>
              </a:lnSpc>
              <a:spcBef>
                <a:spcPts val="0"/>
              </a:spcBef>
              <a:spcAft>
                <a:spcPts val="0"/>
              </a:spcAft>
              <a:buNone/>
            </a:pPr>
            <a:r>
              <a:rPr lang="en" sz="825">
                <a:solidFill>
                  <a:srgbClr val="7F7F7F"/>
                </a:solidFill>
                <a:latin typeface="Open Sans"/>
                <a:ea typeface="Open Sans"/>
                <a:cs typeface="Open Sans"/>
                <a:sym typeface="Open Sans"/>
              </a:rPr>
              <a:t>The </a:t>
            </a:r>
            <a:r>
              <a:rPr lang="en" sz="825">
                <a:solidFill>
                  <a:srgbClr val="7F7F7F"/>
                </a:solidFill>
                <a:latin typeface="Open Sans"/>
                <a:ea typeface="Open Sans"/>
                <a:cs typeface="Open Sans"/>
                <a:sym typeface="Open Sans"/>
              </a:rPr>
              <a:t>calculated</a:t>
            </a:r>
            <a:r>
              <a:rPr lang="en" sz="825">
                <a:solidFill>
                  <a:srgbClr val="7F7F7F"/>
                </a:solidFill>
                <a:latin typeface="Open Sans"/>
                <a:ea typeface="Open Sans"/>
                <a:cs typeface="Open Sans"/>
                <a:sym typeface="Open Sans"/>
              </a:rPr>
              <a:t> RMSE for this model is 3.81.</a:t>
            </a:r>
            <a:endParaRPr sz="825">
              <a:solidFill>
                <a:srgbClr val="7F7F7F"/>
              </a:solidFill>
              <a:latin typeface="Open Sans"/>
              <a:ea typeface="Open Sans"/>
              <a:cs typeface="Open Sans"/>
              <a:sym typeface="Open Sans"/>
            </a:endParaRPr>
          </a:p>
        </p:txBody>
      </p:sp>
      <p:grpSp>
        <p:nvGrpSpPr>
          <p:cNvPr id="661" name="Google Shape;661;p65"/>
          <p:cNvGrpSpPr/>
          <p:nvPr/>
        </p:nvGrpSpPr>
        <p:grpSpPr>
          <a:xfrm>
            <a:off x="5305703" y="1378234"/>
            <a:ext cx="3147459" cy="2311590"/>
            <a:chOff x="4116793" y="2914221"/>
            <a:chExt cx="3089379" cy="2340851"/>
          </a:xfrm>
        </p:grpSpPr>
        <p:sp>
          <p:nvSpPr>
            <p:cNvPr id="662" name="Google Shape;662;p65"/>
            <p:cNvSpPr/>
            <p:nvPr/>
          </p:nvSpPr>
          <p:spPr>
            <a:xfrm rot="5400000">
              <a:off x="4491057" y="2539957"/>
              <a:ext cx="2340851" cy="3089379"/>
            </a:xfrm>
            <a:prstGeom prst="roundRect">
              <a:avLst>
                <a:gd fmla="val 5039" name="adj"/>
              </a:avLst>
            </a:prstGeom>
            <a:solidFill>
              <a:srgbClr val="0C0C0C"/>
            </a:solidFill>
            <a:ln>
              <a:noFill/>
            </a:ln>
            <a:effectLst>
              <a:outerShdw blurRad="50800" rotWithShape="0" algn="br" dir="135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grpSp>
          <p:nvGrpSpPr>
            <p:cNvPr id="663" name="Google Shape;663;p65"/>
            <p:cNvGrpSpPr/>
            <p:nvPr/>
          </p:nvGrpSpPr>
          <p:grpSpPr>
            <a:xfrm>
              <a:off x="5876400" y="3986713"/>
              <a:ext cx="768161" cy="440354"/>
              <a:chOff x="2260891" y="4201934"/>
              <a:chExt cx="552036" cy="461132"/>
            </a:xfrm>
          </p:grpSpPr>
          <p:cxnSp>
            <p:nvCxnSpPr>
              <p:cNvPr id="664" name="Google Shape;664;p65"/>
              <p:cNvCxnSpPr/>
              <p:nvPr/>
            </p:nvCxnSpPr>
            <p:spPr>
              <a:xfrm>
                <a:off x="2260891" y="4201934"/>
                <a:ext cx="545687" cy="0"/>
              </a:xfrm>
              <a:prstGeom prst="straightConnector1">
                <a:avLst/>
              </a:prstGeom>
              <a:noFill/>
              <a:ln cap="flat" cmpd="sng" w="12700">
                <a:solidFill>
                  <a:srgbClr val="0C0C0C"/>
                </a:solidFill>
                <a:prstDash val="solid"/>
                <a:miter lim="800000"/>
                <a:headEnd len="sm" w="sm" type="none"/>
                <a:tailEnd len="sm" w="sm" type="none"/>
              </a:ln>
            </p:spPr>
          </p:cxnSp>
          <p:cxnSp>
            <p:nvCxnSpPr>
              <p:cNvPr id="665" name="Google Shape;665;p65"/>
              <p:cNvCxnSpPr/>
              <p:nvPr/>
            </p:nvCxnSpPr>
            <p:spPr>
              <a:xfrm>
                <a:off x="2267240" y="4317217"/>
                <a:ext cx="545687" cy="0"/>
              </a:xfrm>
              <a:prstGeom prst="straightConnector1">
                <a:avLst/>
              </a:prstGeom>
              <a:noFill/>
              <a:ln cap="flat" cmpd="sng" w="12700">
                <a:solidFill>
                  <a:srgbClr val="0C0C0C"/>
                </a:solidFill>
                <a:prstDash val="solid"/>
                <a:miter lim="800000"/>
                <a:headEnd len="sm" w="sm" type="none"/>
                <a:tailEnd len="sm" w="sm" type="none"/>
              </a:ln>
            </p:spPr>
          </p:cxnSp>
          <p:cxnSp>
            <p:nvCxnSpPr>
              <p:cNvPr id="666" name="Google Shape;666;p65"/>
              <p:cNvCxnSpPr/>
              <p:nvPr/>
            </p:nvCxnSpPr>
            <p:spPr>
              <a:xfrm>
                <a:off x="2267239" y="4432500"/>
                <a:ext cx="545687" cy="0"/>
              </a:xfrm>
              <a:prstGeom prst="straightConnector1">
                <a:avLst/>
              </a:prstGeom>
              <a:noFill/>
              <a:ln cap="flat" cmpd="sng" w="12700">
                <a:solidFill>
                  <a:srgbClr val="0C0C0C"/>
                </a:solidFill>
                <a:prstDash val="solid"/>
                <a:miter lim="800000"/>
                <a:headEnd len="sm" w="sm" type="none"/>
                <a:tailEnd len="sm" w="sm" type="none"/>
              </a:ln>
            </p:spPr>
          </p:cxnSp>
          <p:cxnSp>
            <p:nvCxnSpPr>
              <p:cNvPr id="667" name="Google Shape;667;p65"/>
              <p:cNvCxnSpPr/>
              <p:nvPr/>
            </p:nvCxnSpPr>
            <p:spPr>
              <a:xfrm>
                <a:off x="2267238" y="4547783"/>
                <a:ext cx="545687" cy="0"/>
              </a:xfrm>
              <a:prstGeom prst="straightConnector1">
                <a:avLst/>
              </a:prstGeom>
              <a:noFill/>
              <a:ln cap="flat" cmpd="sng" w="12700">
                <a:solidFill>
                  <a:srgbClr val="0C0C0C"/>
                </a:solidFill>
                <a:prstDash val="solid"/>
                <a:miter lim="800000"/>
                <a:headEnd len="sm" w="sm" type="none"/>
                <a:tailEnd len="sm" w="sm" type="none"/>
              </a:ln>
            </p:spPr>
          </p:cxnSp>
          <p:cxnSp>
            <p:nvCxnSpPr>
              <p:cNvPr id="668" name="Google Shape;668;p65"/>
              <p:cNvCxnSpPr/>
              <p:nvPr/>
            </p:nvCxnSpPr>
            <p:spPr>
              <a:xfrm>
                <a:off x="2267237" y="4663066"/>
                <a:ext cx="392830" cy="0"/>
              </a:xfrm>
              <a:prstGeom prst="straightConnector1">
                <a:avLst/>
              </a:prstGeom>
              <a:noFill/>
              <a:ln cap="flat" cmpd="sng" w="12700">
                <a:solidFill>
                  <a:srgbClr val="0C0C0C"/>
                </a:solidFill>
                <a:prstDash val="solid"/>
                <a:miter lim="800000"/>
                <a:headEnd len="sm" w="sm" type="none"/>
                <a:tailEnd len="sm" w="sm" type="none"/>
              </a:ln>
            </p:spPr>
          </p:cxnSp>
        </p:grpSp>
      </p:grpSp>
      <p:pic>
        <p:nvPicPr>
          <p:cNvPr id="669" name="Google Shape;669;p65"/>
          <p:cNvPicPr preferRelativeResize="0"/>
          <p:nvPr/>
        </p:nvPicPr>
        <p:blipFill>
          <a:blip r:embed="rId3">
            <a:alphaModFix/>
          </a:blip>
          <a:stretch>
            <a:fillRect/>
          </a:stretch>
        </p:blipFill>
        <p:spPr>
          <a:xfrm>
            <a:off x="5539200" y="1453725"/>
            <a:ext cx="2617500" cy="2112000"/>
          </a:xfrm>
          <a:prstGeom prst="roundRect">
            <a:avLst>
              <a:gd fmla="val 4801" name="adj"/>
            </a:avLst>
          </a:prstGeom>
          <a:noFill/>
          <a:ln>
            <a:noFill/>
          </a:ln>
        </p:spPr>
      </p:pic>
      <p:grpSp>
        <p:nvGrpSpPr>
          <p:cNvPr id="670" name="Google Shape;670;p65"/>
          <p:cNvGrpSpPr/>
          <p:nvPr/>
        </p:nvGrpSpPr>
        <p:grpSpPr>
          <a:xfrm>
            <a:off x="7530979" y="2503138"/>
            <a:ext cx="1212932" cy="2640362"/>
            <a:chOff x="6862765" y="3657600"/>
            <a:chExt cx="795336" cy="1731319"/>
          </a:xfrm>
        </p:grpSpPr>
        <p:sp>
          <p:nvSpPr>
            <p:cNvPr id="671" name="Google Shape;671;p65"/>
            <p:cNvSpPr/>
            <p:nvPr/>
          </p:nvSpPr>
          <p:spPr>
            <a:xfrm rot="-10624006">
              <a:off x="7390040" y="3749214"/>
              <a:ext cx="63295" cy="614384"/>
            </a:xfrm>
            <a:prstGeom prst="rtTriangle">
              <a:avLst/>
            </a:prstGeom>
            <a:solidFill>
              <a:srgbClr val="B18711">
                <a:alpha val="45882"/>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Open Sans"/>
                <a:ea typeface="Open Sans"/>
                <a:cs typeface="Open Sans"/>
                <a:sym typeface="Open Sans"/>
              </a:endParaRPr>
            </a:p>
          </p:txBody>
        </p:sp>
        <p:sp>
          <p:nvSpPr>
            <p:cNvPr id="672" name="Google Shape;672;p65"/>
            <p:cNvSpPr/>
            <p:nvPr/>
          </p:nvSpPr>
          <p:spPr>
            <a:xfrm>
              <a:off x="6972301" y="3657600"/>
              <a:ext cx="685800" cy="1271588"/>
            </a:xfrm>
            <a:custGeom>
              <a:rect b="b" l="l" r="r" t="t"/>
              <a:pathLst>
                <a:path extrusionOk="0" h="1271588" w="685800">
                  <a:moveTo>
                    <a:pt x="0" y="1257300"/>
                  </a:moveTo>
                  <a:cubicBezTo>
                    <a:pt x="1587" y="1171575"/>
                    <a:pt x="3175" y="1085850"/>
                    <a:pt x="4762" y="1000125"/>
                  </a:cubicBezTo>
                  <a:lnTo>
                    <a:pt x="247650" y="638175"/>
                  </a:lnTo>
                  <a:lnTo>
                    <a:pt x="266700" y="147638"/>
                  </a:lnTo>
                  <a:lnTo>
                    <a:pt x="309562" y="42863"/>
                  </a:lnTo>
                  <a:lnTo>
                    <a:pt x="390525" y="19050"/>
                  </a:lnTo>
                  <a:lnTo>
                    <a:pt x="442912" y="0"/>
                  </a:lnTo>
                  <a:lnTo>
                    <a:pt x="466725" y="714375"/>
                  </a:lnTo>
                  <a:lnTo>
                    <a:pt x="485775" y="90488"/>
                  </a:lnTo>
                  <a:lnTo>
                    <a:pt x="628650" y="85725"/>
                  </a:lnTo>
                  <a:lnTo>
                    <a:pt x="676275" y="152400"/>
                  </a:lnTo>
                  <a:lnTo>
                    <a:pt x="685800" y="766763"/>
                  </a:lnTo>
                  <a:lnTo>
                    <a:pt x="685800" y="862013"/>
                  </a:lnTo>
                  <a:lnTo>
                    <a:pt x="428625" y="1157288"/>
                  </a:lnTo>
                  <a:lnTo>
                    <a:pt x="428625" y="1271588"/>
                  </a:lnTo>
                  <a:lnTo>
                    <a:pt x="0" y="1257300"/>
                  </a:lnTo>
                  <a:close/>
                </a:path>
              </a:pathLst>
            </a:custGeom>
            <a:solidFill>
              <a:srgbClr val="F6E0A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Open Sans"/>
                <a:ea typeface="Open Sans"/>
                <a:cs typeface="Open Sans"/>
                <a:sym typeface="Open Sans"/>
              </a:endParaRPr>
            </a:p>
          </p:txBody>
        </p:sp>
        <p:sp>
          <p:nvSpPr>
            <p:cNvPr id="673" name="Google Shape;673;p65"/>
            <p:cNvSpPr/>
            <p:nvPr/>
          </p:nvSpPr>
          <p:spPr>
            <a:xfrm>
              <a:off x="6929473" y="4895716"/>
              <a:ext cx="533399" cy="133302"/>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Open Sans"/>
                <a:ea typeface="Open Sans"/>
                <a:cs typeface="Open Sans"/>
                <a:sym typeface="Open Sans"/>
              </a:endParaRPr>
            </a:p>
          </p:txBody>
        </p:sp>
        <p:sp>
          <p:nvSpPr>
            <p:cNvPr id="674" name="Google Shape;674;p65"/>
            <p:cNvSpPr/>
            <p:nvPr/>
          </p:nvSpPr>
          <p:spPr>
            <a:xfrm>
              <a:off x="6862765" y="5019584"/>
              <a:ext cx="685800" cy="369335"/>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Open Sans"/>
                <a:ea typeface="Open Sans"/>
                <a:cs typeface="Open Sans"/>
                <a:sym typeface="Open Sans"/>
              </a:endParaRPr>
            </a:p>
          </p:txBody>
        </p:sp>
        <p:sp>
          <p:nvSpPr>
            <p:cNvPr id="675" name="Google Shape;675;p65"/>
            <p:cNvSpPr/>
            <p:nvPr/>
          </p:nvSpPr>
          <p:spPr>
            <a:xfrm>
              <a:off x="7332529" y="5094991"/>
              <a:ext cx="94653" cy="9465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Open Sans"/>
                <a:ea typeface="Open Sans"/>
                <a:cs typeface="Open Sans"/>
                <a:sym typeface="Open Sans"/>
              </a:endParaRPr>
            </a:p>
          </p:txBody>
        </p:sp>
      </p:grp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8"/>
                                        </p:tgtEl>
                                        <p:attrNameLst>
                                          <p:attrName>style.visibility</p:attrName>
                                        </p:attrNameLst>
                                      </p:cBhvr>
                                      <p:to>
                                        <p:strVal val="visible"/>
                                      </p:to>
                                    </p:set>
                                    <p:animEffect filter="fade" transition="in">
                                      <p:cBhvr>
                                        <p:cTn dur="1000"/>
                                        <p:tgtEl>
                                          <p:spTgt spid="65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670"/>
                                        </p:tgtEl>
                                        <p:attrNameLst>
                                          <p:attrName>style.visibility</p:attrName>
                                        </p:attrNameLst>
                                      </p:cBhvr>
                                      <p:to>
                                        <p:strVal val="visible"/>
                                      </p:to>
                                    </p:set>
                                    <p:animEffect filter="fade" transition="in">
                                      <p:cBhvr>
                                        <p:cTn dur="1000"/>
                                        <p:tgtEl>
                                          <p:spTgt spid="670"/>
                                        </p:tgtEl>
                                      </p:cBhvr>
                                    </p:animEffect>
                                  </p:childTnLst>
                                </p:cTn>
                              </p:par>
                            </p:childTnLst>
                          </p:cTn>
                        </p:par>
                        <p:par>
                          <p:cTn fill="hold">
                            <p:stCondLst>
                              <p:cond delay="2000"/>
                            </p:stCondLst>
                            <p:childTnLst>
                              <p:par>
                                <p:cTn fill="hold" nodeType="afterEffect" presetClass="entr" presetID="2" presetSubtype="4">
                                  <p:stCondLst>
                                    <p:cond delay="0"/>
                                  </p:stCondLst>
                                  <p:childTnLst>
                                    <p:set>
                                      <p:cBhvr>
                                        <p:cTn dur="1" fill="hold">
                                          <p:stCondLst>
                                            <p:cond delay="0"/>
                                          </p:stCondLst>
                                        </p:cTn>
                                        <p:tgtEl>
                                          <p:spTgt spid="661"/>
                                        </p:tgtEl>
                                        <p:attrNameLst>
                                          <p:attrName>style.visibility</p:attrName>
                                        </p:attrNameLst>
                                      </p:cBhvr>
                                      <p:to>
                                        <p:strVal val="visible"/>
                                      </p:to>
                                    </p:set>
                                    <p:anim calcmode="lin" valueType="num">
                                      <p:cBhvr additive="base">
                                        <p:cTn dur="1000"/>
                                        <p:tgtEl>
                                          <p:spTgt spid="661"/>
                                        </p:tgtEl>
                                        <p:attrNameLst>
                                          <p:attrName>ppt_y</p:attrName>
                                        </p:attrNameLst>
                                      </p:cBhvr>
                                      <p:tavLst>
                                        <p:tav fmla="" tm="0">
                                          <p:val>
                                            <p:strVal val="#ppt_y+1"/>
                                          </p:val>
                                        </p:tav>
                                        <p:tav fmla="" tm="100000">
                                          <p:val>
                                            <p:strVal val="#ppt_y"/>
                                          </p:val>
                                        </p:tav>
                                      </p:tavLst>
                                    </p:anim>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669"/>
                                        </p:tgtEl>
                                        <p:attrNameLst>
                                          <p:attrName>style.visibility</p:attrName>
                                        </p:attrNameLst>
                                      </p:cBhvr>
                                      <p:to>
                                        <p:strVal val="visible"/>
                                      </p:to>
                                    </p:set>
                                    <p:animEffect filter="fade" transition="in">
                                      <p:cBhvr>
                                        <p:cTn dur="1000"/>
                                        <p:tgtEl>
                                          <p:spTgt spid="669"/>
                                        </p:tgtEl>
                                      </p:cBhvr>
                                    </p:animEffect>
                                  </p:childTnLst>
                                </p:cTn>
                              </p:par>
                              <p:par>
                                <p:cTn fill="hold" nodeType="withEffect" presetClass="entr" presetID="10" presetSubtype="0">
                                  <p:stCondLst>
                                    <p:cond delay="0"/>
                                  </p:stCondLst>
                                  <p:childTnLst>
                                    <p:set>
                                      <p:cBhvr>
                                        <p:cTn dur="1" fill="hold">
                                          <p:stCondLst>
                                            <p:cond delay="0"/>
                                          </p:stCondLst>
                                        </p:cTn>
                                        <p:tgtEl>
                                          <p:spTgt spid="659"/>
                                        </p:tgtEl>
                                        <p:attrNameLst>
                                          <p:attrName>style.visibility</p:attrName>
                                        </p:attrNameLst>
                                      </p:cBhvr>
                                      <p:to>
                                        <p:strVal val="visible"/>
                                      </p:to>
                                    </p:set>
                                    <p:animEffect filter="fade" transition="in">
                                      <p:cBhvr>
                                        <p:cTn dur="1000"/>
                                        <p:tgtEl>
                                          <p:spTgt spid="659"/>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660"/>
                                        </p:tgtEl>
                                        <p:attrNameLst>
                                          <p:attrName>style.visibility</p:attrName>
                                        </p:attrNameLst>
                                      </p:cBhvr>
                                      <p:to>
                                        <p:strVal val="visible"/>
                                      </p:to>
                                    </p:set>
                                    <p:animEffect filter="fade" transition="in">
                                      <p:cBhvr>
                                        <p:cTn dur="1000"/>
                                        <p:tgtEl>
                                          <p:spTgt spid="6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66"/>
          <p:cNvSpPr/>
          <p:nvPr/>
        </p:nvSpPr>
        <p:spPr>
          <a:xfrm>
            <a:off x="4674725" y="2008700"/>
            <a:ext cx="1692900" cy="18768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Open Sans"/>
              <a:ea typeface="Open Sans"/>
              <a:cs typeface="Open Sans"/>
              <a:sym typeface="Open Sans"/>
            </a:endParaRPr>
          </a:p>
        </p:txBody>
      </p:sp>
      <p:sp>
        <p:nvSpPr>
          <p:cNvPr id="681" name="Google Shape;681;p66"/>
          <p:cNvSpPr/>
          <p:nvPr/>
        </p:nvSpPr>
        <p:spPr>
          <a:xfrm>
            <a:off x="6567137" y="3056134"/>
            <a:ext cx="1386402" cy="27699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lang="en" sz="1200">
                <a:solidFill>
                  <a:schemeClr val="accent4"/>
                </a:solidFill>
                <a:latin typeface="Open Sans"/>
                <a:ea typeface="Open Sans"/>
                <a:cs typeface="Open Sans"/>
                <a:sym typeface="Open Sans"/>
              </a:rPr>
              <a:t>Bootstrapping</a:t>
            </a:r>
            <a:endParaRPr/>
          </a:p>
        </p:txBody>
      </p:sp>
      <p:sp>
        <p:nvSpPr>
          <p:cNvPr id="682" name="Google Shape;682;p66"/>
          <p:cNvSpPr/>
          <p:nvPr/>
        </p:nvSpPr>
        <p:spPr>
          <a:xfrm>
            <a:off x="6567138" y="3505943"/>
            <a:ext cx="1974191" cy="643894"/>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 sz="825">
                <a:solidFill>
                  <a:srgbClr val="7F7F7F"/>
                </a:solidFill>
                <a:latin typeface="Open Sans"/>
                <a:ea typeface="Open Sans"/>
                <a:cs typeface="Open Sans"/>
                <a:sym typeface="Open Sans"/>
              </a:rPr>
              <a:t>These are just a few of the confidence intervals that we found.</a:t>
            </a:r>
            <a:endParaRPr sz="825">
              <a:solidFill>
                <a:srgbClr val="7F7F7F"/>
              </a:solidFill>
              <a:latin typeface="Arial"/>
              <a:ea typeface="Arial"/>
              <a:cs typeface="Arial"/>
              <a:sym typeface="Arial"/>
            </a:endParaRPr>
          </a:p>
        </p:txBody>
      </p:sp>
      <p:sp>
        <p:nvSpPr>
          <p:cNvPr id="683" name="Google Shape;683;p66"/>
          <p:cNvSpPr/>
          <p:nvPr/>
        </p:nvSpPr>
        <p:spPr>
          <a:xfrm>
            <a:off x="1074927" y="1482165"/>
            <a:ext cx="1386402" cy="276999"/>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r>
              <a:rPr b="1" lang="en" sz="1200">
                <a:solidFill>
                  <a:schemeClr val="accent2"/>
                </a:solidFill>
                <a:latin typeface="Open Sans"/>
                <a:ea typeface="Open Sans"/>
                <a:cs typeface="Open Sans"/>
                <a:sym typeface="Open Sans"/>
              </a:rPr>
              <a:t>Glmnet</a:t>
            </a:r>
            <a:endParaRPr/>
          </a:p>
        </p:txBody>
      </p:sp>
      <p:sp>
        <p:nvSpPr>
          <p:cNvPr id="684" name="Google Shape;684;p66"/>
          <p:cNvSpPr/>
          <p:nvPr/>
        </p:nvSpPr>
        <p:spPr>
          <a:xfrm>
            <a:off x="1074927" y="3056134"/>
            <a:ext cx="1386300" cy="2769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r>
              <a:rPr b="1" lang="en" sz="1200">
                <a:solidFill>
                  <a:srgbClr val="222A35"/>
                </a:solidFill>
                <a:latin typeface="Open Sans"/>
                <a:ea typeface="Open Sans"/>
                <a:cs typeface="Open Sans"/>
                <a:sym typeface="Open Sans"/>
              </a:rPr>
              <a:t> </a:t>
            </a:r>
            <a:r>
              <a:rPr b="1" lang="en" sz="1200">
                <a:solidFill>
                  <a:schemeClr val="accent3"/>
                </a:solidFill>
                <a:latin typeface="Open Sans"/>
                <a:ea typeface="Open Sans"/>
                <a:cs typeface="Open Sans"/>
                <a:sym typeface="Open Sans"/>
              </a:rPr>
              <a:t>KNN</a:t>
            </a:r>
            <a:endParaRPr/>
          </a:p>
        </p:txBody>
      </p:sp>
      <p:sp>
        <p:nvSpPr>
          <p:cNvPr id="685" name="Google Shape;685;p66"/>
          <p:cNvSpPr/>
          <p:nvPr/>
        </p:nvSpPr>
        <p:spPr>
          <a:xfrm>
            <a:off x="487088" y="1928701"/>
            <a:ext cx="1974300" cy="957900"/>
          </a:xfrm>
          <a:prstGeom prst="rect">
            <a:avLst/>
          </a:prstGeom>
          <a:noFill/>
          <a:ln>
            <a:noFill/>
          </a:ln>
        </p:spPr>
        <p:txBody>
          <a:bodyPr anchorCtr="0" anchor="t" bIns="45700" lIns="91425" spcFirstLastPara="1" rIns="91425" wrap="square" tIns="45700">
            <a:noAutofit/>
          </a:bodyPr>
          <a:lstStyle/>
          <a:p>
            <a:pPr indent="0" lvl="0" marL="0" marR="0" rtl="0" algn="r">
              <a:lnSpc>
                <a:spcPct val="150000"/>
              </a:lnSpc>
              <a:spcBef>
                <a:spcPts val="0"/>
              </a:spcBef>
              <a:spcAft>
                <a:spcPts val="0"/>
              </a:spcAft>
              <a:buNone/>
            </a:pPr>
            <a:r>
              <a:rPr lang="en" sz="825">
                <a:solidFill>
                  <a:srgbClr val="7F7F7F"/>
                </a:solidFill>
                <a:latin typeface="Open Sans"/>
                <a:ea typeface="Open Sans"/>
                <a:cs typeface="Open Sans"/>
                <a:sym typeface="Open Sans"/>
              </a:rPr>
              <a:t>The glmnet model we used</a:t>
            </a:r>
            <a:r>
              <a:rPr lang="en" sz="1000">
                <a:solidFill>
                  <a:schemeClr val="dk1"/>
                </a:solidFill>
                <a:highlight>
                  <a:srgbClr val="FFFFFF"/>
                </a:highlight>
                <a:latin typeface="Courier New"/>
                <a:ea typeface="Courier New"/>
                <a:cs typeface="Courier New"/>
                <a:sym typeface="Courier New"/>
              </a:rPr>
              <a:t> </a:t>
            </a:r>
            <a:r>
              <a:rPr lang="en" sz="825">
                <a:solidFill>
                  <a:srgbClr val="7F7F7F"/>
                </a:solidFill>
                <a:latin typeface="Open Sans"/>
                <a:ea typeface="Open Sans"/>
                <a:cs typeface="Open Sans"/>
                <a:sym typeface="Open Sans"/>
              </a:rPr>
              <a:t>shows</a:t>
            </a:r>
            <a:r>
              <a:rPr lang="en" sz="1000">
                <a:solidFill>
                  <a:schemeClr val="dk1"/>
                </a:solidFill>
                <a:highlight>
                  <a:srgbClr val="FFFFFF"/>
                </a:highlight>
                <a:latin typeface="Courier New"/>
                <a:ea typeface="Courier New"/>
                <a:cs typeface="Courier New"/>
                <a:sym typeface="Courier New"/>
              </a:rPr>
              <a:t> </a:t>
            </a:r>
            <a:r>
              <a:rPr lang="en" sz="825">
                <a:solidFill>
                  <a:srgbClr val="7F7F7F"/>
                </a:solidFill>
                <a:latin typeface="Open Sans"/>
                <a:ea typeface="Open Sans"/>
                <a:cs typeface="Open Sans"/>
                <a:sym typeface="Open Sans"/>
              </a:rPr>
              <a:t>final values used for the model were alpha = 0.1 and lambda = 0.01407562.</a:t>
            </a:r>
            <a:endParaRPr sz="825">
              <a:solidFill>
                <a:srgbClr val="7F7F7F"/>
              </a:solidFill>
              <a:latin typeface="Open Sans"/>
              <a:ea typeface="Open Sans"/>
              <a:cs typeface="Open Sans"/>
              <a:sym typeface="Open Sans"/>
            </a:endParaRPr>
          </a:p>
          <a:p>
            <a:pPr indent="0" lvl="0" marL="0" marR="0" rtl="0" algn="r">
              <a:lnSpc>
                <a:spcPct val="150000"/>
              </a:lnSpc>
              <a:spcBef>
                <a:spcPts val="0"/>
              </a:spcBef>
              <a:spcAft>
                <a:spcPts val="0"/>
              </a:spcAft>
              <a:buNone/>
            </a:pPr>
            <a:r>
              <a:t/>
            </a:r>
            <a:endParaRPr sz="825">
              <a:solidFill>
                <a:srgbClr val="7F7F7F"/>
              </a:solidFill>
              <a:latin typeface="Open Sans"/>
              <a:ea typeface="Open Sans"/>
              <a:cs typeface="Open Sans"/>
              <a:sym typeface="Open Sans"/>
            </a:endParaRPr>
          </a:p>
        </p:txBody>
      </p:sp>
      <p:sp>
        <p:nvSpPr>
          <p:cNvPr id="686" name="Google Shape;686;p66"/>
          <p:cNvSpPr/>
          <p:nvPr/>
        </p:nvSpPr>
        <p:spPr>
          <a:xfrm>
            <a:off x="487138" y="3595973"/>
            <a:ext cx="1974191" cy="643894"/>
          </a:xfrm>
          <a:prstGeom prst="rect">
            <a:avLst/>
          </a:prstGeom>
          <a:noFill/>
          <a:ln>
            <a:noFill/>
          </a:ln>
        </p:spPr>
        <p:txBody>
          <a:bodyPr anchorCtr="0" anchor="t" bIns="45700" lIns="91425" spcFirstLastPara="1" rIns="91425" wrap="square" tIns="45700">
            <a:noAutofit/>
          </a:bodyPr>
          <a:lstStyle/>
          <a:p>
            <a:pPr indent="0" lvl="0" marL="0" marR="0" rtl="0" algn="r">
              <a:lnSpc>
                <a:spcPct val="150000"/>
              </a:lnSpc>
              <a:spcBef>
                <a:spcPts val="0"/>
              </a:spcBef>
              <a:spcAft>
                <a:spcPts val="0"/>
              </a:spcAft>
              <a:buNone/>
            </a:pPr>
            <a:r>
              <a:rPr lang="en" sz="825">
                <a:solidFill>
                  <a:srgbClr val="7F7F7F"/>
                </a:solidFill>
                <a:latin typeface="Open Sans"/>
                <a:ea typeface="Open Sans"/>
                <a:cs typeface="Open Sans"/>
                <a:sym typeface="Open Sans"/>
              </a:rPr>
              <a:t>The KNN model we used did a 10 fold cross validation from 1-30, picking K=2 as the best representation of the data </a:t>
            </a:r>
            <a:endParaRPr sz="825">
              <a:solidFill>
                <a:srgbClr val="7F7F7F"/>
              </a:solidFill>
              <a:latin typeface="Arial"/>
              <a:ea typeface="Arial"/>
              <a:cs typeface="Arial"/>
              <a:sym typeface="Arial"/>
            </a:endParaRPr>
          </a:p>
        </p:txBody>
      </p:sp>
      <p:sp>
        <p:nvSpPr>
          <p:cNvPr id="687" name="Google Shape;687;p66"/>
          <p:cNvSpPr txBox="1"/>
          <p:nvPr/>
        </p:nvSpPr>
        <p:spPr>
          <a:xfrm>
            <a:off x="1446980" y="540016"/>
            <a:ext cx="6225045" cy="5078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2700">
                <a:solidFill>
                  <a:srgbClr val="0C0C0C"/>
                </a:solidFill>
                <a:latin typeface="Poppins"/>
                <a:ea typeface="Poppins"/>
                <a:cs typeface="Poppins"/>
                <a:sym typeface="Poppins"/>
              </a:rPr>
              <a:t>Objective</a:t>
            </a:r>
            <a:r>
              <a:rPr b="1" lang="en" sz="2700">
                <a:solidFill>
                  <a:srgbClr val="0C0C0C"/>
                </a:solidFill>
                <a:latin typeface="Poppins"/>
                <a:ea typeface="Poppins"/>
                <a:cs typeface="Poppins"/>
                <a:sym typeface="Poppins"/>
              </a:rPr>
              <a:t> </a:t>
            </a:r>
            <a:r>
              <a:rPr b="1" lang="en" sz="2700">
                <a:solidFill>
                  <a:schemeClr val="accent4"/>
                </a:solidFill>
                <a:latin typeface="Poppins"/>
                <a:ea typeface="Poppins"/>
                <a:cs typeface="Poppins"/>
                <a:sym typeface="Poppins"/>
              </a:rPr>
              <a:t>02</a:t>
            </a:r>
            <a:endParaRPr b="1" sz="2700">
              <a:solidFill>
                <a:schemeClr val="accent4"/>
              </a:solidFill>
              <a:latin typeface="Poppins"/>
              <a:ea typeface="Poppins"/>
              <a:cs typeface="Poppins"/>
              <a:sym typeface="Poppins"/>
            </a:endParaRPr>
          </a:p>
        </p:txBody>
      </p:sp>
      <p:sp>
        <p:nvSpPr>
          <p:cNvPr id="688" name="Google Shape;688;p66"/>
          <p:cNvSpPr txBox="1"/>
          <p:nvPr/>
        </p:nvSpPr>
        <p:spPr>
          <a:xfrm>
            <a:off x="3286355" y="1607120"/>
            <a:ext cx="722100" cy="785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4500">
                <a:solidFill>
                  <a:schemeClr val="lt1"/>
                </a:solidFill>
                <a:latin typeface="Poppins"/>
                <a:ea typeface="Poppins"/>
                <a:cs typeface="Poppins"/>
                <a:sym typeface="Poppins"/>
              </a:rPr>
              <a:t>S</a:t>
            </a:r>
            <a:endParaRPr b="1" sz="4500">
              <a:solidFill>
                <a:schemeClr val="lt1"/>
              </a:solidFill>
              <a:latin typeface="Poppins"/>
              <a:ea typeface="Poppins"/>
              <a:cs typeface="Poppins"/>
              <a:sym typeface="Poppins"/>
            </a:endParaRPr>
          </a:p>
        </p:txBody>
      </p:sp>
      <p:sp>
        <p:nvSpPr>
          <p:cNvPr id="689" name="Google Shape;689;p66"/>
          <p:cNvSpPr txBox="1"/>
          <p:nvPr/>
        </p:nvSpPr>
        <p:spPr>
          <a:xfrm>
            <a:off x="5064526" y="2318657"/>
            <a:ext cx="722100" cy="446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2300">
              <a:solidFill>
                <a:schemeClr val="lt1"/>
              </a:solidFill>
              <a:latin typeface="Poppins"/>
              <a:ea typeface="Poppins"/>
              <a:cs typeface="Poppins"/>
              <a:sym typeface="Poppins"/>
            </a:endParaRPr>
          </a:p>
        </p:txBody>
      </p:sp>
      <p:grpSp>
        <p:nvGrpSpPr>
          <p:cNvPr id="690" name="Google Shape;690;p66"/>
          <p:cNvGrpSpPr/>
          <p:nvPr/>
        </p:nvGrpSpPr>
        <p:grpSpPr>
          <a:xfrm>
            <a:off x="2818038" y="2951198"/>
            <a:ext cx="1658712" cy="1528902"/>
            <a:chOff x="4647013" y="2928798"/>
            <a:chExt cx="1658712" cy="1528902"/>
          </a:xfrm>
        </p:grpSpPr>
        <p:sp>
          <p:nvSpPr>
            <p:cNvPr id="691" name="Google Shape;691;p66"/>
            <p:cNvSpPr/>
            <p:nvPr/>
          </p:nvSpPr>
          <p:spPr>
            <a:xfrm>
              <a:off x="4647013" y="2928798"/>
              <a:ext cx="1658597" cy="152890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Open Sans"/>
                <a:ea typeface="Open Sans"/>
                <a:cs typeface="Open Sans"/>
                <a:sym typeface="Open Sans"/>
              </a:endParaRPr>
            </a:p>
          </p:txBody>
        </p:sp>
        <p:sp>
          <p:nvSpPr>
            <p:cNvPr id="692" name="Google Shape;692;p66"/>
            <p:cNvSpPr txBox="1"/>
            <p:nvPr/>
          </p:nvSpPr>
          <p:spPr>
            <a:xfrm>
              <a:off x="4647025" y="3174400"/>
              <a:ext cx="1658700" cy="800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2300">
                  <a:solidFill>
                    <a:schemeClr val="lt1"/>
                  </a:solidFill>
                  <a:latin typeface="Poppins"/>
                  <a:ea typeface="Poppins"/>
                  <a:cs typeface="Poppins"/>
                  <a:sym typeface="Poppins"/>
                </a:rPr>
                <a:t>k</a:t>
              </a:r>
              <a:r>
                <a:rPr b="1" lang="en" sz="2300">
                  <a:solidFill>
                    <a:schemeClr val="lt1"/>
                  </a:solidFill>
                  <a:latin typeface="Poppins"/>
                  <a:ea typeface="Poppins"/>
                  <a:cs typeface="Poppins"/>
                  <a:sym typeface="Poppins"/>
                </a:rPr>
                <a:t> =2</a:t>
              </a:r>
              <a:endParaRPr b="1" sz="2300">
                <a:solidFill>
                  <a:schemeClr val="lt1"/>
                </a:solidFill>
                <a:latin typeface="Poppins"/>
                <a:ea typeface="Poppins"/>
                <a:cs typeface="Poppins"/>
                <a:sym typeface="Poppins"/>
              </a:endParaRPr>
            </a:p>
            <a:p>
              <a:pPr indent="0" lvl="0" marL="0" marR="0" rtl="0" algn="ctr">
                <a:spcBef>
                  <a:spcPts val="0"/>
                </a:spcBef>
                <a:spcAft>
                  <a:spcPts val="0"/>
                </a:spcAft>
                <a:buNone/>
              </a:pPr>
              <a:r>
                <a:rPr b="1" lang="en" sz="2300">
                  <a:solidFill>
                    <a:schemeClr val="lt1"/>
                  </a:solidFill>
                  <a:latin typeface="Poppins"/>
                  <a:ea typeface="Poppins"/>
                  <a:cs typeface="Poppins"/>
                  <a:sym typeface="Poppins"/>
                </a:rPr>
                <a:t>RMSE=2.3</a:t>
              </a:r>
              <a:endParaRPr b="1" sz="2300">
                <a:solidFill>
                  <a:schemeClr val="lt1"/>
                </a:solidFill>
                <a:latin typeface="Poppins"/>
                <a:ea typeface="Poppins"/>
                <a:cs typeface="Poppins"/>
                <a:sym typeface="Poppins"/>
              </a:endParaRPr>
            </a:p>
          </p:txBody>
        </p:sp>
      </p:grpSp>
      <p:grpSp>
        <p:nvGrpSpPr>
          <p:cNvPr id="693" name="Google Shape;693;p66"/>
          <p:cNvGrpSpPr/>
          <p:nvPr/>
        </p:nvGrpSpPr>
        <p:grpSpPr>
          <a:xfrm>
            <a:off x="2818041" y="1235123"/>
            <a:ext cx="1726809" cy="1528800"/>
            <a:chOff x="2762291" y="3359123"/>
            <a:chExt cx="1726809" cy="1528800"/>
          </a:xfrm>
        </p:grpSpPr>
        <p:sp>
          <p:nvSpPr>
            <p:cNvPr id="694" name="Google Shape;694;p66"/>
            <p:cNvSpPr/>
            <p:nvPr/>
          </p:nvSpPr>
          <p:spPr>
            <a:xfrm>
              <a:off x="2762291" y="3359123"/>
              <a:ext cx="1658700" cy="15288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Open Sans"/>
                <a:ea typeface="Open Sans"/>
                <a:cs typeface="Open Sans"/>
                <a:sym typeface="Open Sans"/>
              </a:endParaRPr>
            </a:p>
          </p:txBody>
        </p:sp>
        <p:sp>
          <p:nvSpPr>
            <p:cNvPr id="695" name="Google Shape;695;p66"/>
            <p:cNvSpPr txBox="1"/>
            <p:nvPr/>
          </p:nvSpPr>
          <p:spPr>
            <a:xfrm>
              <a:off x="2762300" y="3387475"/>
              <a:ext cx="1726800" cy="147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300">
                  <a:solidFill>
                    <a:schemeClr val="lt1"/>
                  </a:solidFill>
                  <a:latin typeface="Poppins"/>
                  <a:ea typeface="Poppins"/>
                  <a:cs typeface="Poppins"/>
                  <a:sym typeface="Poppins"/>
                </a:rPr>
                <a:t>⍶ =.1</a:t>
              </a:r>
              <a:endParaRPr b="1" sz="2300">
                <a:solidFill>
                  <a:schemeClr val="lt1"/>
                </a:solidFill>
                <a:latin typeface="Poppins"/>
                <a:ea typeface="Poppins"/>
                <a:cs typeface="Poppins"/>
                <a:sym typeface="Poppins"/>
              </a:endParaRPr>
            </a:p>
            <a:p>
              <a:pPr indent="0" lvl="0" marL="0" rtl="0" algn="l">
                <a:spcBef>
                  <a:spcPts val="0"/>
                </a:spcBef>
                <a:spcAft>
                  <a:spcPts val="0"/>
                </a:spcAft>
                <a:buNone/>
              </a:pPr>
              <a:r>
                <a:rPr b="1" lang="en" sz="2300">
                  <a:solidFill>
                    <a:schemeClr val="lt1"/>
                  </a:solidFill>
                  <a:latin typeface="Poppins"/>
                  <a:ea typeface="Poppins"/>
                  <a:cs typeface="Poppins"/>
                  <a:sym typeface="Poppins"/>
                </a:rPr>
                <a:t>𝝺 =.014</a:t>
              </a:r>
              <a:endParaRPr b="1" sz="2300">
                <a:solidFill>
                  <a:schemeClr val="lt1"/>
                </a:solidFill>
                <a:latin typeface="Poppins"/>
                <a:ea typeface="Poppins"/>
                <a:cs typeface="Poppins"/>
                <a:sym typeface="Poppins"/>
              </a:endParaRPr>
            </a:p>
            <a:p>
              <a:pPr indent="0" lvl="0" marL="0" rtl="0" algn="l">
                <a:spcBef>
                  <a:spcPts val="0"/>
                </a:spcBef>
                <a:spcAft>
                  <a:spcPts val="0"/>
                </a:spcAft>
                <a:buNone/>
              </a:pPr>
              <a:r>
                <a:rPr b="1" lang="en" sz="2300">
                  <a:solidFill>
                    <a:schemeClr val="lt1"/>
                  </a:solidFill>
                  <a:latin typeface="Poppins"/>
                  <a:ea typeface="Poppins"/>
                  <a:cs typeface="Poppins"/>
                  <a:sym typeface="Poppins"/>
                </a:rPr>
                <a:t>RMSE =3.7</a:t>
              </a:r>
              <a:endParaRPr b="1" sz="2300">
                <a:solidFill>
                  <a:schemeClr val="lt1"/>
                </a:solidFill>
                <a:latin typeface="Poppins"/>
                <a:ea typeface="Poppins"/>
                <a:cs typeface="Poppins"/>
                <a:sym typeface="Poppins"/>
              </a:endParaRPr>
            </a:p>
          </p:txBody>
        </p:sp>
      </p:grpSp>
      <p:graphicFrame>
        <p:nvGraphicFramePr>
          <p:cNvPr id="696" name="Google Shape;696;p66"/>
          <p:cNvGraphicFramePr/>
          <p:nvPr/>
        </p:nvGraphicFramePr>
        <p:xfrm>
          <a:off x="4703988" y="2029250"/>
          <a:ext cx="3000000" cy="3000000"/>
        </p:xfrm>
        <a:graphic>
          <a:graphicData uri="http://schemas.openxmlformats.org/drawingml/2006/table">
            <a:tbl>
              <a:tblPr>
                <a:noFill/>
                <a:tableStyleId>{EBAFB8EC-8EA8-4832-83C1-E260BA17E09E}</a:tableStyleId>
              </a:tblPr>
              <a:tblGrid>
                <a:gridCol w="545300"/>
                <a:gridCol w="545300"/>
                <a:gridCol w="545300"/>
              </a:tblGrid>
              <a:tr h="349550">
                <a:tc>
                  <a:txBody>
                    <a:bodyPr/>
                    <a:lstStyle/>
                    <a:p>
                      <a:pPr indent="0" lvl="0" marL="0" rtl="0" algn="l">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b="1" lang="en" sz="900">
                          <a:solidFill>
                            <a:schemeClr val="lt1"/>
                          </a:solidFill>
                          <a:latin typeface="Poppins"/>
                          <a:ea typeface="Poppins"/>
                          <a:cs typeface="Poppins"/>
                          <a:sym typeface="Poppins"/>
                        </a:rPr>
                        <a:t>2.5%</a:t>
                      </a:r>
                      <a:endParaRPr b="1" sz="900">
                        <a:solidFill>
                          <a:schemeClr val="lt1"/>
                        </a:solidFill>
                        <a:latin typeface="Poppins"/>
                        <a:ea typeface="Poppins"/>
                        <a:cs typeface="Poppins"/>
                        <a:sym typeface="Poppins"/>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b="1" lang="en" sz="900">
                          <a:solidFill>
                            <a:schemeClr val="lt1"/>
                          </a:solidFill>
                          <a:latin typeface="Poppins"/>
                          <a:ea typeface="Poppins"/>
                          <a:cs typeface="Poppins"/>
                          <a:sym typeface="Poppins"/>
                        </a:rPr>
                        <a:t>97.5%</a:t>
                      </a:r>
                      <a:endParaRPr b="1" sz="900">
                        <a:solidFill>
                          <a:schemeClr val="lt1"/>
                        </a:solidFill>
                        <a:latin typeface="Poppins"/>
                        <a:ea typeface="Poppins"/>
                        <a:cs typeface="Poppins"/>
                        <a:sym typeface="Poppins"/>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55575">
                <a:tc>
                  <a:txBody>
                    <a:bodyPr/>
                    <a:lstStyle/>
                    <a:p>
                      <a:pPr indent="0" lvl="0" marL="0" rtl="0" algn="l">
                        <a:spcBef>
                          <a:spcPts val="0"/>
                        </a:spcBef>
                        <a:spcAft>
                          <a:spcPts val="0"/>
                        </a:spcAft>
                        <a:buNone/>
                      </a:pPr>
                      <a:r>
                        <a:rPr b="1" lang="en" sz="600">
                          <a:solidFill>
                            <a:schemeClr val="lt1"/>
                          </a:solidFill>
                          <a:latin typeface="Poppins"/>
                          <a:ea typeface="Poppins"/>
                          <a:cs typeface="Poppins"/>
                          <a:sym typeface="Poppins"/>
                        </a:rPr>
                        <a:t>HIV/AIDS</a:t>
                      </a:r>
                      <a:endParaRPr b="1" sz="600">
                        <a:solidFill>
                          <a:schemeClr val="lt1"/>
                        </a:solidFill>
                        <a:latin typeface="Poppins"/>
                        <a:ea typeface="Poppins"/>
                        <a:cs typeface="Poppins"/>
                        <a:sym typeface="Poppins"/>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chemeClr val="lt1"/>
                          </a:solidFill>
                          <a:latin typeface="Poppins"/>
                          <a:ea typeface="Poppins"/>
                          <a:cs typeface="Poppins"/>
                          <a:sym typeface="Poppins"/>
                        </a:rPr>
                        <a:t>-40</a:t>
                      </a:r>
                      <a:endParaRPr b="1" sz="1200">
                        <a:solidFill>
                          <a:schemeClr val="lt1"/>
                        </a:solidFill>
                        <a:latin typeface="Poppins"/>
                        <a:ea typeface="Poppins"/>
                        <a:cs typeface="Poppins"/>
                        <a:sym typeface="Poppins"/>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chemeClr val="lt1"/>
                          </a:solidFill>
                          <a:latin typeface="Poppins"/>
                          <a:ea typeface="Poppins"/>
                          <a:cs typeface="Poppins"/>
                          <a:sym typeface="Poppins"/>
                        </a:rPr>
                        <a:t>-33</a:t>
                      </a:r>
                      <a:endParaRPr b="1" sz="1200">
                        <a:solidFill>
                          <a:schemeClr val="lt1"/>
                        </a:solidFill>
                        <a:latin typeface="Poppins"/>
                        <a:ea typeface="Poppins"/>
                        <a:cs typeface="Poppins"/>
                        <a:sym typeface="Poppins"/>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18200">
                <a:tc>
                  <a:txBody>
                    <a:bodyPr/>
                    <a:lstStyle/>
                    <a:p>
                      <a:pPr indent="0" lvl="0" marL="0" rtl="0" algn="l">
                        <a:spcBef>
                          <a:spcPts val="0"/>
                        </a:spcBef>
                        <a:spcAft>
                          <a:spcPts val="0"/>
                        </a:spcAft>
                        <a:buNone/>
                      </a:pPr>
                      <a:r>
                        <a:rPr b="1" lang="en" sz="500">
                          <a:solidFill>
                            <a:schemeClr val="lt1"/>
                          </a:solidFill>
                          <a:latin typeface="Poppins"/>
                          <a:ea typeface="Poppins"/>
                          <a:cs typeface="Poppins"/>
                          <a:sym typeface="Poppins"/>
                        </a:rPr>
                        <a:t>Schooling</a:t>
                      </a:r>
                      <a:endParaRPr b="1" sz="500">
                        <a:solidFill>
                          <a:schemeClr val="lt1"/>
                        </a:solidFill>
                        <a:latin typeface="Poppins"/>
                        <a:ea typeface="Poppins"/>
                        <a:cs typeface="Poppins"/>
                        <a:sym typeface="Poppins"/>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chemeClr val="lt1"/>
                          </a:solidFill>
                          <a:latin typeface="Poppins"/>
                          <a:ea typeface="Poppins"/>
                          <a:cs typeface="Poppins"/>
                          <a:sym typeface="Poppins"/>
                        </a:rPr>
                        <a:t>  </a:t>
                      </a:r>
                      <a:r>
                        <a:rPr b="1" lang="en" sz="1200">
                          <a:solidFill>
                            <a:schemeClr val="lt1"/>
                          </a:solidFill>
                          <a:latin typeface="Poppins"/>
                          <a:ea typeface="Poppins"/>
                          <a:cs typeface="Poppins"/>
                          <a:sym typeface="Poppins"/>
                        </a:rPr>
                        <a:t>65</a:t>
                      </a:r>
                      <a:endParaRPr b="1" sz="1200">
                        <a:solidFill>
                          <a:schemeClr val="lt1"/>
                        </a:solidFill>
                        <a:latin typeface="Poppins"/>
                        <a:ea typeface="Poppins"/>
                        <a:cs typeface="Poppins"/>
                        <a:sym typeface="Poppins"/>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chemeClr val="lt1"/>
                          </a:solidFill>
                          <a:latin typeface="Poppins"/>
                          <a:ea typeface="Poppins"/>
                          <a:cs typeface="Poppins"/>
                          <a:sym typeface="Poppins"/>
                        </a:rPr>
                        <a:t>  </a:t>
                      </a:r>
                      <a:r>
                        <a:rPr b="1" lang="en" sz="1200">
                          <a:solidFill>
                            <a:schemeClr val="lt1"/>
                          </a:solidFill>
                          <a:latin typeface="Poppins"/>
                          <a:ea typeface="Poppins"/>
                          <a:cs typeface="Poppins"/>
                          <a:sym typeface="Poppins"/>
                        </a:rPr>
                        <a:t>80</a:t>
                      </a:r>
                      <a:endParaRPr b="1" sz="1200">
                        <a:solidFill>
                          <a:schemeClr val="lt1"/>
                        </a:solidFill>
                        <a:latin typeface="Poppins"/>
                        <a:ea typeface="Poppins"/>
                        <a:cs typeface="Poppins"/>
                        <a:sym typeface="Poppins"/>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49550">
                <a:tc>
                  <a:txBody>
                    <a:bodyPr/>
                    <a:lstStyle/>
                    <a:p>
                      <a:pPr indent="0" lvl="0" marL="0" rtl="0" algn="l">
                        <a:spcBef>
                          <a:spcPts val="0"/>
                        </a:spcBef>
                        <a:spcAft>
                          <a:spcPts val="0"/>
                        </a:spcAft>
                        <a:buNone/>
                      </a:pPr>
                      <a:r>
                        <a:rPr lang="en" sz="600">
                          <a:solidFill>
                            <a:schemeClr val="lt1"/>
                          </a:solidFill>
                        </a:rPr>
                        <a:t>Income</a:t>
                      </a:r>
                      <a:endParaRPr sz="6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chemeClr val="lt1"/>
                          </a:solidFill>
                          <a:latin typeface="Poppins"/>
                          <a:ea typeface="Poppins"/>
                          <a:cs typeface="Poppins"/>
                          <a:sym typeface="Poppins"/>
                        </a:rPr>
                        <a:t>  </a:t>
                      </a:r>
                      <a:r>
                        <a:rPr b="1" lang="en" sz="1200">
                          <a:solidFill>
                            <a:schemeClr val="lt1"/>
                          </a:solidFill>
                          <a:latin typeface="Poppins"/>
                          <a:ea typeface="Poppins"/>
                          <a:cs typeface="Poppins"/>
                          <a:sym typeface="Poppins"/>
                        </a:rPr>
                        <a:t>5.2</a:t>
                      </a:r>
                      <a:endParaRPr b="1" sz="1200">
                        <a:solidFill>
                          <a:schemeClr val="lt1"/>
                        </a:solidFill>
                        <a:latin typeface="Poppins"/>
                        <a:ea typeface="Poppins"/>
                        <a:cs typeface="Poppins"/>
                        <a:sym typeface="Poppins"/>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chemeClr val="lt1"/>
                          </a:solidFill>
                          <a:latin typeface="Poppins"/>
                          <a:ea typeface="Poppins"/>
                          <a:cs typeface="Poppins"/>
                          <a:sym typeface="Poppins"/>
                        </a:rPr>
                        <a:t>  </a:t>
                      </a:r>
                      <a:r>
                        <a:rPr b="1" lang="en" sz="1200">
                          <a:solidFill>
                            <a:schemeClr val="lt1"/>
                          </a:solidFill>
                          <a:latin typeface="Poppins"/>
                          <a:ea typeface="Poppins"/>
                          <a:cs typeface="Poppins"/>
                          <a:sym typeface="Poppins"/>
                        </a:rPr>
                        <a:t>7.5</a:t>
                      </a:r>
                      <a:endParaRPr b="1" sz="1200">
                        <a:solidFill>
                          <a:schemeClr val="lt1"/>
                        </a:solidFill>
                        <a:latin typeface="Poppins"/>
                        <a:ea typeface="Poppins"/>
                        <a:cs typeface="Poppins"/>
                        <a:sym typeface="Poppins"/>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18200">
                <a:tc>
                  <a:txBody>
                    <a:bodyPr/>
                    <a:lstStyle/>
                    <a:p>
                      <a:pPr indent="0" lvl="0" marL="0" rtl="0" algn="l">
                        <a:spcBef>
                          <a:spcPts val="0"/>
                        </a:spcBef>
                        <a:spcAft>
                          <a:spcPts val="0"/>
                        </a:spcAft>
                        <a:buNone/>
                      </a:pPr>
                      <a:r>
                        <a:rPr lang="en" sz="600">
                          <a:solidFill>
                            <a:schemeClr val="lt1"/>
                          </a:solidFill>
                        </a:rPr>
                        <a:t>Adult Mortality</a:t>
                      </a:r>
                      <a:endParaRPr sz="6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chemeClr val="lt1"/>
                          </a:solidFill>
                          <a:latin typeface="Poppins"/>
                          <a:ea typeface="Poppins"/>
                          <a:cs typeface="Poppins"/>
                          <a:sym typeface="Poppins"/>
                        </a:rPr>
                        <a:t>-152</a:t>
                      </a:r>
                      <a:endParaRPr b="1" sz="1200">
                        <a:solidFill>
                          <a:schemeClr val="lt1"/>
                        </a:solidFill>
                        <a:latin typeface="Poppins"/>
                        <a:ea typeface="Poppins"/>
                        <a:cs typeface="Poppins"/>
                        <a:sym typeface="Poppins"/>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chemeClr val="lt1"/>
                          </a:solidFill>
                          <a:latin typeface="Poppins"/>
                          <a:ea typeface="Poppins"/>
                          <a:cs typeface="Poppins"/>
                          <a:sym typeface="Poppins"/>
                        </a:rPr>
                        <a:t>-123</a:t>
                      </a:r>
                      <a:endParaRPr b="1" sz="1200">
                        <a:solidFill>
                          <a:schemeClr val="lt1"/>
                        </a:solidFill>
                        <a:latin typeface="Poppins"/>
                        <a:ea typeface="Poppins"/>
                        <a:cs typeface="Poppins"/>
                        <a:sym typeface="Poppins"/>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7"/>
                                        </p:tgtEl>
                                        <p:attrNameLst>
                                          <p:attrName>style.visibility</p:attrName>
                                        </p:attrNameLst>
                                      </p:cBhvr>
                                      <p:to>
                                        <p:strVal val="visible"/>
                                      </p:to>
                                    </p:set>
                                    <p:animEffect filter="fade" transition="in">
                                      <p:cBhvr>
                                        <p:cTn dur="1000"/>
                                        <p:tgtEl>
                                          <p:spTgt spid="68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683"/>
                                        </p:tgtEl>
                                        <p:attrNameLst>
                                          <p:attrName>style.visibility</p:attrName>
                                        </p:attrNameLst>
                                      </p:cBhvr>
                                      <p:to>
                                        <p:strVal val="visible"/>
                                      </p:to>
                                    </p:set>
                                    <p:animEffect filter="fade" transition="in">
                                      <p:cBhvr>
                                        <p:cTn dur="1000"/>
                                        <p:tgtEl>
                                          <p:spTgt spid="683"/>
                                        </p:tgtEl>
                                      </p:cBhvr>
                                    </p:animEffect>
                                  </p:childTnLst>
                                </p:cTn>
                              </p:par>
                              <p:par>
                                <p:cTn fill="hold" nodeType="withEffect" presetClass="entr" presetID="10" presetSubtype="0">
                                  <p:stCondLst>
                                    <p:cond delay="0"/>
                                  </p:stCondLst>
                                  <p:childTnLst>
                                    <p:set>
                                      <p:cBhvr>
                                        <p:cTn dur="1" fill="hold">
                                          <p:stCondLst>
                                            <p:cond delay="0"/>
                                          </p:stCondLst>
                                        </p:cTn>
                                        <p:tgtEl>
                                          <p:spTgt spid="693"/>
                                        </p:tgtEl>
                                        <p:attrNameLst>
                                          <p:attrName>style.visibility</p:attrName>
                                        </p:attrNameLst>
                                      </p:cBhvr>
                                      <p:to>
                                        <p:strVal val="visible"/>
                                      </p:to>
                                    </p:set>
                                    <p:animEffect filter="fade" transition="in">
                                      <p:cBhvr>
                                        <p:cTn dur="1000"/>
                                        <p:tgtEl>
                                          <p:spTgt spid="693"/>
                                        </p:tgtEl>
                                      </p:cBhvr>
                                    </p:animEffect>
                                  </p:childTnLst>
                                </p:cTn>
                              </p:par>
                              <p:par>
                                <p:cTn fill="hold" nodeType="withEffect" presetClass="entr" presetID="10" presetSubtype="0">
                                  <p:stCondLst>
                                    <p:cond delay="0"/>
                                  </p:stCondLst>
                                  <p:childTnLst>
                                    <p:set>
                                      <p:cBhvr>
                                        <p:cTn dur="1" fill="hold">
                                          <p:stCondLst>
                                            <p:cond delay="0"/>
                                          </p:stCondLst>
                                        </p:cTn>
                                        <p:tgtEl>
                                          <p:spTgt spid="685"/>
                                        </p:tgtEl>
                                        <p:attrNameLst>
                                          <p:attrName>style.visibility</p:attrName>
                                        </p:attrNameLst>
                                      </p:cBhvr>
                                      <p:to>
                                        <p:strVal val="visible"/>
                                      </p:to>
                                    </p:set>
                                    <p:animEffect filter="fade" transition="in">
                                      <p:cBhvr>
                                        <p:cTn dur="1000"/>
                                        <p:tgtEl>
                                          <p:spTgt spid="685"/>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684"/>
                                        </p:tgtEl>
                                        <p:attrNameLst>
                                          <p:attrName>style.visibility</p:attrName>
                                        </p:attrNameLst>
                                      </p:cBhvr>
                                      <p:to>
                                        <p:strVal val="visible"/>
                                      </p:to>
                                    </p:set>
                                    <p:animEffect filter="fade" transition="in">
                                      <p:cBhvr>
                                        <p:cTn dur="1000"/>
                                        <p:tgtEl>
                                          <p:spTgt spid="684"/>
                                        </p:tgtEl>
                                      </p:cBhvr>
                                    </p:animEffect>
                                  </p:childTnLst>
                                </p:cTn>
                              </p:par>
                              <p:par>
                                <p:cTn fill="hold" nodeType="withEffect" presetClass="entr" presetID="10" presetSubtype="0">
                                  <p:stCondLst>
                                    <p:cond delay="0"/>
                                  </p:stCondLst>
                                  <p:childTnLst>
                                    <p:set>
                                      <p:cBhvr>
                                        <p:cTn dur="1" fill="hold">
                                          <p:stCondLst>
                                            <p:cond delay="0"/>
                                          </p:stCondLst>
                                        </p:cTn>
                                        <p:tgtEl>
                                          <p:spTgt spid="690"/>
                                        </p:tgtEl>
                                        <p:attrNameLst>
                                          <p:attrName>style.visibility</p:attrName>
                                        </p:attrNameLst>
                                      </p:cBhvr>
                                      <p:to>
                                        <p:strVal val="visible"/>
                                      </p:to>
                                    </p:set>
                                    <p:animEffect filter="fade" transition="in">
                                      <p:cBhvr>
                                        <p:cTn dur="1000"/>
                                        <p:tgtEl>
                                          <p:spTgt spid="690"/>
                                        </p:tgtEl>
                                      </p:cBhvr>
                                    </p:animEffect>
                                  </p:childTnLst>
                                </p:cTn>
                              </p:par>
                              <p:par>
                                <p:cTn fill="hold" nodeType="withEffect" presetClass="entr" presetID="10" presetSubtype="0">
                                  <p:stCondLst>
                                    <p:cond delay="0"/>
                                  </p:stCondLst>
                                  <p:childTnLst>
                                    <p:set>
                                      <p:cBhvr>
                                        <p:cTn dur="1" fill="hold">
                                          <p:stCondLst>
                                            <p:cond delay="0"/>
                                          </p:stCondLst>
                                        </p:cTn>
                                        <p:tgtEl>
                                          <p:spTgt spid="686"/>
                                        </p:tgtEl>
                                        <p:attrNameLst>
                                          <p:attrName>style.visibility</p:attrName>
                                        </p:attrNameLst>
                                      </p:cBhvr>
                                      <p:to>
                                        <p:strVal val="visible"/>
                                      </p:to>
                                    </p:set>
                                    <p:animEffect filter="fade" transition="in">
                                      <p:cBhvr>
                                        <p:cTn dur="1000"/>
                                        <p:tgtEl>
                                          <p:spTgt spid="686"/>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681"/>
                                        </p:tgtEl>
                                        <p:attrNameLst>
                                          <p:attrName>style.visibility</p:attrName>
                                        </p:attrNameLst>
                                      </p:cBhvr>
                                      <p:to>
                                        <p:strVal val="visible"/>
                                      </p:to>
                                    </p:set>
                                    <p:animEffect filter="fade" transition="in">
                                      <p:cBhvr>
                                        <p:cTn dur="1000"/>
                                        <p:tgtEl>
                                          <p:spTgt spid="681"/>
                                        </p:tgtEl>
                                      </p:cBhvr>
                                    </p:animEffect>
                                  </p:childTnLst>
                                </p:cTn>
                              </p:par>
                              <p:par>
                                <p:cTn fill="hold" nodeType="withEffect" presetClass="entr" presetID="10" presetSubtype="0">
                                  <p:stCondLst>
                                    <p:cond delay="0"/>
                                  </p:stCondLst>
                                  <p:childTnLst>
                                    <p:set>
                                      <p:cBhvr>
                                        <p:cTn dur="1" fill="hold">
                                          <p:stCondLst>
                                            <p:cond delay="0"/>
                                          </p:stCondLst>
                                        </p:cTn>
                                        <p:tgtEl>
                                          <p:spTgt spid="680"/>
                                        </p:tgtEl>
                                        <p:attrNameLst>
                                          <p:attrName>style.visibility</p:attrName>
                                        </p:attrNameLst>
                                      </p:cBhvr>
                                      <p:to>
                                        <p:strVal val="visible"/>
                                      </p:to>
                                    </p:set>
                                    <p:animEffect filter="fade" transition="in">
                                      <p:cBhvr>
                                        <p:cTn dur="1000"/>
                                        <p:tgtEl>
                                          <p:spTgt spid="680"/>
                                        </p:tgtEl>
                                      </p:cBhvr>
                                    </p:animEffect>
                                  </p:childTnLst>
                                </p:cTn>
                              </p:par>
                              <p:par>
                                <p:cTn fill="hold" nodeType="withEffect" presetClass="entr" presetID="10" presetSubtype="0">
                                  <p:stCondLst>
                                    <p:cond delay="0"/>
                                  </p:stCondLst>
                                  <p:childTnLst>
                                    <p:set>
                                      <p:cBhvr>
                                        <p:cTn dur="1" fill="hold">
                                          <p:stCondLst>
                                            <p:cond delay="0"/>
                                          </p:stCondLst>
                                        </p:cTn>
                                        <p:tgtEl>
                                          <p:spTgt spid="696"/>
                                        </p:tgtEl>
                                        <p:attrNameLst>
                                          <p:attrName>style.visibility</p:attrName>
                                        </p:attrNameLst>
                                      </p:cBhvr>
                                      <p:to>
                                        <p:strVal val="visible"/>
                                      </p:to>
                                    </p:set>
                                    <p:animEffect filter="fade" transition="in">
                                      <p:cBhvr>
                                        <p:cTn dur="1000"/>
                                        <p:tgtEl>
                                          <p:spTgt spid="696"/>
                                        </p:tgtEl>
                                      </p:cBhvr>
                                    </p:animEffect>
                                  </p:childTnLst>
                                </p:cTn>
                              </p:par>
                              <p:par>
                                <p:cTn fill="hold" nodeType="withEffect" presetClass="entr" presetID="10" presetSubtype="0">
                                  <p:stCondLst>
                                    <p:cond delay="0"/>
                                  </p:stCondLst>
                                  <p:childTnLst>
                                    <p:set>
                                      <p:cBhvr>
                                        <p:cTn dur="1" fill="hold">
                                          <p:stCondLst>
                                            <p:cond delay="0"/>
                                          </p:stCondLst>
                                        </p:cTn>
                                        <p:tgtEl>
                                          <p:spTgt spid="682"/>
                                        </p:tgtEl>
                                        <p:attrNameLst>
                                          <p:attrName>style.visibility</p:attrName>
                                        </p:attrNameLst>
                                      </p:cBhvr>
                                      <p:to>
                                        <p:strVal val="visible"/>
                                      </p:to>
                                    </p:set>
                                    <p:animEffect filter="fade" transition="in">
                                      <p:cBhvr>
                                        <p:cTn dur="1000"/>
                                        <p:tgtEl>
                                          <p:spTgt spid="6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67"/>
          <p:cNvSpPr/>
          <p:nvPr/>
        </p:nvSpPr>
        <p:spPr>
          <a:xfrm>
            <a:off x="976745" y="3167751"/>
            <a:ext cx="3543299" cy="1533275"/>
          </a:xfrm>
          <a:prstGeom prst="rect">
            <a:avLst/>
          </a:prstGeom>
          <a:solidFill>
            <a:srgbClr val="D6F3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Open Sans"/>
              <a:ea typeface="Open Sans"/>
              <a:cs typeface="Open Sans"/>
              <a:sym typeface="Open Sans"/>
            </a:endParaRPr>
          </a:p>
        </p:txBody>
      </p:sp>
      <p:sp>
        <p:nvSpPr>
          <p:cNvPr id="702" name="Google Shape;702;p67"/>
          <p:cNvSpPr/>
          <p:nvPr/>
        </p:nvSpPr>
        <p:spPr>
          <a:xfrm>
            <a:off x="2906956" y="4377195"/>
            <a:ext cx="1764300" cy="2769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lang="en" sz="1200">
                <a:solidFill>
                  <a:schemeClr val="accent4"/>
                </a:solidFill>
                <a:latin typeface="Open Sans"/>
                <a:ea typeface="Open Sans"/>
                <a:cs typeface="Open Sans"/>
                <a:sym typeface="Open Sans"/>
              </a:rPr>
              <a:t>Bootstrapping</a:t>
            </a:r>
            <a:endParaRPr>
              <a:solidFill>
                <a:schemeClr val="accent4"/>
              </a:solidFill>
            </a:endParaRPr>
          </a:p>
        </p:txBody>
      </p:sp>
      <p:sp>
        <p:nvSpPr>
          <p:cNvPr id="703" name="Google Shape;703;p67"/>
          <p:cNvSpPr/>
          <p:nvPr/>
        </p:nvSpPr>
        <p:spPr>
          <a:xfrm>
            <a:off x="976745" y="1531107"/>
            <a:ext cx="3543299" cy="1533275"/>
          </a:xfrm>
          <a:prstGeom prst="rect">
            <a:avLst/>
          </a:prstGeom>
          <a:solidFill>
            <a:srgbClr val="D6F3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Open Sans"/>
              <a:ea typeface="Open Sans"/>
              <a:cs typeface="Open Sans"/>
              <a:sym typeface="Open Sans"/>
            </a:endParaRPr>
          </a:p>
        </p:txBody>
      </p:sp>
      <p:sp>
        <p:nvSpPr>
          <p:cNvPr id="704" name="Google Shape;704;p67"/>
          <p:cNvSpPr/>
          <p:nvPr/>
        </p:nvSpPr>
        <p:spPr>
          <a:xfrm>
            <a:off x="3028181" y="1510376"/>
            <a:ext cx="1764300" cy="2769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lang="en" sz="1200">
                <a:solidFill>
                  <a:schemeClr val="accent2"/>
                </a:solidFill>
                <a:latin typeface="Open Sans"/>
                <a:ea typeface="Open Sans"/>
                <a:cs typeface="Open Sans"/>
                <a:sym typeface="Open Sans"/>
              </a:rPr>
              <a:t> G</a:t>
            </a:r>
            <a:r>
              <a:rPr b="1" lang="en" sz="1200">
                <a:solidFill>
                  <a:schemeClr val="accent2"/>
                </a:solidFill>
                <a:latin typeface="Open Sans"/>
                <a:ea typeface="Open Sans"/>
                <a:cs typeface="Open Sans"/>
                <a:sym typeface="Open Sans"/>
              </a:rPr>
              <a:t>lmnet</a:t>
            </a:r>
            <a:endParaRPr>
              <a:solidFill>
                <a:schemeClr val="accent2"/>
              </a:solidFill>
            </a:endParaRPr>
          </a:p>
        </p:txBody>
      </p:sp>
      <p:sp>
        <p:nvSpPr>
          <p:cNvPr id="705" name="Google Shape;705;p67"/>
          <p:cNvSpPr/>
          <p:nvPr/>
        </p:nvSpPr>
        <p:spPr>
          <a:xfrm>
            <a:off x="4640429" y="3157869"/>
            <a:ext cx="3543299" cy="1533275"/>
          </a:xfrm>
          <a:prstGeom prst="rect">
            <a:avLst/>
          </a:prstGeom>
          <a:solidFill>
            <a:srgbClr val="D6F3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Open Sans"/>
              <a:ea typeface="Open Sans"/>
              <a:cs typeface="Open Sans"/>
              <a:sym typeface="Open Sans"/>
            </a:endParaRPr>
          </a:p>
        </p:txBody>
      </p:sp>
      <p:sp>
        <p:nvSpPr>
          <p:cNvPr id="706" name="Google Shape;706;p67"/>
          <p:cNvSpPr/>
          <p:nvPr/>
        </p:nvSpPr>
        <p:spPr>
          <a:xfrm>
            <a:off x="6075115" y="4377201"/>
            <a:ext cx="1764300" cy="2769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lang="en" sz="1200">
                <a:solidFill>
                  <a:schemeClr val="accent3"/>
                </a:solidFill>
                <a:latin typeface="Open Sans"/>
                <a:ea typeface="Open Sans"/>
                <a:cs typeface="Open Sans"/>
                <a:sym typeface="Open Sans"/>
              </a:rPr>
              <a:t>KNN</a:t>
            </a:r>
            <a:endParaRPr>
              <a:solidFill>
                <a:schemeClr val="accent3"/>
              </a:solidFill>
            </a:endParaRPr>
          </a:p>
        </p:txBody>
      </p:sp>
      <p:sp>
        <p:nvSpPr>
          <p:cNvPr id="707" name="Google Shape;707;p67"/>
          <p:cNvSpPr/>
          <p:nvPr/>
        </p:nvSpPr>
        <p:spPr>
          <a:xfrm>
            <a:off x="4620129" y="1531088"/>
            <a:ext cx="3543300" cy="1533300"/>
          </a:xfrm>
          <a:prstGeom prst="rect">
            <a:avLst/>
          </a:prstGeom>
          <a:solidFill>
            <a:srgbClr val="D6F3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Open Sans"/>
              <a:ea typeface="Open Sans"/>
              <a:cs typeface="Open Sans"/>
              <a:sym typeface="Open Sans"/>
            </a:endParaRPr>
          </a:p>
        </p:txBody>
      </p:sp>
      <p:sp>
        <p:nvSpPr>
          <p:cNvPr id="708" name="Google Shape;708;p67"/>
          <p:cNvSpPr/>
          <p:nvPr/>
        </p:nvSpPr>
        <p:spPr>
          <a:xfrm>
            <a:off x="6031640" y="1531094"/>
            <a:ext cx="1764300" cy="2769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lang="en" sz="1200">
                <a:solidFill>
                  <a:srgbClr val="222A35"/>
                </a:solidFill>
                <a:latin typeface="Open Sans"/>
                <a:ea typeface="Open Sans"/>
                <a:cs typeface="Open Sans"/>
                <a:sym typeface="Open Sans"/>
              </a:rPr>
              <a:t>   </a:t>
            </a:r>
            <a:r>
              <a:rPr b="1" lang="en" sz="1200">
                <a:solidFill>
                  <a:schemeClr val="accent5"/>
                </a:solidFill>
                <a:latin typeface="Open Sans"/>
                <a:ea typeface="Open Sans"/>
                <a:cs typeface="Open Sans"/>
                <a:sym typeface="Open Sans"/>
              </a:rPr>
              <a:t>MLR</a:t>
            </a:r>
            <a:endParaRPr/>
          </a:p>
        </p:txBody>
      </p:sp>
      <p:sp>
        <p:nvSpPr>
          <p:cNvPr id="709" name="Google Shape;709;p67"/>
          <p:cNvSpPr/>
          <p:nvPr/>
        </p:nvSpPr>
        <p:spPr>
          <a:xfrm>
            <a:off x="4671240" y="2249800"/>
            <a:ext cx="1764300" cy="6438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t/>
            </a:r>
            <a:endParaRPr sz="825">
              <a:solidFill>
                <a:srgbClr val="7F7F7F"/>
              </a:solidFill>
              <a:latin typeface="Arial"/>
              <a:ea typeface="Arial"/>
              <a:cs typeface="Arial"/>
              <a:sym typeface="Arial"/>
            </a:endParaRPr>
          </a:p>
        </p:txBody>
      </p:sp>
      <p:sp>
        <p:nvSpPr>
          <p:cNvPr id="710" name="Google Shape;710;p67"/>
          <p:cNvSpPr txBox="1"/>
          <p:nvPr/>
        </p:nvSpPr>
        <p:spPr>
          <a:xfrm>
            <a:off x="1446980" y="540016"/>
            <a:ext cx="6225045" cy="5078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2700">
                <a:solidFill>
                  <a:srgbClr val="0C0C0C"/>
                </a:solidFill>
                <a:latin typeface="Poppins"/>
                <a:ea typeface="Poppins"/>
                <a:cs typeface="Poppins"/>
                <a:sym typeface="Poppins"/>
              </a:rPr>
              <a:t>The </a:t>
            </a:r>
            <a:r>
              <a:rPr b="1" lang="en" sz="2700">
                <a:solidFill>
                  <a:schemeClr val="accent4"/>
                </a:solidFill>
                <a:latin typeface="Poppins"/>
                <a:ea typeface="Poppins"/>
                <a:cs typeface="Poppins"/>
                <a:sym typeface="Poppins"/>
              </a:rPr>
              <a:t>Big Picture</a:t>
            </a:r>
            <a:endParaRPr b="1" sz="2700">
              <a:solidFill>
                <a:schemeClr val="accent4"/>
              </a:solidFill>
              <a:latin typeface="Poppins"/>
              <a:ea typeface="Poppins"/>
              <a:cs typeface="Poppins"/>
              <a:sym typeface="Poppins"/>
            </a:endParaRPr>
          </a:p>
        </p:txBody>
      </p:sp>
      <p:grpSp>
        <p:nvGrpSpPr>
          <p:cNvPr id="711" name="Google Shape;711;p67"/>
          <p:cNvGrpSpPr/>
          <p:nvPr/>
        </p:nvGrpSpPr>
        <p:grpSpPr>
          <a:xfrm>
            <a:off x="1166383" y="1580504"/>
            <a:ext cx="1861789" cy="1483878"/>
            <a:chOff x="1120733" y="1420334"/>
            <a:chExt cx="1623464" cy="1442479"/>
          </a:xfrm>
        </p:grpSpPr>
        <p:grpSp>
          <p:nvGrpSpPr>
            <p:cNvPr id="712" name="Google Shape;712;p67"/>
            <p:cNvGrpSpPr/>
            <p:nvPr/>
          </p:nvGrpSpPr>
          <p:grpSpPr>
            <a:xfrm>
              <a:off x="1120733" y="1420334"/>
              <a:ext cx="1623464" cy="1442479"/>
              <a:chOff x="6081485" y="841827"/>
              <a:chExt cx="3338401" cy="2608461"/>
            </a:xfrm>
          </p:grpSpPr>
          <p:sp>
            <p:nvSpPr>
              <p:cNvPr id="713" name="Google Shape;713;p67"/>
              <p:cNvSpPr/>
              <p:nvPr/>
            </p:nvSpPr>
            <p:spPr>
              <a:xfrm>
                <a:off x="6081485" y="841827"/>
                <a:ext cx="3338400" cy="2235300"/>
              </a:xfrm>
              <a:prstGeom prst="roundRect">
                <a:avLst>
                  <a:gd fmla="val 3133" name="adj"/>
                </a:avLst>
              </a:prstGeom>
              <a:solidFill>
                <a:srgbClr val="D8D8D8"/>
              </a:solidFill>
              <a:ln>
                <a:noFill/>
              </a:ln>
              <a:effectLst>
                <a:outerShdw blurRad="50800" rotWithShape="0" algn="bl" dir="189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675">
                  <a:solidFill>
                    <a:schemeClr val="lt1"/>
                  </a:solidFill>
                  <a:latin typeface="Open Sans"/>
                  <a:ea typeface="Open Sans"/>
                  <a:cs typeface="Open Sans"/>
                  <a:sym typeface="Open Sans"/>
                </a:endParaRPr>
              </a:p>
            </p:txBody>
          </p:sp>
          <p:sp>
            <p:nvSpPr>
              <p:cNvPr id="714" name="Google Shape;714;p67"/>
              <p:cNvSpPr/>
              <p:nvPr/>
            </p:nvSpPr>
            <p:spPr>
              <a:xfrm>
                <a:off x="6081486" y="841828"/>
                <a:ext cx="3338400" cy="1930500"/>
              </a:xfrm>
              <a:prstGeom prst="roundRect">
                <a:avLst>
                  <a:gd fmla="val 3133" name="adj"/>
                </a:avLst>
              </a:prstGeom>
              <a:solidFill>
                <a:srgbClr val="0C0C0C"/>
              </a:solidFill>
              <a:ln>
                <a:noFill/>
              </a:ln>
              <a:effectLst>
                <a:outerShdw blurRad="50800" rotWithShape="0" algn="bl" dir="189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675">
                  <a:solidFill>
                    <a:schemeClr val="lt1"/>
                  </a:solidFill>
                  <a:latin typeface="Open Sans"/>
                  <a:ea typeface="Open Sans"/>
                  <a:cs typeface="Open Sans"/>
                  <a:sym typeface="Open Sans"/>
                </a:endParaRPr>
              </a:p>
            </p:txBody>
          </p:sp>
          <p:sp>
            <p:nvSpPr>
              <p:cNvPr id="715" name="Google Shape;715;p67"/>
              <p:cNvSpPr/>
              <p:nvPr/>
            </p:nvSpPr>
            <p:spPr>
              <a:xfrm>
                <a:off x="7322456" y="3050176"/>
                <a:ext cx="856200" cy="391800"/>
              </a:xfrm>
              <a:prstGeom prst="trapezoid">
                <a:avLst>
                  <a:gd fmla="val 25000" name="adj"/>
                </a:avLst>
              </a:prstGeom>
              <a:solidFill>
                <a:srgbClr val="0C0C0C"/>
              </a:solidFill>
              <a:ln>
                <a:noFill/>
              </a:ln>
              <a:effectLst>
                <a:outerShdw blurRad="50800" rotWithShape="0" algn="bl" dir="189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675">
                  <a:solidFill>
                    <a:schemeClr val="lt1"/>
                  </a:solidFill>
                  <a:latin typeface="Open Sans"/>
                  <a:ea typeface="Open Sans"/>
                  <a:cs typeface="Open Sans"/>
                  <a:sym typeface="Open Sans"/>
                </a:endParaRPr>
              </a:p>
            </p:txBody>
          </p:sp>
          <p:sp>
            <p:nvSpPr>
              <p:cNvPr id="716" name="Google Shape;716;p67"/>
              <p:cNvSpPr/>
              <p:nvPr/>
            </p:nvSpPr>
            <p:spPr>
              <a:xfrm>
                <a:off x="7148285" y="3404688"/>
                <a:ext cx="1204800" cy="45600"/>
              </a:xfrm>
              <a:prstGeom prst="trapezoid">
                <a:avLst>
                  <a:gd fmla="val 25000" name="adj"/>
                </a:avLst>
              </a:prstGeom>
              <a:solidFill>
                <a:srgbClr val="A5A5A5"/>
              </a:solidFill>
              <a:ln>
                <a:noFill/>
              </a:ln>
              <a:effectLst>
                <a:outerShdw blurRad="50800" rotWithShape="0" algn="bl" dir="189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675">
                  <a:solidFill>
                    <a:schemeClr val="lt1"/>
                  </a:solidFill>
                  <a:latin typeface="Open Sans"/>
                  <a:ea typeface="Open Sans"/>
                  <a:cs typeface="Open Sans"/>
                  <a:sym typeface="Open Sans"/>
                </a:endParaRPr>
              </a:p>
            </p:txBody>
          </p:sp>
        </p:grpSp>
        <p:pic>
          <p:nvPicPr>
            <p:cNvPr id="717" name="Google Shape;717;p67"/>
            <p:cNvPicPr preferRelativeResize="0"/>
            <p:nvPr/>
          </p:nvPicPr>
          <p:blipFill>
            <a:blip r:embed="rId3">
              <a:alphaModFix/>
            </a:blip>
            <a:stretch>
              <a:fillRect/>
            </a:stretch>
          </p:blipFill>
          <p:spPr>
            <a:xfrm>
              <a:off x="1253350" y="1462728"/>
              <a:ext cx="1341899" cy="966047"/>
            </a:xfrm>
            <a:prstGeom prst="rect">
              <a:avLst/>
            </a:prstGeom>
            <a:noFill/>
            <a:ln>
              <a:noFill/>
            </a:ln>
          </p:spPr>
        </p:pic>
      </p:grpSp>
      <p:grpSp>
        <p:nvGrpSpPr>
          <p:cNvPr id="718" name="Google Shape;718;p67"/>
          <p:cNvGrpSpPr/>
          <p:nvPr/>
        </p:nvGrpSpPr>
        <p:grpSpPr>
          <a:xfrm>
            <a:off x="6652820" y="3194936"/>
            <a:ext cx="1471211" cy="1459158"/>
            <a:chOff x="4865167" y="2789835"/>
            <a:chExt cx="1557167" cy="1839120"/>
          </a:xfrm>
        </p:grpSpPr>
        <p:grpSp>
          <p:nvGrpSpPr>
            <p:cNvPr id="719" name="Google Shape;719;p67"/>
            <p:cNvGrpSpPr/>
            <p:nvPr/>
          </p:nvGrpSpPr>
          <p:grpSpPr>
            <a:xfrm rot="5400000">
              <a:off x="4724190" y="2930812"/>
              <a:ext cx="1839120" cy="1557167"/>
              <a:chOff x="4116772" y="2914221"/>
              <a:chExt cx="3089400" cy="2340900"/>
            </a:xfrm>
          </p:grpSpPr>
          <p:sp>
            <p:nvSpPr>
              <p:cNvPr id="720" name="Google Shape;720;p67"/>
              <p:cNvSpPr/>
              <p:nvPr/>
            </p:nvSpPr>
            <p:spPr>
              <a:xfrm rot="5400000">
                <a:off x="4491022" y="2539971"/>
                <a:ext cx="2340900" cy="3089400"/>
              </a:xfrm>
              <a:prstGeom prst="roundRect">
                <a:avLst>
                  <a:gd fmla="val 5039" name="adj"/>
                </a:avLst>
              </a:prstGeom>
              <a:solidFill>
                <a:srgbClr val="0C0C0C"/>
              </a:solidFill>
              <a:ln>
                <a:noFill/>
              </a:ln>
              <a:effectLst>
                <a:outerShdw blurRad="50800" rotWithShape="0" algn="br" dir="135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grpSp>
            <p:nvGrpSpPr>
              <p:cNvPr id="721" name="Google Shape;721;p67"/>
              <p:cNvGrpSpPr/>
              <p:nvPr/>
            </p:nvGrpSpPr>
            <p:grpSpPr>
              <a:xfrm>
                <a:off x="5876388" y="3986539"/>
                <a:ext cx="768176" cy="440335"/>
                <a:chOff x="2260891" y="4201934"/>
                <a:chExt cx="552049" cy="461132"/>
              </a:xfrm>
            </p:grpSpPr>
            <p:cxnSp>
              <p:nvCxnSpPr>
                <p:cNvPr id="722" name="Google Shape;722;p67"/>
                <p:cNvCxnSpPr/>
                <p:nvPr/>
              </p:nvCxnSpPr>
              <p:spPr>
                <a:xfrm>
                  <a:off x="2260891" y="4201934"/>
                  <a:ext cx="545700" cy="0"/>
                </a:xfrm>
                <a:prstGeom prst="straightConnector1">
                  <a:avLst/>
                </a:prstGeom>
                <a:noFill/>
                <a:ln cap="flat" cmpd="sng" w="12700">
                  <a:solidFill>
                    <a:srgbClr val="0C0C0C"/>
                  </a:solidFill>
                  <a:prstDash val="solid"/>
                  <a:miter lim="800000"/>
                  <a:headEnd len="sm" w="sm" type="none"/>
                  <a:tailEnd len="sm" w="sm" type="none"/>
                </a:ln>
              </p:spPr>
            </p:cxnSp>
            <p:cxnSp>
              <p:nvCxnSpPr>
                <p:cNvPr id="723" name="Google Shape;723;p67"/>
                <p:cNvCxnSpPr/>
                <p:nvPr/>
              </p:nvCxnSpPr>
              <p:spPr>
                <a:xfrm>
                  <a:off x="2267240" y="4317217"/>
                  <a:ext cx="545700" cy="0"/>
                </a:xfrm>
                <a:prstGeom prst="straightConnector1">
                  <a:avLst/>
                </a:prstGeom>
                <a:noFill/>
                <a:ln cap="flat" cmpd="sng" w="12700">
                  <a:solidFill>
                    <a:srgbClr val="0C0C0C"/>
                  </a:solidFill>
                  <a:prstDash val="solid"/>
                  <a:miter lim="800000"/>
                  <a:headEnd len="sm" w="sm" type="none"/>
                  <a:tailEnd len="sm" w="sm" type="none"/>
                </a:ln>
              </p:spPr>
            </p:cxnSp>
            <p:cxnSp>
              <p:nvCxnSpPr>
                <p:cNvPr id="724" name="Google Shape;724;p67"/>
                <p:cNvCxnSpPr/>
                <p:nvPr/>
              </p:nvCxnSpPr>
              <p:spPr>
                <a:xfrm>
                  <a:off x="2267239" y="4432500"/>
                  <a:ext cx="545700" cy="0"/>
                </a:xfrm>
                <a:prstGeom prst="straightConnector1">
                  <a:avLst/>
                </a:prstGeom>
                <a:noFill/>
                <a:ln cap="flat" cmpd="sng" w="12700">
                  <a:solidFill>
                    <a:srgbClr val="0C0C0C"/>
                  </a:solidFill>
                  <a:prstDash val="solid"/>
                  <a:miter lim="800000"/>
                  <a:headEnd len="sm" w="sm" type="none"/>
                  <a:tailEnd len="sm" w="sm" type="none"/>
                </a:ln>
              </p:spPr>
            </p:cxnSp>
            <p:cxnSp>
              <p:nvCxnSpPr>
                <p:cNvPr id="725" name="Google Shape;725;p67"/>
                <p:cNvCxnSpPr/>
                <p:nvPr/>
              </p:nvCxnSpPr>
              <p:spPr>
                <a:xfrm>
                  <a:off x="2267238" y="4547783"/>
                  <a:ext cx="545700" cy="0"/>
                </a:xfrm>
                <a:prstGeom prst="straightConnector1">
                  <a:avLst/>
                </a:prstGeom>
                <a:noFill/>
                <a:ln cap="flat" cmpd="sng" w="12700">
                  <a:solidFill>
                    <a:srgbClr val="0C0C0C"/>
                  </a:solidFill>
                  <a:prstDash val="solid"/>
                  <a:miter lim="800000"/>
                  <a:headEnd len="sm" w="sm" type="none"/>
                  <a:tailEnd len="sm" w="sm" type="none"/>
                </a:ln>
              </p:spPr>
            </p:cxnSp>
            <p:cxnSp>
              <p:nvCxnSpPr>
                <p:cNvPr id="726" name="Google Shape;726;p67"/>
                <p:cNvCxnSpPr/>
                <p:nvPr/>
              </p:nvCxnSpPr>
              <p:spPr>
                <a:xfrm>
                  <a:off x="2267237" y="4663066"/>
                  <a:ext cx="392700" cy="0"/>
                </a:xfrm>
                <a:prstGeom prst="straightConnector1">
                  <a:avLst/>
                </a:prstGeom>
                <a:noFill/>
                <a:ln cap="flat" cmpd="sng" w="12700">
                  <a:solidFill>
                    <a:srgbClr val="0C0C0C"/>
                  </a:solidFill>
                  <a:prstDash val="solid"/>
                  <a:miter lim="800000"/>
                  <a:headEnd len="sm" w="sm" type="none"/>
                  <a:tailEnd len="sm" w="sm" type="none"/>
                </a:ln>
              </p:spPr>
            </p:cxnSp>
          </p:grpSp>
        </p:grpSp>
        <p:pic>
          <p:nvPicPr>
            <p:cNvPr id="727" name="Google Shape;727;p67"/>
            <p:cNvPicPr preferRelativeResize="0"/>
            <p:nvPr/>
          </p:nvPicPr>
          <p:blipFill rotWithShape="1">
            <a:blip r:embed="rId4">
              <a:alphaModFix/>
            </a:blip>
            <a:srcRect b="0" l="0" r="8575" t="0"/>
            <a:stretch/>
          </p:blipFill>
          <p:spPr>
            <a:xfrm>
              <a:off x="4931688" y="2979375"/>
              <a:ext cx="1424100" cy="1376400"/>
            </a:xfrm>
            <a:prstGeom prst="roundRect">
              <a:avLst>
                <a:gd fmla="val 7281" name="adj"/>
              </a:avLst>
            </a:prstGeom>
            <a:noFill/>
            <a:ln>
              <a:noFill/>
            </a:ln>
          </p:spPr>
        </p:pic>
      </p:grpSp>
      <p:grpSp>
        <p:nvGrpSpPr>
          <p:cNvPr id="728" name="Google Shape;728;p67"/>
          <p:cNvGrpSpPr/>
          <p:nvPr/>
        </p:nvGrpSpPr>
        <p:grpSpPr>
          <a:xfrm>
            <a:off x="6652820" y="1558299"/>
            <a:ext cx="1471211" cy="1459158"/>
            <a:chOff x="7065295" y="371311"/>
            <a:chExt cx="1471211" cy="1459158"/>
          </a:xfrm>
        </p:grpSpPr>
        <p:grpSp>
          <p:nvGrpSpPr>
            <p:cNvPr id="729" name="Google Shape;729;p67"/>
            <p:cNvGrpSpPr/>
            <p:nvPr/>
          </p:nvGrpSpPr>
          <p:grpSpPr>
            <a:xfrm rot="5400000">
              <a:off x="7071322" y="365284"/>
              <a:ext cx="1459158" cy="1471211"/>
              <a:chOff x="4116772" y="2914221"/>
              <a:chExt cx="3089400" cy="2340900"/>
            </a:xfrm>
          </p:grpSpPr>
          <p:sp>
            <p:nvSpPr>
              <p:cNvPr id="730" name="Google Shape;730;p67"/>
              <p:cNvSpPr/>
              <p:nvPr/>
            </p:nvSpPr>
            <p:spPr>
              <a:xfrm rot="5400000">
                <a:off x="4491022" y="2539971"/>
                <a:ext cx="2340900" cy="3089400"/>
              </a:xfrm>
              <a:prstGeom prst="roundRect">
                <a:avLst>
                  <a:gd fmla="val 5039" name="adj"/>
                </a:avLst>
              </a:prstGeom>
              <a:solidFill>
                <a:srgbClr val="0C0C0C"/>
              </a:solidFill>
              <a:ln>
                <a:noFill/>
              </a:ln>
              <a:effectLst>
                <a:outerShdw blurRad="50800" rotWithShape="0" algn="br" dir="135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grpSp>
            <p:nvGrpSpPr>
              <p:cNvPr id="731" name="Google Shape;731;p67"/>
              <p:cNvGrpSpPr/>
              <p:nvPr/>
            </p:nvGrpSpPr>
            <p:grpSpPr>
              <a:xfrm>
                <a:off x="5876388" y="3986539"/>
                <a:ext cx="768176" cy="440335"/>
                <a:chOff x="2260891" y="4201934"/>
                <a:chExt cx="552049" cy="461132"/>
              </a:xfrm>
            </p:grpSpPr>
            <p:cxnSp>
              <p:nvCxnSpPr>
                <p:cNvPr id="732" name="Google Shape;732;p67"/>
                <p:cNvCxnSpPr/>
                <p:nvPr/>
              </p:nvCxnSpPr>
              <p:spPr>
                <a:xfrm>
                  <a:off x="2260891" y="4201934"/>
                  <a:ext cx="545700" cy="0"/>
                </a:xfrm>
                <a:prstGeom prst="straightConnector1">
                  <a:avLst/>
                </a:prstGeom>
                <a:noFill/>
                <a:ln cap="flat" cmpd="sng" w="12700">
                  <a:solidFill>
                    <a:srgbClr val="0C0C0C"/>
                  </a:solidFill>
                  <a:prstDash val="solid"/>
                  <a:miter lim="800000"/>
                  <a:headEnd len="sm" w="sm" type="none"/>
                  <a:tailEnd len="sm" w="sm" type="none"/>
                </a:ln>
              </p:spPr>
            </p:cxnSp>
            <p:cxnSp>
              <p:nvCxnSpPr>
                <p:cNvPr id="733" name="Google Shape;733;p67"/>
                <p:cNvCxnSpPr/>
                <p:nvPr/>
              </p:nvCxnSpPr>
              <p:spPr>
                <a:xfrm>
                  <a:off x="2267240" y="4317217"/>
                  <a:ext cx="545700" cy="0"/>
                </a:xfrm>
                <a:prstGeom prst="straightConnector1">
                  <a:avLst/>
                </a:prstGeom>
                <a:noFill/>
                <a:ln cap="flat" cmpd="sng" w="12700">
                  <a:solidFill>
                    <a:srgbClr val="0C0C0C"/>
                  </a:solidFill>
                  <a:prstDash val="solid"/>
                  <a:miter lim="800000"/>
                  <a:headEnd len="sm" w="sm" type="none"/>
                  <a:tailEnd len="sm" w="sm" type="none"/>
                </a:ln>
              </p:spPr>
            </p:cxnSp>
            <p:cxnSp>
              <p:nvCxnSpPr>
                <p:cNvPr id="734" name="Google Shape;734;p67"/>
                <p:cNvCxnSpPr/>
                <p:nvPr/>
              </p:nvCxnSpPr>
              <p:spPr>
                <a:xfrm>
                  <a:off x="2267239" y="4432500"/>
                  <a:ext cx="545700" cy="0"/>
                </a:xfrm>
                <a:prstGeom prst="straightConnector1">
                  <a:avLst/>
                </a:prstGeom>
                <a:noFill/>
                <a:ln cap="flat" cmpd="sng" w="12700">
                  <a:solidFill>
                    <a:srgbClr val="0C0C0C"/>
                  </a:solidFill>
                  <a:prstDash val="solid"/>
                  <a:miter lim="800000"/>
                  <a:headEnd len="sm" w="sm" type="none"/>
                  <a:tailEnd len="sm" w="sm" type="none"/>
                </a:ln>
              </p:spPr>
            </p:cxnSp>
            <p:cxnSp>
              <p:nvCxnSpPr>
                <p:cNvPr id="735" name="Google Shape;735;p67"/>
                <p:cNvCxnSpPr/>
                <p:nvPr/>
              </p:nvCxnSpPr>
              <p:spPr>
                <a:xfrm>
                  <a:off x="2267238" y="4547783"/>
                  <a:ext cx="545700" cy="0"/>
                </a:xfrm>
                <a:prstGeom prst="straightConnector1">
                  <a:avLst/>
                </a:prstGeom>
                <a:noFill/>
                <a:ln cap="flat" cmpd="sng" w="12700">
                  <a:solidFill>
                    <a:srgbClr val="0C0C0C"/>
                  </a:solidFill>
                  <a:prstDash val="solid"/>
                  <a:miter lim="800000"/>
                  <a:headEnd len="sm" w="sm" type="none"/>
                  <a:tailEnd len="sm" w="sm" type="none"/>
                </a:ln>
              </p:spPr>
            </p:cxnSp>
            <p:cxnSp>
              <p:nvCxnSpPr>
                <p:cNvPr id="736" name="Google Shape;736;p67"/>
                <p:cNvCxnSpPr/>
                <p:nvPr/>
              </p:nvCxnSpPr>
              <p:spPr>
                <a:xfrm>
                  <a:off x="2267237" y="4663066"/>
                  <a:ext cx="392700" cy="0"/>
                </a:xfrm>
                <a:prstGeom prst="straightConnector1">
                  <a:avLst/>
                </a:prstGeom>
                <a:noFill/>
                <a:ln cap="flat" cmpd="sng" w="12700">
                  <a:solidFill>
                    <a:srgbClr val="0C0C0C"/>
                  </a:solidFill>
                  <a:prstDash val="solid"/>
                  <a:miter lim="800000"/>
                  <a:headEnd len="sm" w="sm" type="none"/>
                  <a:tailEnd len="sm" w="sm" type="none"/>
                </a:ln>
              </p:spPr>
            </p:cxnSp>
          </p:grpSp>
        </p:grpSp>
        <p:pic>
          <p:nvPicPr>
            <p:cNvPr id="737" name="Google Shape;737;p67"/>
            <p:cNvPicPr preferRelativeResize="0"/>
            <p:nvPr/>
          </p:nvPicPr>
          <p:blipFill rotWithShape="1">
            <a:blip r:embed="rId5">
              <a:alphaModFix/>
            </a:blip>
            <a:srcRect b="0" l="0" r="2524" t="0"/>
            <a:stretch/>
          </p:blipFill>
          <p:spPr>
            <a:xfrm>
              <a:off x="7107000" y="492300"/>
              <a:ext cx="1387800" cy="1148700"/>
            </a:xfrm>
            <a:prstGeom prst="roundRect">
              <a:avLst>
                <a:gd fmla="val 4801" name="adj"/>
              </a:avLst>
            </a:prstGeom>
            <a:noFill/>
            <a:ln>
              <a:noFill/>
            </a:ln>
          </p:spPr>
        </p:pic>
      </p:grpSp>
      <p:grpSp>
        <p:nvGrpSpPr>
          <p:cNvPr id="738" name="Google Shape;738;p67"/>
          <p:cNvGrpSpPr/>
          <p:nvPr/>
        </p:nvGrpSpPr>
        <p:grpSpPr>
          <a:xfrm>
            <a:off x="1120958" y="3192454"/>
            <a:ext cx="1861789" cy="1483878"/>
            <a:chOff x="6081485" y="841827"/>
            <a:chExt cx="3338401" cy="2608461"/>
          </a:xfrm>
        </p:grpSpPr>
        <p:sp>
          <p:nvSpPr>
            <p:cNvPr id="739" name="Google Shape;739;p67"/>
            <p:cNvSpPr/>
            <p:nvPr/>
          </p:nvSpPr>
          <p:spPr>
            <a:xfrm>
              <a:off x="6081485" y="841827"/>
              <a:ext cx="3338400" cy="2235300"/>
            </a:xfrm>
            <a:prstGeom prst="roundRect">
              <a:avLst>
                <a:gd fmla="val 3133" name="adj"/>
              </a:avLst>
            </a:prstGeom>
            <a:solidFill>
              <a:srgbClr val="D8D8D8"/>
            </a:solidFill>
            <a:ln>
              <a:noFill/>
            </a:ln>
            <a:effectLst>
              <a:outerShdw blurRad="50800" rotWithShape="0" algn="bl" dir="189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675">
                <a:solidFill>
                  <a:schemeClr val="lt1"/>
                </a:solidFill>
                <a:latin typeface="Open Sans"/>
                <a:ea typeface="Open Sans"/>
                <a:cs typeface="Open Sans"/>
                <a:sym typeface="Open Sans"/>
              </a:endParaRPr>
            </a:p>
          </p:txBody>
        </p:sp>
        <p:sp>
          <p:nvSpPr>
            <p:cNvPr id="740" name="Google Shape;740;p67"/>
            <p:cNvSpPr/>
            <p:nvPr/>
          </p:nvSpPr>
          <p:spPr>
            <a:xfrm>
              <a:off x="6081486" y="841828"/>
              <a:ext cx="3338400" cy="1930500"/>
            </a:xfrm>
            <a:prstGeom prst="roundRect">
              <a:avLst>
                <a:gd fmla="val 3133" name="adj"/>
              </a:avLst>
            </a:prstGeom>
            <a:solidFill>
              <a:srgbClr val="0C0C0C"/>
            </a:solidFill>
            <a:ln>
              <a:noFill/>
            </a:ln>
            <a:effectLst>
              <a:outerShdw blurRad="50800" rotWithShape="0" algn="bl" dir="189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675">
                <a:solidFill>
                  <a:schemeClr val="lt1"/>
                </a:solidFill>
                <a:latin typeface="Open Sans"/>
                <a:ea typeface="Open Sans"/>
                <a:cs typeface="Open Sans"/>
                <a:sym typeface="Open Sans"/>
              </a:endParaRPr>
            </a:p>
          </p:txBody>
        </p:sp>
        <p:sp>
          <p:nvSpPr>
            <p:cNvPr id="741" name="Google Shape;741;p67"/>
            <p:cNvSpPr/>
            <p:nvPr/>
          </p:nvSpPr>
          <p:spPr>
            <a:xfrm>
              <a:off x="7322456" y="3050176"/>
              <a:ext cx="856200" cy="391800"/>
            </a:xfrm>
            <a:prstGeom prst="trapezoid">
              <a:avLst>
                <a:gd fmla="val 25000" name="adj"/>
              </a:avLst>
            </a:prstGeom>
            <a:solidFill>
              <a:srgbClr val="0C0C0C"/>
            </a:solidFill>
            <a:ln>
              <a:noFill/>
            </a:ln>
            <a:effectLst>
              <a:outerShdw blurRad="50800" rotWithShape="0" algn="bl" dir="189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675">
                <a:solidFill>
                  <a:schemeClr val="lt1"/>
                </a:solidFill>
                <a:latin typeface="Open Sans"/>
                <a:ea typeface="Open Sans"/>
                <a:cs typeface="Open Sans"/>
                <a:sym typeface="Open Sans"/>
              </a:endParaRPr>
            </a:p>
          </p:txBody>
        </p:sp>
        <p:sp>
          <p:nvSpPr>
            <p:cNvPr id="742" name="Google Shape;742;p67"/>
            <p:cNvSpPr/>
            <p:nvPr/>
          </p:nvSpPr>
          <p:spPr>
            <a:xfrm>
              <a:off x="7148285" y="3404688"/>
              <a:ext cx="1204800" cy="45600"/>
            </a:xfrm>
            <a:prstGeom prst="trapezoid">
              <a:avLst>
                <a:gd fmla="val 25000" name="adj"/>
              </a:avLst>
            </a:prstGeom>
            <a:solidFill>
              <a:srgbClr val="A5A5A5"/>
            </a:solidFill>
            <a:ln>
              <a:noFill/>
            </a:ln>
            <a:effectLst>
              <a:outerShdw blurRad="50800" rotWithShape="0" algn="bl" dir="189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675">
                <a:solidFill>
                  <a:schemeClr val="lt1"/>
                </a:solidFill>
                <a:latin typeface="Open Sans"/>
                <a:ea typeface="Open Sans"/>
                <a:cs typeface="Open Sans"/>
                <a:sym typeface="Open Sans"/>
              </a:endParaRPr>
            </a:p>
          </p:txBody>
        </p:sp>
      </p:grpSp>
      <p:pic>
        <p:nvPicPr>
          <p:cNvPr id="743" name="Google Shape;743;p67"/>
          <p:cNvPicPr preferRelativeResize="0"/>
          <p:nvPr/>
        </p:nvPicPr>
        <p:blipFill>
          <a:blip r:embed="rId6">
            <a:alphaModFix/>
          </a:blip>
          <a:stretch>
            <a:fillRect/>
          </a:stretch>
        </p:blipFill>
        <p:spPr>
          <a:xfrm>
            <a:off x="1273325" y="3246375"/>
            <a:ext cx="1580575" cy="994000"/>
          </a:xfrm>
          <a:prstGeom prst="rect">
            <a:avLst/>
          </a:prstGeom>
          <a:noFill/>
          <a:ln>
            <a:noFill/>
          </a:ln>
        </p:spPr>
      </p:pic>
      <p:sp>
        <p:nvSpPr>
          <p:cNvPr id="744" name="Google Shape;744;p67"/>
          <p:cNvSpPr txBox="1"/>
          <p:nvPr/>
        </p:nvSpPr>
        <p:spPr>
          <a:xfrm>
            <a:off x="3297125" y="1933600"/>
            <a:ext cx="2914500" cy="234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solidFill>
                  <a:srgbClr val="3CC4AA"/>
                </a:solidFill>
                <a:latin typeface="Poppins ExtraBold"/>
                <a:ea typeface="Poppins ExtraBold"/>
                <a:cs typeface="Poppins ExtraBold"/>
                <a:sym typeface="Poppins ExtraBold"/>
              </a:rPr>
              <a:t>Looking at the parametric and non-parametric models we used, we can see that the models are a good fit for </a:t>
            </a:r>
            <a:r>
              <a:rPr lang="en" sz="1900">
                <a:solidFill>
                  <a:srgbClr val="3CC4AA"/>
                </a:solidFill>
                <a:latin typeface="Poppins ExtraBold"/>
                <a:ea typeface="Poppins ExtraBold"/>
                <a:cs typeface="Poppins ExtraBold"/>
                <a:sym typeface="Poppins ExtraBold"/>
              </a:rPr>
              <a:t>this</a:t>
            </a:r>
            <a:r>
              <a:rPr lang="en" sz="1900">
                <a:solidFill>
                  <a:srgbClr val="3CC4AA"/>
                </a:solidFill>
                <a:latin typeface="Poppins ExtraBold"/>
                <a:ea typeface="Poppins ExtraBold"/>
                <a:cs typeface="Poppins ExtraBold"/>
                <a:sym typeface="Poppins ExtraBold"/>
              </a:rPr>
              <a:t> data</a:t>
            </a:r>
            <a:endParaRPr sz="1900">
              <a:solidFill>
                <a:srgbClr val="3CC4AA"/>
              </a:solidFill>
              <a:latin typeface="Poppins ExtraBold"/>
              <a:ea typeface="Poppins ExtraBold"/>
              <a:cs typeface="Poppins ExtraBold"/>
              <a:sym typeface="Poppins Extra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0"/>
                                        </p:tgtEl>
                                        <p:attrNameLst>
                                          <p:attrName>style.visibility</p:attrName>
                                        </p:attrNameLst>
                                      </p:cBhvr>
                                      <p:to>
                                        <p:strVal val="visible"/>
                                      </p:to>
                                    </p:set>
                                    <p:animEffect filter="fade" transition="in">
                                      <p:cBhvr>
                                        <p:cTn dur="500"/>
                                        <p:tgtEl>
                                          <p:spTgt spid="710"/>
                                        </p:tgtEl>
                                      </p:cBhvr>
                                    </p:animEffect>
                                  </p:childTnLst>
                                </p:cTn>
                              </p:par>
                              <p:par>
                                <p:cTn fill="hold" nodeType="withEffect" presetClass="entr" presetID="10" presetSubtype="0">
                                  <p:stCondLst>
                                    <p:cond delay="0"/>
                                  </p:stCondLst>
                                  <p:childTnLst>
                                    <p:set>
                                      <p:cBhvr>
                                        <p:cTn dur="1" fill="hold">
                                          <p:stCondLst>
                                            <p:cond delay="0"/>
                                          </p:stCondLst>
                                        </p:cTn>
                                        <p:tgtEl>
                                          <p:spTgt spid="703"/>
                                        </p:tgtEl>
                                        <p:attrNameLst>
                                          <p:attrName>style.visibility</p:attrName>
                                        </p:attrNameLst>
                                      </p:cBhvr>
                                      <p:to>
                                        <p:strVal val="visible"/>
                                      </p:to>
                                    </p:set>
                                    <p:animEffect filter="fade" transition="in">
                                      <p:cBhvr>
                                        <p:cTn dur="1000"/>
                                        <p:tgtEl>
                                          <p:spTgt spid="703"/>
                                        </p:tgtEl>
                                      </p:cBhvr>
                                    </p:animEffect>
                                  </p:childTnLst>
                                </p:cTn>
                              </p:par>
                              <p:par>
                                <p:cTn fill="hold" nodeType="withEffect" presetClass="entr" presetID="10" presetSubtype="0">
                                  <p:stCondLst>
                                    <p:cond delay="0"/>
                                  </p:stCondLst>
                                  <p:childTnLst>
                                    <p:set>
                                      <p:cBhvr>
                                        <p:cTn dur="1" fill="hold">
                                          <p:stCondLst>
                                            <p:cond delay="0"/>
                                          </p:stCondLst>
                                        </p:cTn>
                                        <p:tgtEl>
                                          <p:spTgt spid="707"/>
                                        </p:tgtEl>
                                        <p:attrNameLst>
                                          <p:attrName>style.visibility</p:attrName>
                                        </p:attrNameLst>
                                      </p:cBhvr>
                                      <p:to>
                                        <p:strVal val="visible"/>
                                      </p:to>
                                    </p:set>
                                    <p:animEffect filter="fade" transition="in">
                                      <p:cBhvr>
                                        <p:cTn dur="1000"/>
                                        <p:tgtEl>
                                          <p:spTgt spid="707"/>
                                        </p:tgtEl>
                                      </p:cBhvr>
                                    </p:animEffect>
                                  </p:childTnLst>
                                </p:cTn>
                              </p:par>
                              <p:par>
                                <p:cTn fill="hold" nodeType="withEffect" presetClass="entr" presetID="10" presetSubtype="0">
                                  <p:stCondLst>
                                    <p:cond delay="0"/>
                                  </p:stCondLst>
                                  <p:childTnLst>
                                    <p:set>
                                      <p:cBhvr>
                                        <p:cTn dur="1" fill="hold">
                                          <p:stCondLst>
                                            <p:cond delay="0"/>
                                          </p:stCondLst>
                                        </p:cTn>
                                        <p:tgtEl>
                                          <p:spTgt spid="705"/>
                                        </p:tgtEl>
                                        <p:attrNameLst>
                                          <p:attrName>style.visibility</p:attrName>
                                        </p:attrNameLst>
                                      </p:cBhvr>
                                      <p:to>
                                        <p:strVal val="visible"/>
                                      </p:to>
                                    </p:set>
                                    <p:animEffect filter="fade" transition="in">
                                      <p:cBhvr>
                                        <p:cTn dur="1000"/>
                                        <p:tgtEl>
                                          <p:spTgt spid="705"/>
                                        </p:tgtEl>
                                      </p:cBhvr>
                                    </p:animEffect>
                                  </p:childTnLst>
                                </p:cTn>
                              </p:par>
                              <p:par>
                                <p:cTn fill="hold" nodeType="withEffect" presetClass="entr" presetID="10" presetSubtype="0">
                                  <p:stCondLst>
                                    <p:cond delay="0"/>
                                  </p:stCondLst>
                                  <p:childTnLst>
                                    <p:set>
                                      <p:cBhvr>
                                        <p:cTn dur="1" fill="hold">
                                          <p:stCondLst>
                                            <p:cond delay="0"/>
                                          </p:stCondLst>
                                        </p:cTn>
                                        <p:tgtEl>
                                          <p:spTgt spid="701"/>
                                        </p:tgtEl>
                                        <p:attrNameLst>
                                          <p:attrName>style.visibility</p:attrName>
                                        </p:attrNameLst>
                                      </p:cBhvr>
                                      <p:to>
                                        <p:strVal val="visible"/>
                                      </p:to>
                                    </p:set>
                                    <p:animEffect filter="fade" transition="in">
                                      <p:cBhvr>
                                        <p:cTn dur="1000"/>
                                        <p:tgtEl>
                                          <p:spTgt spid="70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704"/>
                                        </p:tgtEl>
                                        <p:attrNameLst>
                                          <p:attrName>style.visibility</p:attrName>
                                        </p:attrNameLst>
                                      </p:cBhvr>
                                      <p:to>
                                        <p:strVal val="visible"/>
                                      </p:to>
                                    </p:set>
                                    <p:animEffect filter="fade" transition="in">
                                      <p:cBhvr>
                                        <p:cTn dur="1000"/>
                                        <p:tgtEl>
                                          <p:spTgt spid="704"/>
                                        </p:tgtEl>
                                      </p:cBhvr>
                                    </p:animEffect>
                                  </p:childTnLst>
                                </p:cTn>
                              </p:par>
                              <p:par>
                                <p:cTn fill="hold" nodeType="withEffect" presetClass="entr" presetID="10" presetSubtype="0">
                                  <p:stCondLst>
                                    <p:cond delay="0"/>
                                  </p:stCondLst>
                                  <p:childTnLst>
                                    <p:set>
                                      <p:cBhvr>
                                        <p:cTn dur="1" fill="hold">
                                          <p:stCondLst>
                                            <p:cond delay="0"/>
                                          </p:stCondLst>
                                        </p:cTn>
                                        <p:tgtEl>
                                          <p:spTgt spid="711"/>
                                        </p:tgtEl>
                                        <p:attrNameLst>
                                          <p:attrName>style.visibility</p:attrName>
                                        </p:attrNameLst>
                                      </p:cBhvr>
                                      <p:to>
                                        <p:strVal val="visible"/>
                                      </p:to>
                                    </p:set>
                                    <p:animEffect filter="fade" transition="in">
                                      <p:cBhvr>
                                        <p:cTn dur="1000"/>
                                        <p:tgtEl>
                                          <p:spTgt spid="711"/>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708"/>
                                        </p:tgtEl>
                                        <p:attrNameLst>
                                          <p:attrName>style.visibility</p:attrName>
                                        </p:attrNameLst>
                                      </p:cBhvr>
                                      <p:to>
                                        <p:strVal val="visible"/>
                                      </p:to>
                                    </p:set>
                                    <p:animEffect filter="fade" transition="in">
                                      <p:cBhvr>
                                        <p:cTn dur="1000"/>
                                        <p:tgtEl>
                                          <p:spTgt spid="708"/>
                                        </p:tgtEl>
                                      </p:cBhvr>
                                    </p:animEffect>
                                  </p:childTnLst>
                                </p:cTn>
                              </p:par>
                              <p:par>
                                <p:cTn fill="hold" nodeType="withEffect" presetClass="entr" presetID="10" presetSubtype="0">
                                  <p:stCondLst>
                                    <p:cond delay="0"/>
                                  </p:stCondLst>
                                  <p:childTnLst>
                                    <p:set>
                                      <p:cBhvr>
                                        <p:cTn dur="1" fill="hold">
                                          <p:stCondLst>
                                            <p:cond delay="0"/>
                                          </p:stCondLst>
                                        </p:cTn>
                                        <p:tgtEl>
                                          <p:spTgt spid="728"/>
                                        </p:tgtEl>
                                        <p:attrNameLst>
                                          <p:attrName>style.visibility</p:attrName>
                                        </p:attrNameLst>
                                      </p:cBhvr>
                                      <p:to>
                                        <p:strVal val="visible"/>
                                      </p:to>
                                    </p:set>
                                    <p:animEffect filter="fade" transition="in">
                                      <p:cBhvr>
                                        <p:cTn dur="1000"/>
                                        <p:tgtEl>
                                          <p:spTgt spid="728"/>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706"/>
                                        </p:tgtEl>
                                        <p:attrNameLst>
                                          <p:attrName>style.visibility</p:attrName>
                                        </p:attrNameLst>
                                      </p:cBhvr>
                                      <p:to>
                                        <p:strVal val="visible"/>
                                      </p:to>
                                    </p:set>
                                    <p:animEffect filter="fade" transition="in">
                                      <p:cBhvr>
                                        <p:cTn dur="1000"/>
                                        <p:tgtEl>
                                          <p:spTgt spid="706"/>
                                        </p:tgtEl>
                                      </p:cBhvr>
                                    </p:animEffect>
                                  </p:childTnLst>
                                </p:cTn>
                              </p:par>
                              <p:par>
                                <p:cTn fill="hold" nodeType="withEffect" presetClass="entr" presetID="10" presetSubtype="0">
                                  <p:stCondLst>
                                    <p:cond delay="0"/>
                                  </p:stCondLst>
                                  <p:childTnLst>
                                    <p:set>
                                      <p:cBhvr>
                                        <p:cTn dur="1" fill="hold">
                                          <p:stCondLst>
                                            <p:cond delay="0"/>
                                          </p:stCondLst>
                                        </p:cTn>
                                        <p:tgtEl>
                                          <p:spTgt spid="718"/>
                                        </p:tgtEl>
                                        <p:attrNameLst>
                                          <p:attrName>style.visibility</p:attrName>
                                        </p:attrNameLst>
                                      </p:cBhvr>
                                      <p:to>
                                        <p:strVal val="visible"/>
                                      </p:to>
                                    </p:set>
                                    <p:animEffect filter="fade" transition="in">
                                      <p:cBhvr>
                                        <p:cTn dur="1000"/>
                                        <p:tgtEl>
                                          <p:spTgt spid="718"/>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702"/>
                                        </p:tgtEl>
                                        <p:attrNameLst>
                                          <p:attrName>style.visibility</p:attrName>
                                        </p:attrNameLst>
                                      </p:cBhvr>
                                      <p:to>
                                        <p:strVal val="visible"/>
                                      </p:to>
                                    </p:set>
                                    <p:animEffect filter="fade" transition="in">
                                      <p:cBhvr>
                                        <p:cTn dur="1000"/>
                                        <p:tgtEl>
                                          <p:spTgt spid="702"/>
                                        </p:tgtEl>
                                      </p:cBhvr>
                                    </p:animEffect>
                                  </p:childTnLst>
                                </p:cTn>
                              </p:par>
                              <p:par>
                                <p:cTn fill="hold" nodeType="withEffect" presetClass="entr" presetID="10" presetSubtype="0">
                                  <p:stCondLst>
                                    <p:cond delay="0"/>
                                  </p:stCondLst>
                                  <p:childTnLst>
                                    <p:set>
                                      <p:cBhvr>
                                        <p:cTn dur="1" fill="hold">
                                          <p:stCondLst>
                                            <p:cond delay="0"/>
                                          </p:stCondLst>
                                        </p:cTn>
                                        <p:tgtEl>
                                          <p:spTgt spid="738"/>
                                        </p:tgtEl>
                                        <p:attrNameLst>
                                          <p:attrName>style.visibility</p:attrName>
                                        </p:attrNameLst>
                                      </p:cBhvr>
                                      <p:to>
                                        <p:strVal val="visible"/>
                                      </p:to>
                                    </p:set>
                                    <p:animEffect filter="fade" transition="in">
                                      <p:cBhvr>
                                        <p:cTn dur="1000"/>
                                        <p:tgtEl>
                                          <p:spTgt spid="738"/>
                                        </p:tgtEl>
                                      </p:cBhvr>
                                    </p:animEffect>
                                  </p:childTnLst>
                                </p:cTn>
                              </p:par>
                              <p:par>
                                <p:cTn fill="hold" nodeType="withEffect" presetClass="entr" presetID="10" presetSubtype="0">
                                  <p:stCondLst>
                                    <p:cond delay="0"/>
                                  </p:stCondLst>
                                  <p:childTnLst>
                                    <p:set>
                                      <p:cBhvr>
                                        <p:cTn dur="1" fill="hold">
                                          <p:stCondLst>
                                            <p:cond delay="0"/>
                                          </p:stCondLst>
                                        </p:cTn>
                                        <p:tgtEl>
                                          <p:spTgt spid="743"/>
                                        </p:tgtEl>
                                        <p:attrNameLst>
                                          <p:attrName>style.visibility</p:attrName>
                                        </p:attrNameLst>
                                      </p:cBhvr>
                                      <p:to>
                                        <p:strVal val="visible"/>
                                      </p:to>
                                    </p:set>
                                    <p:animEffect filter="fade" transition="in">
                                      <p:cBhvr>
                                        <p:cTn dur="1000"/>
                                        <p:tgtEl>
                                          <p:spTgt spid="743"/>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744"/>
                                        </p:tgtEl>
                                        <p:attrNameLst>
                                          <p:attrName>style.visibility</p:attrName>
                                        </p:attrNameLst>
                                      </p:cBhvr>
                                      <p:to>
                                        <p:strVal val="visible"/>
                                      </p:to>
                                    </p:set>
                                    <p:animEffect filter="fade" transition="in">
                                      <p:cBhvr>
                                        <p:cTn dur="1000"/>
                                        <p:tgtEl>
                                          <p:spTgt spid="7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grpSp>
        <p:nvGrpSpPr>
          <p:cNvPr id="749" name="Google Shape;749;p68"/>
          <p:cNvGrpSpPr/>
          <p:nvPr/>
        </p:nvGrpSpPr>
        <p:grpSpPr>
          <a:xfrm>
            <a:off x="2279557" y="1362771"/>
            <a:ext cx="4317554" cy="2795227"/>
            <a:chOff x="6081485" y="841827"/>
            <a:chExt cx="3338401" cy="2608461"/>
          </a:xfrm>
        </p:grpSpPr>
        <p:sp>
          <p:nvSpPr>
            <p:cNvPr id="750" name="Google Shape;750;p68"/>
            <p:cNvSpPr/>
            <p:nvPr/>
          </p:nvSpPr>
          <p:spPr>
            <a:xfrm>
              <a:off x="6081485" y="841827"/>
              <a:ext cx="3338400" cy="2235300"/>
            </a:xfrm>
            <a:prstGeom prst="roundRect">
              <a:avLst>
                <a:gd fmla="val 3133" name="adj"/>
              </a:avLst>
            </a:prstGeom>
            <a:solidFill>
              <a:srgbClr val="D8D8D8"/>
            </a:solidFill>
            <a:ln>
              <a:noFill/>
            </a:ln>
            <a:effectLst>
              <a:outerShdw blurRad="50800" rotWithShape="0" algn="bl" dir="189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Open Sans"/>
                <a:ea typeface="Open Sans"/>
                <a:cs typeface="Open Sans"/>
                <a:sym typeface="Open Sans"/>
              </a:endParaRPr>
            </a:p>
          </p:txBody>
        </p:sp>
        <p:sp>
          <p:nvSpPr>
            <p:cNvPr id="751" name="Google Shape;751;p68"/>
            <p:cNvSpPr/>
            <p:nvPr/>
          </p:nvSpPr>
          <p:spPr>
            <a:xfrm>
              <a:off x="6081486" y="841828"/>
              <a:ext cx="3338400" cy="1930500"/>
            </a:xfrm>
            <a:prstGeom prst="roundRect">
              <a:avLst>
                <a:gd fmla="val 3133" name="adj"/>
              </a:avLst>
            </a:prstGeom>
            <a:solidFill>
              <a:srgbClr val="0C0C0C"/>
            </a:solidFill>
            <a:ln>
              <a:noFill/>
            </a:ln>
            <a:effectLst>
              <a:outerShdw blurRad="50800" rotWithShape="0" algn="bl" dir="189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Open Sans"/>
                <a:ea typeface="Open Sans"/>
                <a:cs typeface="Open Sans"/>
                <a:sym typeface="Open Sans"/>
              </a:endParaRPr>
            </a:p>
          </p:txBody>
        </p:sp>
        <p:sp>
          <p:nvSpPr>
            <p:cNvPr id="752" name="Google Shape;752;p68"/>
            <p:cNvSpPr/>
            <p:nvPr/>
          </p:nvSpPr>
          <p:spPr>
            <a:xfrm>
              <a:off x="6273800" y="982064"/>
              <a:ext cx="2953800" cy="1644900"/>
            </a:xfrm>
            <a:prstGeom prst="roundRect">
              <a:avLst>
                <a:gd fmla="val 3133" name="adj"/>
              </a:avLst>
            </a:prstGeom>
            <a:solidFill>
              <a:schemeClr val="accent3"/>
            </a:solidFill>
            <a:ln>
              <a:noFill/>
            </a:ln>
            <a:effectLst>
              <a:outerShdw blurRad="50800" rotWithShape="0" algn="bl" dir="189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 sz="1213">
                  <a:solidFill>
                    <a:schemeClr val="lt1"/>
                  </a:solidFill>
                  <a:latin typeface="Open Sans"/>
                  <a:ea typeface="Open Sans"/>
                  <a:cs typeface="Open Sans"/>
                  <a:sym typeface="Open Sans"/>
                </a:rPr>
                <a:t>Reach out with any questions or comments.</a:t>
              </a:r>
              <a:endParaRPr sz="1213">
                <a:solidFill>
                  <a:schemeClr val="lt1"/>
                </a:solidFill>
                <a:latin typeface="Open Sans"/>
                <a:ea typeface="Open Sans"/>
                <a:cs typeface="Open Sans"/>
                <a:sym typeface="Open Sans"/>
              </a:endParaRPr>
            </a:p>
            <a:p>
              <a:pPr indent="0" lvl="0" marL="0" marR="0" rtl="0" algn="ctr">
                <a:spcBef>
                  <a:spcPts val="0"/>
                </a:spcBef>
                <a:spcAft>
                  <a:spcPts val="0"/>
                </a:spcAft>
                <a:buNone/>
              </a:pPr>
              <a:r>
                <a:t/>
              </a:r>
              <a:endParaRPr sz="1213">
                <a:solidFill>
                  <a:schemeClr val="lt1"/>
                </a:solidFill>
                <a:latin typeface="Open Sans"/>
                <a:ea typeface="Open Sans"/>
                <a:cs typeface="Open Sans"/>
                <a:sym typeface="Open Sans"/>
              </a:endParaRPr>
            </a:p>
            <a:p>
              <a:pPr indent="0" lvl="0" marL="0" marR="0" rtl="0" algn="l">
                <a:spcBef>
                  <a:spcPts val="0"/>
                </a:spcBef>
                <a:spcAft>
                  <a:spcPts val="0"/>
                </a:spcAft>
                <a:buNone/>
              </a:pPr>
              <a:r>
                <a:rPr lang="en" sz="1213">
                  <a:solidFill>
                    <a:schemeClr val="lt1"/>
                  </a:solidFill>
                  <a:latin typeface="Open Sans"/>
                  <a:ea typeface="Open Sans"/>
                  <a:cs typeface="Open Sans"/>
                  <a:sym typeface="Open Sans"/>
                </a:rPr>
                <a:t>Stephanie Duarte - </a:t>
              </a:r>
              <a:r>
                <a:rPr lang="en" sz="1213" u="sng">
                  <a:solidFill>
                    <a:schemeClr val="hlink"/>
                  </a:solidFill>
                  <a:latin typeface="Open Sans"/>
                  <a:ea typeface="Open Sans"/>
                  <a:cs typeface="Open Sans"/>
                  <a:sym typeface="Open Sans"/>
                  <a:hlinkClick r:id="rId3"/>
                </a:rPr>
                <a:t>duartes@mail.smu.edu</a:t>
              </a:r>
              <a:r>
                <a:rPr lang="en" sz="1213">
                  <a:solidFill>
                    <a:schemeClr val="lt1"/>
                  </a:solidFill>
                  <a:latin typeface="Open Sans"/>
                  <a:ea typeface="Open Sans"/>
                  <a:cs typeface="Open Sans"/>
                  <a:sym typeface="Open Sans"/>
                </a:rPr>
                <a:t>                     Caleb Thornsbury- </a:t>
              </a:r>
              <a:r>
                <a:rPr lang="en" sz="1213" u="sng">
                  <a:solidFill>
                    <a:schemeClr val="hlink"/>
                  </a:solidFill>
                  <a:latin typeface="Open Sans"/>
                  <a:ea typeface="Open Sans"/>
                  <a:cs typeface="Open Sans"/>
                  <a:sym typeface="Open Sans"/>
                  <a:hlinkClick r:id="rId4"/>
                </a:rPr>
                <a:t>cthornsbury@mail.smu.edu</a:t>
              </a:r>
              <a:endParaRPr sz="1213">
                <a:solidFill>
                  <a:schemeClr val="lt1"/>
                </a:solidFill>
                <a:latin typeface="Open Sans"/>
                <a:ea typeface="Open Sans"/>
                <a:cs typeface="Open Sans"/>
                <a:sym typeface="Open Sans"/>
              </a:endParaRPr>
            </a:p>
            <a:p>
              <a:pPr indent="0" lvl="0" marL="0" marR="0" rtl="0" algn="l">
                <a:spcBef>
                  <a:spcPts val="0"/>
                </a:spcBef>
                <a:spcAft>
                  <a:spcPts val="0"/>
                </a:spcAft>
                <a:buNone/>
              </a:pPr>
              <a:r>
                <a:rPr lang="en" sz="1213">
                  <a:solidFill>
                    <a:schemeClr val="lt1"/>
                  </a:solidFill>
                  <a:latin typeface="Open Sans"/>
                  <a:ea typeface="Open Sans"/>
                  <a:cs typeface="Open Sans"/>
                  <a:sym typeface="Open Sans"/>
                </a:rPr>
                <a:t>Steven Cox            - </a:t>
              </a:r>
              <a:r>
                <a:rPr lang="en" sz="1213" u="sng">
                  <a:solidFill>
                    <a:schemeClr val="hlink"/>
                  </a:solidFill>
                  <a:latin typeface="Open Sans"/>
                  <a:ea typeface="Open Sans"/>
                  <a:cs typeface="Open Sans"/>
                  <a:sym typeface="Open Sans"/>
                  <a:hlinkClick r:id="rId5"/>
                </a:rPr>
                <a:t>sacox@mail.smu.edu</a:t>
              </a:r>
              <a:endParaRPr sz="1213">
                <a:solidFill>
                  <a:schemeClr val="lt1"/>
                </a:solidFill>
                <a:latin typeface="Open Sans"/>
                <a:ea typeface="Open Sans"/>
                <a:cs typeface="Open Sans"/>
                <a:sym typeface="Open Sans"/>
              </a:endParaRPr>
            </a:p>
            <a:p>
              <a:pPr indent="0" lvl="0" marL="0" marR="0" rtl="0" algn="ctr">
                <a:spcBef>
                  <a:spcPts val="0"/>
                </a:spcBef>
                <a:spcAft>
                  <a:spcPts val="0"/>
                </a:spcAft>
                <a:buNone/>
              </a:pPr>
              <a:r>
                <a:t/>
              </a:r>
              <a:endParaRPr sz="1213">
                <a:solidFill>
                  <a:schemeClr val="lt1"/>
                </a:solidFill>
                <a:latin typeface="Open Sans"/>
                <a:ea typeface="Open Sans"/>
                <a:cs typeface="Open Sans"/>
                <a:sym typeface="Open Sans"/>
              </a:endParaRPr>
            </a:p>
          </p:txBody>
        </p:sp>
        <p:sp>
          <p:nvSpPr>
            <p:cNvPr id="753" name="Google Shape;753;p68"/>
            <p:cNvSpPr/>
            <p:nvPr/>
          </p:nvSpPr>
          <p:spPr>
            <a:xfrm>
              <a:off x="7322456" y="3050176"/>
              <a:ext cx="856200" cy="391800"/>
            </a:xfrm>
            <a:prstGeom prst="trapezoid">
              <a:avLst>
                <a:gd fmla="val 25000" name="adj"/>
              </a:avLst>
            </a:prstGeom>
            <a:solidFill>
              <a:srgbClr val="0C0C0C"/>
            </a:solidFill>
            <a:ln>
              <a:noFill/>
            </a:ln>
            <a:effectLst>
              <a:outerShdw blurRad="50800" rotWithShape="0" algn="bl" dir="189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Open Sans"/>
                <a:ea typeface="Open Sans"/>
                <a:cs typeface="Open Sans"/>
                <a:sym typeface="Open Sans"/>
              </a:endParaRPr>
            </a:p>
          </p:txBody>
        </p:sp>
        <p:sp>
          <p:nvSpPr>
            <p:cNvPr id="754" name="Google Shape;754;p68"/>
            <p:cNvSpPr/>
            <p:nvPr/>
          </p:nvSpPr>
          <p:spPr>
            <a:xfrm>
              <a:off x="7148285" y="3404688"/>
              <a:ext cx="1204800" cy="45600"/>
            </a:xfrm>
            <a:prstGeom prst="trapezoid">
              <a:avLst>
                <a:gd fmla="val 25000" name="adj"/>
              </a:avLst>
            </a:prstGeom>
            <a:solidFill>
              <a:srgbClr val="A5A5A5"/>
            </a:solidFill>
            <a:ln>
              <a:noFill/>
            </a:ln>
            <a:effectLst>
              <a:outerShdw blurRad="50800" rotWithShape="0" algn="bl" dir="189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Open Sans"/>
                <a:ea typeface="Open Sans"/>
                <a:cs typeface="Open Sans"/>
                <a:sym typeface="Open Sans"/>
              </a:endParaRPr>
            </a:p>
          </p:txBody>
        </p:sp>
      </p:grpSp>
      <p:sp>
        <p:nvSpPr>
          <p:cNvPr id="755" name="Google Shape;755;p68"/>
          <p:cNvSpPr txBox="1"/>
          <p:nvPr/>
        </p:nvSpPr>
        <p:spPr>
          <a:xfrm>
            <a:off x="1325828" y="596611"/>
            <a:ext cx="6225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3600">
                <a:solidFill>
                  <a:srgbClr val="6FA8DC"/>
                </a:solidFill>
                <a:latin typeface="Poppins"/>
                <a:ea typeface="Poppins"/>
                <a:cs typeface="Poppins"/>
                <a:sym typeface="Poppins"/>
              </a:rPr>
              <a:t>Thank you!</a:t>
            </a:r>
            <a:endParaRPr b="1" sz="3600">
              <a:solidFill>
                <a:srgbClr val="6FA8DC"/>
              </a:solidFill>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5"/>
                                        </p:tgtEl>
                                        <p:attrNameLst>
                                          <p:attrName>style.visibility</p:attrName>
                                        </p:attrNameLst>
                                      </p:cBhvr>
                                      <p:to>
                                        <p:strVal val="visible"/>
                                      </p:to>
                                    </p:set>
                                    <p:animEffect filter="fade" transition="in">
                                      <p:cBhvr>
                                        <p:cTn dur="1000"/>
                                        <p:tgtEl>
                                          <p:spTgt spid="75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749"/>
                                        </p:tgtEl>
                                        <p:attrNameLst>
                                          <p:attrName>style.visibility</p:attrName>
                                        </p:attrNameLst>
                                      </p:cBhvr>
                                      <p:to>
                                        <p:strVal val="visible"/>
                                      </p:to>
                                    </p:set>
                                    <p:animEffect filter="fade" transition="in">
                                      <p:cBhvr>
                                        <p:cTn dur="1000"/>
                                        <p:tgtEl>
                                          <p:spTgt spid="7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56"/>
          <p:cNvSpPr/>
          <p:nvPr/>
        </p:nvSpPr>
        <p:spPr>
          <a:xfrm>
            <a:off x="-1" y="1381991"/>
            <a:ext cx="9144001" cy="1851066"/>
          </a:xfrm>
          <a:prstGeom prst="rect">
            <a:avLst/>
          </a:prstGeom>
          <a:solidFill>
            <a:srgbClr val="E0F3F8">
              <a:alpha val="6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Open Sans"/>
              <a:ea typeface="Open Sans"/>
              <a:cs typeface="Open Sans"/>
              <a:sym typeface="Open Sans"/>
            </a:endParaRPr>
          </a:p>
        </p:txBody>
      </p:sp>
      <p:sp>
        <p:nvSpPr>
          <p:cNvPr id="285" name="Google Shape;285;p56"/>
          <p:cNvSpPr txBox="1"/>
          <p:nvPr/>
        </p:nvSpPr>
        <p:spPr>
          <a:xfrm>
            <a:off x="1459478" y="591436"/>
            <a:ext cx="6225045" cy="5078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2700">
                <a:solidFill>
                  <a:srgbClr val="0C0C0C"/>
                </a:solidFill>
                <a:latin typeface="Poppins"/>
                <a:ea typeface="Poppins"/>
                <a:cs typeface="Poppins"/>
                <a:sym typeface="Poppins"/>
              </a:rPr>
              <a:t>Table of</a:t>
            </a:r>
            <a:r>
              <a:rPr b="1" lang="en" sz="2700">
                <a:solidFill>
                  <a:schemeClr val="accent5"/>
                </a:solidFill>
                <a:latin typeface="Poppins"/>
                <a:ea typeface="Poppins"/>
                <a:cs typeface="Poppins"/>
                <a:sym typeface="Poppins"/>
              </a:rPr>
              <a:t> Contents</a:t>
            </a:r>
            <a:endParaRPr b="1" sz="2700">
              <a:solidFill>
                <a:schemeClr val="accent5"/>
              </a:solidFill>
              <a:latin typeface="Poppins"/>
              <a:ea typeface="Poppins"/>
              <a:cs typeface="Poppins"/>
              <a:sym typeface="Poppins"/>
            </a:endParaRPr>
          </a:p>
        </p:txBody>
      </p:sp>
      <p:grpSp>
        <p:nvGrpSpPr>
          <p:cNvPr id="286" name="Google Shape;286;p56"/>
          <p:cNvGrpSpPr/>
          <p:nvPr/>
        </p:nvGrpSpPr>
        <p:grpSpPr>
          <a:xfrm>
            <a:off x="806977" y="1626321"/>
            <a:ext cx="2111828" cy="1143000"/>
            <a:chOff x="1006696" y="2656114"/>
            <a:chExt cx="2815771" cy="1524000"/>
          </a:xfrm>
        </p:grpSpPr>
        <p:sp>
          <p:nvSpPr>
            <p:cNvPr id="287" name="Google Shape;287;p56"/>
            <p:cNvSpPr/>
            <p:nvPr/>
          </p:nvSpPr>
          <p:spPr>
            <a:xfrm>
              <a:off x="1006696" y="2656114"/>
              <a:ext cx="1524000" cy="15240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Open Sans"/>
                <a:ea typeface="Open Sans"/>
                <a:cs typeface="Open Sans"/>
                <a:sym typeface="Open Sans"/>
              </a:endParaRPr>
            </a:p>
          </p:txBody>
        </p:sp>
        <p:sp>
          <p:nvSpPr>
            <p:cNvPr id="288" name="Google Shape;288;p56"/>
            <p:cNvSpPr/>
            <p:nvPr/>
          </p:nvSpPr>
          <p:spPr>
            <a:xfrm>
              <a:off x="2080754" y="2986314"/>
              <a:ext cx="885372" cy="88537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Open Sans"/>
                <a:ea typeface="Open Sans"/>
                <a:cs typeface="Open Sans"/>
                <a:sym typeface="Open Sans"/>
              </a:endParaRPr>
            </a:p>
          </p:txBody>
        </p:sp>
        <p:sp>
          <p:nvSpPr>
            <p:cNvPr id="289" name="Google Shape;289;p56"/>
            <p:cNvSpPr/>
            <p:nvPr/>
          </p:nvSpPr>
          <p:spPr>
            <a:xfrm>
              <a:off x="1173610" y="2837542"/>
              <a:ext cx="1182915" cy="1182915"/>
            </a:xfrm>
            <a:prstGeom prst="ellipse">
              <a:avLst/>
            </a:prstGeom>
            <a:solidFill>
              <a:schemeClr val="lt1"/>
            </a:solidFill>
            <a:ln>
              <a:noFill/>
            </a:ln>
            <a:effectLst>
              <a:outerShdw blurRad="190500" algn="ctr" dir="2700000" dist="228600">
                <a:srgbClr val="000000">
                  <a:alpha val="2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Open Sans"/>
                <a:ea typeface="Open Sans"/>
                <a:cs typeface="Open Sans"/>
                <a:sym typeface="Open Sans"/>
              </a:endParaRPr>
            </a:p>
          </p:txBody>
        </p:sp>
        <p:sp>
          <p:nvSpPr>
            <p:cNvPr id="290" name="Google Shape;290;p56"/>
            <p:cNvSpPr/>
            <p:nvPr/>
          </p:nvSpPr>
          <p:spPr>
            <a:xfrm rot="5400000">
              <a:off x="2866266" y="2975429"/>
              <a:ext cx="1027030" cy="885371"/>
            </a:xfrm>
            <a:prstGeom prst="triangle">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Open Sans"/>
                <a:ea typeface="Open Sans"/>
                <a:cs typeface="Open Sans"/>
                <a:sym typeface="Open Sans"/>
              </a:endParaRPr>
            </a:p>
          </p:txBody>
        </p:sp>
      </p:grpSp>
      <p:grpSp>
        <p:nvGrpSpPr>
          <p:cNvPr id="291" name="Google Shape;291;p56"/>
          <p:cNvGrpSpPr/>
          <p:nvPr/>
        </p:nvGrpSpPr>
        <p:grpSpPr>
          <a:xfrm>
            <a:off x="2619696" y="1626321"/>
            <a:ext cx="2111828" cy="1143000"/>
            <a:chOff x="3423655" y="2656114"/>
            <a:chExt cx="2815770" cy="1524000"/>
          </a:xfrm>
        </p:grpSpPr>
        <p:sp>
          <p:nvSpPr>
            <p:cNvPr id="292" name="Google Shape;292;p56"/>
            <p:cNvSpPr/>
            <p:nvPr/>
          </p:nvSpPr>
          <p:spPr>
            <a:xfrm>
              <a:off x="3423655" y="2656114"/>
              <a:ext cx="1524000" cy="15240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Open Sans"/>
                <a:ea typeface="Open Sans"/>
                <a:cs typeface="Open Sans"/>
                <a:sym typeface="Open Sans"/>
              </a:endParaRPr>
            </a:p>
          </p:txBody>
        </p:sp>
        <p:sp>
          <p:nvSpPr>
            <p:cNvPr id="293" name="Google Shape;293;p56"/>
            <p:cNvSpPr/>
            <p:nvPr/>
          </p:nvSpPr>
          <p:spPr>
            <a:xfrm>
              <a:off x="4497713" y="2986314"/>
              <a:ext cx="885372" cy="88537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Open Sans"/>
                <a:ea typeface="Open Sans"/>
                <a:cs typeface="Open Sans"/>
                <a:sym typeface="Open Sans"/>
              </a:endParaRPr>
            </a:p>
          </p:txBody>
        </p:sp>
        <p:sp>
          <p:nvSpPr>
            <p:cNvPr id="294" name="Google Shape;294;p56"/>
            <p:cNvSpPr/>
            <p:nvPr/>
          </p:nvSpPr>
          <p:spPr>
            <a:xfrm>
              <a:off x="3590569" y="2837542"/>
              <a:ext cx="1182915" cy="1182915"/>
            </a:xfrm>
            <a:prstGeom prst="ellipse">
              <a:avLst/>
            </a:prstGeom>
            <a:solidFill>
              <a:schemeClr val="lt1"/>
            </a:solidFill>
            <a:ln>
              <a:noFill/>
            </a:ln>
            <a:effectLst>
              <a:outerShdw blurRad="190500" algn="ctr" dir="2700000" dist="228600">
                <a:srgbClr val="000000">
                  <a:alpha val="2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Open Sans"/>
                <a:ea typeface="Open Sans"/>
                <a:cs typeface="Open Sans"/>
                <a:sym typeface="Open Sans"/>
              </a:endParaRPr>
            </a:p>
          </p:txBody>
        </p:sp>
        <p:sp>
          <p:nvSpPr>
            <p:cNvPr id="295" name="Google Shape;295;p56"/>
            <p:cNvSpPr/>
            <p:nvPr/>
          </p:nvSpPr>
          <p:spPr>
            <a:xfrm rot="5400000">
              <a:off x="5283225" y="2975429"/>
              <a:ext cx="1027030" cy="885371"/>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Open Sans"/>
                <a:ea typeface="Open Sans"/>
                <a:cs typeface="Open Sans"/>
                <a:sym typeface="Open Sans"/>
              </a:endParaRPr>
            </a:p>
          </p:txBody>
        </p:sp>
      </p:grpSp>
      <p:grpSp>
        <p:nvGrpSpPr>
          <p:cNvPr id="296" name="Google Shape;296;p56"/>
          <p:cNvGrpSpPr/>
          <p:nvPr/>
        </p:nvGrpSpPr>
        <p:grpSpPr>
          <a:xfrm>
            <a:off x="4432415" y="1626321"/>
            <a:ext cx="2111828" cy="1143000"/>
            <a:chOff x="5840614" y="2656114"/>
            <a:chExt cx="2815771" cy="1524000"/>
          </a:xfrm>
        </p:grpSpPr>
        <p:sp>
          <p:nvSpPr>
            <p:cNvPr id="297" name="Google Shape;297;p56"/>
            <p:cNvSpPr/>
            <p:nvPr/>
          </p:nvSpPr>
          <p:spPr>
            <a:xfrm>
              <a:off x="5840614" y="2656114"/>
              <a:ext cx="1524000" cy="152400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Open Sans"/>
                <a:ea typeface="Open Sans"/>
                <a:cs typeface="Open Sans"/>
                <a:sym typeface="Open Sans"/>
              </a:endParaRPr>
            </a:p>
          </p:txBody>
        </p:sp>
        <p:sp>
          <p:nvSpPr>
            <p:cNvPr id="298" name="Google Shape;298;p56"/>
            <p:cNvSpPr/>
            <p:nvPr/>
          </p:nvSpPr>
          <p:spPr>
            <a:xfrm>
              <a:off x="6914672" y="2986314"/>
              <a:ext cx="885372" cy="885371"/>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Open Sans"/>
                <a:ea typeface="Open Sans"/>
                <a:cs typeface="Open Sans"/>
                <a:sym typeface="Open Sans"/>
              </a:endParaRPr>
            </a:p>
          </p:txBody>
        </p:sp>
        <p:sp>
          <p:nvSpPr>
            <p:cNvPr id="299" name="Google Shape;299;p56"/>
            <p:cNvSpPr/>
            <p:nvPr/>
          </p:nvSpPr>
          <p:spPr>
            <a:xfrm>
              <a:off x="6007528" y="2837542"/>
              <a:ext cx="1182915" cy="1182915"/>
            </a:xfrm>
            <a:prstGeom prst="ellipse">
              <a:avLst/>
            </a:prstGeom>
            <a:solidFill>
              <a:schemeClr val="lt1"/>
            </a:solidFill>
            <a:ln>
              <a:noFill/>
            </a:ln>
            <a:effectLst>
              <a:outerShdw blurRad="190500" algn="ctr" dir="2700000" dist="228600">
                <a:srgbClr val="000000">
                  <a:alpha val="2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Open Sans"/>
                <a:ea typeface="Open Sans"/>
                <a:cs typeface="Open Sans"/>
                <a:sym typeface="Open Sans"/>
              </a:endParaRPr>
            </a:p>
          </p:txBody>
        </p:sp>
        <p:sp>
          <p:nvSpPr>
            <p:cNvPr id="300" name="Google Shape;300;p56"/>
            <p:cNvSpPr/>
            <p:nvPr/>
          </p:nvSpPr>
          <p:spPr>
            <a:xfrm rot="5400000">
              <a:off x="7700184" y="2975429"/>
              <a:ext cx="1027030" cy="885371"/>
            </a:xfrm>
            <a:prstGeom prst="triangle">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Open Sans"/>
                <a:ea typeface="Open Sans"/>
                <a:cs typeface="Open Sans"/>
                <a:sym typeface="Open Sans"/>
              </a:endParaRPr>
            </a:p>
          </p:txBody>
        </p:sp>
      </p:grpSp>
      <p:grpSp>
        <p:nvGrpSpPr>
          <p:cNvPr id="301" name="Google Shape;301;p56"/>
          <p:cNvGrpSpPr/>
          <p:nvPr/>
        </p:nvGrpSpPr>
        <p:grpSpPr>
          <a:xfrm>
            <a:off x="6245134" y="1626321"/>
            <a:ext cx="2111828" cy="1143000"/>
            <a:chOff x="8257573" y="2656114"/>
            <a:chExt cx="2815771" cy="1524000"/>
          </a:xfrm>
        </p:grpSpPr>
        <p:sp>
          <p:nvSpPr>
            <p:cNvPr id="302" name="Google Shape;302;p56"/>
            <p:cNvSpPr/>
            <p:nvPr/>
          </p:nvSpPr>
          <p:spPr>
            <a:xfrm>
              <a:off x="8257573" y="2656114"/>
              <a:ext cx="1524000" cy="15240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Open Sans"/>
                <a:ea typeface="Open Sans"/>
                <a:cs typeface="Open Sans"/>
                <a:sym typeface="Open Sans"/>
              </a:endParaRPr>
            </a:p>
          </p:txBody>
        </p:sp>
        <p:sp>
          <p:nvSpPr>
            <p:cNvPr id="303" name="Google Shape;303;p56"/>
            <p:cNvSpPr/>
            <p:nvPr/>
          </p:nvSpPr>
          <p:spPr>
            <a:xfrm>
              <a:off x="9331631" y="2986314"/>
              <a:ext cx="885372" cy="88537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Open Sans"/>
                <a:ea typeface="Open Sans"/>
                <a:cs typeface="Open Sans"/>
                <a:sym typeface="Open Sans"/>
              </a:endParaRPr>
            </a:p>
          </p:txBody>
        </p:sp>
        <p:sp>
          <p:nvSpPr>
            <p:cNvPr id="304" name="Google Shape;304;p56"/>
            <p:cNvSpPr/>
            <p:nvPr/>
          </p:nvSpPr>
          <p:spPr>
            <a:xfrm>
              <a:off x="8424487" y="2837542"/>
              <a:ext cx="1182915" cy="1182915"/>
            </a:xfrm>
            <a:prstGeom prst="ellipse">
              <a:avLst/>
            </a:prstGeom>
            <a:solidFill>
              <a:schemeClr val="lt1"/>
            </a:solidFill>
            <a:ln>
              <a:noFill/>
            </a:ln>
            <a:effectLst>
              <a:outerShdw blurRad="190500" algn="ctr" dir="2700000" dist="228600">
                <a:srgbClr val="000000">
                  <a:alpha val="2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Open Sans"/>
                <a:ea typeface="Open Sans"/>
                <a:cs typeface="Open Sans"/>
                <a:sym typeface="Open Sans"/>
              </a:endParaRPr>
            </a:p>
          </p:txBody>
        </p:sp>
        <p:sp>
          <p:nvSpPr>
            <p:cNvPr id="305" name="Google Shape;305;p56"/>
            <p:cNvSpPr/>
            <p:nvPr/>
          </p:nvSpPr>
          <p:spPr>
            <a:xfrm rot="5400000">
              <a:off x="10117143" y="2975429"/>
              <a:ext cx="1027030" cy="885371"/>
            </a:xfrm>
            <a:prstGeom prst="triangle">
              <a:avLst>
                <a:gd fmla="val 50000"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Open Sans"/>
                <a:ea typeface="Open Sans"/>
                <a:cs typeface="Open Sans"/>
                <a:sym typeface="Open Sans"/>
              </a:endParaRPr>
            </a:p>
          </p:txBody>
        </p:sp>
      </p:grpSp>
      <p:sp>
        <p:nvSpPr>
          <p:cNvPr id="306" name="Google Shape;306;p56"/>
          <p:cNvSpPr/>
          <p:nvPr/>
        </p:nvSpPr>
        <p:spPr>
          <a:xfrm>
            <a:off x="868375" y="3346050"/>
            <a:ext cx="1499700" cy="2769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lang="en" sz="1200">
                <a:solidFill>
                  <a:srgbClr val="222A35"/>
                </a:solidFill>
                <a:latin typeface="Open Sans"/>
                <a:ea typeface="Open Sans"/>
                <a:cs typeface="Open Sans"/>
                <a:sym typeface="Open Sans"/>
              </a:rPr>
              <a:t>Defining</a:t>
            </a:r>
            <a:r>
              <a:rPr b="1" lang="en" sz="1200">
                <a:solidFill>
                  <a:srgbClr val="222A35"/>
                </a:solidFill>
                <a:latin typeface="Open Sans"/>
                <a:ea typeface="Open Sans"/>
                <a:cs typeface="Open Sans"/>
                <a:sym typeface="Open Sans"/>
              </a:rPr>
              <a:t> </a:t>
            </a:r>
            <a:r>
              <a:rPr b="1" lang="en" sz="1200">
                <a:solidFill>
                  <a:schemeClr val="accent1"/>
                </a:solidFill>
                <a:latin typeface="Open Sans"/>
                <a:ea typeface="Open Sans"/>
                <a:cs typeface="Open Sans"/>
                <a:sym typeface="Open Sans"/>
              </a:rPr>
              <a:t>Why</a:t>
            </a:r>
            <a:endParaRPr/>
          </a:p>
        </p:txBody>
      </p:sp>
      <p:sp>
        <p:nvSpPr>
          <p:cNvPr id="307" name="Google Shape;307;p56"/>
          <p:cNvSpPr/>
          <p:nvPr/>
        </p:nvSpPr>
        <p:spPr>
          <a:xfrm>
            <a:off x="868373" y="3678888"/>
            <a:ext cx="1618537" cy="834331"/>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 sz="825">
                <a:solidFill>
                  <a:srgbClr val="7F7F7F"/>
                </a:solidFill>
                <a:latin typeface="Open Sans"/>
                <a:ea typeface="Open Sans"/>
                <a:cs typeface="Open Sans"/>
                <a:sym typeface="Open Sans"/>
              </a:rPr>
              <a:t>The purpose behind this data analysis</a:t>
            </a:r>
            <a:endParaRPr sz="825">
              <a:solidFill>
                <a:srgbClr val="7F7F7F"/>
              </a:solidFill>
              <a:latin typeface="Arial"/>
              <a:ea typeface="Arial"/>
              <a:cs typeface="Arial"/>
              <a:sym typeface="Arial"/>
            </a:endParaRPr>
          </a:p>
        </p:txBody>
      </p:sp>
      <p:sp>
        <p:nvSpPr>
          <p:cNvPr id="308" name="Google Shape;308;p56"/>
          <p:cNvSpPr/>
          <p:nvPr/>
        </p:nvSpPr>
        <p:spPr>
          <a:xfrm>
            <a:off x="2746050" y="3325475"/>
            <a:ext cx="1686300" cy="2769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lang="en" sz="1200">
                <a:solidFill>
                  <a:srgbClr val="222A35"/>
                </a:solidFill>
                <a:latin typeface="Open Sans"/>
                <a:ea typeface="Open Sans"/>
                <a:cs typeface="Open Sans"/>
                <a:sym typeface="Open Sans"/>
              </a:rPr>
              <a:t>Making </a:t>
            </a:r>
            <a:r>
              <a:rPr b="1" lang="en" sz="1200">
                <a:solidFill>
                  <a:schemeClr val="accent2"/>
                </a:solidFill>
                <a:latin typeface="Open Sans"/>
                <a:ea typeface="Open Sans"/>
                <a:cs typeface="Open Sans"/>
                <a:sym typeface="Open Sans"/>
              </a:rPr>
              <a:t>Objectives</a:t>
            </a:r>
            <a:endParaRPr/>
          </a:p>
        </p:txBody>
      </p:sp>
      <p:sp>
        <p:nvSpPr>
          <p:cNvPr id="309" name="Google Shape;309;p56"/>
          <p:cNvSpPr/>
          <p:nvPr/>
        </p:nvSpPr>
        <p:spPr>
          <a:xfrm>
            <a:off x="2746046" y="3658327"/>
            <a:ext cx="1618537" cy="834331"/>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 sz="825">
                <a:solidFill>
                  <a:srgbClr val="7F7F7F"/>
                </a:solidFill>
                <a:latin typeface="Open Sans"/>
                <a:ea typeface="Open Sans"/>
                <a:cs typeface="Open Sans"/>
                <a:sym typeface="Open Sans"/>
              </a:rPr>
              <a:t>Setting goals and ensuring relevance </a:t>
            </a:r>
            <a:endParaRPr sz="825">
              <a:solidFill>
                <a:srgbClr val="7F7F7F"/>
              </a:solidFill>
              <a:latin typeface="Arial"/>
              <a:ea typeface="Arial"/>
              <a:cs typeface="Arial"/>
              <a:sym typeface="Arial"/>
            </a:endParaRPr>
          </a:p>
        </p:txBody>
      </p:sp>
      <p:sp>
        <p:nvSpPr>
          <p:cNvPr id="310" name="Google Shape;310;p56"/>
          <p:cNvSpPr/>
          <p:nvPr/>
        </p:nvSpPr>
        <p:spPr>
          <a:xfrm>
            <a:off x="4510200" y="3310750"/>
            <a:ext cx="1734900" cy="2769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lang="en" sz="1200">
                <a:solidFill>
                  <a:srgbClr val="222A35"/>
                </a:solidFill>
                <a:latin typeface="Open Sans"/>
                <a:ea typeface="Open Sans"/>
                <a:cs typeface="Open Sans"/>
                <a:sym typeface="Open Sans"/>
              </a:rPr>
              <a:t> </a:t>
            </a:r>
            <a:r>
              <a:rPr b="1" lang="en" sz="1200">
                <a:solidFill>
                  <a:schemeClr val="dk1"/>
                </a:solidFill>
                <a:latin typeface="Open Sans"/>
                <a:ea typeface="Open Sans"/>
                <a:cs typeface="Open Sans"/>
                <a:sym typeface="Open Sans"/>
              </a:rPr>
              <a:t>Data</a:t>
            </a:r>
            <a:r>
              <a:rPr b="1" lang="en" sz="1200">
                <a:solidFill>
                  <a:schemeClr val="accent3"/>
                </a:solidFill>
                <a:latin typeface="Open Sans"/>
                <a:ea typeface="Open Sans"/>
                <a:cs typeface="Open Sans"/>
                <a:sym typeface="Open Sans"/>
              </a:rPr>
              <a:t> Analysis</a:t>
            </a:r>
            <a:endParaRPr>
              <a:solidFill>
                <a:schemeClr val="accent3"/>
              </a:solidFill>
            </a:endParaRPr>
          </a:p>
        </p:txBody>
      </p:sp>
      <p:sp>
        <p:nvSpPr>
          <p:cNvPr id="311" name="Google Shape;311;p56"/>
          <p:cNvSpPr/>
          <p:nvPr/>
        </p:nvSpPr>
        <p:spPr>
          <a:xfrm>
            <a:off x="4510202" y="3643605"/>
            <a:ext cx="1618537" cy="834331"/>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 sz="825">
                <a:solidFill>
                  <a:srgbClr val="7F7F7F"/>
                </a:solidFill>
                <a:latin typeface="Open Sans"/>
                <a:ea typeface="Open Sans"/>
                <a:cs typeface="Open Sans"/>
                <a:sym typeface="Open Sans"/>
              </a:rPr>
              <a:t>Analyzing data in a manner that helps the audience understand</a:t>
            </a:r>
            <a:endParaRPr sz="825">
              <a:solidFill>
                <a:srgbClr val="7F7F7F"/>
              </a:solidFill>
              <a:latin typeface="Arial"/>
              <a:ea typeface="Arial"/>
              <a:cs typeface="Arial"/>
              <a:sym typeface="Arial"/>
            </a:endParaRPr>
          </a:p>
        </p:txBody>
      </p:sp>
      <p:sp>
        <p:nvSpPr>
          <p:cNvPr id="312" name="Google Shape;312;p56"/>
          <p:cNvSpPr/>
          <p:nvPr/>
        </p:nvSpPr>
        <p:spPr>
          <a:xfrm>
            <a:off x="6387876" y="3290201"/>
            <a:ext cx="1386402" cy="27699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lang="en" sz="1200">
                <a:solidFill>
                  <a:srgbClr val="222A35"/>
                </a:solidFill>
                <a:latin typeface="Open Sans"/>
                <a:ea typeface="Open Sans"/>
                <a:cs typeface="Open Sans"/>
                <a:sym typeface="Open Sans"/>
              </a:rPr>
              <a:t>The Big</a:t>
            </a:r>
            <a:r>
              <a:rPr b="1" lang="en" sz="1200">
                <a:solidFill>
                  <a:srgbClr val="222A35"/>
                </a:solidFill>
                <a:latin typeface="Open Sans"/>
                <a:ea typeface="Open Sans"/>
                <a:cs typeface="Open Sans"/>
                <a:sym typeface="Open Sans"/>
              </a:rPr>
              <a:t> </a:t>
            </a:r>
            <a:r>
              <a:rPr b="1" lang="en" sz="1200">
                <a:solidFill>
                  <a:schemeClr val="accent4"/>
                </a:solidFill>
                <a:latin typeface="Open Sans"/>
                <a:ea typeface="Open Sans"/>
                <a:cs typeface="Open Sans"/>
                <a:sym typeface="Open Sans"/>
              </a:rPr>
              <a:t>Picture</a:t>
            </a:r>
            <a:endParaRPr/>
          </a:p>
        </p:txBody>
      </p:sp>
      <p:sp>
        <p:nvSpPr>
          <p:cNvPr id="313" name="Google Shape;313;p56"/>
          <p:cNvSpPr/>
          <p:nvPr/>
        </p:nvSpPr>
        <p:spPr>
          <a:xfrm>
            <a:off x="6387875" y="3623044"/>
            <a:ext cx="1618537" cy="834331"/>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 sz="825">
                <a:solidFill>
                  <a:srgbClr val="7F7F7F"/>
                </a:solidFill>
                <a:latin typeface="Open Sans"/>
                <a:ea typeface="Open Sans"/>
                <a:cs typeface="Open Sans"/>
                <a:sym typeface="Open Sans"/>
              </a:rPr>
              <a:t>Gaining a comprehensive understanding of patterns, trends, and implications from this dataset</a:t>
            </a:r>
            <a:endParaRPr sz="825">
              <a:solidFill>
                <a:srgbClr val="7F7F7F"/>
              </a:solidFill>
              <a:latin typeface="Arial"/>
              <a:ea typeface="Arial"/>
              <a:cs typeface="Arial"/>
              <a:sym typeface="Arial"/>
            </a:endParaRPr>
          </a:p>
        </p:txBody>
      </p:sp>
      <p:grpSp>
        <p:nvGrpSpPr>
          <p:cNvPr id="314" name="Google Shape;314;p56"/>
          <p:cNvGrpSpPr/>
          <p:nvPr/>
        </p:nvGrpSpPr>
        <p:grpSpPr>
          <a:xfrm>
            <a:off x="1193801" y="2025680"/>
            <a:ext cx="388359" cy="364088"/>
            <a:chOff x="2679" y="1077"/>
            <a:chExt cx="240" cy="225"/>
          </a:xfrm>
        </p:grpSpPr>
        <p:sp>
          <p:nvSpPr>
            <p:cNvPr id="315" name="Google Shape;315;p56"/>
            <p:cNvSpPr/>
            <p:nvPr/>
          </p:nvSpPr>
          <p:spPr>
            <a:xfrm>
              <a:off x="2712" y="1128"/>
              <a:ext cx="111" cy="14"/>
            </a:xfrm>
            <a:custGeom>
              <a:rect b="b" l="l" r="r" t="t"/>
              <a:pathLst>
                <a:path extrusionOk="0" h="196" w="1561">
                  <a:moveTo>
                    <a:pt x="98" y="0"/>
                  </a:moveTo>
                  <a:lnTo>
                    <a:pt x="1463" y="0"/>
                  </a:lnTo>
                  <a:lnTo>
                    <a:pt x="1486" y="3"/>
                  </a:lnTo>
                  <a:lnTo>
                    <a:pt x="1507" y="11"/>
                  </a:lnTo>
                  <a:lnTo>
                    <a:pt x="1525" y="22"/>
                  </a:lnTo>
                  <a:lnTo>
                    <a:pt x="1540" y="37"/>
                  </a:lnTo>
                  <a:lnTo>
                    <a:pt x="1551" y="55"/>
                  </a:lnTo>
                  <a:lnTo>
                    <a:pt x="1559" y="76"/>
                  </a:lnTo>
                  <a:lnTo>
                    <a:pt x="1561" y="98"/>
                  </a:lnTo>
                  <a:lnTo>
                    <a:pt x="1559" y="121"/>
                  </a:lnTo>
                  <a:lnTo>
                    <a:pt x="1551" y="141"/>
                  </a:lnTo>
                  <a:lnTo>
                    <a:pt x="1540" y="160"/>
                  </a:lnTo>
                  <a:lnTo>
                    <a:pt x="1525" y="175"/>
                  </a:lnTo>
                  <a:lnTo>
                    <a:pt x="1507" y="186"/>
                  </a:lnTo>
                  <a:lnTo>
                    <a:pt x="1486" y="193"/>
                  </a:lnTo>
                  <a:lnTo>
                    <a:pt x="1463" y="196"/>
                  </a:lnTo>
                  <a:lnTo>
                    <a:pt x="98" y="196"/>
                  </a:lnTo>
                  <a:lnTo>
                    <a:pt x="76" y="193"/>
                  </a:lnTo>
                  <a:lnTo>
                    <a:pt x="55" y="186"/>
                  </a:lnTo>
                  <a:lnTo>
                    <a:pt x="37" y="175"/>
                  </a:lnTo>
                  <a:lnTo>
                    <a:pt x="22" y="160"/>
                  </a:lnTo>
                  <a:lnTo>
                    <a:pt x="10" y="141"/>
                  </a:lnTo>
                  <a:lnTo>
                    <a:pt x="2" y="121"/>
                  </a:lnTo>
                  <a:lnTo>
                    <a:pt x="0" y="98"/>
                  </a:lnTo>
                  <a:lnTo>
                    <a:pt x="2" y="76"/>
                  </a:lnTo>
                  <a:lnTo>
                    <a:pt x="10" y="55"/>
                  </a:lnTo>
                  <a:lnTo>
                    <a:pt x="22" y="37"/>
                  </a:lnTo>
                  <a:lnTo>
                    <a:pt x="37" y="22"/>
                  </a:lnTo>
                  <a:lnTo>
                    <a:pt x="55" y="11"/>
                  </a:lnTo>
                  <a:lnTo>
                    <a:pt x="76" y="3"/>
                  </a:lnTo>
                  <a:lnTo>
                    <a:pt x="98" y="0"/>
                  </a:lnTo>
                  <a:close/>
                </a:path>
              </a:pathLst>
            </a:custGeom>
            <a:solidFill>
              <a:srgbClr val="3F3F3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013">
                <a:solidFill>
                  <a:schemeClr val="dk1"/>
                </a:solidFill>
                <a:latin typeface="Open Sans"/>
                <a:ea typeface="Open Sans"/>
                <a:cs typeface="Open Sans"/>
                <a:sym typeface="Open Sans"/>
              </a:endParaRPr>
            </a:p>
          </p:txBody>
        </p:sp>
        <p:sp>
          <p:nvSpPr>
            <p:cNvPr id="316" name="Google Shape;316;p56"/>
            <p:cNvSpPr/>
            <p:nvPr/>
          </p:nvSpPr>
          <p:spPr>
            <a:xfrm>
              <a:off x="2712" y="1152"/>
              <a:ext cx="111" cy="14"/>
            </a:xfrm>
            <a:custGeom>
              <a:rect b="b" l="l" r="r" t="t"/>
              <a:pathLst>
                <a:path extrusionOk="0" h="197" w="1561">
                  <a:moveTo>
                    <a:pt x="98" y="0"/>
                  </a:moveTo>
                  <a:lnTo>
                    <a:pt x="1463" y="0"/>
                  </a:lnTo>
                  <a:lnTo>
                    <a:pt x="1486" y="3"/>
                  </a:lnTo>
                  <a:lnTo>
                    <a:pt x="1507" y="11"/>
                  </a:lnTo>
                  <a:lnTo>
                    <a:pt x="1525" y="22"/>
                  </a:lnTo>
                  <a:lnTo>
                    <a:pt x="1540" y="37"/>
                  </a:lnTo>
                  <a:lnTo>
                    <a:pt x="1551" y="56"/>
                  </a:lnTo>
                  <a:lnTo>
                    <a:pt x="1559" y="76"/>
                  </a:lnTo>
                  <a:lnTo>
                    <a:pt x="1561" y="98"/>
                  </a:lnTo>
                  <a:lnTo>
                    <a:pt x="1559" y="121"/>
                  </a:lnTo>
                  <a:lnTo>
                    <a:pt x="1551" y="141"/>
                  </a:lnTo>
                  <a:lnTo>
                    <a:pt x="1540" y="160"/>
                  </a:lnTo>
                  <a:lnTo>
                    <a:pt x="1525" y="175"/>
                  </a:lnTo>
                  <a:lnTo>
                    <a:pt x="1507" y="186"/>
                  </a:lnTo>
                  <a:lnTo>
                    <a:pt x="1486" y="193"/>
                  </a:lnTo>
                  <a:lnTo>
                    <a:pt x="1463" y="197"/>
                  </a:lnTo>
                  <a:lnTo>
                    <a:pt x="98" y="197"/>
                  </a:lnTo>
                  <a:lnTo>
                    <a:pt x="76" y="193"/>
                  </a:lnTo>
                  <a:lnTo>
                    <a:pt x="55" y="186"/>
                  </a:lnTo>
                  <a:lnTo>
                    <a:pt x="37" y="175"/>
                  </a:lnTo>
                  <a:lnTo>
                    <a:pt x="22" y="160"/>
                  </a:lnTo>
                  <a:lnTo>
                    <a:pt x="10" y="141"/>
                  </a:lnTo>
                  <a:lnTo>
                    <a:pt x="2" y="121"/>
                  </a:lnTo>
                  <a:lnTo>
                    <a:pt x="0" y="98"/>
                  </a:lnTo>
                  <a:lnTo>
                    <a:pt x="2" y="76"/>
                  </a:lnTo>
                  <a:lnTo>
                    <a:pt x="10" y="56"/>
                  </a:lnTo>
                  <a:lnTo>
                    <a:pt x="22" y="37"/>
                  </a:lnTo>
                  <a:lnTo>
                    <a:pt x="37" y="22"/>
                  </a:lnTo>
                  <a:lnTo>
                    <a:pt x="55" y="11"/>
                  </a:lnTo>
                  <a:lnTo>
                    <a:pt x="76" y="3"/>
                  </a:lnTo>
                  <a:lnTo>
                    <a:pt x="98" y="0"/>
                  </a:lnTo>
                  <a:close/>
                </a:path>
              </a:pathLst>
            </a:custGeom>
            <a:solidFill>
              <a:srgbClr val="3F3F3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013">
                <a:solidFill>
                  <a:schemeClr val="dk1"/>
                </a:solidFill>
                <a:latin typeface="Open Sans"/>
                <a:ea typeface="Open Sans"/>
                <a:cs typeface="Open Sans"/>
                <a:sym typeface="Open Sans"/>
              </a:endParaRPr>
            </a:p>
          </p:txBody>
        </p:sp>
        <p:sp>
          <p:nvSpPr>
            <p:cNvPr id="317" name="Google Shape;317;p56"/>
            <p:cNvSpPr/>
            <p:nvPr/>
          </p:nvSpPr>
          <p:spPr>
            <a:xfrm>
              <a:off x="2712" y="1248"/>
              <a:ext cx="65" cy="14"/>
            </a:xfrm>
            <a:custGeom>
              <a:rect b="b" l="l" r="r" t="t"/>
              <a:pathLst>
                <a:path extrusionOk="0" h="196" w="918">
                  <a:moveTo>
                    <a:pt x="98" y="0"/>
                  </a:moveTo>
                  <a:lnTo>
                    <a:pt x="820" y="0"/>
                  </a:lnTo>
                  <a:lnTo>
                    <a:pt x="843" y="3"/>
                  </a:lnTo>
                  <a:lnTo>
                    <a:pt x="863" y="10"/>
                  </a:lnTo>
                  <a:lnTo>
                    <a:pt x="881" y="21"/>
                  </a:lnTo>
                  <a:lnTo>
                    <a:pt x="897" y="37"/>
                  </a:lnTo>
                  <a:lnTo>
                    <a:pt x="908" y="55"/>
                  </a:lnTo>
                  <a:lnTo>
                    <a:pt x="916" y="75"/>
                  </a:lnTo>
                  <a:lnTo>
                    <a:pt x="918" y="98"/>
                  </a:lnTo>
                  <a:lnTo>
                    <a:pt x="916" y="120"/>
                  </a:lnTo>
                  <a:lnTo>
                    <a:pt x="908" y="141"/>
                  </a:lnTo>
                  <a:lnTo>
                    <a:pt x="897" y="159"/>
                  </a:lnTo>
                  <a:lnTo>
                    <a:pt x="881" y="174"/>
                  </a:lnTo>
                  <a:lnTo>
                    <a:pt x="863" y="186"/>
                  </a:lnTo>
                  <a:lnTo>
                    <a:pt x="843" y="193"/>
                  </a:lnTo>
                  <a:lnTo>
                    <a:pt x="820" y="196"/>
                  </a:lnTo>
                  <a:lnTo>
                    <a:pt x="98" y="196"/>
                  </a:lnTo>
                  <a:lnTo>
                    <a:pt x="76" y="193"/>
                  </a:lnTo>
                  <a:lnTo>
                    <a:pt x="55" y="186"/>
                  </a:lnTo>
                  <a:lnTo>
                    <a:pt x="37" y="174"/>
                  </a:lnTo>
                  <a:lnTo>
                    <a:pt x="22" y="159"/>
                  </a:lnTo>
                  <a:lnTo>
                    <a:pt x="10" y="141"/>
                  </a:lnTo>
                  <a:lnTo>
                    <a:pt x="2" y="120"/>
                  </a:lnTo>
                  <a:lnTo>
                    <a:pt x="0" y="98"/>
                  </a:lnTo>
                  <a:lnTo>
                    <a:pt x="2" y="75"/>
                  </a:lnTo>
                  <a:lnTo>
                    <a:pt x="10" y="55"/>
                  </a:lnTo>
                  <a:lnTo>
                    <a:pt x="22" y="37"/>
                  </a:lnTo>
                  <a:lnTo>
                    <a:pt x="37" y="21"/>
                  </a:lnTo>
                  <a:lnTo>
                    <a:pt x="55" y="10"/>
                  </a:lnTo>
                  <a:lnTo>
                    <a:pt x="76" y="3"/>
                  </a:lnTo>
                  <a:lnTo>
                    <a:pt x="98" y="0"/>
                  </a:lnTo>
                  <a:close/>
                </a:path>
              </a:pathLst>
            </a:custGeom>
            <a:solidFill>
              <a:srgbClr val="3F3F3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013">
                <a:solidFill>
                  <a:schemeClr val="dk1"/>
                </a:solidFill>
                <a:latin typeface="Open Sans"/>
                <a:ea typeface="Open Sans"/>
                <a:cs typeface="Open Sans"/>
                <a:sym typeface="Open Sans"/>
              </a:endParaRPr>
            </a:p>
          </p:txBody>
        </p:sp>
        <p:sp>
          <p:nvSpPr>
            <p:cNvPr id="318" name="Google Shape;318;p56"/>
            <p:cNvSpPr/>
            <p:nvPr/>
          </p:nvSpPr>
          <p:spPr>
            <a:xfrm>
              <a:off x="2679" y="1077"/>
              <a:ext cx="240" cy="225"/>
            </a:xfrm>
            <a:custGeom>
              <a:rect b="b" l="l" r="r" t="t"/>
              <a:pathLst>
                <a:path extrusionOk="0" h="3145" w="3359">
                  <a:moveTo>
                    <a:pt x="2866" y="466"/>
                  </a:moveTo>
                  <a:lnTo>
                    <a:pt x="1927" y="2030"/>
                  </a:lnTo>
                  <a:lnTo>
                    <a:pt x="1884" y="2236"/>
                  </a:lnTo>
                  <a:lnTo>
                    <a:pt x="2047" y="2102"/>
                  </a:lnTo>
                  <a:lnTo>
                    <a:pt x="2987" y="538"/>
                  </a:lnTo>
                  <a:lnTo>
                    <a:pt x="2866" y="466"/>
                  </a:lnTo>
                  <a:close/>
                  <a:moveTo>
                    <a:pt x="195" y="389"/>
                  </a:moveTo>
                  <a:lnTo>
                    <a:pt x="195" y="2948"/>
                  </a:lnTo>
                  <a:lnTo>
                    <a:pt x="2192" y="2948"/>
                  </a:lnTo>
                  <a:lnTo>
                    <a:pt x="2192" y="2234"/>
                  </a:lnTo>
                  <a:lnTo>
                    <a:pt x="2189" y="2239"/>
                  </a:lnTo>
                  <a:lnTo>
                    <a:pt x="2185" y="2242"/>
                  </a:lnTo>
                  <a:lnTo>
                    <a:pt x="1795" y="2565"/>
                  </a:lnTo>
                  <a:lnTo>
                    <a:pt x="1776" y="2578"/>
                  </a:lnTo>
                  <a:lnTo>
                    <a:pt x="1754" y="2585"/>
                  </a:lnTo>
                  <a:lnTo>
                    <a:pt x="1732" y="2588"/>
                  </a:lnTo>
                  <a:lnTo>
                    <a:pt x="1715" y="2586"/>
                  </a:lnTo>
                  <a:lnTo>
                    <a:pt x="1698" y="2582"/>
                  </a:lnTo>
                  <a:lnTo>
                    <a:pt x="1682" y="2574"/>
                  </a:lnTo>
                  <a:lnTo>
                    <a:pt x="1666" y="2561"/>
                  </a:lnTo>
                  <a:lnTo>
                    <a:pt x="1652" y="2546"/>
                  </a:lnTo>
                  <a:lnTo>
                    <a:pt x="1643" y="2529"/>
                  </a:lnTo>
                  <a:lnTo>
                    <a:pt x="1637" y="2510"/>
                  </a:lnTo>
                  <a:lnTo>
                    <a:pt x="1635" y="2490"/>
                  </a:lnTo>
                  <a:lnTo>
                    <a:pt x="1637" y="2470"/>
                  </a:lnTo>
                  <a:lnTo>
                    <a:pt x="1682" y="2252"/>
                  </a:lnTo>
                  <a:lnTo>
                    <a:pt x="557" y="2252"/>
                  </a:lnTo>
                  <a:lnTo>
                    <a:pt x="535" y="2249"/>
                  </a:lnTo>
                  <a:lnTo>
                    <a:pt x="514" y="2242"/>
                  </a:lnTo>
                  <a:lnTo>
                    <a:pt x="496" y="2230"/>
                  </a:lnTo>
                  <a:lnTo>
                    <a:pt x="481" y="2215"/>
                  </a:lnTo>
                  <a:lnTo>
                    <a:pt x="469" y="2197"/>
                  </a:lnTo>
                  <a:lnTo>
                    <a:pt x="461" y="2176"/>
                  </a:lnTo>
                  <a:lnTo>
                    <a:pt x="459" y="2154"/>
                  </a:lnTo>
                  <a:lnTo>
                    <a:pt x="461" y="2131"/>
                  </a:lnTo>
                  <a:lnTo>
                    <a:pt x="469" y="2111"/>
                  </a:lnTo>
                  <a:lnTo>
                    <a:pt x="481" y="2092"/>
                  </a:lnTo>
                  <a:lnTo>
                    <a:pt x="496" y="2077"/>
                  </a:lnTo>
                  <a:lnTo>
                    <a:pt x="514" y="2066"/>
                  </a:lnTo>
                  <a:lnTo>
                    <a:pt x="535" y="2059"/>
                  </a:lnTo>
                  <a:lnTo>
                    <a:pt x="557" y="2056"/>
                  </a:lnTo>
                  <a:lnTo>
                    <a:pt x="1722" y="2056"/>
                  </a:lnTo>
                  <a:lnTo>
                    <a:pt x="1738" y="1974"/>
                  </a:lnTo>
                  <a:lnTo>
                    <a:pt x="1743" y="1959"/>
                  </a:lnTo>
                  <a:lnTo>
                    <a:pt x="1750" y="1943"/>
                  </a:lnTo>
                  <a:lnTo>
                    <a:pt x="1768" y="1916"/>
                  </a:lnTo>
                  <a:lnTo>
                    <a:pt x="557" y="1916"/>
                  </a:lnTo>
                  <a:lnTo>
                    <a:pt x="535" y="1913"/>
                  </a:lnTo>
                  <a:lnTo>
                    <a:pt x="514" y="1906"/>
                  </a:lnTo>
                  <a:lnTo>
                    <a:pt x="496" y="1894"/>
                  </a:lnTo>
                  <a:lnTo>
                    <a:pt x="481" y="1879"/>
                  </a:lnTo>
                  <a:lnTo>
                    <a:pt x="469" y="1861"/>
                  </a:lnTo>
                  <a:lnTo>
                    <a:pt x="461" y="1840"/>
                  </a:lnTo>
                  <a:lnTo>
                    <a:pt x="459" y="1818"/>
                  </a:lnTo>
                  <a:lnTo>
                    <a:pt x="461" y="1795"/>
                  </a:lnTo>
                  <a:lnTo>
                    <a:pt x="469" y="1775"/>
                  </a:lnTo>
                  <a:lnTo>
                    <a:pt x="481" y="1756"/>
                  </a:lnTo>
                  <a:lnTo>
                    <a:pt x="496" y="1741"/>
                  </a:lnTo>
                  <a:lnTo>
                    <a:pt x="514" y="1730"/>
                  </a:lnTo>
                  <a:lnTo>
                    <a:pt x="535" y="1723"/>
                  </a:lnTo>
                  <a:lnTo>
                    <a:pt x="557" y="1720"/>
                  </a:lnTo>
                  <a:lnTo>
                    <a:pt x="1884" y="1720"/>
                  </a:lnTo>
                  <a:lnTo>
                    <a:pt x="1980" y="1560"/>
                  </a:lnTo>
                  <a:lnTo>
                    <a:pt x="1963" y="1570"/>
                  </a:lnTo>
                  <a:lnTo>
                    <a:pt x="1944" y="1578"/>
                  </a:lnTo>
                  <a:lnTo>
                    <a:pt x="1922" y="1580"/>
                  </a:lnTo>
                  <a:lnTo>
                    <a:pt x="557" y="1580"/>
                  </a:lnTo>
                  <a:lnTo>
                    <a:pt x="535" y="1577"/>
                  </a:lnTo>
                  <a:lnTo>
                    <a:pt x="514" y="1569"/>
                  </a:lnTo>
                  <a:lnTo>
                    <a:pt x="496" y="1558"/>
                  </a:lnTo>
                  <a:lnTo>
                    <a:pt x="481" y="1543"/>
                  </a:lnTo>
                  <a:lnTo>
                    <a:pt x="469" y="1524"/>
                  </a:lnTo>
                  <a:lnTo>
                    <a:pt x="461" y="1504"/>
                  </a:lnTo>
                  <a:lnTo>
                    <a:pt x="459" y="1482"/>
                  </a:lnTo>
                  <a:lnTo>
                    <a:pt x="461" y="1459"/>
                  </a:lnTo>
                  <a:lnTo>
                    <a:pt x="469" y="1439"/>
                  </a:lnTo>
                  <a:lnTo>
                    <a:pt x="481" y="1420"/>
                  </a:lnTo>
                  <a:lnTo>
                    <a:pt x="496" y="1405"/>
                  </a:lnTo>
                  <a:lnTo>
                    <a:pt x="514" y="1394"/>
                  </a:lnTo>
                  <a:lnTo>
                    <a:pt x="535" y="1387"/>
                  </a:lnTo>
                  <a:lnTo>
                    <a:pt x="557" y="1384"/>
                  </a:lnTo>
                  <a:lnTo>
                    <a:pt x="1922" y="1384"/>
                  </a:lnTo>
                  <a:lnTo>
                    <a:pt x="1945" y="1387"/>
                  </a:lnTo>
                  <a:lnTo>
                    <a:pt x="1966" y="1394"/>
                  </a:lnTo>
                  <a:lnTo>
                    <a:pt x="1984" y="1405"/>
                  </a:lnTo>
                  <a:lnTo>
                    <a:pt x="1999" y="1420"/>
                  </a:lnTo>
                  <a:lnTo>
                    <a:pt x="2010" y="1439"/>
                  </a:lnTo>
                  <a:lnTo>
                    <a:pt x="2018" y="1459"/>
                  </a:lnTo>
                  <a:lnTo>
                    <a:pt x="2020" y="1482"/>
                  </a:lnTo>
                  <a:lnTo>
                    <a:pt x="2020" y="1489"/>
                  </a:lnTo>
                  <a:lnTo>
                    <a:pt x="2019" y="1496"/>
                  </a:lnTo>
                  <a:lnTo>
                    <a:pt x="2192" y="1208"/>
                  </a:lnTo>
                  <a:lnTo>
                    <a:pt x="2192" y="389"/>
                  </a:lnTo>
                  <a:lnTo>
                    <a:pt x="195" y="389"/>
                  </a:lnTo>
                  <a:close/>
                  <a:moveTo>
                    <a:pt x="3007" y="232"/>
                  </a:moveTo>
                  <a:lnTo>
                    <a:pt x="2967" y="299"/>
                  </a:lnTo>
                  <a:lnTo>
                    <a:pt x="3087" y="370"/>
                  </a:lnTo>
                  <a:lnTo>
                    <a:pt x="3127" y="304"/>
                  </a:lnTo>
                  <a:lnTo>
                    <a:pt x="3007" y="232"/>
                  </a:lnTo>
                  <a:close/>
                  <a:moveTo>
                    <a:pt x="2968" y="0"/>
                  </a:moveTo>
                  <a:lnTo>
                    <a:pt x="2988" y="1"/>
                  </a:lnTo>
                  <a:lnTo>
                    <a:pt x="3006" y="5"/>
                  </a:lnTo>
                  <a:lnTo>
                    <a:pt x="3023" y="14"/>
                  </a:lnTo>
                  <a:lnTo>
                    <a:pt x="3312" y="186"/>
                  </a:lnTo>
                  <a:lnTo>
                    <a:pt x="3329" y="201"/>
                  </a:lnTo>
                  <a:lnTo>
                    <a:pt x="3343" y="217"/>
                  </a:lnTo>
                  <a:lnTo>
                    <a:pt x="3353" y="236"/>
                  </a:lnTo>
                  <a:lnTo>
                    <a:pt x="3358" y="257"/>
                  </a:lnTo>
                  <a:lnTo>
                    <a:pt x="3359" y="279"/>
                  </a:lnTo>
                  <a:lnTo>
                    <a:pt x="3355" y="300"/>
                  </a:lnTo>
                  <a:lnTo>
                    <a:pt x="3344" y="321"/>
                  </a:lnTo>
                  <a:lnTo>
                    <a:pt x="2388" y="1914"/>
                  </a:lnTo>
                  <a:lnTo>
                    <a:pt x="2388" y="3047"/>
                  </a:lnTo>
                  <a:lnTo>
                    <a:pt x="2385" y="3069"/>
                  </a:lnTo>
                  <a:lnTo>
                    <a:pt x="2378" y="3089"/>
                  </a:lnTo>
                  <a:lnTo>
                    <a:pt x="2367" y="3108"/>
                  </a:lnTo>
                  <a:lnTo>
                    <a:pt x="2352" y="3123"/>
                  </a:lnTo>
                  <a:lnTo>
                    <a:pt x="2333" y="3134"/>
                  </a:lnTo>
                  <a:lnTo>
                    <a:pt x="2313" y="3142"/>
                  </a:lnTo>
                  <a:lnTo>
                    <a:pt x="2290" y="3145"/>
                  </a:lnTo>
                  <a:lnTo>
                    <a:pt x="98" y="3145"/>
                  </a:lnTo>
                  <a:lnTo>
                    <a:pt x="76" y="3142"/>
                  </a:lnTo>
                  <a:lnTo>
                    <a:pt x="55" y="3134"/>
                  </a:lnTo>
                  <a:lnTo>
                    <a:pt x="37" y="3123"/>
                  </a:lnTo>
                  <a:lnTo>
                    <a:pt x="21" y="3108"/>
                  </a:lnTo>
                  <a:lnTo>
                    <a:pt x="10" y="3089"/>
                  </a:lnTo>
                  <a:lnTo>
                    <a:pt x="3" y="3069"/>
                  </a:lnTo>
                  <a:lnTo>
                    <a:pt x="0" y="3047"/>
                  </a:lnTo>
                  <a:lnTo>
                    <a:pt x="0" y="290"/>
                  </a:lnTo>
                  <a:lnTo>
                    <a:pt x="3" y="268"/>
                  </a:lnTo>
                  <a:lnTo>
                    <a:pt x="10" y="248"/>
                  </a:lnTo>
                  <a:lnTo>
                    <a:pt x="21" y="229"/>
                  </a:lnTo>
                  <a:lnTo>
                    <a:pt x="37" y="214"/>
                  </a:lnTo>
                  <a:lnTo>
                    <a:pt x="55" y="203"/>
                  </a:lnTo>
                  <a:lnTo>
                    <a:pt x="76" y="195"/>
                  </a:lnTo>
                  <a:lnTo>
                    <a:pt x="98" y="192"/>
                  </a:lnTo>
                  <a:lnTo>
                    <a:pt x="2290" y="192"/>
                  </a:lnTo>
                  <a:lnTo>
                    <a:pt x="2313" y="195"/>
                  </a:lnTo>
                  <a:lnTo>
                    <a:pt x="2333" y="203"/>
                  </a:lnTo>
                  <a:lnTo>
                    <a:pt x="2352" y="214"/>
                  </a:lnTo>
                  <a:lnTo>
                    <a:pt x="2367" y="229"/>
                  </a:lnTo>
                  <a:lnTo>
                    <a:pt x="2378" y="248"/>
                  </a:lnTo>
                  <a:lnTo>
                    <a:pt x="2385" y="268"/>
                  </a:lnTo>
                  <a:lnTo>
                    <a:pt x="2388" y="290"/>
                  </a:lnTo>
                  <a:lnTo>
                    <a:pt x="2388" y="882"/>
                  </a:lnTo>
                  <a:lnTo>
                    <a:pt x="2889" y="47"/>
                  </a:lnTo>
                  <a:lnTo>
                    <a:pt x="2901" y="32"/>
                  </a:lnTo>
                  <a:lnTo>
                    <a:pt x="2915" y="20"/>
                  </a:lnTo>
                  <a:lnTo>
                    <a:pt x="2931" y="10"/>
                  </a:lnTo>
                  <a:lnTo>
                    <a:pt x="2950" y="3"/>
                  </a:lnTo>
                  <a:lnTo>
                    <a:pt x="2968" y="0"/>
                  </a:lnTo>
                  <a:close/>
                </a:path>
              </a:pathLst>
            </a:custGeom>
            <a:solidFill>
              <a:srgbClr val="3F3F3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013">
                <a:solidFill>
                  <a:schemeClr val="dk1"/>
                </a:solidFill>
                <a:latin typeface="Open Sans"/>
                <a:ea typeface="Open Sans"/>
                <a:cs typeface="Open Sans"/>
                <a:sym typeface="Open Sans"/>
              </a:endParaRPr>
            </a:p>
          </p:txBody>
        </p:sp>
      </p:grpSp>
      <p:grpSp>
        <p:nvGrpSpPr>
          <p:cNvPr id="319" name="Google Shape;319;p56"/>
          <p:cNvGrpSpPr/>
          <p:nvPr/>
        </p:nvGrpSpPr>
        <p:grpSpPr>
          <a:xfrm>
            <a:off x="6622985" y="2012926"/>
            <a:ext cx="374463" cy="374463"/>
            <a:chOff x="4495" y="668"/>
            <a:chExt cx="4098" cy="4098"/>
          </a:xfrm>
        </p:grpSpPr>
        <p:sp>
          <p:nvSpPr>
            <p:cNvPr id="320" name="Google Shape;320;p56"/>
            <p:cNvSpPr/>
            <p:nvPr/>
          </p:nvSpPr>
          <p:spPr>
            <a:xfrm>
              <a:off x="4495" y="668"/>
              <a:ext cx="4098" cy="4098"/>
            </a:xfrm>
            <a:custGeom>
              <a:rect b="b" l="l" r="r" t="t"/>
              <a:pathLst>
                <a:path extrusionOk="0" h="4098" w="4098">
                  <a:moveTo>
                    <a:pt x="2049" y="163"/>
                  </a:moveTo>
                  <a:lnTo>
                    <a:pt x="1930" y="166"/>
                  </a:lnTo>
                  <a:lnTo>
                    <a:pt x="1813" y="178"/>
                  </a:lnTo>
                  <a:lnTo>
                    <a:pt x="1698" y="196"/>
                  </a:lnTo>
                  <a:lnTo>
                    <a:pt x="1586" y="221"/>
                  </a:lnTo>
                  <a:lnTo>
                    <a:pt x="1475" y="252"/>
                  </a:lnTo>
                  <a:lnTo>
                    <a:pt x="1368" y="291"/>
                  </a:lnTo>
                  <a:lnTo>
                    <a:pt x="1264" y="334"/>
                  </a:lnTo>
                  <a:lnTo>
                    <a:pt x="1164" y="385"/>
                  </a:lnTo>
                  <a:lnTo>
                    <a:pt x="1065" y="441"/>
                  </a:lnTo>
                  <a:lnTo>
                    <a:pt x="972" y="502"/>
                  </a:lnTo>
                  <a:lnTo>
                    <a:pt x="883" y="569"/>
                  </a:lnTo>
                  <a:lnTo>
                    <a:pt x="797" y="640"/>
                  </a:lnTo>
                  <a:lnTo>
                    <a:pt x="717" y="717"/>
                  </a:lnTo>
                  <a:lnTo>
                    <a:pt x="640" y="797"/>
                  </a:lnTo>
                  <a:lnTo>
                    <a:pt x="569" y="883"/>
                  </a:lnTo>
                  <a:lnTo>
                    <a:pt x="502" y="972"/>
                  </a:lnTo>
                  <a:lnTo>
                    <a:pt x="441" y="1065"/>
                  </a:lnTo>
                  <a:lnTo>
                    <a:pt x="385" y="1164"/>
                  </a:lnTo>
                  <a:lnTo>
                    <a:pt x="334" y="1264"/>
                  </a:lnTo>
                  <a:lnTo>
                    <a:pt x="291" y="1368"/>
                  </a:lnTo>
                  <a:lnTo>
                    <a:pt x="252" y="1475"/>
                  </a:lnTo>
                  <a:lnTo>
                    <a:pt x="221" y="1586"/>
                  </a:lnTo>
                  <a:lnTo>
                    <a:pt x="196" y="1698"/>
                  </a:lnTo>
                  <a:lnTo>
                    <a:pt x="178" y="1813"/>
                  </a:lnTo>
                  <a:lnTo>
                    <a:pt x="166" y="1930"/>
                  </a:lnTo>
                  <a:lnTo>
                    <a:pt x="163" y="2049"/>
                  </a:lnTo>
                  <a:lnTo>
                    <a:pt x="166" y="2168"/>
                  </a:lnTo>
                  <a:lnTo>
                    <a:pt x="178" y="2285"/>
                  </a:lnTo>
                  <a:lnTo>
                    <a:pt x="196" y="2400"/>
                  </a:lnTo>
                  <a:lnTo>
                    <a:pt x="221" y="2512"/>
                  </a:lnTo>
                  <a:lnTo>
                    <a:pt x="252" y="2623"/>
                  </a:lnTo>
                  <a:lnTo>
                    <a:pt x="291" y="2730"/>
                  </a:lnTo>
                  <a:lnTo>
                    <a:pt x="334" y="2834"/>
                  </a:lnTo>
                  <a:lnTo>
                    <a:pt x="385" y="2934"/>
                  </a:lnTo>
                  <a:lnTo>
                    <a:pt x="441" y="3033"/>
                  </a:lnTo>
                  <a:lnTo>
                    <a:pt x="502" y="3126"/>
                  </a:lnTo>
                  <a:lnTo>
                    <a:pt x="569" y="3215"/>
                  </a:lnTo>
                  <a:lnTo>
                    <a:pt x="640" y="3301"/>
                  </a:lnTo>
                  <a:lnTo>
                    <a:pt x="717" y="3381"/>
                  </a:lnTo>
                  <a:lnTo>
                    <a:pt x="797" y="3458"/>
                  </a:lnTo>
                  <a:lnTo>
                    <a:pt x="883" y="3529"/>
                  </a:lnTo>
                  <a:lnTo>
                    <a:pt x="972" y="3596"/>
                  </a:lnTo>
                  <a:lnTo>
                    <a:pt x="1065" y="3657"/>
                  </a:lnTo>
                  <a:lnTo>
                    <a:pt x="1164" y="3713"/>
                  </a:lnTo>
                  <a:lnTo>
                    <a:pt x="1264" y="3764"/>
                  </a:lnTo>
                  <a:lnTo>
                    <a:pt x="1368" y="3807"/>
                  </a:lnTo>
                  <a:lnTo>
                    <a:pt x="1475" y="3846"/>
                  </a:lnTo>
                  <a:lnTo>
                    <a:pt x="1586" y="3877"/>
                  </a:lnTo>
                  <a:lnTo>
                    <a:pt x="1698" y="3902"/>
                  </a:lnTo>
                  <a:lnTo>
                    <a:pt x="1813" y="3920"/>
                  </a:lnTo>
                  <a:lnTo>
                    <a:pt x="1930" y="3932"/>
                  </a:lnTo>
                  <a:lnTo>
                    <a:pt x="2049" y="3935"/>
                  </a:lnTo>
                  <a:lnTo>
                    <a:pt x="2168" y="3932"/>
                  </a:lnTo>
                  <a:lnTo>
                    <a:pt x="2285" y="3920"/>
                  </a:lnTo>
                  <a:lnTo>
                    <a:pt x="2400" y="3902"/>
                  </a:lnTo>
                  <a:lnTo>
                    <a:pt x="2512" y="3877"/>
                  </a:lnTo>
                  <a:lnTo>
                    <a:pt x="2623" y="3846"/>
                  </a:lnTo>
                  <a:lnTo>
                    <a:pt x="2730" y="3807"/>
                  </a:lnTo>
                  <a:lnTo>
                    <a:pt x="2834" y="3764"/>
                  </a:lnTo>
                  <a:lnTo>
                    <a:pt x="2934" y="3713"/>
                  </a:lnTo>
                  <a:lnTo>
                    <a:pt x="3033" y="3657"/>
                  </a:lnTo>
                  <a:lnTo>
                    <a:pt x="3126" y="3596"/>
                  </a:lnTo>
                  <a:lnTo>
                    <a:pt x="3215" y="3529"/>
                  </a:lnTo>
                  <a:lnTo>
                    <a:pt x="3301" y="3458"/>
                  </a:lnTo>
                  <a:lnTo>
                    <a:pt x="3381" y="3381"/>
                  </a:lnTo>
                  <a:lnTo>
                    <a:pt x="3458" y="3301"/>
                  </a:lnTo>
                  <a:lnTo>
                    <a:pt x="3529" y="3215"/>
                  </a:lnTo>
                  <a:lnTo>
                    <a:pt x="3596" y="3126"/>
                  </a:lnTo>
                  <a:lnTo>
                    <a:pt x="3657" y="3033"/>
                  </a:lnTo>
                  <a:lnTo>
                    <a:pt x="3713" y="2934"/>
                  </a:lnTo>
                  <a:lnTo>
                    <a:pt x="3764" y="2834"/>
                  </a:lnTo>
                  <a:lnTo>
                    <a:pt x="3807" y="2730"/>
                  </a:lnTo>
                  <a:lnTo>
                    <a:pt x="3846" y="2623"/>
                  </a:lnTo>
                  <a:lnTo>
                    <a:pt x="3877" y="2512"/>
                  </a:lnTo>
                  <a:lnTo>
                    <a:pt x="3902" y="2400"/>
                  </a:lnTo>
                  <a:lnTo>
                    <a:pt x="3920" y="2285"/>
                  </a:lnTo>
                  <a:lnTo>
                    <a:pt x="3932" y="2168"/>
                  </a:lnTo>
                  <a:lnTo>
                    <a:pt x="3935" y="2049"/>
                  </a:lnTo>
                  <a:lnTo>
                    <a:pt x="3932" y="1930"/>
                  </a:lnTo>
                  <a:lnTo>
                    <a:pt x="3920" y="1813"/>
                  </a:lnTo>
                  <a:lnTo>
                    <a:pt x="3902" y="1698"/>
                  </a:lnTo>
                  <a:lnTo>
                    <a:pt x="3877" y="1586"/>
                  </a:lnTo>
                  <a:lnTo>
                    <a:pt x="3846" y="1475"/>
                  </a:lnTo>
                  <a:lnTo>
                    <a:pt x="3807" y="1368"/>
                  </a:lnTo>
                  <a:lnTo>
                    <a:pt x="3764" y="1264"/>
                  </a:lnTo>
                  <a:lnTo>
                    <a:pt x="3713" y="1164"/>
                  </a:lnTo>
                  <a:lnTo>
                    <a:pt x="3657" y="1065"/>
                  </a:lnTo>
                  <a:lnTo>
                    <a:pt x="3596" y="972"/>
                  </a:lnTo>
                  <a:lnTo>
                    <a:pt x="3529" y="883"/>
                  </a:lnTo>
                  <a:lnTo>
                    <a:pt x="3458" y="797"/>
                  </a:lnTo>
                  <a:lnTo>
                    <a:pt x="3381" y="717"/>
                  </a:lnTo>
                  <a:lnTo>
                    <a:pt x="3301" y="640"/>
                  </a:lnTo>
                  <a:lnTo>
                    <a:pt x="3215" y="569"/>
                  </a:lnTo>
                  <a:lnTo>
                    <a:pt x="3126" y="502"/>
                  </a:lnTo>
                  <a:lnTo>
                    <a:pt x="3033" y="441"/>
                  </a:lnTo>
                  <a:lnTo>
                    <a:pt x="2934" y="385"/>
                  </a:lnTo>
                  <a:lnTo>
                    <a:pt x="2834" y="334"/>
                  </a:lnTo>
                  <a:lnTo>
                    <a:pt x="2730" y="291"/>
                  </a:lnTo>
                  <a:lnTo>
                    <a:pt x="2623" y="252"/>
                  </a:lnTo>
                  <a:lnTo>
                    <a:pt x="2512" y="221"/>
                  </a:lnTo>
                  <a:lnTo>
                    <a:pt x="2400" y="196"/>
                  </a:lnTo>
                  <a:lnTo>
                    <a:pt x="2285" y="178"/>
                  </a:lnTo>
                  <a:lnTo>
                    <a:pt x="2168" y="166"/>
                  </a:lnTo>
                  <a:lnTo>
                    <a:pt x="2049" y="163"/>
                  </a:lnTo>
                  <a:close/>
                  <a:moveTo>
                    <a:pt x="2049" y="0"/>
                  </a:moveTo>
                  <a:lnTo>
                    <a:pt x="2166" y="4"/>
                  </a:lnTo>
                  <a:lnTo>
                    <a:pt x="2281" y="12"/>
                  </a:lnTo>
                  <a:lnTo>
                    <a:pt x="2395" y="29"/>
                  </a:lnTo>
                  <a:lnTo>
                    <a:pt x="2508" y="51"/>
                  </a:lnTo>
                  <a:lnTo>
                    <a:pt x="2619" y="79"/>
                  </a:lnTo>
                  <a:lnTo>
                    <a:pt x="2727" y="114"/>
                  </a:lnTo>
                  <a:lnTo>
                    <a:pt x="2834" y="155"/>
                  </a:lnTo>
                  <a:lnTo>
                    <a:pt x="2937" y="201"/>
                  </a:lnTo>
                  <a:lnTo>
                    <a:pt x="3039" y="253"/>
                  </a:lnTo>
                  <a:lnTo>
                    <a:pt x="3137" y="312"/>
                  </a:lnTo>
                  <a:lnTo>
                    <a:pt x="3232" y="376"/>
                  </a:lnTo>
                  <a:lnTo>
                    <a:pt x="3324" y="445"/>
                  </a:lnTo>
                  <a:lnTo>
                    <a:pt x="3413" y="520"/>
                  </a:lnTo>
                  <a:lnTo>
                    <a:pt x="3498" y="600"/>
                  </a:lnTo>
                  <a:lnTo>
                    <a:pt x="3578" y="685"/>
                  </a:lnTo>
                  <a:lnTo>
                    <a:pt x="3653" y="774"/>
                  </a:lnTo>
                  <a:lnTo>
                    <a:pt x="3722" y="866"/>
                  </a:lnTo>
                  <a:lnTo>
                    <a:pt x="3786" y="961"/>
                  </a:lnTo>
                  <a:lnTo>
                    <a:pt x="3845" y="1059"/>
                  </a:lnTo>
                  <a:lnTo>
                    <a:pt x="3897" y="1161"/>
                  </a:lnTo>
                  <a:lnTo>
                    <a:pt x="3943" y="1264"/>
                  </a:lnTo>
                  <a:lnTo>
                    <a:pt x="3984" y="1371"/>
                  </a:lnTo>
                  <a:lnTo>
                    <a:pt x="4019" y="1479"/>
                  </a:lnTo>
                  <a:lnTo>
                    <a:pt x="4047" y="1590"/>
                  </a:lnTo>
                  <a:lnTo>
                    <a:pt x="4069" y="1703"/>
                  </a:lnTo>
                  <a:lnTo>
                    <a:pt x="4086" y="1817"/>
                  </a:lnTo>
                  <a:lnTo>
                    <a:pt x="4094" y="1932"/>
                  </a:lnTo>
                  <a:lnTo>
                    <a:pt x="4098" y="2049"/>
                  </a:lnTo>
                  <a:lnTo>
                    <a:pt x="4094" y="2166"/>
                  </a:lnTo>
                  <a:lnTo>
                    <a:pt x="4086" y="2281"/>
                  </a:lnTo>
                  <a:lnTo>
                    <a:pt x="4069" y="2395"/>
                  </a:lnTo>
                  <a:lnTo>
                    <a:pt x="4047" y="2508"/>
                  </a:lnTo>
                  <a:lnTo>
                    <a:pt x="4019" y="2619"/>
                  </a:lnTo>
                  <a:lnTo>
                    <a:pt x="3984" y="2727"/>
                  </a:lnTo>
                  <a:lnTo>
                    <a:pt x="3943" y="2834"/>
                  </a:lnTo>
                  <a:lnTo>
                    <a:pt x="3897" y="2937"/>
                  </a:lnTo>
                  <a:lnTo>
                    <a:pt x="3845" y="3039"/>
                  </a:lnTo>
                  <a:lnTo>
                    <a:pt x="3786" y="3137"/>
                  </a:lnTo>
                  <a:lnTo>
                    <a:pt x="3722" y="3232"/>
                  </a:lnTo>
                  <a:lnTo>
                    <a:pt x="3653" y="3324"/>
                  </a:lnTo>
                  <a:lnTo>
                    <a:pt x="3578" y="3413"/>
                  </a:lnTo>
                  <a:lnTo>
                    <a:pt x="3498" y="3498"/>
                  </a:lnTo>
                  <a:lnTo>
                    <a:pt x="3413" y="3578"/>
                  </a:lnTo>
                  <a:lnTo>
                    <a:pt x="3324" y="3653"/>
                  </a:lnTo>
                  <a:lnTo>
                    <a:pt x="3232" y="3722"/>
                  </a:lnTo>
                  <a:lnTo>
                    <a:pt x="3137" y="3786"/>
                  </a:lnTo>
                  <a:lnTo>
                    <a:pt x="3039" y="3845"/>
                  </a:lnTo>
                  <a:lnTo>
                    <a:pt x="2937" y="3897"/>
                  </a:lnTo>
                  <a:lnTo>
                    <a:pt x="2834" y="3943"/>
                  </a:lnTo>
                  <a:lnTo>
                    <a:pt x="2727" y="3984"/>
                  </a:lnTo>
                  <a:lnTo>
                    <a:pt x="2619" y="4019"/>
                  </a:lnTo>
                  <a:lnTo>
                    <a:pt x="2508" y="4047"/>
                  </a:lnTo>
                  <a:lnTo>
                    <a:pt x="2395" y="4069"/>
                  </a:lnTo>
                  <a:lnTo>
                    <a:pt x="2281" y="4086"/>
                  </a:lnTo>
                  <a:lnTo>
                    <a:pt x="2166" y="4094"/>
                  </a:lnTo>
                  <a:lnTo>
                    <a:pt x="2049" y="4098"/>
                  </a:lnTo>
                  <a:lnTo>
                    <a:pt x="1932" y="4094"/>
                  </a:lnTo>
                  <a:lnTo>
                    <a:pt x="1817" y="4086"/>
                  </a:lnTo>
                  <a:lnTo>
                    <a:pt x="1703" y="4069"/>
                  </a:lnTo>
                  <a:lnTo>
                    <a:pt x="1590" y="4047"/>
                  </a:lnTo>
                  <a:lnTo>
                    <a:pt x="1479" y="4019"/>
                  </a:lnTo>
                  <a:lnTo>
                    <a:pt x="1371" y="3984"/>
                  </a:lnTo>
                  <a:lnTo>
                    <a:pt x="1264" y="3943"/>
                  </a:lnTo>
                  <a:lnTo>
                    <a:pt x="1161" y="3897"/>
                  </a:lnTo>
                  <a:lnTo>
                    <a:pt x="1059" y="3845"/>
                  </a:lnTo>
                  <a:lnTo>
                    <a:pt x="961" y="3786"/>
                  </a:lnTo>
                  <a:lnTo>
                    <a:pt x="866" y="3722"/>
                  </a:lnTo>
                  <a:lnTo>
                    <a:pt x="774" y="3653"/>
                  </a:lnTo>
                  <a:lnTo>
                    <a:pt x="685" y="3578"/>
                  </a:lnTo>
                  <a:lnTo>
                    <a:pt x="600" y="3498"/>
                  </a:lnTo>
                  <a:lnTo>
                    <a:pt x="520" y="3413"/>
                  </a:lnTo>
                  <a:lnTo>
                    <a:pt x="445" y="3324"/>
                  </a:lnTo>
                  <a:lnTo>
                    <a:pt x="376" y="3232"/>
                  </a:lnTo>
                  <a:lnTo>
                    <a:pt x="312" y="3137"/>
                  </a:lnTo>
                  <a:lnTo>
                    <a:pt x="253" y="3039"/>
                  </a:lnTo>
                  <a:lnTo>
                    <a:pt x="201" y="2937"/>
                  </a:lnTo>
                  <a:lnTo>
                    <a:pt x="155" y="2834"/>
                  </a:lnTo>
                  <a:lnTo>
                    <a:pt x="114" y="2727"/>
                  </a:lnTo>
                  <a:lnTo>
                    <a:pt x="79" y="2619"/>
                  </a:lnTo>
                  <a:lnTo>
                    <a:pt x="51" y="2508"/>
                  </a:lnTo>
                  <a:lnTo>
                    <a:pt x="29" y="2395"/>
                  </a:lnTo>
                  <a:lnTo>
                    <a:pt x="12" y="2281"/>
                  </a:lnTo>
                  <a:lnTo>
                    <a:pt x="4" y="2166"/>
                  </a:lnTo>
                  <a:lnTo>
                    <a:pt x="0" y="2049"/>
                  </a:lnTo>
                  <a:lnTo>
                    <a:pt x="4" y="1932"/>
                  </a:lnTo>
                  <a:lnTo>
                    <a:pt x="12" y="1817"/>
                  </a:lnTo>
                  <a:lnTo>
                    <a:pt x="29" y="1703"/>
                  </a:lnTo>
                  <a:lnTo>
                    <a:pt x="51" y="1590"/>
                  </a:lnTo>
                  <a:lnTo>
                    <a:pt x="79" y="1479"/>
                  </a:lnTo>
                  <a:lnTo>
                    <a:pt x="114" y="1371"/>
                  </a:lnTo>
                  <a:lnTo>
                    <a:pt x="155" y="1264"/>
                  </a:lnTo>
                  <a:lnTo>
                    <a:pt x="201" y="1161"/>
                  </a:lnTo>
                  <a:lnTo>
                    <a:pt x="253" y="1059"/>
                  </a:lnTo>
                  <a:lnTo>
                    <a:pt x="312" y="961"/>
                  </a:lnTo>
                  <a:lnTo>
                    <a:pt x="376" y="866"/>
                  </a:lnTo>
                  <a:lnTo>
                    <a:pt x="445" y="774"/>
                  </a:lnTo>
                  <a:lnTo>
                    <a:pt x="520" y="685"/>
                  </a:lnTo>
                  <a:lnTo>
                    <a:pt x="600" y="600"/>
                  </a:lnTo>
                  <a:lnTo>
                    <a:pt x="685" y="520"/>
                  </a:lnTo>
                  <a:lnTo>
                    <a:pt x="774" y="445"/>
                  </a:lnTo>
                  <a:lnTo>
                    <a:pt x="866" y="376"/>
                  </a:lnTo>
                  <a:lnTo>
                    <a:pt x="961" y="312"/>
                  </a:lnTo>
                  <a:lnTo>
                    <a:pt x="1059" y="253"/>
                  </a:lnTo>
                  <a:lnTo>
                    <a:pt x="1161" y="201"/>
                  </a:lnTo>
                  <a:lnTo>
                    <a:pt x="1264" y="155"/>
                  </a:lnTo>
                  <a:lnTo>
                    <a:pt x="1371" y="114"/>
                  </a:lnTo>
                  <a:lnTo>
                    <a:pt x="1479" y="79"/>
                  </a:lnTo>
                  <a:lnTo>
                    <a:pt x="1590" y="51"/>
                  </a:lnTo>
                  <a:lnTo>
                    <a:pt x="1703" y="29"/>
                  </a:lnTo>
                  <a:lnTo>
                    <a:pt x="1817" y="12"/>
                  </a:lnTo>
                  <a:lnTo>
                    <a:pt x="1932" y="4"/>
                  </a:lnTo>
                  <a:lnTo>
                    <a:pt x="2049" y="0"/>
                  </a:lnTo>
                  <a:close/>
                </a:path>
              </a:pathLst>
            </a:custGeom>
            <a:solidFill>
              <a:srgbClr val="3F3F3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013">
                <a:solidFill>
                  <a:schemeClr val="dk1"/>
                </a:solidFill>
                <a:latin typeface="Open Sans"/>
                <a:ea typeface="Open Sans"/>
                <a:cs typeface="Open Sans"/>
                <a:sym typeface="Open Sans"/>
              </a:endParaRPr>
            </a:p>
          </p:txBody>
        </p:sp>
        <p:sp>
          <p:nvSpPr>
            <p:cNvPr id="321" name="Google Shape;321;p56"/>
            <p:cNvSpPr/>
            <p:nvPr/>
          </p:nvSpPr>
          <p:spPr>
            <a:xfrm>
              <a:off x="5223" y="1755"/>
              <a:ext cx="2569" cy="1974"/>
            </a:xfrm>
            <a:custGeom>
              <a:rect b="b" l="l" r="r" t="t"/>
              <a:pathLst>
                <a:path extrusionOk="0" h="1974" w="2569">
                  <a:moveTo>
                    <a:pt x="2271" y="162"/>
                  </a:moveTo>
                  <a:lnTo>
                    <a:pt x="2245" y="168"/>
                  </a:lnTo>
                  <a:lnTo>
                    <a:pt x="2220" y="181"/>
                  </a:lnTo>
                  <a:lnTo>
                    <a:pt x="2198" y="198"/>
                  </a:lnTo>
                  <a:lnTo>
                    <a:pt x="939" y="1457"/>
                  </a:lnTo>
                  <a:lnTo>
                    <a:pt x="920" y="1471"/>
                  </a:lnTo>
                  <a:lnTo>
                    <a:pt x="901" y="1479"/>
                  </a:lnTo>
                  <a:lnTo>
                    <a:pt x="880" y="1481"/>
                  </a:lnTo>
                  <a:lnTo>
                    <a:pt x="859" y="1479"/>
                  </a:lnTo>
                  <a:lnTo>
                    <a:pt x="840" y="1471"/>
                  </a:lnTo>
                  <a:lnTo>
                    <a:pt x="823" y="1457"/>
                  </a:lnTo>
                  <a:lnTo>
                    <a:pt x="371" y="1005"/>
                  </a:lnTo>
                  <a:lnTo>
                    <a:pt x="351" y="991"/>
                  </a:lnTo>
                  <a:lnTo>
                    <a:pt x="330" y="979"/>
                  </a:lnTo>
                  <a:lnTo>
                    <a:pt x="308" y="972"/>
                  </a:lnTo>
                  <a:lnTo>
                    <a:pt x="284" y="971"/>
                  </a:lnTo>
                  <a:lnTo>
                    <a:pt x="260" y="972"/>
                  </a:lnTo>
                  <a:lnTo>
                    <a:pt x="238" y="979"/>
                  </a:lnTo>
                  <a:lnTo>
                    <a:pt x="217" y="991"/>
                  </a:lnTo>
                  <a:lnTo>
                    <a:pt x="197" y="1005"/>
                  </a:lnTo>
                  <a:lnTo>
                    <a:pt x="180" y="1028"/>
                  </a:lnTo>
                  <a:lnTo>
                    <a:pt x="169" y="1053"/>
                  </a:lnTo>
                  <a:lnTo>
                    <a:pt x="162" y="1079"/>
                  </a:lnTo>
                  <a:lnTo>
                    <a:pt x="162" y="1106"/>
                  </a:lnTo>
                  <a:lnTo>
                    <a:pt x="169" y="1132"/>
                  </a:lnTo>
                  <a:lnTo>
                    <a:pt x="180" y="1157"/>
                  </a:lnTo>
                  <a:lnTo>
                    <a:pt x="197" y="1179"/>
                  </a:lnTo>
                  <a:lnTo>
                    <a:pt x="793" y="1775"/>
                  </a:lnTo>
                  <a:lnTo>
                    <a:pt x="812" y="1790"/>
                  </a:lnTo>
                  <a:lnTo>
                    <a:pt x="833" y="1801"/>
                  </a:lnTo>
                  <a:lnTo>
                    <a:pt x="857" y="1809"/>
                  </a:lnTo>
                  <a:lnTo>
                    <a:pt x="880" y="1811"/>
                  </a:lnTo>
                  <a:lnTo>
                    <a:pt x="904" y="1809"/>
                  </a:lnTo>
                  <a:lnTo>
                    <a:pt x="927" y="1801"/>
                  </a:lnTo>
                  <a:lnTo>
                    <a:pt x="948" y="1790"/>
                  </a:lnTo>
                  <a:lnTo>
                    <a:pt x="967" y="1775"/>
                  </a:lnTo>
                  <a:lnTo>
                    <a:pt x="2370" y="371"/>
                  </a:lnTo>
                  <a:lnTo>
                    <a:pt x="2389" y="349"/>
                  </a:lnTo>
                  <a:lnTo>
                    <a:pt x="2400" y="324"/>
                  </a:lnTo>
                  <a:lnTo>
                    <a:pt x="2406" y="298"/>
                  </a:lnTo>
                  <a:lnTo>
                    <a:pt x="2406" y="272"/>
                  </a:lnTo>
                  <a:lnTo>
                    <a:pt x="2400" y="244"/>
                  </a:lnTo>
                  <a:lnTo>
                    <a:pt x="2389" y="219"/>
                  </a:lnTo>
                  <a:lnTo>
                    <a:pt x="2370" y="198"/>
                  </a:lnTo>
                  <a:lnTo>
                    <a:pt x="2349" y="181"/>
                  </a:lnTo>
                  <a:lnTo>
                    <a:pt x="2324" y="168"/>
                  </a:lnTo>
                  <a:lnTo>
                    <a:pt x="2297" y="162"/>
                  </a:lnTo>
                  <a:lnTo>
                    <a:pt x="2271" y="162"/>
                  </a:lnTo>
                  <a:close/>
                  <a:moveTo>
                    <a:pt x="2265" y="0"/>
                  </a:moveTo>
                  <a:lnTo>
                    <a:pt x="2305" y="0"/>
                  </a:lnTo>
                  <a:lnTo>
                    <a:pt x="2344" y="5"/>
                  </a:lnTo>
                  <a:lnTo>
                    <a:pt x="2383" y="16"/>
                  </a:lnTo>
                  <a:lnTo>
                    <a:pt x="2420" y="33"/>
                  </a:lnTo>
                  <a:lnTo>
                    <a:pt x="2455" y="54"/>
                  </a:lnTo>
                  <a:lnTo>
                    <a:pt x="2486" y="83"/>
                  </a:lnTo>
                  <a:lnTo>
                    <a:pt x="2514" y="114"/>
                  </a:lnTo>
                  <a:lnTo>
                    <a:pt x="2535" y="150"/>
                  </a:lnTo>
                  <a:lnTo>
                    <a:pt x="2553" y="186"/>
                  </a:lnTo>
                  <a:lnTo>
                    <a:pt x="2564" y="224"/>
                  </a:lnTo>
                  <a:lnTo>
                    <a:pt x="2569" y="264"/>
                  </a:lnTo>
                  <a:lnTo>
                    <a:pt x="2569" y="304"/>
                  </a:lnTo>
                  <a:lnTo>
                    <a:pt x="2564" y="344"/>
                  </a:lnTo>
                  <a:lnTo>
                    <a:pt x="2553" y="382"/>
                  </a:lnTo>
                  <a:lnTo>
                    <a:pt x="2535" y="419"/>
                  </a:lnTo>
                  <a:lnTo>
                    <a:pt x="2514" y="454"/>
                  </a:lnTo>
                  <a:lnTo>
                    <a:pt x="2486" y="486"/>
                  </a:lnTo>
                  <a:lnTo>
                    <a:pt x="1083" y="1891"/>
                  </a:lnTo>
                  <a:lnTo>
                    <a:pt x="1054" y="1916"/>
                  </a:lnTo>
                  <a:lnTo>
                    <a:pt x="1023" y="1937"/>
                  </a:lnTo>
                  <a:lnTo>
                    <a:pt x="989" y="1953"/>
                  </a:lnTo>
                  <a:lnTo>
                    <a:pt x="955" y="1964"/>
                  </a:lnTo>
                  <a:lnTo>
                    <a:pt x="917" y="1972"/>
                  </a:lnTo>
                  <a:lnTo>
                    <a:pt x="880" y="1974"/>
                  </a:lnTo>
                  <a:lnTo>
                    <a:pt x="843" y="1972"/>
                  </a:lnTo>
                  <a:lnTo>
                    <a:pt x="806" y="1964"/>
                  </a:lnTo>
                  <a:lnTo>
                    <a:pt x="771" y="1953"/>
                  </a:lnTo>
                  <a:lnTo>
                    <a:pt x="737" y="1937"/>
                  </a:lnTo>
                  <a:lnTo>
                    <a:pt x="706" y="1916"/>
                  </a:lnTo>
                  <a:lnTo>
                    <a:pt x="678" y="1891"/>
                  </a:lnTo>
                  <a:lnTo>
                    <a:pt x="82" y="1295"/>
                  </a:lnTo>
                  <a:lnTo>
                    <a:pt x="54" y="1263"/>
                  </a:lnTo>
                  <a:lnTo>
                    <a:pt x="32" y="1228"/>
                  </a:lnTo>
                  <a:lnTo>
                    <a:pt x="16" y="1190"/>
                  </a:lnTo>
                  <a:lnTo>
                    <a:pt x="5" y="1152"/>
                  </a:lnTo>
                  <a:lnTo>
                    <a:pt x="0" y="1112"/>
                  </a:lnTo>
                  <a:lnTo>
                    <a:pt x="0" y="1073"/>
                  </a:lnTo>
                  <a:lnTo>
                    <a:pt x="5" y="1033"/>
                  </a:lnTo>
                  <a:lnTo>
                    <a:pt x="16" y="994"/>
                  </a:lnTo>
                  <a:lnTo>
                    <a:pt x="32" y="957"/>
                  </a:lnTo>
                  <a:lnTo>
                    <a:pt x="54" y="922"/>
                  </a:lnTo>
                  <a:lnTo>
                    <a:pt x="82" y="890"/>
                  </a:lnTo>
                  <a:lnTo>
                    <a:pt x="114" y="863"/>
                  </a:lnTo>
                  <a:lnTo>
                    <a:pt x="149" y="840"/>
                  </a:lnTo>
                  <a:lnTo>
                    <a:pt x="186" y="824"/>
                  </a:lnTo>
                  <a:lnTo>
                    <a:pt x="224" y="813"/>
                  </a:lnTo>
                  <a:lnTo>
                    <a:pt x="264" y="808"/>
                  </a:lnTo>
                  <a:lnTo>
                    <a:pt x="304" y="808"/>
                  </a:lnTo>
                  <a:lnTo>
                    <a:pt x="344" y="813"/>
                  </a:lnTo>
                  <a:lnTo>
                    <a:pt x="382" y="824"/>
                  </a:lnTo>
                  <a:lnTo>
                    <a:pt x="419" y="840"/>
                  </a:lnTo>
                  <a:lnTo>
                    <a:pt x="454" y="863"/>
                  </a:lnTo>
                  <a:lnTo>
                    <a:pt x="486" y="890"/>
                  </a:lnTo>
                  <a:lnTo>
                    <a:pt x="880" y="1285"/>
                  </a:lnTo>
                  <a:lnTo>
                    <a:pt x="2082" y="83"/>
                  </a:lnTo>
                  <a:lnTo>
                    <a:pt x="2115" y="54"/>
                  </a:lnTo>
                  <a:lnTo>
                    <a:pt x="2149" y="33"/>
                  </a:lnTo>
                  <a:lnTo>
                    <a:pt x="2187" y="16"/>
                  </a:lnTo>
                  <a:lnTo>
                    <a:pt x="2225" y="5"/>
                  </a:lnTo>
                  <a:lnTo>
                    <a:pt x="2265" y="0"/>
                  </a:lnTo>
                  <a:close/>
                </a:path>
              </a:pathLst>
            </a:custGeom>
            <a:solidFill>
              <a:srgbClr val="3F3F3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013">
                <a:solidFill>
                  <a:schemeClr val="dk1"/>
                </a:solidFill>
                <a:latin typeface="Open Sans"/>
                <a:ea typeface="Open Sans"/>
                <a:cs typeface="Open Sans"/>
                <a:sym typeface="Open Sans"/>
              </a:endParaRPr>
            </a:p>
          </p:txBody>
        </p:sp>
        <p:sp>
          <p:nvSpPr>
            <p:cNvPr id="322" name="Google Shape;322;p56"/>
            <p:cNvSpPr/>
            <p:nvPr/>
          </p:nvSpPr>
          <p:spPr>
            <a:xfrm>
              <a:off x="6462" y="3052"/>
              <a:ext cx="1793" cy="1428"/>
            </a:xfrm>
            <a:custGeom>
              <a:rect b="b" l="l" r="r" t="t"/>
              <a:pathLst>
                <a:path extrusionOk="0" h="1428" w="1793">
                  <a:moveTo>
                    <a:pt x="1710" y="0"/>
                  </a:moveTo>
                  <a:lnTo>
                    <a:pt x="1732" y="3"/>
                  </a:lnTo>
                  <a:lnTo>
                    <a:pt x="1752" y="10"/>
                  </a:lnTo>
                  <a:lnTo>
                    <a:pt x="1770" y="23"/>
                  </a:lnTo>
                  <a:lnTo>
                    <a:pt x="1782" y="40"/>
                  </a:lnTo>
                  <a:lnTo>
                    <a:pt x="1791" y="59"/>
                  </a:lnTo>
                  <a:lnTo>
                    <a:pt x="1793" y="80"/>
                  </a:lnTo>
                  <a:lnTo>
                    <a:pt x="1791" y="101"/>
                  </a:lnTo>
                  <a:lnTo>
                    <a:pt x="1761" y="206"/>
                  </a:lnTo>
                  <a:lnTo>
                    <a:pt x="1725" y="308"/>
                  </a:lnTo>
                  <a:lnTo>
                    <a:pt x="1683" y="408"/>
                  </a:lnTo>
                  <a:lnTo>
                    <a:pt x="1634" y="502"/>
                  </a:lnTo>
                  <a:lnTo>
                    <a:pt x="1582" y="594"/>
                  </a:lnTo>
                  <a:lnTo>
                    <a:pt x="1524" y="682"/>
                  </a:lnTo>
                  <a:lnTo>
                    <a:pt x="1460" y="765"/>
                  </a:lnTo>
                  <a:lnTo>
                    <a:pt x="1393" y="845"/>
                  </a:lnTo>
                  <a:lnTo>
                    <a:pt x="1321" y="920"/>
                  </a:lnTo>
                  <a:lnTo>
                    <a:pt x="1244" y="991"/>
                  </a:lnTo>
                  <a:lnTo>
                    <a:pt x="1165" y="1058"/>
                  </a:lnTo>
                  <a:lnTo>
                    <a:pt x="1080" y="1119"/>
                  </a:lnTo>
                  <a:lnTo>
                    <a:pt x="992" y="1175"/>
                  </a:lnTo>
                  <a:lnTo>
                    <a:pt x="902" y="1227"/>
                  </a:lnTo>
                  <a:lnTo>
                    <a:pt x="808" y="1273"/>
                  </a:lnTo>
                  <a:lnTo>
                    <a:pt x="712" y="1313"/>
                  </a:lnTo>
                  <a:lnTo>
                    <a:pt x="611" y="1348"/>
                  </a:lnTo>
                  <a:lnTo>
                    <a:pt x="509" y="1376"/>
                  </a:lnTo>
                  <a:lnTo>
                    <a:pt x="405" y="1399"/>
                  </a:lnTo>
                  <a:lnTo>
                    <a:pt x="299" y="1415"/>
                  </a:lnTo>
                  <a:lnTo>
                    <a:pt x="191" y="1425"/>
                  </a:lnTo>
                  <a:lnTo>
                    <a:pt x="82" y="1428"/>
                  </a:lnTo>
                  <a:lnTo>
                    <a:pt x="61" y="1426"/>
                  </a:lnTo>
                  <a:lnTo>
                    <a:pt x="41" y="1417"/>
                  </a:lnTo>
                  <a:lnTo>
                    <a:pt x="25" y="1405"/>
                  </a:lnTo>
                  <a:lnTo>
                    <a:pt x="11" y="1387"/>
                  </a:lnTo>
                  <a:lnTo>
                    <a:pt x="4" y="1369"/>
                  </a:lnTo>
                  <a:lnTo>
                    <a:pt x="0" y="1346"/>
                  </a:lnTo>
                  <a:lnTo>
                    <a:pt x="4" y="1325"/>
                  </a:lnTo>
                  <a:lnTo>
                    <a:pt x="11" y="1305"/>
                  </a:lnTo>
                  <a:lnTo>
                    <a:pt x="25" y="1289"/>
                  </a:lnTo>
                  <a:lnTo>
                    <a:pt x="41" y="1276"/>
                  </a:lnTo>
                  <a:lnTo>
                    <a:pt x="61" y="1268"/>
                  </a:lnTo>
                  <a:lnTo>
                    <a:pt x="82" y="1264"/>
                  </a:lnTo>
                  <a:lnTo>
                    <a:pt x="186" y="1262"/>
                  </a:lnTo>
                  <a:lnTo>
                    <a:pt x="288" y="1252"/>
                  </a:lnTo>
                  <a:lnTo>
                    <a:pt x="389" y="1236"/>
                  </a:lnTo>
                  <a:lnTo>
                    <a:pt x="488" y="1214"/>
                  </a:lnTo>
                  <a:lnTo>
                    <a:pt x="584" y="1185"/>
                  </a:lnTo>
                  <a:lnTo>
                    <a:pt x="678" y="1150"/>
                  </a:lnTo>
                  <a:lnTo>
                    <a:pt x="770" y="1110"/>
                  </a:lnTo>
                  <a:lnTo>
                    <a:pt x="858" y="1065"/>
                  </a:lnTo>
                  <a:lnTo>
                    <a:pt x="943" y="1015"/>
                  </a:lnTo>
                  <a:lnTo>
                    <a:pt x="1025" y="959"/>
                  </a:lnTo>
                  <a:lnTo>
                    <a:pt x="1103" y="898"/>
                  </a:lnTo>
                  <a:lnTo>
                    <a:pt x="1177" y="832"/>
                  </a:lnTo>
                  <a:lnTo>
                    <a:pt x="1247" y="763"/>
                  </a:lnTo>
                  <a:lnTo>
                    <a:pt x="1313" y="688"/>
                  </a:lnTo>
                  <a:lnTo>
                    <a:pt x="1375" y="610"/>
                  </a:lnTo>
                  <a:lnTo>
                    <a:pt x="1431" y="527"/>
                  </a:lnTo>
                  <a:lnTo>
                    <a:pt x="1483" y="441"/>
                  </a:lnTo>
                  <a:lnTo>
                    <a:pt x="1529" y="350"/>
                  </a:lnTo>
                  <a:lnTo>
                    <a:pt x="1568" y="257"/>
                  </a:lnTo>
                  <a:lnTo>
                    <a:pt x="1603" y="160"/>
                  </a:lnTo>
                  <a:lnTo>
                    <a:pt x="1633" y="61"/>
                  </a:lnTo>
                  <a:lnTo>
                    <a:pt x="1640" y="41"/>
                  </a:lnTo>
                  <a:lnTo>
                    <a:pt x="1654" y="24"/>
                  </a:lnTo>
                  <a:lnTo>
                    <a:pt x="1670" y="11"/>
                  </a:lnTo>
                  <a:lnTo>
                    <a:pt x="1689" y="3"/>
                  </a:lnTo>
                  <a:lnTo>
                    <a:pt x="1710" y="0"/>
                  </a:lnTo>
                  <a:close/>
                </a:path>
              </a:pathLst>
            </a:custGeom>
            <a:solidFill>
              <a:srgbClr val="3F3F3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013">
                <a:solidFill>
                  <a:schemeClr val="dk1"/>
                </a:solidFill>
                <a:latin typeface="Open Sans"/>
                <a:ea typeface="Open Sans"/>
                <a:cs typeface="Open Sans"/>
                <a:sym typeface="Open Sans"/>
              </a:endParaRPr>
            </a:p>
          </p:txBody>
        </p:sp>
        <p:sp>
          <p:nvSpPr>
            <p:cNvPr id="323" name="Google Shape;323;p56"/>
            <p:cNvSpPr/>
            <p:nvPr/>
          </p:nvSpPr>
          <p:spPr>
            <a:xfrm>
              <a:off x="8142" y="2635"/>
              <a:ext cx="165" cy="237"/>
            </a:xfrm>
            <a:custGeom>
              <a:rect b="b" l="l" r="r" t="t"/>
              <a:pathLst>
                <a:path extrusionOk="0" h="237" w="165">
                  <a:moveTo>
                    <a:pt x="83" y="0"/>
                  </a:moveTo>
                  <a:lnTo>
                    <a:pt x="106" y="4"/>
                  </a:lnTo>
                  <a:lnTo>
                    <a:pt x="124" y="11"/>
                  </a:lnTo>
                  <a:lnTo>
                    <a:pt x="142" y="25"/>
                  </a:lnTo>
                  <a:lnTo>
                    <a:pt x="154" y="41"/>
                  </a:lnTo>
                  <a:lnTo>
                    <a:pt x="163" y="61"/>
                  </a:lnTo>
                  <a:lnTo>
                    <a:pt x="165" y="82"/>
                  </a:lnTo>
                  <a:lnTo>
                    <a:pt x="164" y="159"/>
                  </a:lnTo>
                  <a:lnTo>
                    <a:pt x="160" y="180"/>
                  </a:lnTo>
                  <a:lnTo>
                    <a:pt x="152" y="199"/>
                  </a:lnTo>
                  <a:lnTo>
                    <a:pt x="138" y="215"/>
                  </a:lnTo>
                  <a:lnTo>
                    <a:pt x="122" y="226"/>
                  </a:lnTo>
                  <a:lnTo>
                    <a:pt x="103" y="235"/>
                  </a:lnTo>
                  <a:lnTo>
                    <a:pt x="82" y="237"/>
                  </a:lnTo>
                  <a:lnTo>
                    <a:pt x="78" y="237"/>
                  </a:lnTo>
                  <a:lnTo>
                    <a:pt x="57" y="234"/>
                  </a:lnTo>
                  <a:lnTo>
                    <a:pt x="37" y="224"/>
                  </a:lnTo>
                  <a:lnTo>
                    <a:pt x="21" y="211"/>
                  </a:lnTo>
                  <a:lnTo>
                    <a:pt x="10" y="194"/>
                  </a:lnTo>
                  <a:lnTo>
                    <a:pt x="3" y="174"/>
                  </a:lnTo>
                  <a:lnTo>
                    <a:pt x="0" y="152"/>
                  </a:lnTo>
                  <a:lnTo>
                    <a:pt x="1" y="82"/>
                  </a:lnTo>
                  <a:lnTo>
                    <a:pt x="5" y="61"/>
                  </a:lnTo>
                  <a:lnTo>
                    <a:pt x="13" y="41"/>
                  </a:lnTo>
                  <a:lnTo>
                    <a:pt x="26" y="25"/>
                  </a:lnTo>
                  <a:lnTo>
                    <a:pt x="42" y="11"/>
                  </a:lnTo>
                  <a:lnTo>
                    <a:pt x="62" y="4"/>
                  </a:lnTo>
                  <a:lnTo>
                    <a:pt x="83" y="0"/>
                  </a:lnTo>
                  <a:close/>
                </a:path>
              </a:pathLst>
            </a:custGeom>
            <a:solidFill>
              <a:srgbClr val="3F3F3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013">
                <a:solidFill>
                  <a:schemeClr val="dk1"/>
                </a:solidFill>
                <a:latin typeface="Open Sans"/>
                <a:ea typeface="Open Sans"/>
                <a:cs typeface="Open Sans"/>
                <a:sym typeface="Open Sans"/>
              </a:endParaRPr>
            </a:p>
          </p:txBody>
        </p:sp>
      </p:grpSp>
      <p:grpSp>
        <p:nvGrpSpPr>
          <p:cNvPr id="324" name="Google Shape;324;p56"/>
          <p:cNvGrpSpPr/>
          <p:nvPr/>
        </p:nvGrpSpPr>
        <p:grpSpPr>
          <a:xfrm>
            <a:off x="3033248" y="1973233"/>
            <a:ext cx="293366" cy="404819"/>
            <a:chOff x="536" y="300"/>
            <a:chExt cx="687" cy="948"/>
          </a:xfrm>
        </p:grpSpPr>
        <p:sp>
          <p:nvSpPr>
            <p:cNvPr id="325" name="Google Shape;325;p56"/>
            <p:cNvSpPr/>
            <p:nvPr/>
          </p:nvSpPr>
          <p:spPr>
            <a:xfrm>
              <a:off x="536" y="300"/>
              <a:ext cx="687" cy="948"/>
            </a:xfrm>
            <a:custGeom>
              <a:rect b="b" l="l" r="r" t="t"/>
              <a:pathLst>
                <a:path extrusionOk="0" h="3792" w="2748">
                  <a:moveTo>
                    <a:pt x="2126" y="3169"/>
                  </a:moveTo>
                  <a:lnTo>
                    <a:pt x="2126" y="3535"/>
                  </a:lnTo>
                  <a:lnTo>
                    <a:pt x="2490" y="3169"/>
                  </a:lnTo>
                  <a:lnTo>
                    <a:pt x="2126" y="3169"/>
                  </a:lnTo>
                  <a:close/>
                  <a:moveTo>
                    <a:pt x="152" y="151"/>
                  </a:moveTo>
                  <a:lnTo>
                    <a:pt x="152" y="3641"/>
                  </a:lnTo>
                  <a:lnTo>
                    <a:pt x="1974" y="3641"/>
                  </a:lnTo>
                  <a:lnTo>
                    <a:pt x="1974" y="3093"/>
                  </a:lnTo>
                  <a:lnTo>
                    <a:pt x="1977" y="3074"/>
                  </a:lnTo>
                  <a:lnTo>
                    <a:pt x="1985" y="3057"/>
                  </a:lnTo>
                  <a:lnTo>
                    <a:pt x="1996" y="3040"/>
                  </a:lnTo>
                  <a:lnTo>
                    <a:pt x="2012" y="3028"/>
                  </a:lnTo>
                  <a:lnTo>
                    <a:pt x="2031" y="3021"/>
                  </a:lnTo>
                  <a:lnTo>
                    <a:pt x="2050" y="3019"/>
                  </a:lnTo>
                  <a:lnTo>
                    <a:pt x="2050" y="3019"/>
                  </a:lnTo>
                  <a:lnTo>
                    <a:pt x="2597" y="3019"/>
                  </a:lnTo>
                  <a:lnTo>
                    <a:pt x="2597" y="151"/>
                  </a:lnTo>
                  <a:lnTo>
                    <a:pt x="152" y="151"/>
                  </a:lnTo>
                  <a:close/>
                  <a:moveTo>
                    <a:pt x="76" y="0"/>
                  </a:moveTo>
                  <a:lnTo>
                    <a:pt x="2673" y="0"/>
                  </a:lnTo>
                  <a:lnTo>
                    <a:pt x="2693" y="2"/>
                  </a:lnTo>
                  <a:lnTo>
                    <a:pt x="2711" y="10"/>
                  </a:lnTo>
                  <a:lnTo>
                    <a:pt x="2726" y="22"/>
                  </a:lnTo>
                  <a:lnTo>
                    <a:pt x="2738" y="38"/>
                  </a:lnTo>
                  <a:lnTo>
                    <a:pt x="2746" y="55"/>
                  </a:lnTo>
                  <a:lnTo>
                    <a:pt x="2748" y="76"/>
                  </a:lnTo>
                  <a:lnTo>
                    <a:pt x="2748" y="3095"/>
                  </a:lnTo>
                  <a:lnTo>
                    <a:pt x="2746" y="3114"/>
                  </a:lnTo>
                  <a:lnTo>
                    <a:pt x="2739" y="3132"/>
                  </a:lnTo>
                  <a:lnTo>
                    <a:pt x="2726" y="3147"/>
                  </a:lnTo>
                  <a:lnTo>
                    <a:pt x="2104" y="3770"/>
                  </a:lnTo>
                  <a:lnTo>
                    <a:pt x="2088" y="3782"/>
                  </a:lnTo>
                  <a:lnTo>
                    <a:pt x="2070" y="3790"/>
                  </a:lnTo>
                  <a:lnTo>
                    <a:pt x="2050" y="3792"/>
                  </a:lnTo>
                  <a:lnTo>
                    <a:pt x="76" y="3792"/>
                  </a:lnTo>
                  <a:lnTo>
                    <a:pt x="56" y="3790"/>
                  </a:lnTo>
                  <a:lnTo>
                    <a:pt x="38" y="3782"/>
                  </a:lnTo>
                  <a:lnTo>
                    <a:pt x="23" y="3770"/>
                  </a:lnTo>
                  <a:lnTo>
                    <a:pt x="10" y="3754"/>
                  </a:lnTo>
                  <a:lnTo>
                    <a:pt x="3" y="3737"/>
                  </a:lnTo>
                  <a:lnTo>
                    <a:pt x="0" y="3716"/>
                  </a:lnTo>
                  <a:lnTo>
                    <a:pt x="0" y="76"/>
                  </a:lnTo>
                  <a:lnTo>
                    <a:pt x="3" y="55"/>
                  </a:lnTo>
                  <a:lnTo>
                    <a:pt x="10" y="38"/>
                  </a:lnTo>
                  <a:lnTo>
                    <a:pt x="23" y="22"/>
                  </a:lnTo>
                  <a:lnTo>
                    <a:pt x="38" y="10"/>
                  </a:lnTo>
                  <a:lnTo>
                    <a:pt x="56" y="2"/>
                  </a:lnTo>
                  <a:lnTo>
                    <a:pt x="76" y="0"/>
                  </a:lnTo>
                  <a:close/>
                </a:path>
              </a:pathLst>
            </a:custGeom>
            <a:solidFill>
              <a:srgbClr val="3F3F3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013">
                <a:solidFill>
                  <a:schemeClr val="dk1"/>
                </a:solidFill>
                <a:latin typeface="Open Sans"/>
                <a:ea typeface="Open Sans"/>
                <a:cs typeface="Open Sans"/>
                <a:sym typeface="Open Sans"/>
              </a:endParaRPr>
            </a:p>
          </p:txBody>
        </p:sp>
        <p:sp>
          <p:nvSpPr>
            <p:cNvPr id="326" name="Google Shape;326;p56"/>
            <p:cNvSpPr/>
            <p:nvPr/>
          </p:nvSpPr>
          <p:spPr>
            <a:xfrm>
              <a:off x="637" y="453"/>
              <a:ext cx="133" cy="107"/>
            </a:xfrm>
            <a:custGeom>
              <a:rect b="b" l="l" r="r" t="t"/>
              <a:pathLst>
                <a:path extrusionOk="0" h="426" w="536">
                  <a:moveTo>
                    <a:pt x="460" y="0"/>
                  </a:moveTo>
                  <a:lnTo>
                    <a:pt x="480" y="2"/>
                  </a:lnTo>
                  <a:lnTo>
                    <a:pt x="498" y="9"/>
                  </a:lnTo>
                  <a:lnTo>
                    <a:pt x="514" y="21"/>
                  </a:lnTo>
                  <a:lnTo>
                    <a:pt x="525" y="38"/>
                  </a:lnTo>
                  <a:lnTo>
                    <a:pt x="534" y="56"/>
                  </a:lnTo>
                  <a:lnTo>
                    <a:pt x="536" y="74"/>
                  </a:lnTo>
                  <a:lnTo>
                    <a:pt x="534" y="94"/>
                  </a:lnTo>
                  <a:lnTo>
                    <a:pt x="525" y="112"/>
                  </a:lnTo>
                  <a:lnTo>
                    <a:pt x="514" y="128"/>
                  </a:lnTo>
                  <a:lnTo>
                    <a:pt x="238" y="404"/>
                  </a:lnTo>
                  <a:lnTo>
                    <a:pt x="222" y="416"/>
                  </a:lnTo>
                  <a:lnTo>
                    <a:pt x="204" y="424"/>
                  </a:lnTo>
                  <a:lnTo>
                    <a:pt x="184" y="426"/>
                  </a:lnTo>
                  <a:lnTo>
                    <a:pt x="165" y="424"/>
                  </a:lnTo>
                  <a:lnTo>
                    <a:pt x="147" y="416"/>
                  </a:lnTo>
                  <a:lnTo>
                    <a:pt x="131" y="404"/>
                  </a:lnTo>
                  <a:lnTo>
                    <a:pt x="22" y="295"/>
                  </a:lnTo>
                  <a:lnTo>
                    <a:pt x="11" y="279"/>
                  </a:lnTo>
                  <a:lnTo>
                    <a:pt x="3" y="262"/>
                  </a:lnTo>
                  <a:lnTo>
                    <a:pt x="0" y="242"/>
                  </a:lnTo>
                  <a:lnTo>
                    <a:pt x="3" y="223"/>
                  </a:lnTo>
                  <a:lnTo>
                    <a:pt x="11" y="204"/>
                  </a:lnTo>
                  <a:lnTo>
                    <a:pt x="22" y="188"/>
                  </a:lnTo>
                  <a:lnTo>
                    <a:pt x="38" y="177"/>
                  </a:lnTo>
                  <a:lnTo>
                    <a:pt x="57" y="169"/>
                  </a:lnTo>
                  <a:lnTo>
                    <a:pt x="76" y="166"/>
                  </a:lnTo>
                  <a:lnTo>
                    <a:pt x="96" y="169"/>
                  </a:lnTo>
                  <a:lnTo>
                    <a:pt x="113" y="177"/>
                  </a:lnTo>
                  <a:lnTo>
                    <a:pt x="129" y="188"/>
                  </a:lnTo>
                  <a:lnTo>
                    <a:pt x="184" y="243"/>
                  </a:lnTo>
                  <a:lnTo>
                    <a:pt x="407" y="21"/>
                  </a:lnTo>
                  <a:lnTo>
                    <a:pt x="423" y="9"/>
                  </a:lnTo>
                  <a:lnTo>
                    <a:pt x="442" y="2"/>
                  </a:lnTo>
                  <a:lnTo>
                    <a:pt x="460" y="0"/>
                  </a:lnTo>
                  <a:close/>
                </a:path>
              </a:pathLst>
            </a:custGeom>
            <a:solidFill>
              <a:srgbClr val="3F3F3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013">
                <a:solidFill>
                  <a:schemeClr val="dk1"/>
                </a:solidFill>
                <a:latin typeface="Open Sans"/>
                <a:ea typeface="Open Sans"/>
                <a:cs typeface="Open Sans"/>
                <a:sym typeface="Open Sans"/>
              </a:endParaRPr>
            </a:p>
          </p:txBody>
        </p:sp>
        <p:sp>
          <p:nvSpPr>
            <p:cNvPr id="327" name="Google Shape;327;p56"/>
            <p:cNvSpPr/>
            <p:nvPr/>
          </p:nvSpPr>
          <p:spPr>
            <a:xfrm>
              <a:off x="1078" y="496"/>
              <a:ext cx="44" cy="38"/>
            </a:xfrm>
            <a:custGeom>
              <a:rect b="b" l="l" r="r" t="t"/>
              <a:pathLst>
                <a:path extrusionOk="0" h="151" w="179">
                  <a:moveTo>
                    <a:pt x="76" y="0"/>
                  </a:moveTo>
                  <a:lnTo>
                    <a:pt x="103" y="0"/>
                  </a:lnTo>
                  <a:lnTo>
                    <a:pt x="122" y="2"/>
                  </a:lnTo>
                  <a:lnTo>
                    <a:pt x="141" y="10"/>
                  </a:lnTo>
                  <a:lnTo>
                    <a:pt x="156" y="22"/>
                  </a:lnTo>
                  <a:lnTo>
                    <a:pt x="168" y="38"/>
                  </a:lnTo>
                  <a:lnTo>
                    <a:pt x="175" y="55"/>
                  </a:lnTo>
                  <a:lnTo>
                    <a:pt x="179" y="76"/>
                  </a:lnTo>
                  <a:lnTo>
                    <a:pt x="175" y="95"/>
                  </a:lnTo>
                  <a:lnTo>
                    <a:pt x="168" y="114"/>
                  </a:lnTo>
                  <a:lnTo>
                    <a:pt x="156" y="129"/>
                  </a:lnTo>
                  <a:lnTo>
                    <a:pt x="141" y="140"/>
                  </a:lnTo>
                  <a:lnTo>
                    <a:pt x="122" y="148"/>
                  </a:lnTo>
                  <a:lnTo>
                    <a:pt x="103" y="151"/>
                  </a:lnTo>
                  <a:lnTo>
                    <a:pt x="76" y="151"/>
                  </a:lnTo>
                  <a:lnTo>
                    <a:pt x="56" y="148"/>
                  </a:lnTo>
                  <a:lnTo>
                    <a:pt x="38" y="140"/>
                  </a:lnTo>
                  <a:lnTo>
                    <a:pt x="22" y="129"/>
                  </a:lnTo>
                  <a:lnTo>
                    <a:pt x="11" y="114"/>
                  </a:lnTo>
                  <a:lnTo>
                    <a:pt x="3" y="95"/>
                  </a:lnTo>
                  <a:lnTo>
                    <a:pt x="0" y="76"/>
                  </a:lnTo>
                  <a:lnTo>
                    <a:pt x="3" y="55"/>
                  </a:lnTo>
                  <a:lnTo>
                    <a:pt x="11" y="38"/>
                  </a:lnTo>
                  <a:lnTo>
                    <a:pt x="22" y="22"/>
                  </a:lnTo>
                  <a:lnTo>
                    <a:pt x="38" y="10"/>
                  </a:lnTo>
                  <a:lnTo>
                    <a:pt x="56" y="2"/>
                  </a:lnTo>
                  <a:lnTo>
                    <a:pt x="76" y="0"/>
                  </a:lnTo>
                  <a:close/>
                </a:path>
              </a:pathLst>
            </a:custGeom>
            <a:solidFill>
              <a:srgbClr val="3F3F3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013">
                <a:solidFill>
                  <a:schemeClr val="dk1"/>
                </a:solidFill>
                <a:latin typeface="Open Sans"/>
                <a:ea typeface="Open Sans"/>
                <a:cs typeface="Open Sans"/>
                <a:sym typeface="Open Sans"/>
              </a:endParaRPr>
            </a:p>
          </p:txBody>
        </p:sp>
        <p:sp>
          <p:nvSpPr>
            <p:cNvPr id="328" name="Google Shape;328;p56"/>
            <p:cNvSpPr/>
            <p:nvPr/>
          </p:nvSpPr>
          <p:spPr>
            <a:xfrm>
              <a:off x="806" y="496"/>
              <a:ext cx="249" cy="38"/>
            </a:xfrm>
            <a:custGeom>
              <a:rect b="b" l="l" r="r" t="t"/>
              <a:pathLst>
                <a:path extrusionOk="0" h="151" w="997">
                  <a:moveTo>
                    <a:pt x="75" y="0"/>
                  </a:moveTo>
                  <a:lnTo>
                    <a:pt x="921" y="0"/>
                  </a:lnTo>
                  <a:lnTo>
                    <a:pt x="941" y="2"/>
                  </a:lnTo>
                  <a:lnTo>
                    <a:pt x="960" y="10"/>
                  </a:lnTo>
                  <a:lnTo>
                    <a:pt x="975" y="22"/>
                  </a:lnTo>
                  <a:lnTo>
                    <a:pt x="986" y="38"/>
                  </a:lnTo>
                  <a:lnTo>
                    <a:pt x="994" y="55"/>
                  </a:lnTo>
                  <a:lnTo>
                    <a:pt x="997" y="76"/>
                  </a:lnTo>
                  <a:lnTo>
                    <a:pt x="994" y="95"/>
                  </a:lnTo>
                  <a:lnTo>
                    <a:pt x="986" y="114"/>
                  </a:lnTo>
                  <a:lnTo>
                    <a:pt x="975" y="129"/>
                  </a:lnTo>
                  <a:lnTo>
                    <a:pt x="960" y="140"/>
                  </a:lnTo>
                  <a:lnTo>
                    <a:pt x="941" y="148"/>
                  </a:lnTo>
                  <a:lnTo>
                    <a:pt x="921" y="151"/>
                  </a:lnTo>
                  <a:lnTo>
                    <a:pt x="75" y="151"/>
                  </a:lnTo>
                  <a:lnTo>
                    <a:pt x="55" y="148"/>
                  </a:lnTo>
                  <a:lnTo>
                    <a:pt x="37" y="140"/>
                  </a:lnTo>
                  <a:lnTo>
                    <a:pt x="22" y="129"/>
                  </a:lnTo>
                  <a:lnTo>
                    <a:pt x="11" y="114"/>
                  </a:lnTo>
                  <a:lnTo>
                    <a:pt x="3" y="95"/>
                  </a:lnTo>
                  <a:lnTo>
                    <a:pt x="0" y="76"/>
                  </a:lnTo>
                  <a:lnTo>
                    <a:pt x="3" y="55"/>
                  </a:lnTo>
                  <a:lnTo>
                    <a:pt x="11" y="38"/>
                  </a:lnTo>
                  <a:lnTo>
                    <a:pt x="22" y="22"/>
                  </a:lnTo>
                  <a:lnTo>
                    <a:pt x="37" y="10"/>
                  </a:lnTo>
                  <a:lnTo>
                    <a:pt x="55" y="2"/>
                  </a:lnTo>
                  <a:lnTo>
                    <a:pt x="75" y="0"/>
                  </a:lnTo>
                  <a:close/>
                </a:path>
              </a:pathLst>
            </a:custGeom>
            <a:solidFill>
              <a:srgbClr val="3F3F3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013">
                <a:solidFill>
                  <a:schemeClr val="dk1"/>
                </a:solidFill>
                <a:latin typeface="Open Sans"/>
                <a:ea typeface="Open Sans"/>
                <a:cs typeface="Open Sans"/>
                <a:sym typeface="Open Sans"/>
              </a:endParaRPr>
            </a:p>
          </p:txBody>
        </p:sp>
        <p:sp>
          <p:nvSpPr>
            <p:cNvPr id="329" name="Google Shape;329;p56"/>
            <p:cNvSpPr/>
            <p:nvPr/>
          </p:nvSpPr>
          <p:spPr>
            <a:xfrm>
              <a:off x="637" y="636"/>
              <a:ext cx="133" cy="107"/>
            </a:xfrm>
            <a:custGeom>
              <a:rect b="b" l="l" r="r" t="t"/>
              <a:pathLst>
                <a:path extrusionOk="0" h="428" w="536">
                  <a:moveTo>
                    <a:pt x="460" y="0"/>
                  </a:moveTo>
                  <a:lnTo>
                    <a:pt x="480" y="3"/>
                  </a:lnTo>
                  <a:lnTo>
                    <a:pt x="498" y="11"/>
                  </a:lnTo>
                  <a:lnTo>
                    <a:pt x="514" y="22"/>
                  </a:lnTo>
                  <a:lnTo>
                    <a:pt x="525" y="38"/>
                  </a:lnTo>
                  <a:lnTo>
                    <a:pt x="534" y="57"/>
                  </a:lnTo>
                  <a:lnTo>
                    <a:pt x="536" y="76"/>
                  </a:lnTo>
                  <a:lnTo>
                    <a:pt x="534" y="96"/>
                  </a:lnTo>
                  <a:lnTo>
                    <a:pt x="525" y="113"/>
                  </a:lnTo>
                  <a:lnTo>
                    <a:pt x="514" y="129"/>
                  </a:lnTo>
                  <a:lnTo>
                    <a:pt x="238" y="405"/>
                  </a:lnTo>
                  <a:lnTo>
                    <a:pt x="222" y="418"/>
                  </a:lnTo>
                  <a:lnTo>
                    <a:pt x="204" y="424"/>
                  </a:lnTo>
                  <a:lnTo>
                    <a:pt x="184" y="428"/>
                  </a:lnTo>
                  <a:lnTo>
                    <a:pt x="165" y="424"/>
                  </a:lnTo>
                  <a:lnTo>
                    <a:pt x="147" y="418"/>
                  </a:lnTo>
                  <a:lnTo>
                    <a:pt x="131" y="405"/>
                  </a:lnTo>
                  <a:lnTo>
                    <a:pt x="22" y="297"/>
                  </a:lnTo>
                  <a:lnTo>
                    <a:pt x="11" y="281"/>
                  </a:lnTo>
                  <a:lnTo>
                    <a:pt x="3" y="262"/>
                  </a:lnTo>
                  <a:lnTo>
                    <a:pt x="0" y="243"/>
                  </a:lnTo>
                  <a:lnTo>
                    <a:pt x="3" y="225"/>
                  </a:lnTo>
                  <a:lnTo>
                    <a:pt x="11" y="206"/>
                  </a:lnTo>
                  <a:lnTo>
                    <a:pt x="22" y="190"/>
                  </a:lnTo>
                  <a:lnTo>
                    <a:pt x="38" y="177"/>
                  </a:lnTo>
                  <a:lnTo>
                    <a:pt x="57" y="171"/>
                  </a:lnTo>
                  <a:lnTo>
                    <a:pt x="76" y="168"/>
                  </a:lnTo>
                  <a:lnTo>
                    <a:pt x="96" y="171"/>
                  </a:lnTo>
                  <a:lnTo>
                    <a:pt x="113" y="177"/>
                  </a:lnTo>
                  <a:lnTo>
                    <a:pt x="129" y="190"/>
                  </a:lnTo>
                  <a:lnTo>
                    <a:pt x="184" y="245"/>
                  </a:lnTo>
                  <a:lnTo>
                    <a:pt x="407" y="22"/>
                  </a:lnTo>
                  <a:lnTo>
                    <a:pt x="423" y="11"/>
                  </a:lnTo>
                  <a:lnTo>
                    <a:pt x="442" y="3"/>
                  </a:lnTo>
                  <a:lnTo>
                    <a:pt x="460" y="0"/>
                  </a:lnTo>
                  <a:close/>
                </a:path>
              </a:pathLst>
            </a:custGeom>
            <a:solidFill>
              <a:srgbClr val="3F3F3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013">
                <a:solidFill>
                  <a:schemeClr val="dk1"/>
                </a:solidFill>
                <a:latin typeface="Open Sans"/>
                <a:ea typeface="Open Sans"/>
                <a:cs typeface="Open Sans"/>
                <a:sym typeface="Open Sans"/>
              </a:endParaRPr>
            </a:p>
          </p:txBody>
        </p:sp>
        <p:sp>
          <p:nvSpPr>
            <p:cNvPr id="330" name="Google Shape;330;p56"/>
            <p:cNvSpPr/>
            <p:nvPr/>
          </p:nvSpPr>
          <p:spPr>
            <a:xfrm>
              <a:off x="806" y="679"/>
              <a:ext cx="316" cy="38"/>
            </a:xfrm>
            <a:custGeom>
              <a:rect b="b" l="l" r="r" t="t"/>
              <a:pathLst>
                <a:path extrusionOk="0" h="151" w="1266">
                  <a:moveTo>
                    <a:pt x="75" y="0"/>
                  </a:moveTo>
                  <a:lnTo>
                    <a:pt x="1190" y="0"/>
                  </a:lnTo>
                  <a:lnTo>
                    <a:pt x="1209" y="3"/>
                  </a:lnTo>
                  <a:lnTo>
                    <a:pt x="1228" y="10"/>
                  </a:lnTo>
                  <a:lnTo>
                    <a:pt x="1243" y="23"/>
                  </a:lnTo>
                  <a:lnTo>
                    <a:pt x="1255" y="38"/>
                  </a:lnTo>
                  <a:lnTo>
                    <a:pt x="1262" y="56"/>
                  </a:lnTo>
                  <a:lnTo>
                    <a:pt x="1266" y="76"/>
                  </a:lnTo>
                  <a:lnTo>
                    <a:pt x="1262" y="96"/>
                  </a:lnTo>
                  <a:lnTo>
                    <a:pt x="1255" y="114"/>
                  </a:lnTo>
                  <a:lnTo>
                    <a:pt x="1243" y="130"/>
                  </a:lnTo>
                  <a:lnTo>
                    <a:pt x="1228" y="141"/>
                  </a:lnTo>
                  <a:lnTo>
                    <a:pt x="1209" y="149"/>
                  </a:lnTo>
                  <a:lnTo>
                    <a:pt x="1190" y="151"/>
                  </a:lnTo>
                  <a:lnTo>
                    <a:pt x="75" y="151"/>
                  </a:lnTo>
                  <a:lnTo>
                    <a:pt x="55" y="149"/>
                  </a:lnTo>
                  <a:lnTo>
                    <a:pt x="37" y="141"/>
                  </a:lnTo>
                  <a:lnTo>
                    <a:pt x="22" y="130"/>
                  </a:lnTo>
                  <a:lnTo>
                    <a:pt x="11" y="114"/>
                  </a:lnTo>
                  <a:lnTo>
                    <a:pt x="3" y="96"/>
                  </a:lnTo>
                  <a:lnTo>
                    <a:pt x="0" y="76"/>
                  </a:lnTo>
                  <a:lnTo>
                    <a:pt x="3" y="56"/>
                  </a:lnTo>
                  <a:lnTo>
                    <a:pt x="11" y="38"/>
                  </a:lnTo>
                  <a:lnTo>
                    <a:pt x="22" y="23"/>
                  </a:lnTo>
                  <a:lnTo>
                    <a:pt x="37" y="10"/>
                  </a:lnTo>
                  <a:lnTo>
                    <a:pt x="55" y="3"/>
                  </a:lnTo>
                  <a:lnTo>
                    <a:pt x="75" y="0"/>
                  </a:lnTo>
                  <a:close/>
                </a:path>
              </a:pathLst>
            </a:custGeom>
            <a:solidFill>
              <a:srgbClr val="3F3F3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013">
                <a:solidFill>
                  <a:schemeClr val="dk1"/>
                </a:solidFill>
                <a:latin typeface="Open Sans"/>
                <a:ea typeface="Open Sans"/>
                <a:cs typeface="Open Sans"/>
                <a:sym typeface="Open Sans"/>
              </a:endParaRPr>
            </a:p>
          </p:txBody>
        </p:sp>
        <p:sp>
          <p:nvSpPr>
            <p:cNvPr id="331" name="Google Shape;331;p56"/>
            <p:cNvSpPr/>
            <p:nvPr/>
          </p:nvSpPr>
          <p:spPr>
            <a:xfrm>
              <a:off x="637" y="818"/>
              <a:ext cx="133" cy="107"/>
            </a:xfrm>
            <a:custGeom>
              <a:rect b="b" l="l" r="r" t="t"/>
              <a:pathLst>
                <a:path extrusionOk="0" h="427" w="536">
                  <a:moveTo>
                    <a:pt x="460" y="0"/>
                  </a:moveTo>
                  <a:lnTo>
                    <a:pt x="480" y="3"/>
                  </a:lnTo>
                  <a:lnTo>
                    <a:pt x="498" y="10"/>
                  </a:lnTo>
                  <a:lnTo>
                    <a:pt x="514" y="23"/>
                  </a:lnTo>
                  <a:lnTo>
                    <a:pt x="525" y="39"/>
                  </a:lnTo>
                  <a:lnTo>
                    <a:pt x="534" y="57"/>
                  </a:lnTo>
                  <a:lnTo>
                    <a:pt x="536" y="76"/>
                  </a:lnTo>
                  <a:lnTo>
                    <a:pt x="534" y="95"/>
                  </a:lnTo>
                  <a:lnTo>
                    <a:pt x="525" y="114"/>
                  </a:lnTo>
                  <a:lnTo>
                    <a:pt x="514" y="130"/>
                  </a:lnTo>
                  <a:lnTo>
                    <a:pt x="238" y="406"/>
                  </a:lnTo>
                  <a:lnTo>
                    <a:pt x="222" y="417"/>
                  </a:lnTo>
                  <a:lnTo>
                    <a:pt x="204" y="425"/>
                  </a:lnTo>
                  <a:lnTo>
                    <a:pt x="184" y="427"/>
                  </a:lnTo>
                  <a:lnTo>
                    <a:pt x="165" y="425"/>
                  </a:lnTo>
                  <a:lnTo>
                    <a:pt x="147" y="417"/>
                  </a:lnTo>
                  <a:lnTo>
                    <a:pt x="131" y="406"/>
                  </a:lnTo>
                  <a:lnTo>
                    <a:pt x="22" y="296"/>
                  </a:lnTo>
                  <a:lnTo>
                    <a:pt x="11" y="280"/>
                  </a:lnTo>
                  <a:lnTo>
                    <a:pt x="3" y="262"/>
                  </a:lnTo>
                  <a:lnTo>
                    <a:pt x="0" y="244"/>
                  </a:lnTo>
                  <a:lnTo>
                    <a:pt x="3" y="224"/>
                  </a:lnTo>
                  <a:lnTo>
                    <a:pt x="11" y="206"/>
                  </a:lnTo>
                  <a:lnTo>
                    <a:pt x="22" y="190"/>
                  </a:lnTo>
                  <a:lnTo>
                    <a:pt x="38" y="177"/>
                  </a:lnTo>
                  <a:lnTo>
                    <a:pt x="57" y="170"/>
                  </a:lnTo>
                  <a:lnTo>
                    <a:pt x="76" y="168"/>
                  </a:lnTo>
                  <a:lnTo>
                    <a:pt x="96" y="170"/>
                  </a:lnTo>
                  <a:lnTo>
                    <a:pt x="113" y="177"/>
                  </a:lnTo>
                  <a:lnTo>
                    <a:pt x="129" y="190"/>
                  </a:lnTo>
                  <a:lnTo>
                    <a:pt x="184" y="245"/>
                  </a:lnTo>
                  <a:lnTo>
                    <a:pt x="407" y="23"/>
                  </a:lnTo>
                  <a:lnTo>
                    <a:pt x="423" y="10"/>
                  </a:lnTo>
                  <a:lnTo>
                    <a:pt x="442" y="3"/>
                  </a:lnTo>
                  <a:lnTo>
                    <a:pt x="460" y="0"/>
                  </a:lnTo>
                  <a:close/>
                </a:path>
              </a:pathLst>
            </a:custGeom>
            <a:solidFill>
              <a:srgbClr val="3F3F3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013">
                <a:solidFill>
                  <a:schemeClr val="dk1"/>
                </a:solidFill>
                <a:latin typeface="Open Sans"/>
                <a:ea typeface="Open Sans"/>
                <a:cs typeface="Open Sans"/>
                <a:sym typeface="Open Sans"/>
              </a:endParaRPr>
            </a:p>
          </p:txBody>
        </p:sp>
        <p:sp>
          <p:nvSpPr>
            <p:cNvPr id="332" name="Google Shape;332;p56"/>
            <p:cNvSpPr/>
            <p:nvPr/>
          </p:nvSpPr>
          <p:spPr>
            <a:xfrm>
              <a:off x="806" y="862"/>
              <a:ext cx="316" cy="37"/>
            </a:xfrm>
            <a:custGeom>
              <a:rect b="b" l="l" r="r" t="t"/>
              <a:pathLst>
                <a:path extrusionOk="0" h="151" w="1266">
                  <a:moveTo>
                    <a:pt x="75" y="0"/>
                  </a:moveTo>
                  <a:lnTo>
                    <a:pt x="1190" y="0"/>
                  </a:lnTo>
                  <a:lnTo>
                    <a:pt x="1209" y="3"/>
                  </a:lnTo>
                  <a:lnTo>
                    <a:pt x="1228" y="11"/>
                  </a:lnTo>
                  <a:lnTo>
                    <a:pt x="1243" y="22"/>
                  </a:lnTo>
                  <a:lnTo>
                    <a:pt x="1255" y="37"/>
                  </a:lnTo>
                  <a:lnTo>
                    <a:pt x="1262" y="56"/>
                  </a:lnTo>
                  <a:lnTo>
                    <a:pt x="1266" y="75"/>
                  </a:lnTo>
                  <a:lnTo>
                    <a:pt x="1262" y="96"/>
                  </a:lnTo>
                  <a:lnTo>
                    <a:pt x="1255" y="114"/>
                  </a:lnTo>
                  <a:lnTo>
                    <a:pt x="1243" y="129"/>
                  </a:lnTo>
                  <a:lnTo>
                    <a:pt x="1228" y="141"/>
                  </a:lnTo>
                  <a:lnTo>
                    <a:pt x="1209" y="149"/>
                  </a:lnTo>
                  <a:lnTo>
                    <a:pt x="1190" y="151"/>
                  </a:lnTo>
                  <a:lnTo>
                    <a:pt x="75" y="151"/>
                  </a:lnTo>
                  <a:lnTo>
                    <a:pt x="55" y="149"/>
                  </a:lnTo>
                  <a:lnTo>
                    <a:pt x="37" y="141"/>
                  </a:lnTo>
                  <a:lnTo>
                    <a:pt x="22" y="129"/>
                  </a:lnTo>
                  <a:lnTo>
                    <a:pt x="11" y="114"/>
                  </a:lnTo>
                  <a:lnTo>
                    <a:pt x="3" y="96"/>
                  </a:lnTo>
                  <a:lnTo>
                    <a:pt x="0" y="75"/>
                  </a:lnTo>
                  <a:lnTo>
                    <a:pt x="3" y="56"/>
                  </a:lnTo>
                  <a:lnTo>
                    <a:pt x="11" y="37"/>
                  </a:lnTo>
                  <a:lnTo>
                    <a:pt x="22" y="22"/>
                  </a:lnTo>
                  <a:lnTo>
                    <a:pt x="37" y="11"/>
                  </a:lnTo>
                  <a:lnTo>
                    <a:pt x="55" y="3"/>
                  </a:lnTo>
                  <a:lnTo>
                    <a:pt x="75" y="0"/>
                  </a:lnTo>
                  <a:close/>
                </a:path>
              </a:pathLst>
            </a:custGeom>
            <a:solidFill>
              <a:srgbClr val="3F3F3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013">
                <a:solidFill>
                  <a:schemeClr val="dk1"/>
                </a:solidFill>
                <a:latin typeface="Open Sans"/>
                <a:ea typeface="Open Sans"/>
                <a:cs typeface="Open Sans"/>
                <a:sym typeface="Open Sans"/>
              </a:endParaRPr>
            </a:p>
          </p:txBody>
        </p:sp>
      </p:grpSp>
      <p:grpSp>
        <p:nvGrpSpPr>
          <p:cNvPr id="333" name="Google Shape;333;p56"/>
          <p:cNvGrpSpPr/>
          <p:nvPr/>
        </p:nvGrpSpPr>
        <p:grpSpPr>
          <a:xfrm>
            <a:off x="4811848" y="2015289"/>
            <a:ext cx="360383" cy="360609"/>
            <a:chOff x="3337" y="860"/>
            <a:chExt cx="1592" cy="1593"/>
          </a:xfrm>
        </p:grpSpPr>
        <p:sp>
          <p:nvSpPr>
            <p:cNvPr id="334" name="Google Shape;334;p56"/>
            <p:cNvSpPr/>
            <p:nvPr/>
          </p:nvSpPr>
          <p:spPr>
            <a:xfrm>
              <a:off x="3337" y="860"/>
              <a:ext cx="1133" cy="743"/>
            </a:xfrm>
            <a:custGeom>
              <a:rect b="b" l="l" r="r" t="t"/>
              <a:pathLst>
                <a:path extrusionOk="0" h="2228" w="3399">
                  <a:moveTo>
                    <a:pt x="2403" y="0"/>
                  </a:moveTo>
                  <a:lnTo>
                    <a:pt x="2544" y="5"/>
                  </a:lnTo>
                  <a:lnTo>
                    <a:pt x="2685" y="21"/>
                  </a:lnTo>
                  <a:lnTo>
                    <a:pt x="2828" y="45"/>
                  </a:lnTo>
                  <a:lnTo>
                    <a:pt x="2970" y="77"/>
                  </a:lnTo>
                  <a:lnTo>
                    <a:pt x="3113" y="118"/>
                  </a:lnTo>
                  <a:lnTo>
                    <a:pt x="3255" y="166"/>
                  </a:lnTo>
                  <a:lnTo>
                    <a:pt x="3399" y="222"/>
                  </a:lnTo>
                  <a:lnTo>
                    <a:pt x="3331" y="371"/>
                  </a:lnTo>
                  <a:lnTo>
                    <a:pt x="3264" y="513"/>
                  </a:lnTo>
                  <a:lnTo>
                    <a:pt x="3197" y="656"/>
                  </a:lnTo>
                  <a:lnTo>
                    <a:pt x="3065" y="601"/>
                  </a:lnTo>
                  <a:lnTo>
                    <a:pt x="2931" y="557"/>
                  </a:lnTo>
                  <a:lnTo>
                    <a:pt x="2797" y="524"/>
                  </a:lnTo>
                  <a:lnTo>
                    <a:pt x="2663" y="499"/>
                  </a:lnTo>
                  <a:lnTo>
                    <a:pt x="2532" y="484"/>
                  </a:lnTo>
                  <a:lnTo>
                    <a:pt x="2401" y="478"/>
                  </a:lnTo>
                  <a:lnTo>
                    <a:pt x="2272" y="483"/>
                  </a:lnTo>
                  <a:lnTo>
                    <a:pt x="2144" y="494"/>
                  </a:lnTo>
                  <a:lnTo>
                    <a:pt x="2019" y="516"/>
                  </a:lnTo>
                  <a:lnTo>
                    <a:pt x="1897" y="545"/>
                  </a:lnTo>
                  <a:lnTo>
                    <a:pt x="1777" y="582"/>
                  </a:lnTo>
                  <a:lnTo>
                    <a:pt x="1659" y="625"/>
                  </a:lnTo>
                  <a:lnTo>
                    <a:pt x="1547" y="678"/>
                  </a:lnTo>
                  <a:lnTo>
                    <a:pt x="1437" y="736"/>
                  </a:lnTo>
                  <a:lnTo>
                    <a:pt x="1332" y="800"/>
                  </a:lnTo>
                  <a:lnTo>
                    <a:pt x="1232" y="871"/>
                  </a:lnTo>
                  <a:lnTo>
                    <a:pt x="1136" y="949"/>
                  </a:lnTo>
                  <a:lnTo>
                    <a:pt x="1046" y="1032"/>
                  </a:lnTo>
                  <a:lnTo>
                    <a:pt x="960" y="1119"/>
                  </a:lnTo>
                  <a:lnTo>
                    <a:pt x="880" y="1212"/>
                  </a:lnTo>
                  <a:lnTo>
                    <a:pt x="807" y="1311"/>
                  </a:lnTo>
                  <a:lnTo>
                    <a:pt x="739" y="1413"/>
                  </a:lnTo>
                  <a:lnTo>
                    <a:pt x="679" y="1519"/>
                  </a:lnTo>
                  <a:lnTo>
                    <a:pt x="625" y="1630"/>
                  </a:lnTo>
                  <a:lnTo>
                    <a:pt x="580" y="1743"/>
                  </a:lnTo>
                  <a:lnTo>
                    <a:pt x="541" y="1861"/>
                  </a:lnTo>
                  <a:lnTo>
                    <a:pt x="512" y="1981"/>
                  </a:lnTo>
                  <a:lnTo>
                    <a:pt x="490" y="2103"/>
                  </a:lnTo>
                  <a:lnTo>
                    <a:pt x="475" y="2228"/>
                  </a:lnTo>
                  <a:lnTo>
                    <a:pt x="320" y="2215"/>
                  </a:lnTo>
                  <a:lnTo>
                    <a:pt x="162" y="2202"/>
                  </a:lnTo>
                  <a:lnTo>
                    <a:pt x="0" y="2187"/>
                  </a:lnTo>
                  <a:lnTo>
                    <a:pt x="20" y="2046"/>
                  </a:lnTo>
                  <a:lnTo>
                    <a:pt x="46" y="1909"/>
                  </a:lnTo>
                  <a:lnTo>
                    <a:pt x="78" y="1777"/>
                  </a:lnTo>
                  <a:lnTo>
                    <a:pt x="116" y="1649"/>
                  </a:lnTo>
                  <a:lnTo>
                    <a:pt x="160" y="1524"/>
                  </a:lnTo>
                  <a:lnTo>
                    <a:pt x="209" y="1401"/>
                  </a:lnTo>
                  <a:lnTo>
                    <a:pt x="264" y="1285"/>
                  </a:lnTo>
                  <a:lnTo>
                    <a:pt x="325" y="1171"/>
                  </a:lnTo>
                  <a:lnTo>
                    <a:pt x="394" y="1062"/>
                  </a:lnTo>
                  <a:lnTo>
                    <a:pt x="468" y="957"/>
                  </a:lnTo>
                  <a:lnTo>
                    <a:pt x="548" y="857"/>
                  </a:lnTo>
                  <a:lnTo>
                    <a:pt x="635" y="761"/>
                  </a:lnTo>
                  <a:lnTo>
                    <a:pt x="728" y="668"/>
                  </a:lnTo>
                  <a:lnTo>
                    <a:pt x="827" y="580"/>
                  </a:lnTo>
                  <a:lnTo>
                    <a:pt x="934" y="496"/>
                  </a:lnTo>
                  <a:lnTo>
                    <a:pt x="1047" y="417"/>
                  </a:lnTo>
                  <a:lnTo>
                    <a:pt x="1165" y="342"/>
                  </a:lnTo>
                  <a:lnTo>
                    <a:pt x="1300" y="266"/>
                  </a:lnTo>
                  <a:lnTo>
                    <a:pt x="1435" y="200"/>
                  </a:lnTo>
                  <a:lnTo>
                    <a:pt x="1572" y="145"/>
                  </a:lnTo>
                  <a:lnTo>
                    <a:pt x="1709" y="97"/>
                  </a:lnTo>
                  <a:lnTo>
                    <a:pt x="1847" y="59"/>
                  </a:lnTo>
                  <a:lnTo>
                    <a:pt x="1985" y="32"/>
                  </a:lnTo>
                  <a:lnTo>
                    <a:pt x="2124" y="11"/>
                  </a:lnTo>
                  <a:lnTo>
                    <a:pt x="2263" y="1"/>
                  </a:lnTo>
                  <a:lnTo>
                    <a:pt x="2403" y="0"/>
                  </a:lnTo>
                  <a:close/>
                </a:path>
              </a:pathLst>
            </a:custGeom>
            <a:solidFill>
              <a:srgbClr val="3F3F3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013">
                <a:solidFill>
                  <a:schemeClr val="dk1"/>
                </a:solidFill>
                <a:latin typeface="Open Sans"/>
                <a:ea typeface="Open Sans"/>
                <a:cs typeface="Open Sans"/>
                <a:sym typeface="Open Sans"/>
              </a:endParaRPr>
            </a:p>
          </p:txBody>
        </p:sp>
        <p:sp>
          <p:nvSpPr>
            <p:cNvPr id="335" name="Google Shape;335;p56"/>
            <p:cNvSpPr/>
            <p:nvPr/>
          </p:nvSpPr>
          <p:spPr>
            <a:xfrm>
              <a:off x="4188" y="1520"/>
              <a:ext cx="741" cy="930"/>
            </a:xfrm>
            <a:custGeom>
              <a:rect b="b" l="l" r="r" t="t"/>
              <a:pathLst>
                <a:path extrusionOk="0" h="2790" w="2223">
                  <a:moveTo>
                    <a:pt x="2189" y="0"/>
                  </a:moveTo>
                  <a:lnTo>
                    <a:pt x="2208" y="147"/>
                  </a:lnTo>
                  <a:lnTo>
                    <a:pt x="2220" y="292"/>
                  </a:lnTo>
                  <a:lnTo>
                    <a:pt x="2223" y="433"/>
                  </a:lnTo>
                  <a:lnTo>
                    <a:pt x="2218" y="572"/>
                  </a:lnTo>
                  <a:lnTo>
                    <a:pt x="2205" y="708"/>
                  </a:lnTo>
                  <a:lnTo>
                    <a:pt x="2186" y="841"/>
                  </a:lnTo>
                  <a:lnTo>
                    <a:pt x="2159" y="970"/>
                  </a:lnTo>
                  <a:lnTo>
                    <a:pt x="2125" y="1097"/>
                  </a:lnTo>
                  <a:lnTo>
                    <a:pt x="2086" y="1219"/>
                  </a:lnTo>
                  <a:lnTo>
                    <a:pt x="2039" y="1339"/>
                  </a:lnTo>
                  <a:lnTo>
                    <a:pt x="1987" y="1455"/>
                  </a:lnTo>
                  <a:lnTo>
                    <a:pt x="1929" y="1566"/>
                  </a:lnTo>
                  <a:lnTo>
                    <a:pt x="1866" y="1673"/>
                  </a:lnTo>
                  <a:lnTo>
                    <a:pt x="1798" y="1778"/>
                  </a:lnTo>
                  <a:lnTo>
                    <a:pt x="1725" y="1877"/>
                  </a:lnTo>
                  <a:lnTo>
                    <a:pt x="1646" y="1972"/>
                  </a:lnTo>
                  <a:lnTo>
                    <a:pt x="1565" y="2062"/>
                  </a:lnTo>
                  <a:lnTo>
                    <a:pt x="1481" y="2148"/>
                  </a:lnTo>
                  <a:lnTo>
                    <a:pt x="1390" y="2229"/>
                  </a:lnTo>
                  <a:lnTo>
                    <a:pt x="1299" y="2305"/>
                  </a:lnTo>
                  <a:lnTo>
                    <a:pt x="1203" y="2376"/>
                  </a:lnTo>
                  <a:lnTo>
                    <a:pt x="1105" y="2442"/>
                  </a:lnTo>
                  <a:lnTo>
                    <a:pt x="1005" y="2503"/>
                  </a:lnTo>
                  <a:lnTo>
                    <a:pt x="903" y="2558"/>
                  </a:lnTo>
                  <a:lnTo>
                    <a:pt x="798" y="2608"/>
                  </a:lnTo>
                  <a:lnTo>
                    <a:pt x="692" y="2651"/>
                  </a:lnTo>
                  <a:lnTo>
                    <a:pt x="584" y="2691"/>
                  </a:lnTo>
                  <a:lnTo>
                    <a:pt x="477" y="2723"/>
                  </a:lnTo>
                  <a:lnTo>
                    <a:pt x="368" y="2749"/>
                  </a:lnTo>
                  <a:lnTo>
                    <a:pt x="259" y="2769"/>
                  </a:lnTo>
                  <a:lnTo>
                    <a:pt x="150" y="2782"/>
                  </a:lnTo>
                  <a:lnTo>
                    <a:pt x="40" y="2790"/>
                  </a:lnTo>
                  <a:lnTo>
                    <a:pt x="20" y="2558"/>
                  </a:lnTo>
                  <a:lnTo>
                    <a:pt x="0" y="2324"/>
                  </a:lnTo>
                  <a:lnTo>
                    <a:pt x="126" y="2306"/>
                  </a:lnTo>
                  <a:lnTo>
                    <a:pt x="248" y="2283"/>
                  </a:lnTo>
                  <a:lnTo>
                    <a:pt x="368" y="2253"/>
                  </a:lnTo>
                  <a:lnTo>
                    <a:pt x="483" y="2216"/>
                  </a:lnTo>
                  <a:lnTo>
                    <a:pt x="595" y="2173"/>
                  </a:lnTo>
                  <a:lnTo>
                    <a:pt x="702" y="2123"/>
                  </a:lnTo>
                  <a:lnTo>
                    <a:pt x="806" y="2066"/>
                  </a:lnTo>
                  <a:lnTo>
                    <a:pt x="906" y="2002"/>
                  </a:lnTo>
                  <a:lnTo>
                    <a:pt x="1002" y="1932"/>
                  </a:lnTo>
                  <a:lnTo>
                    <a:pt x="1094" y="1855"/>
                  </a:lnTo>
                  <a:lnTo>
                    <a:pt x="1182" y="1772"/>
                  </a:lnTo>
                  <a:lnTo>
                    <a:pt x="1267" y="1681"/>
                  </a:lnTo>
                  <a:lnTo>
                    <a:pt x="1347" y="1583"/>
                  </a:lnTo>
                  <a:lnTo>
                    <a:pt x="1422" y="1481"/>
                  </a:lnTo>
                  <a:lnTo>
                    <a:pt x="1488" y="1376"/>
                  </a:lnTo>
                  <a:lnTo>
                    <a:pt x="1548" y="1269"/>
                  </a:lnTo>
                  <a:lnTo>
                    <a:pt x="1598" y="1160"/>
                  </a:lnTo>
                  <a:lnTo>
                    <a:pt x="1642" y="1047"/>
                  </a:lnTo>
                  <a:lnTo>
                    <a:pt x="1677" y="934"/>
                  </a:lnTo>
                  <a:lnTo>
                    <a:pt x="1706" y="819"/>
                  </a:lnTo>
                  <a:lnTo>
                    <a:pt x="1726" y="701"/>
                  </a:lnTo>
                  <a:lnTo>
                    <a:pt x="1740" y="582"/>
                  </a:lnTo>
                  <a:lnTo>
                    <a:pt x="1745" y="459"/>
                  </a:lnTo>
                  <a:lnTo>
                    <a:pt x="1744" y="336"/>
                  </a:lnTo>
                  <a:lnTo>
                    <a:pt x="1735" y="211"/>
                  </a:lnTo>
                  <a:lnTo>
                    <a:pt x="1721" y="82"/>
                  </a:lnTo>
                  <a:lnTo>
                    <a:pt x="1956" y="40"/>
                  </a:lnTo>
                  <a:lnTo>
                    <a:pt x="2189" y="0"/>
                  </a:lnTo>
                  <a:close/>
                </a:path>
              </a:pathLst>
            </a:custGeom>
            <a:solidFill>
              <a:srgbClr val="3F3F3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013">
                <a:solidFill>
                  <a:schemeClr val="dk1"/>
                </a:solidFill>
                <a:latin typeface="Open Sans"/>
                <a:ea typeface="Open Sans"/>
                <a:cs typeface="Open Sans"/>
                <a:sym typeface="Open Sans"/>
              </a:endParaRPr>
            </a:p>
          </p:txBody>
        </p:sp>
        <p:sp>
          <p:nvSpPr>
            <p:cNvPr id="336" name="Google Shape;336;p56"/>
            <p:cNvSpPr/>
            <p:nvPr/>
          </p:nvSpPr>
          <p:spPr>
            <a:xfrm>
              <a:off x="3341" y="1714"/>
              <a:ext cx="736" cy="739"/>
            </a:xfrm>
            <a:custGeom>
              <a:rect b="b" l="l" r="r" t="t"/>
              <a:pathLst>
                <a:path extrusionOk="0" h="2215" w="2207">
                  <a:moveTo>
                    <a:pt x="455" y="0"/>
                  </a:moveTo>
                  <a:lnTo>
                    <a:pt x="483" y="141"/>
                  </a:lnTo>
                  <a:lnTo>
                    <a:pt x="515" y="276"/>
                  </a:lnTo>
                  <a:lnTo>
                    <a:pt x="552" y="404"/>
                  </a:lnTo>
                  <a:lnTo>
                    <a:pt x="596" y="528"/>
                  </a:lnTo>
                  <a:lnTo>
                    <a:pt x="646" y="646"/>
                  </a:lnTo>
                  <a:lnTo>
                    <a:pt x="701" y="758"/>
                  </a:lnTo>
                  <a:lnTo>
                    <a:pt x="762" y="864"/>
                  </a:lnTo>
                  <a:lnTo>
                    <a:pt x="829" y="965"/>
                  </a:lnTo>
                  <a:lnTo>
                    <a:pt x="900" y="1059"/>
                  </a:lnTo>
                  <a:lnTo>
                    <a:pt x="977" y="1148"/>
                  </a:lnTo>
                  <a:lnTo>
                    <a:pt x="1062" y="1231"/>
                  </a:lnTo>
                  <a:lnTo>
                    <a:pt x="1150" y="1308"/>
                  </a:lnTo>
                  <a:lnTo>
                    <a:pt x="1245" y="1381"/>
                  </a:lnTo>
                  <a:lnTo>
                    <a:pt x="1345" y="1446"/>
                  </a:lnTo>
                  <a:lnTo>
                    <a:pt x="1451" y="1508"/>
                  </a:lnTo>
                  <a:lnTo>
                    <a:pt x="1562" y="1563"/>
                  </a:lnTo>
                  <a:lnTo>
                    <a:pt x="1680" y="1611"/>
                  </a:lnTo>
                  <a:lnTo>
                    <a:pt x="1802" y="1655"/>
                  </a:lnTo>
                  <a:lnTo>
                    <a:pt x="1932" y="1692"/>
                  </a:lnTo>
                  <a:lnTo>
                    <a:pt x="2065" y="1726"/>
                  </a:lnTo>
                  <a:lnTo>
                    <a:pt x="2207" y="1752"/>
                  </a:lnTo>
                  <a:lnTo>
                    <a:pt x="2186" y="1981"/>
                  </a:lnTo>
                  <a:lnTo>
                    <a:pt x="2166" y="2215"/>
                  </a:lnTo>
                  <a:lnTo>
                    <a:pt x="2030" y="2199"/>
                  </a:lnTo>
                  <a:lnTo>
                    <a:pt x="1898" y="2177"/>
                  </a:lnTo>
                  <a:lnTo>
                    <a:pt x="1769" y="2148"/>
                  </a:lnTo>
                  <a:lnTo>
                    <a:pt x="1645" y="2112"/>
                  </a:lnTo>
                  <a:lnTo>
                    <a:pt x="1523" y="2069"/>
                  </a:lnTo>
                  <a:lnTo>
                    <a:pt x="1405" y="2021"/>
                  </a:lnTo>
                  <a:lnTo>
                    <a:pt x="1291" y="1967"/>
                  </a:lnTo>
                  <a:lnTo>
                    <a:pt x="1182" y="1908"/>
                  </a:lnTo>
                  <a:lnTo>
                    <a:pt x="1078" y="1844"/>
                  </a:lnTo>
                  <a:lnTo>
                    <a:pt x="976" y="1774"/>
                  </a:lnTo>
                  <a:lnTo>
                    <a:pt x="880" y="1700"/>
                  </a:lnTo>
                  <a:lnTo>
                    <a:pt x="787" y="1621"/>
                  </a:lnTo>
                  <a:lnTo>
                    <a:pt x="699" y="1540"/>
                  </a:lnTo>
                  <a:lnTo>
                    <a:pt x="616" y="1454"/>
                  </a:lnTo>
                  <a:lnTo>
                    <a:pt x="538" y="1363"/>
                  </a:lnTo>
                  <a:lnTo>
                    <a:pt x="464" y="1272"/>
                  </a:lnTo>
                  <a:lnTo>
                    <a:pt x="395" y="1177"/>
                  </a:lnTo>
                  <a:lnTo>
                    <a:pt x="333" y="1080"/>
                  </a:lnTo>
                  <a:lnTo>
                    <a:pt x="275" y="981"/>
                  </a:lnTo>
                  <a:lnTo>
                    <a:pt x="221" y="879"/>
                  </a:lnTo>
                  <a:lnTo>
                    <a:pt x="173" y="775"/>
                  </a:lnTo>
                  <a:lnTo>
                    <a:pt x="131" y="672"/>
                  </a:lnTo>
                  <a:lnTo>
                    <a:pt x="94" y="567"/>
                  </a:lnTo>
                  <a:lnTo>
                    <a:pt x="64" y="461"/>
                  </a:lnTo>
                  <a:lnTo>
                    <a:pt x="39" y="356"/>
                  </a:lnTo>
                  <a:lnTo>
                    <a:pt x="20" y="250"/>
                  </a:lnTo>
                  <a:lnTo>
                    <a:pt x="7" y="145"/>
                  </a:lnTo>
                  <a:lnTo>
                    <a:pt x="0" y="40"/>
                  </a:lnTo>
                  <a:lnTo>
                    <a:pt x="229" y="20"/>
                  </a:lnTo>
                  <a:lnTo>
                    <a:pt x="455" y="0"/>
                  </a:lnTo>
                  <a:close/>
                </a:path>
              </a:pathLst>
            </a:custGeom>
            <a:solidFill>
              <a:srgbClr val="3F3F3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013">
                <a:solidFill>
                  <a:schemeClr val="dk1"/>
                </a:solidFill>
                <a:latin typeface="Open Sans"/>
                <a:ea typeface="Open Sans"/>
                <a:cs typeface="Open Sans"/>
                <a:sym typeface="Open Sans"/>
              </a:endParaRPr>
            </a:p>
          </p:txBody>
        </p:sp>
        <p:sp>
          <p:nvSpPr>
            <p:cNvPr id="337" name="Google Shape;337;p56"/>
            <p:cNvSpPr/>
            <p:nvPr/>
          </p:nvSpPr>
          <p:spPr>
            <a:xfrm>
              <a:off x="4498" y="1005"/>
              <a:ext cx="384" cy="435"/>
            </a:xfrm>
            <a:custGeom>
              <a:rect b="b" l="l" r="r" t="t"/>
              <a:pathLst>
                <a:path extrusionOk="0" h="1305" w="1151">
                  <a:moveTo>
                    <a:pt x="274" y="0"/>
                  </a:moveTo>
                  <a:lnTo>
                    <a:pt x="383" y="83"/>
                  </a:lnTo>
                  <a:lnTo>
                    <a:pt x="486" y="169"/>
                  </a:lnTo>
                  <a:lnTo>
                    <a:pt x="582" y="260"/>
                  </a:lnTo>
                  <a:lnTo>
                    <a:pt x="674" y="355"/>
                  </a:lnTo>
                  <a:lnTo>
                    <a:pt x="760" y="454"/>
                  </a:lnTo>
                  <a:lnTo>
                    <a:pt x="838" y="557"/>
                  </a:lnTo>
                  <a:lnTo>
                    <a:pt x="912" y="665"/>
                  </a:lnTo>
                  <a:lnTo>
                    <a:pt x="981" y="777"/>
                  </a:lnTo>
                  <a:lnTo>
                    <a:pt x="1043" y="895"/>
                  </a:lnTo>
                  <a:lnTo>
                    <a:pt x="1100" y="1016"/>
                  </a:lnTo>
                  <a:lnTo>
                    <a:pt x="1151" y="1142"/>
                  </a:lnTo>
                  <a:lnTo>
                    <a:pt x="998" y="1198"/>
                  </a:lnTo>
                  <a:lnTo>
                    <a:pt x="850" y="1252"/>
                  </a:lnTo>
                  <a:lnTo>
                    <a:pt x="701" y="1305"/>
                  </a:lnTo>
                  <a:lnTo>
                    <a:pt x="656" y="1195"/>
                  </a:lnTo>
                  <a:lnTo>
                    <a:pt x="605" y="1089"/>
                  </a:lnTo>
                  <a:lnTo>
                    <a:pt x="549" y="987"/>
                  </a:lnTo>
                  <a:lnTo>
                    <a:pt x="486" y="888"/>
                  </a:lnTo>
                  <a:lnTo>
                    <a:pt x="418" y="793"/>
                  </a:lnTo>
                  <a:lnTo>
                    <a:pt x="343" y="703"/>
                  </a:lnTo>
                  <a:lnTo>
                    <a:pt x="265" y="618"/>
                  </a:lnTo>
                  <a:lnTo>
                    <a:pt x="181" y="538"/>
                  </a:lnTo>
                  <a:lnTo>
                    <a:pt x="93" y="463"/>
                  </a:lnTo>
                  <a:lnTo>
                    <a:pt x="0" y="391"/>
                  </a:lnTo>
                  <a:lnTo>
                    <a:pt x="92" y="260"/>
                  </a:lnTo>
                  <a:lnTo>
                    <a:pt x="183" y="129"/>
                  </a:lnTo>
                  <a:lnTo>
                    <a:pt x="274" y="0"/>
                  </a:lnTo>
                  <a:close/>
                </a:path>
              </a:pathLst>
            </a:custGeom>
            <a:solidFill>
              <a:srgbClr val="3F3F3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013">
                <a:solidFill>
                  <a:schemeClr val="dk1"/>
                </a:solidFill>
                <a:latin typeface="Open Sans"/>
                <a:ea typeface="Open Sans"/>
                <a:cs typeface="Open Sans"/>
                <a:sym typeface="Open Sans"/>
              </a:endParaRPr>
            </a:p>
          </p:txBody>
        </p:sp>
        <p:sp>
          <p:nvSpPr>
            <p:cNvPr id="338" name="Google Shape;338;p56"/>
            <p:cNvSpPr/>
            <p:nvPr/>
          </p:nvSpPr>
          <p:spPr>
            <a:xfrm>
              <a:off x="4303" y="1444"/>
              <a:ext cx="229" cy="565"/>
            </a:xfrm>
            <a:custGeom>
              <a:rect b="b" l="l" r="r" t="t"/>
              <a:pathLst>
                <a:path extrusionOk="0" h="1695" w="688">
                  <a:moveTo>
                    <a:pt x="156" y="157"/>
                  </a:moveTo>
                  <a:lnTo>
                    <a:pt x="156" y="1539"/>
                  </a:lnTo>
                  <a:lnTo>
                    <a:pt x="532" y="1539"/>
                  </a:lnTo>
                  <a:lnTo>
                    <a:pt x="532" y="157"/>
                  </a:lnTo>
                  <a:lnTo>
                    <a:pt x="156" y="157"/>
                  </a:lnTo>
                  <a:close/>
                  <a:moveTo>
                    <a:pt x="77" y="0"/>
                  </a:moveTo>
                  <a:lnTo>
                    <a:pt x="609" y="0"/>
                  </a:lnTo>
                  <a:lnTo>
                    <a:pt x="634" y="4"/>
                  </a:lnTo>
                  <a:lnTo>
                    <a:pt x="656" y="14"/>
                  </a:lnTo>
                  <a:lnTo>
                    <a:pt x="673" y="32"/>
                  </a:lnTo>
                  <a:lnTo>
                    <a:pt x="684" y="52"/>
                  </a:lnTo>
                  <a:lnTo>
                    <a:pt x="688" y="77"/>
                  </a:lnTo>
                  <a:lnTo>
                    <a:pt x="688" y="1618"/>
                  </a:lnTo>
                  <a:lnTo>
                    <a:pt x="684" y="1643"/>
                  </a:lnTo>
                  <a:lnTo>
                    <a:pt x="673" y="1663"/>
                  </a:lnTo>
                  <a:lnTo>
                    <a:pt x="656" y="1681"/>
                  </a:lnTo>
                  <a:lnTo>
                    <a:pt x="634" y="1691"/>
                  </a:lnTo>
                  <a:lnTo>
                    <a:pt x="609" y="1695"/>
                  </a:lnTo>
                  <a:lnTo>
                    <a:pt x="77" y="1695"/>
                  </a:lnTo>
                  <a:lnTo>
                    <a:pt x="52" y="1691"/>
                  </a:lnTo>
                  <a:lnTo>
                    <a:pt x="30" y="1681"/>
                  </a:lnTo>
                  <a:lnTo>
                    <a:pt x="14" y="1663"/>
                  </a:lnTo>
                  <a:lnTo>
                    <a:pt x="3" y="1643"/>
                  </a:lnTo>
                  <a:lnTo>
                    <a:pt x="0" y="1618"/>
                  </a:lnTo>
                  <a:lnTo>
                    <a:pt x="0" y="77"/>
                  </a:lnTo>
                  <a:lnTo>
                    <a:pt x="3" y="52"/>
                  </a:lnTo>
                  <a:lnTo>
                    <a:pt x="14" y="32"/>
                  </a:lnTo>
                  <a:lnTo>
                    <a:pt x="30" y="14"/>
                  </a:lnTo>
                  <a:lnTo>
                    <a:pt x="52" y="4"/>
                  </a:lnTo>
                  <a:lnTo>
                    <a:pt x="77" y="0"/>
                  </a:lnTo>
                  <a:close/>
                </a:path>
              </a:pathLst>
            </a:custGeom>
            <a:solidFill>
              <a:srgbClr val="3F3F3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013">
                <a:solidFill>
                  <a:schemeClr val="dk1"/>
                </a:solidFill>
                <a:latin typeface="Open Sans"/>
                <a:ea typeface="Open Sans"/>
                <a:cs typeface="Open Sans"/>
                <a:sym typeface="Open Sans"/>
              </a:endParaRPr>
            </a:p>
          </p:txBody>
        </p:sp>
        <p:sp>
          <p:nvSpPr>
            <p:cNvPr id="339" name="Google Shape;339;p56"/>
            <p:cNvSpPr/>
            <p:nvPr/>
          </p:nvSpPr>
          <p:spPr>
            <a:xfrm>
              <a:off x="3733" y="1580"/>
              <a:ext cx="230" cy="429"/>
            </a:xfrm>
            <a:custGeom>
              <a:rect b="b" l="l" r="r" t="t"/>
              <a:pathLst>
                <a:path extrusionOk="0" h="1286" w="688">
                  <a:moveTo>
                    <a:pt x="155" y="1010"/>
                  </a:moveTo>
                  <a:lnTo>
                    <a:pt x="155" y="1130"/>
                  </a:lnTo>
                  <a:lnTo>
                    <a:pt x="276" y="1130"/>
                  </a:lnTo>
                  <a:lnTo>
                    <a:pt x="155" y="1010"/>
                  </a:lnTo>
                  <a:close/>
                  <a:moveTo>
                    <a:pt x="155" y="764"/>
                  </a:moveTo>
                  <a:lnTo>
                    <a:pt x="155" y="886"/>
                  </a:lnTo>
                  <a:lnTo>
                    <a:pt x="400" y="1130"/>
                  </a:lnTo>
                  <a:lnTo>
                    <a:pt x="400" y="1132"/>
                  </a:lnTo>
                  <a:lnTo>
                    <a:pt x="523" y="1132"/>
                  </a:lnTo>
                  <a:lnTo>
                    <a:pt x="155" y="764"/>
                  </a:lnTo>
                  <a:close/>
                  <a:moveTo>
                    <a:pt x="155" y="516"/>
                  </a:moveTo>
                  <a:lnTo>
                    <a:pt x="155" y="638"/>
                  </a:lnTo>
                  <a:lnTo>
                    <a:pt x="532" y="1017"/>
                  </a:lnTo>
                  <a:lnTo>
                    <a:pt x="532" y="893"/>
                  </a:lnTo>
                  <a:lnTo>
                    <a:pt x="155" y="516"/>
                  </a:lnTo>
                  <a:close/>
                  <a:moveTo>
                    <a:pt x="155" y="269"/>
                  </a:moveTo>
                  <a:lnTo>
                    <a:pt x="155" y="393"/>
                  </a:lnTo>
                  <a:lnTo>
                    <a:pt x="532" y="769"/>
                  </a:lnTo>
                  <a:lnTo>
                    <a:pt x="532" y="647"/>
                  </a:lnTo>
                  <a:lnTo>
                    <a:pt x="155" y="269"/>
                  </a:lnTo>
                  <a:close/>
                  <a:moveTo>
                    <a:pt x="165" y="157"/>
                  </a:moveTo>
                  <a:lnTo>
                    <a:pt x="532" y="524"/>
                  </a:lnTo>
                  <a:lnTo>
                    <a:pt x="532" y="400"/>
                  </a:lnTo>
                  <a:lnTo>
                    <a:pt x="289" y="157"/>
                  </a:lnTo>
                  <a:lnTo>
                    <a:pt x="165" y="157"/>
                  </a:lnTo>
                  <a:close/>
                  <a:moveTo>
                    <a:pt x="411" y="155"/>
                  </a:moveTo>
                  <a:lnTo>
                    <a:pt x="532" y="276"/>
                  </a:lnTo>
                  <a:lnTo>
                    <a:pt x="532" y="155"/>
                  </a:lnTo>
                  <a:lnTo>
                    <a:pt x="411" y="155"/>
                  </a:lnTo>
                  <a:close/>
                  <a:moveTo>
                    <a:pt x="78" y="0"/>
                  </a:moveTo>
                  <a:lnTo>
                    <a:pt x="611" y="0"/>
                  </a:lnTo>
                  <a:lnTo>
                    <a:pt x="635" y="4"/>
                  </a:lnTo>
                  <a:lnTo>
                    <a:pt x="657" y="14"/>
                  </a:lnTo>
                  <a:lnTo>
                    <a:pt x="673" y="32"/>
                  </a:lnTo>
                  <a:lnTo>
                    <a:pt x="685" y="52"/>
                  </a:lnTo>
                  <a:lnTo>
                    <a:pt x="688" y="77"/>
                  </a:lnTo>
                  <a:lnTo>
                    <a:pt x="688" y="1209"/>
                  </a:lnTo>
                  <a:lnTo>
                    <a:pt x="685" y="1234"/>
                  </a:lnTo>
                  <a:lnTo>
                    <a:pt x="673" y="1254"/>
                  </a:lnTo>
                  <a:lnTo>
                    <a:pt x="657" y="1272"/>
                  </a:lnTo>
                  <a:lnTo>
                    <a:pt x="635" y="1282"/>
                  </a:lnTo>
                  <a:lnTo>
                    <a:pt x="611" y="1286"/>
                  </a:lnTo>
                  <a:lnTo>
                    <a:pt x="78" y="1286"/>
                  </a:lnTo>
                  <a:lnTo>
                    <a:pt x="53" y="1282"/>
                  </a:lnTo>
                  <a:lnTo>
                    <a:pt x="32" y="1272"/>
                  </a:lnTo>
                  <a:lnTo>
                    <a:pt x="14" y="1254"/>
                  </a:lnTo>
                  <a:lnTo>
                    <a:pt x="4" y="1234"/>
                  </a:lnTo>
                  <a:lnTo>
                    <a:pt x="0" y="1209"/>
                  </a:lnTo>
                  <a:lnTo>
                    <a:pt x="0" y="77"/>
                  </a:lnTo>
                  <a:lnTo>
                    <a:pt x="4" y="52"/>
                  </a:lnTo>
                  <a:lnTo>
                    <a:pt x="14" y="32"/>
                  </a:lnTo>
                  <a:lnTo>
                    <a:pt x="32" y="14"/>
                  </a:lnTo>
                  <a:lnTo>
                    <a:pt x="53" y="4"/>
                  </a:lnTo>
                  <a:lnTo>
                    <a:pt x="78" y="0"/>
                  </a:lnTo>
                  <a:close/>
                </a:path>
              </a:pathLst>
            </a:custGeom>
            <a:solidFill>
              <a:srgbClr val="3F3F3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013">
                <a:solidFill>
                  <a:schemeClr val="dk1"/>
                </a:solidFill>
                <a:latin typeface="Open Sans"/>
                <a:ea typeface="Open Sans"/>
                <a:cs typeface="Open Sans"/>
                <a:sym typeface="Open Sans"/>
              </a:endParaRPr>
            </a:p>
          </p:txBody>
        </p:sp>
        <p:sp>
          <p:nvSpPr>
            <p:cNvPr id="340" name="Google Shape;340;p56"/>
            <p:cNvSpPr/>
            <p:nvPr/>
          </p:nvSpPr>
          <p:spPr>
            <a:xfrm>
              <a:off x="4018" y="1235"/>
              <a:ext cx="229" cy="774"/>
            </a:xfrm>
            <a:custGeom>
              <a:rect b="b" l="l" r="r" t="t"/>
              <a:pathLst>
                <a:path extrusionOk="0" h="2321" w="689">
                  <a:moveTo>
                    <a:pt x="79" y="0"/>
                  </a:moveTo>
                  <a:lnTo>
                    <a:pt x="611" y="0"/>
                  </a:lnTo>
                  <a:lnTo>
                    <a:pt x="636" y="4"/>
                  </a:lnTo>
                  <a:lnTo>
                    <a:pt x="657" y="14"/>
                  </a:lnTo>
                  <a:lnTo>
                    <a:pt x="674" y="32"/>
                  </a:lnTo>
                  <a:lnTo>
                    <a:pt x="686" y="54"/>
                  </a:lnTo>
                  <a:lnTo>
                    <a:pt x="689" y="78"/>
                  </a:lnTo>
                  <a:lnTo>
                    <a:pt x="689" y="2244"/>
                  </a:lnTo>
                  <a:lnTo>
                    <a:pt x="686" y="2269"/>
                  </a:lnTo>
                  <a:lnTo>
                    <a:pt x="674" y="2289"/>
                  </a:lnTo>
                  <a:lnTo>
                    <a:pt x="657" y="2307"/>
                  </a:lnTo>
                  <a:lnTo>
                    <a:pt x="636" y="2317"/>
                  </a:lnTo>
                  <a:lnTo>
                    <a:pt x="611" y="2321"/>
                  </a:lnTo>
                  <a:lnTo>
                    <a:pt x="79" y="2321"/>
                  </a:lnTo>
                  <a:lnTo>
                    <a:pt x="54" y="2317"/>
                  </a:lnTo>
                  <a:lnTo>
                    <a:pt x="32" y="2307"/>
                  </a:lnTo>
                  <a:lnTo>
                    <a:pt x="15" y="2289"/>
                  </a:lnTo>
                  <a:lnTo>
                    <a:pt x="5" y="2269"/>
                  </a:lnTo>
                  <a:lnTo>
                    <a:pt x="0" y="2244"/>
                  </a:lnTo>
                  <a:lnTo>
                    <a:pt x="0" y="78"/>
                  </a:lnTo>
                  <a:lnTo>
                    <a:pt x="5" y="54"/>
                  </a:lnTo>
                  <a:lnTo>
                    <a:pt x="15" y="32"/>
                  </a:lnTo>
                  <a:lnTo>
                    <a:pt x="32" y="14"/>
                  </a:lnTo>
                  <a:lnTo>
                    <a:pt x="54" y="4"/>
                  </a:lnTo>
                  <a:lnTo>
                    <a:pt x="79" y="0"/>
                  </a:lnTo>
                  <a:close/>
                </a:path>
              </a:pathLst>
            </a:custGeom>
            <a:solidFill>
              <a:srgbClr val="3F3F3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013">
                <a:solidFill>
                  <a:schemeClr val="dk1"/>
                </a:solidFill>
                <a:latin typeface="Open Sans"/>
                <a:ea typeface="Open Sans"/>
                <a:cs typeface="Open Sans"/>
                <a:sym typeface="Open Sans"/>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000"/>
                                        <p:tgtEl>
                                          <p:spTgt spid="28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1000"/>
                                        <p:tgtEl>
                                          <p:spTgt spid="284"/>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1000"/>
                                        <p:tgtEl>
                                          <p:spTgt spid="286"/>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1000"/>
                                        <p:tgtEl>
                                          <p:spTgt spid="314"/>
                                        </p:tgtEl>
                                      </p:cBhvr>
                                    </p:animEffect>
                                  </p:childTnLst>
                                </p:cTn>
                              </p:par>
                              <p:par>
                                <p:cTn fill="hold" nodeType="with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1000"/>
                                        <p:tgtEl>
                                          <p:spTgt spid="306"/>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1000"/>
                                        <p:tgtEl>
                                          <p:spTgt spid="3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1000"/>
                                        <p:tgtEl>
                                          <p:spTgt spid="29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1000"/>
                                        <p:tgtEl>
                                          <p:spTgt spid="324"/>
                                        </p:tgtEl>
                                      </p:cBhvr>
                                    </p:animEffect>
                                  </p:childTnLst>
                                </p:cTn>
                              </p:par>
                              <p:par>
                                <p:cTn fill="hold" nodeType="with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1000"/>
                                        <p:tgtEl>
                                          <p:spTgt spid="308"/>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1000"/>
                                        <p:tgtEl>
                                          <p:spTgt spid="3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000"/>
                                        <p:tgtEl>
                                          <p:spTgt spid="29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1000"/>
                                        <p:tgtEl>
                                          <p:spTgt spid="333"/>
                                        </p:tgtEl>
                                      </p:cBhvr>
                                    </p:animEffect>
                                  </p:childTnLst>
                                </p:cTn>
                              </p:par>
                              <p:par>
                                <p:cTn fill="hold" nodeType="with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1000"/>
                                        <p:tgtEl>
                                          <p:spTgt spid="310"/>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1000"/>
                                        <p:tgtEl>
                                          <p:spTgt spid="3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1000"/>
                                        <p:tgtEl>
                                          <p:spTgt spid="30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1000"/>
                                        <p:tgtEl>
                                          <p:spTgt spid="319"/>
                                        </p:tgtEl>
                                      </p:cBhvr>
                                    </p:animEffect>
                                  </p:childTnLst>
                                </p:cTn>
                              </p:par>
                              <p:par>
                                <p:cTn fill="hold" nodeType="with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1000"/>
                                        <p:tgtEl>
                                          <p:spTgt spid="312"/>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000"/>
                                        <p:tgtEl>
                                          <p:spTgt spid="3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7"/>
          <p:cNvSpPr/>
          <p:nvPr/>
        </p:nvSpPr>
        <p:spPr>
          <a:xfrm>
            <a:off x="6182672" y="1417786"/>
            <a:ext cx="1386300" cy="2769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lang="en" sz="1200">
                <a:solidFill>
                  <a:srgbClr val="222A35"/>
                </a:solidFill>
                <a:latin typeface="Open Sans"/>
                <a:ea typeface="Open Sans"/>
                <a:cs typeface="Open Sans"/>
                <a:sym typeface="Open Sans"/>
              </a:rPr>
              <a:t>Pattern </a:t>
            </a:r>
            <a:r>
              <a:rPr b="1" lang="en" sz="1200">
                <a:solidFill>
                  <a:schemeClr val="accent6"/>
                </a:solidFill>
                <a:latin typeface="Open Sans"/>
                <a:ea typeface="Open Sans"/>
                <a:cs typeface="Open Sans"/>
                <a:sym typeface="Open Sans"/>
              </a:rPr>
              <a:t>Recognition</a:t>
            </a:r>
            <a:endParaRPr>
              <a:solidFill>
                <a:schemeClr val="accent6"/>
              </a:solidFill>
            </a:endParaRPr>
          </a:p>
        </p:txBody>
      </p:sp>
      <p:sp>
        <p:nvSpPr>
          <p:cNvPr id="346" name="Google Shape;346;p57"/>
          <p:cNvSpPr/>
          <p:nvPr/>
        </p:nvSpPr>
        <p:spPr>
          <a:xfrm>
            <a:off x="6182673" y="1837714"/>
            <a:ext cx="2438815" cy="834331"/>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 sz="825">
                <a:solidFill>
                  <a:srgbClr val="7F7F7F"/>
                </a:solidFill>
                <a:latin typeface="Open Sans"/>
                <a:ea typeface="Open Sans"/>
                <a:cs typeface="Open Sans"/>
                <a:sym typeface="Open Sans"/>
              </a:rPr>
              <a:t>What are some patterns we can see in and outside the data? Is the outside </a:t>
            </a:r>
            <a:r>
              <a:rPr lang="en" sz="825">
                <a:solidFill>
                  <a:srgbClr val="7F7F7F"/>
                </a:solidFill>
                <a:latin typeface="Open Sans"/>
                <a:ea typeface="Open Sans"/>
                <a:cs typeface="Open Sans"/>
                <a:sym typeface="Open Sans"/>
              </a:rPr>
              <a:t>influence</a:t>
            </a:r>
            <a:r>
              <a:rPr lang="en" sz="825">
                <a:solidFill>
                  <a:srgbClr val="7F7F7F"/>
                </a:solidFill>
                <a:latin typeface="Open Sans"/>
                <a:ea typeface="Open Sans"/>
                <a:cs typeface="Open Sans"/>
                <a:sym typeface="Open Sans"/>
              </a:rPr>
              <a:t> relevant to our analysis?</a:t>
            </a:r>
            <a:endParaRPr sz="825">
              <a:solidFill>
                <a:srgbClr val="7F7F7F"/>
              </a:solidFill>
              <a:latin typeface="Arial"/>
              <a:ea typeface="Arial"/>
              <a:cs typeface="Arial"/>
              <a:sym typeface="Arial"/>
            </a:endParaRPr>
          </a:p>
        </p:txBody>
      </p:sp>
      <p:sp>
        <p:nvSpPr>
          <p:cNvPr id="347" name="Google Shape;347;p57"/>
          <p:cNvSpPr/>
          <p:nvPr/>
        </p:nvSpPr>
        <p:spPr>
          <a:xfrm>
            <a:off x="1547181" y="1395361"/>
            <a:ext cx="1386402" cy="276999"/>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r>
              <a:rPr b="1" lang="en" sz="1200">
                <a:solidFill>
                  <a:srgbClr val="222A35"/>
                </a:solidFill>
                <a:latin typeface="Open Sans"/>
                <a:ea typeface="Open Sans"/>
                <a:cs typeface="Open Sans"/>
                <a:sym typeface="Open Sans"/>
              </a:rPr>
              <a:t>Problem </a:t>
            </a:r>
            <a:r>
              <a:rPr b="1" lang="en" sz="1200">
                <a:solidFill>
                  <a:schemeClr val="accent2"/>
                </a:solidFill>
                <a:latin typeface="Open Sans"/>
                <a:ea typeface="Open Sans"/>
                <a:cs typeface="Open Sans"/>
                <a:sym typeface="Open Sans"/>
              </a:rPr>
              <a:t>Identification</a:t>
            </a:r>
            <a:endParaRPr/>
          </a:p>
        </p:txBody>
      </p:sp>
      <p:sp>
        <p:nvSpPr>
          <p:cNvPr id="348" name="Google Shape;348;p57"/>
          <p:cNvSpPr/>
          <p:nvPr/>
        </p:nvSpPr>
        <p:spPr>
          <a:xfrm>
            <a:off x="1547181" y="3073242"/>
            <a:ext cx="1386402" cy="276999"/>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r>
              <a:rPr b="1" lang="en" sz="1200">
                <a:solidFill>
                  <a:srgbClr val="222A35"/>
                </a:solidFill>
                <a:latin typeface="Open Sans"/>
                <a:ea typeface="Open Sans"/>
                <a:cs typeface="Open Sans"/>
                <a:sym typeface="Open Sans"/>
              </a:rPr>
              <a:t>Continuous</a:t>
            </a:r>
            <a:r>
              <a:rPr b="1" lang="en" sz="1200">
                <a:solidFill>
                  <a:srgbClr val="222A35"/>
                </a:solidFill>
                <a:latin typeface="Open Sans"/>
                <a:ea typeface="Open Sans"/>
                <a:cs typeface="Open Sans"/>
                <a:sym typeface="Open Sans"/>
              </a:rPr>
              <a:t> </a:t>
            </a:r>
            <a:r>
              <a:rPr b="1" lang="en" sz="1200">
                <a:solidFill>
                  <a:schemeClr val="accent3"/>
                </a:solidFill>
                <a:latin typeface="Open Sans"/>
                <a:ea typeface="Open Sans"/>
                <a:cs typeface="Open Sans"/>
                <a:sym typeface="Open Sans"/>
              </a:rPr>
              <a:t>Improvement</a:t>
            </a:r>
            <a:endParaRPr/>
          </a:p>
        </p:txBody>
      </p:sp>
      <p:sp>
        <p:nvSpPr>
          <p:cNvPr id="349" name="Google Shape;349;p57"/>
          <p:cNvSpPr/>
          <p:nvPr/>
        </p:nvSpPr>
        <p:spPr>
          <a:xfrm>
            <a:off x="494769" y="1815289"/>
            <a:ext cx="2438815" cy="834331"/>
          </a:xfrm>
          <a:prstGeom prst="rect">
            <a:avLst/>
          </a:prstGeom>
          <a:noFill/>
          <a:ln>
            <a:noFill/>
          </a:ln>
        </p:spPr>
        <p:txBody>
          <a:bodyPr anchorCtr="0" anchor="t" bIns="45700" lIns="91425" spcFirstLastPara="1" rIns="91425" wrap="square" tIns="45700">
            <a:noAutofit/>
          </a:bodyPr>
          <a:lstStyle/>
          <a:p>
            <a:pPr indent="0" lvl="0" marL="0" marR="0" rtl="0" algn="r">
              <a:lnSpc>
                <a:spcPct val="150000"/>
              </a:lnSpc>
              <a:spcBef>
                <a:spcPts val="0"/>
              </a:spcBef>
              <a:spcAft>
                <a:spcPts val="0"/>
              </a:spcAft>
              <a:buNone/>
            </a:pPr>
            <a:r>
              <a:rPr lang="en" sz="825">
                <a:solidFill>
                  <a:srgbClr val="7F7F7F"/>
                </a:solidFill>
                <a:latin typeface="Open Sans"/>
                <a:ea typeface="Open Sans"/>
                <a:cs typeface="Open Sans"/>
                <a:sym typeface="Open Sans"/>
              </a:rPr>
              <a:t>What is the problem were </a:t>
            </a:r>
            <a:r>
              <a:rPr lang="en" sz="825">
                <a:solidFill>
                  <a:srgbClr val="7F7F7F"/>
                </a:solidFill>
                <a:latin typeface="Open Sans"/>
                <a:ea typeface="Open Sans"/>
                <a:cs typeface="Open Sans"/>
                <a:sym typeface="Open Sans"/>
              </a:rPr>
              <a:t>trying</a:t>
            </a:r>
            <a:r>
              <a:rPr lang="en" sz="825">
                <a:solidFill>
                  <a:srgbClr val="7F7F7F"/>
                </a:solidFill>
                <a:latin typeface="Open Sans"/>
                <a:ea typeface="Open Sans"/>
                <a:cs typeface="Open Sans"/>
                <a:sym typeface="Open Sans"/>
              </a:rPr>
              <a:t> to solve? What are some issue in the data that will make this difficult</a:t>
            </a:r>
            <a:r>
              <a:rPr lang="en" sz="825">
                <a:solidFill>
                  <a:srgbClr val="7F7F7F"/>
                </a:solidFill>
                <a:latin typeface="Open Sans"/>
                <a:ea typeface="Open Sans"/>
                <a:cs typeface="Open Sans"/>
                <a:sym typeface="Open Sans"/>
              </a:rPr>
              <a:t> </a:t>
            </a:r>
            <a:endParaRPr sz="825">
              <a:solidFill>
                <a:srgbClr val="7F7F7F"/>
              </a:solidFill>
              <a:latin typeface="Arial"/>
              <a:ea typeface="Arial"/>
              <a:cs typeface="Arial"/>
              <a:sym typeface="Arial"/>
            </a:endParaRPr>
          </a:p>
        </p:txBody>
      </p:sp>
      <p:sp>
        <p:nvSpPr>
          <p:cNvPr id="350" name="Google Shape;350;p57"/>
          <p:cNvSpPr/>
          <p:nvPr/>
        </p:nvSpPr>
        <p:spPr>
          <a:xfrm>
            <a:off x="494769" y="3523051"/>
            <a:ext cx="2438815" cy="834331"/>
          </a:xfrm>
          <a:prstGeom prst="rect">
            <a:avLst/>
          </a:prstGeom>
          <a:noFill/>
          <a:ln>
            <a:noFill/>
          </a:ln>
        </p:spPr>
        <p:txBody>
          <a:bodyPr anchorCtr="0" anchor="t" bIns="45700" lIns="91425" spcFirstLastPara="1" rIns="91425" wrap="square" tIns="45700">
            <a:noAutofit/>
          </a:bodyPr>
          <a:lstStyle/>
          <a:p>
            <a:pPr indent="0" lvl="0" marL="0" marR="0" rtl="0" algn="r">
              <a:lnSpc>
                <a:spcPct val="150000"/>
              </a:lnSpc>
              <a:spcBef>
                <a:spcPts val="0"/>
              </a:spcBef>
              <a:spcAft>
                <a:spcPts val="0"/>
              </a:spcAft>
              <a:buNone/>
            </a:pPr>
            <a:r>
              <a:rPr lang="en" sz="825">
                <a:solidFill>
                  <a:srgbClr val="7F7F7F"/>
                </a:solidFill>
                <a:latin typeface="Open Sans"/>
                <a:ea typeface="Open Sans"/>
                <a:cs typeface="Open Sans"/>
                <a:sym typeface="Open Sans"/>
              </a:rPr>
              <a:t>What can we do to improve on the models? Which </a:t>
            </a:r>
            <a:r>
              <a:rPr lang="en" sz="825">
                <a:solidFill>
                  <a:srgbClr val="7F7F7F"/>
                </a:solidFill>
                <a:latin typeface="Open Sans"/>
                <a:ea typeface="Open Sans"/>
                <a:cs typeface="Open Sans"/>
                <a:sym typeface="Open Sans"/>
              </a:rPr>
              <a:t>predictors are important in this?</a:t>
            </a:r>
            <a:r>
              <a:rPr lang="en" sz="825">
                <a:solidFill>
                  <a:srgbClr val="7F7F7F"/>
                </a:solidFill>
                <a:latin typeface="Open Sans"/>
                <a:ea typeface="Open Sans"/>
                <a:cs typeface="Open Sans"/>
                <a:sym typeface="Open Sans"/>
              </a:rPr>
              <a:t> </a:t>
            </a:r>
            <a:endParaRPr sz="825">
              <a:solidFill>
                <a:srgbClr val="7F7F7F"/>
              </a:solidFill>
              <a:latin typeface="Arial"/>
              <a:ea typeface="Arial"/>
              <a:cs typeface="Arial"/>
              <a:sym typeface="Arial"/>
            </a:endParaRPr>
          </a:p>
        </p:txBody>
      </p:sp>
      <p:sp>
        <p:nvSpPr>
          <p:cNvPr id="351" name="Google Shape;351;p57"/>
          <p:cNvSpPr txBox="1"/>
          <p:nvPr/>
        </p:nvSpPr>
        <p:spPr>
          <a:xfrm>
            <a:off x="1446980" y="540016"/>
            <a:ext cx="6225045" cy="5078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2700">
                <a:solidFill>
                  <a:srgbClr val="0C0C0C"/>
                </a:solidFill>
                <a:latin typeface="Poppins"/>
                <a:ea typeface="Poppins"/>
                <a:cs typeface="Poppins"/>
                <a:sym typeface="Poppins"/>
              </a:rPr>
              <a:t>Defining</a:t>
            </a:r>
            <a:r>
              <a:rPr b="1" lang="en" sz="2700">
                <a:solidFill>
                  <a:srgbClr val="0C0C0C"/>
                </a:solidFill>
                <a:latin typeface="Poppins"/>
                <a:ea typeface="Poppins"/>
                <a:cs typeface="Poppins"/>
                <a:sym typeface="Poppins"/>
              </a:rPr>
              <a:t> </a:t>
            </a:r>
            <a:r>
              <a:rPr b="1" lang="en" sz="2700">
                <a:solidFill>
                  <a:schemeClr val="accent1"/>
                </a:solidFill>
                <a:latin typeface="Poppins"/>
                <a:ea typeface="Poppins"/>
                <a:cs typeface="Poppins"/>
                <a:sym typeface="Poppins"/>
              </a:rPr>
              <a:t>Why</a:t>
            </a:r>
            <a:endParaRPr b="1" sz="2700">
              <a:solidFill>
                <a:schemeClr val="accent1"/>
              </a:solidFill>
              <a:latin typeface="Poppins"/>
              <a:ea typeface="Poppins"/>
              <a:cs typeface="Poppins"/>
              <a:sym typeface="Poppins"/>
            </a:endParaRPr>
          </a:p>
        </p:txBody>
      </p:sp>
      <p:grpSp>
        <p:nvGrpSpPr>
          <p:cNvPr id="352" name="Google Shape;352;p57"/>
          <p:cNvGrpSpPr/>
          <p:nvPr/>
        </p:nvGrpSpPr>
        <p:grpSpPr>
          <a:xfrm>
            <a:off x="3491851" y="1471994"/>
            <a:ext cx="2160299" cy="2884665"/>
            <a:chOff x="3491851" y="1471994"/>
            <a:chExt cx="2160299" cy="2884665"/>
          </a:xfrm>
        </p:grpSpPr>
        <p:sp>
          <p:nvSpPr>
            <p:cNvPr id="353" name="Google Shape;353;p57"/>
            <p:cNvSpPr/>
            <p:nvPr/>
          </p:nvSpPr>
          <p:spPr>
            <a:xfrm>
              <a:off x="3491851" y="1721753"/>
              <a:ext cx="2160299" cy="2634906"/>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25">
                <a:solidFill>
                  <a:schemeClr val="lt1"/>
                </a:solidFill>
                <a:latin typeface="Open Sans"/>
                <a:ea typeface="Open Sans"/>
                <a:cs typeface="Open Sans"/>
                <a:sym typeface="Open Sans"/>
              </a:endParaRPr>
            </a:p>
          </p:txBody>
        </p:sp>
        <p:sp>
          <p:nvSpPr>
            <p:cNvPr id="354" name="Google Shape;354;p57"/>
            <p:cNvSpPr/>
            <p:nvPr/>
          </p:nvSpPr>
          <p:spPr>
            <a:xfrm>
              <a:off x="3635341" y="1890975"/>
              <a:ext cx="1864450" cy="2310779"/>
            </a:xfrm>
            <a:prstGeom prst="roundRect">
              <a:avLst>
                <a:gd fmla="val 0" name="adj"/>
              </a:avLst>
            </a:prstGeom>
            <a:solidFill>
              <a:srgbClr val="F2F2F2"/>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25">
                <a:solidFill>
                  <a:schemeClr val="lt1"/>
                </a:solidFill>
                <a:latin typeface="Open Sans"/>
                <a:ea typeface="Open Sans"/>
                <a:cs typeface="Open Sans"/>
                <a:sym typeface="Open Sans"/>
              </a:endParaRPr>
            </a:p>
          </p:txBody>
        </p:sp>
        <p:cxnSp>
          <p:nvCxnSpPr>
            <p:cNvPr id="355" name="Google Shape;355;p57"/>
            <p:cNvCxnSpPr/>
            <p:nvPr/>
          </p:nvCxnSpPr>
          <p:spPr>
            <a:xfrm>
              <a:off x="3893007" y="2243117"/>
              <a:ext cx="1326098" cy="0"/>
            </a:xfrm>
            <a:prstGeom prst="straightConnector1">
              <a:avLst/>
            </a:prstGeom>
            <a:noFill/>
            <a:ln cap="flat" cmpd="sng" w="12700">
              <a:solidFill>
                <a:srgbClr val="7F7F7F"/>
              </a:solidFill>
              <a:prstDash val="solid"/>
              <a:miter lim="800000"/>
              <a:headEnd len="sm" w="sm" type="none"/>
              <a:tailEnd len="sm" w="sm" type="none"/>
            </a:ln>
          </p:spPr>
        </p:cxnSp>
        <p:cxnSp>
          <p:nvCxnSpPr>
            <p:cNvPr id="356" name="Google Shape;356;p57"/>
            <p:cNvCxnSpPr/>
            <p:nvPr/>
          </p:nvCxnSpPr>
          <p:spPr>
            <a:xfrm>
              <a:off x="3893007" y="2379128"/>
              <a:ext cx="1326098" cy="0"/>
            </a:xfrm>
            <a:prstGeom prst="straightConnector1">
              <a:avLst/>
            </a:prstGeom>
            <a:noFill/>
            <a:ln cap="flat" cmpd="sng" w="12700">
              <a:solidFill>
                <a:srgbClr val="7F7F7F"/>
              </a:solidFill>
              <a:prstDash val="solid"/>
              <a:miter lim="800000"/>
              <a:headEnd len="sm" w="sm" type="none"/>
              <a:tailEnd len="sm" w="sm" type="none"/>
            </a:ln>
          </p:spPr>
        </p:cxnSp>
        <p:cxnSp>
          <p:nvCxnSpPr>
            <p:cNvPr id="357" name="Google Shape;357;p57"/>
            <p:cNvCxnSpPr/>
            <p:nvPr/>
          </p:nvCxnSpPr>
          <p:spPr>
            <a:xfrm>
              <a:off x="3893007" y="2515138"/>
              <a:ext cx="1326098" cy="0"/>
            </a:xfrm>
            <a:prstGeom prst="straightConnector1">
              <a:avLst/>
            </a:prstGeom>
            <a:noFill/>
            <a:ln cap="flat" cmpd="sng" w="12700">
              <a:solidFill>
                <a:srgbClr val="7F7F7F"/>
              </a:solidFill>
              <a:prstDash val="solid"/>
              <a:miter lim="800000"/>
              <a:headEnd len="sm" w="sm" type="none"/>
              <a:tailEnd len="sm" w="sm" type="none"/>
            </a:ln>
          </p:spPr>
        </p:cxnSp>
        <p:cxnSp>
          <p:nvCxnSpPr>
            <p:cNvPr id="358" name="Google Shape;358;p57"/>
            <p:cNvCxnSpPr/>
            <p:nvPr/>
          </p:nvCxnSpPr>
          <p:spPr>
            <a:xfrm>
              <a:off x="3904583" y="3804354"/>
              <a:ext cx="1325954" cy="0"/>
            </a:xfrm>
            <a:prstGeom prst="straightConnector1">
              <a:avLst/>
            </a:prstGeom>
            <a:noFill/>
            <a:ln cap="flat" cmpd="sng" w="12700">
              <a:solidFill>
                <a:srgbClr val="7F7F7F"/>
              </a:solidFill>
              <a:prstDash val="solid"/>
              <a:miter lim="800000"/>
              <a:headEnd len="sm" w="sm" type="none"/>
              <a:tailEnd len="sm" w="sm" type="none"/>
            </a:ln>
          </p:spPr>
        </p:cxnSp>
        <p:grpSp>
          <p:nvGrpSpPr>
            <p:cNvPr id="359" name="Google Shape;359;p57"/>
            <p:cNvGrpSpPr/>
            <p:nvPr/>
          </p:nvGrpSpPr>
          <p:grpSpPr>
            <a:xfrm>
              <a:off x="4258669" y="2787155"/>
              <a:ext cx="968201" cy="494502"/>
              <a:chOff x="4827966" y="4415866"/>
              <a:chExt cx="592138" cy="494631"/>
            </a:xfrm>
          </p:grpSpPr>
          <p:cxnSp>
            <p:nvCxnSpPr>
              <p:cNvPr id="360" name="Google Shape;360;p57"/>
              <p:cNvCxnSpPr/>
              <p:nvPr/>
            </p:nvCxnSpPr>
            <p:spPr>
              <a:xfrm>
                <a:off x="4827966" y="4415866"/>
                <a:ext cx="585327" cy="0"/>
              </a:xfrm>
              <a:prstGeom prst="straightConnector1">
                <a:avLst/>
              </a:prstGeom>
              <a:noFill/>
              <a:ln cap="flat" cmpd="sng" w="12700">
                <a:solidFill>
                  <a:srgbClr val="7F7F7F"/>
                </a:solidFill>
                <a:prstDash val="solid"/>
                <a:miter lim="800000"/>
                <a:headEnd len="sm" w="sm" type="none"/>
                <a:tailEnd len="sm" w="sm" type="none"/>
              </a:ln>
            </p:spPr>
          </p:cxnSp>
          <p:cxnSp>
            <p:nvCxnSpPr>
              <p:cNvPr id="361" name="Google Shape;361;p57"/>
              <p:cNvCxnSpPr/>
              <p:nvPr/>
            </p:nvCxnSpPr>
            <p:spPr>
              <a:xfrm>
                <a:off x="4834777" y="4539524"/>
                <a:ext cx="585327" cy="0"/>
              </a:xfrm>
              <a:prstGeom prst="straightConnector1">
                <a:avLst/>
              </a:prstGeom>
              <a:noFill/>
              <a:ln cap="flat" cmpd="sng" w="12700">
                <a:solidFill>
                  <a:srgbClr val="7F7F7F"/>
                </a:solidFill>
                <a:prstDash val="solid"/>
                <a:miter lim="800000"/>
                <a:headEnd len="sm" w="sm" type="none"/>
                <a:tailEnd len="sm" w="sm" type="none"/>
              </a:ln>
            </p:spPr>
          </p:cxnSp>
          <p:cxnSp>
            <p:nvCxnSpPr>
              <p:cNvPr id="362" name="Google Shape;362;p57"/>
              <p:cNvCxnSpPr/>
              <p:nvPr/>
            </p:nvCxnSpPr>
            <p:spPr>
              <a:xfrm>
                <a:off x="4834776" y="4663182"/>
                <a:ext cx="585327" cy="0"/>
              </a:xfrm>
              <a:prstGeom prst="straightConnector1">
                <a:avLst/>
              </a:prstGeom>
              <a:noFill/>
              <a:ln cap="flat" cmpd="sng" w="12700">
                <a:solidFill>
                  <a:srgbClr val="7F7F7F"/>
                </a:solidFill>
                <a:prstDash val="solid"/>
                <a:miter lim="800000"/>
                <a:headEnd len="sm" w="sm" type="none"/>
                <a:tailEnd len="sm" w="sm" type="none"/>
              </a:ln>
            </p:spPr>
          </p:cxnSp>
          <p:cxnSp>
            <p:nvCxnSpPr>
              <p:cNvPr id="363" name="Google Shape;363;p57"/>
              <p:cNvCxnSpPr/>
              <p:nvPr/>
            </p:nvCxnSpPr>
            <p:spPr>
              <a:xfrm>
                <a:off x="4834774" y="4786839"/>
                <a:ext cx="585327" cy="0"/>
              </a:xfrm>
              <a:prstGeom prst="straightConnector1">
                <a:avLst/>
              </a:prstGeom>
              <a:noFill/>
              <a:ln cap="flat" cmpd="sng" w="12700">
                <a:solidFill>
                  <a:srgbClr val="7F7F7F"/>
                </a:solidFill>
                <a:prstDash val="solid"/>
                <a:miter lim="800000"/>
                <a:headEnd len="sm" w="sm" type="none"/>
                <a:tailEnd len="sm" w="sm" type="none"/>
              </a:ln>
            </p:spPr>
          </p:cxnSp>
          <p:cxnSp>
            <p:nvCxnSpPr>
              <p:cNvPr id="364" name="Google Shape;364;p57"/>
              <p:cNvCxnSpPr/>
              <p:nvPr/>
            </p:nvCxnSpPr>
            <p:spPr>
              <a:xfrm>
                <a:off x="4834773" y="4910497"/>
                <a:ext cx="585327" cy="0"/>
              </a:xfrm>
              <a:prstGeom prst="straightConnector1">
                <a:avLst/>
              </a:prstGeom>
              <a:noFill/>
              <a:ln cap="flat" cmpd="sng" w="12700">
                <a:solidFill>
                  <a:srgbClr val="7F7F7F"/>
                </a:solidFill>
                <a:prstDash val="solid"/>
                <a:miter lim="800000"/>
                <a:headEnd len="sm" w="sm" type="none"/>
                <a:tailEnd len="sm" w="sm" type="none"/>
              </a:ln>
            </p:spPr>
          </p:cxnSp>
        </p:grpSp>
        <p:sp>
          <p:nvSpPr>
            <p:cNvPr id="365" name="Google Shape;365;p57"/>
            <p:cNvSpPr/>
            <p:nvPr/>
          </p:nvSpPr>
          <p:spPr>
            <a:xfrm>
              <a:off x="3893965" y="2763978"/>
              <a:ext cx="247095" cy="247095"/>
            </a:xfrm>
            <a:prstGeom prst="rect">
              <a:avLst/>
            </a:prstGeom>
            <a:noFill/>
            <a:ln cap="flat" cmpd="sng" w="12700">
              <a:solidFill>
                <a:srgbClr val="0C0C0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25">
                <a:solidFill>
                  <a:schemeClr val="lt1"/>
                </a:solidFill>
                <a:latin typeface="Open Sans"/>
                <a:ea typeface="Open Sans"/>
                <a:cs typeface="Open Sans"/>
                <a:sym typeface="Open Sans"/>
              </a:endParaRPr>
            </a:p>
          </p:txBody>
        </p:sp>
        <p:sp>
          <p:nvSpPr>
            <p:cNvPr id="366" name="Google Shape;366;p57"/>
            <p:cNvSpPr/>
            <p:nvPr/>
          </p:nvSpPr>
          <p:spPr>
            <a:xfrm>
              <a:off x="3893965" y="3088549"/>
              <a:ext cx="247095" cy="247095"/>
            </a:xfrm>
            <a:prstGeom prst="rect">
              <a:avLst/>
            </a:prstGeom>
            <a:noFill/>
            <a:ln cap="flat" cmpd="sng" w="12700">
              <a:solidFill>
                <a:srgbClr val="0C0C0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25">
                <a:solidFill>
                  <a:schemeClr val="lt1"/>
                </a:solidFill>
                <a:latin typeface="Open Sans"/>
                <a:ea typeface="Open Sans"/>
                <a:cs typeface="Open Sans"/>
                <a:sym typeface="Open Sans"/>
              </a:endParaRPr>
            </a:p>
          </p:txBody>
        </p:sp>
        <p:sp>
          <p:nvSpPr>
            <p:cNvPr id="367" name="Google Shape;367;p57"/>
            <p:cNvSpPr/>
            <p:nvPr/>
          </p:nvSpPr>
          <p:spPr>
            <a:xfrm>
              <a:off x="3935539" y="2743293"/>
              <a:ext cx="334260" cy="229432"/>
            </a:xfrm>
            <a:custGeom>
              <a:rect b="b" l="l" r="r" t="t"/>
              <a:pathLst>
                <a:path extrusionOk="0" h="116" w="168">
                  <a:moveTo>
                    <a:pt x="164" y="20"/>
                  </a:moveTo>
                  <a:cubicBezTo>
                    <a:pt x="164" y="20"/>
                    <a:pt x="164" y="20"/>
                    <a:pt x="164" y="20"/>
                  </a:cubicBezTo>
                  <a:cubicBezTo>
                    <a:pt x="72" y="112"/>
                    <a:pt x="72" y="112"/>
                    <a:pt x="72" y="112"/>
                  </a:cubicBezTo>
                  <a:cubicBezTo>
                    <a:pt x="70" y="115"/>
                    <a:pt x="67" y="116"/>
                    <a:pt x="64" y="116"/>
                  </a:cubicBezTo>
                  <a:cubicBezTo>
                    <a:pt x="61" y="116"/>
                    <a:pt x="58" y="115"/>
                    <a:pt x="56" y="112"/>
                  </a:cubicBezTo>
                  <a:cubicBezTo>
                    <a:pt x="4" y="60"/>
                    <a:pt x="4" y="60"/>
                    <a:pt x="4" y="60"/>
                  </a:cubicBezTo>
                  <a:cubicBezTo>
                    <a:pt x="1" y="58"/>
                    <a:pt x="0" y="55"/>
                    <a:pt x="0" y="52"/>
                  </a:cubicBezTo>
                  <a:cubicBezTo>
                    <a:pt x="0" y="45"/>
                    <a:pt x="5" y="40"/>
                    <a:pt x="12" y="40"/>
                  </a:cubicBezTo>
                  <a:cubicBezTo>
                    <a:pt x="15" y="40"/>
                    <a:pt x="18" y="41"/>
                    <a:pt x="20" y="44"/>
                  </a:cubicBezTo>
                  <a:cubicBezTo>
                    <a:pt x="64" y="87"/>
                    <a:pt x="64" y="87"/>
                    <a:pt x="64" y="87"/>
                  </a:cubicBezTo>
                  <a:cubicBezTo>
                    <a:pt x="148" y="4"/>
                    <a:pt x="148" y="4"/>
                    <a:pt x="148" y="4"/>
                  </a:cubicBezTo>
                  <a:cubicBezTo>
                    <a:pt x="150" y="1"/>
                    <a:pt x="153" y="0"/>
                    <a:pt x="156" y="0"/>
                  </a:cubicBezTo>
                  <a:cubicBezTo>
                    <a:pt x="163" y="0"/>
                    <a:pt x="168" y="5"/>
                    <a:pt x="168" y="12"/>
                  </a:cubicBezTo>
                  <a:cubicBezTo>
                    <a:pt x="168" y="15"/>
                    <a:pt x="167" y="18"/>
                    <a:pt x="164" y="20"/>
                  </a:cubicBezTo>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825">
                <a:solidFill>
                  <a:schemeClr val="accent2"/>
                </a:solidFill>
                <a:latin typeface="Open Sans"/>
                <a:ea typeface="Open Sans"/>
                <a:cs typeface="Open Sans"/>
                <a:sym typeface="Open Sans"/>
              </a:endParaRPr>
            </a:p>
          </p:txBody>
        </p:sp>
        <p:sp>
          <p:nvSpPr>
            <p:cNvPr id="368" name="Google Shape;368;p57"/>
            <p:cNvSpPr/>
            <p:nvPr/>
          </p:nvSpPr>
          <p:spPr>
            <a:xfrm>
              <a:off x="3948236" y="3378218"/>
              <a:ext cx="334260" cy="229432"/>
            </a:xfrm>
            <a:custGeom>
              <a:rect b="b" l="l" r="r" t="t"/>
              <a:pathLst>
                <a:path extrusionOk="0" h="116" w="168">
                  <a:moveTo>
                    <a:pt x="164" y="20"/>
                  </a:moveTo>
                  <a:cubicBezTo>
                    <a:pt x="164" y="20"/>
                    <a:pt x="164" y="20"/>
                    <a:pt x="164" y="20"/>
                  </a:cubicBezTo>
                  <a:cubicBezTo>
                    <a:pt x="72" y="112"/>
                    <a:pt x="72" y="112"/>
                    <a:pt x="72" y="112"/>
                  </a:cubicBezTo>
                  <a:cubicBezTo>
                    <a:pt x="70" y="115"/>
                    <a:pt x="67" y="116"/>
                    <a:pt x="64" y="116"/>
                  </a:cubicBezTo>
                  <a:cubicBezTo>
                    <a:pt x="61" y="116"/>
                    <a:pt x="58" y="115"/>
                    <a:pt x="56" y="112"/>
                  </a:cubicBezTo>
                  <a:cubicBezTo>
                    <a:pt x="4" y="60"/>
                    <a:pt x="4" y="60"/>
                    <a:pt x="4" y="60"/>
                  </a:cubicBezTo>
                  <a:cubicBezTo>
                    <a:pt x="1" y="58"/>
                    <a:pt x="0" y="55"/>
                    <a:pt x="0" y="52"/>
                  </a:cubicBezTo>
                  <a:cubicBezTo>
                    <a:pt x="0" y="45"/>
                    <a:pt x="5" y="40"/>
                    <a:pt x="12" y="40"/>
                  </a:cubicBezTo>
                  <a:cubicBezTo>
                    <a:pt x="15" y="40"/>
                    <a:pt x="18" y="41"/>
                    <a:pt x="20" y="44"/>
                  </a:cubicBezTo>
                  <a:cubicBezTo>
                    <a:pt x="64" y="87"/>
                    <a:pt x="64" y="87"/>
                    <a:pt x="64" y="87"/>
                  </a:cubicBezTo>
                  <a:cubicBezTo>
                    <a:pt x="148" y="4"/>
                    <a:pt x="148" y="4"/>
                    <a:pt x="148" y="4"/>
                  </a:cubicBezTo>
                  <a:cubicBezTo>
                    <a:pt x="150" y="1"/>
                    <a:pt x="153" y="0"/>
                    <a:pt x="156" y="0"/>
                  </a:cubicBezTo>
                  <a:cubicBezTo>
                    <a:pt x="163" y="0"/>
                    <a:pt x="168" y="5"/>
                    <a:pt x="168" y="12"/>
                  </a:cubicBezTo>
                  <a:cubicBezTo>
                    <a:pt x="168" y="15"/>
                    <a:pt x="167" y="18"/>
                    <a:pt x="164" y="20"/>
                  </a:cubicBezTo>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825">
                <a:solidFill>
                  <a:schemeClr val="dk1"/>
                </a:solidFill>
                <a:latin typeface="Open Sans"/>
                <a:ea typeface="Open Sans"/>
                <a:cs typeface="Open Sans"/>
                <a:sym typeface="Open Sans"/>
              </a:endParaRPr>
            </a:p>
          </p:txBody>
        </p:sp>
        <p:grpSp>
          <p:nvGrpSpPr>
            <p:cNvPr id="369" name="Google Shape;369;p57"/>
            <p:cNvGrpSpPr/>
            <p:nvPr/>
          </p:nvGrpSpPr>
          <p:grpSpPr>
            <a:xfrm>
              <a:off x="4153490" y="1471994"/>
              <a:ext cx="866205" cy="417321"/>
              <a:chOff x="3934165" y="3362858"/>
              <a:chExt cx="646834" cy="417430"/>
            </a:xfrm>
          </p:grpSpPr>
          <p:sp>
            <p:nvSpPr>
              <p:cNvPr id="370" name="Google Shape;370;p57"/>
              <p:cNvSpPr/>
              <p:nvPr/>
            </p:nvSpPr>
            <p:spPr>
              <a:xfrm>
                <a:off x="3934165" y="3531065"/>
                <a:ext cx="646834" cy="249223"/>
              </a:xfrm>
              <a:prstGeom prst="round2SameRect">
                <a:avLst>
                  <a:gd fmla="val 0" name="adj1"/>
                  <a:gd fmla="val 0" name="adj2"/>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25">
                  <a:solidFill>
                    <a:schemeClr val="lt1"/>
                  </a:solidFill>
                  <a:latin typeface="Open Sans"/>
                  <a:ea typeface="Open Sans"/>
                  <a:cs typeface="Open Sans"/>
                  <a:sym typeface="Open Sans"/>
                </a:endParaRPr>
              </a:p>
            </p:txBody>
          </p:sp>
          <p:sp>
            <p:nvSpPr>
              <p:cNvPr id="371" name="Google Shape;371;p57"/>
              <p:cNvSpPr/>
              <p:nvPr/>
            </p:nvSpPr>
            <p:spPr>
              <a:xfrm rot="10800000">
                <a:off x="4026239" y="3362858"/>
                <a:ext cx="493822" cy="237827"/>
              </a:xfrm>
              <a:prstGeom prst="snip2SameRect">
                <a:avLst>
                  <a:gd fmla="val 50000" name="adj1"/>
                  <a:gd fmla="val 0" name="adj2"/>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25">
                  <a:solidFill>
                    <a:schemeClr val="lt1"/>
                  </a:solidFill>
                  <a:latin typeface="Open Sans"/>
                  <a:ea typeface="Open Sans"/>
                  <a:cs typeface="Open Sans"/>
                  <a:sym typeface="Open Sans"/>
                </a:endParaRPr>
              </a:p>
            </p:txBody>
          </p:sp>
          <p:sp>
            <p:nvSpPr>
              <p:cNvPr id="372" name="Google Shape;372;p57"/>
              <p:cNvSpPr/>
              <p:nvPr/>
            </p:nvSpPr>
            <p:spPr>
              <a:xfrm>
                <a:off x="4005623" y="3626332"/>
                <a:ext cx="68241" cy="68241"/>
              </a:xfrm>
              <a:prstGeom prst="ellipse">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25">
                  <a:solidFill>
                    <a:schemeClr val="lt1"/>
                  </a:solidFill>
                  <a:latin typeface="Open Sans"/>
                  <a:ea typeface="Open Sans"/>
                  <a:cs typeface="Open Sans"/>
                  <a:sym typeface="Open Sans"/>
                </a:endParaRPr>
              </a:p>
            </p:txBody>
          </p:sp>
          <p:sp>
            <p:nvSpPr>
              <p:cNvPr id="373" name="Google Shape;373;p57"/>
              <p:cNvSpPr/>
              <p:nvPr/>
            </p:nvSpPr>
            <p:spPr>
              <a:xfrm>
                <a:off x="4405673" y="3626332"/>
                <a:ext cx="68241" cy="68241"/>
              </a:xfrm>
              <a:prstGeom prst="ellipse">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25">
                  <a:solidFill>
                    <a:schemeClr val="lt1"/>
                  </a:solidFill>
                  <a:latin typeface="Open Sans"/>
                  <a:ea typeface="Open Sans"/>
                  <a:cs typeface="Open Sans"/>
                  <a:sym typeface="Open Sans"/>
                </a:endParaRPr>
              </a:p>
            </p:txBody>
          </p:sp>
        </p:grpSp>
        <p:grpSp>
          <p:nvGrpSpPr>
            <p:cNvPr id="374" name="Google Shape;374;p57"/>
            <p:cNvGrpSpPr/>
            <p:nvPr/>
          </p:nvGrpSpPr>
          <p:grpSpPr>
            <a:xfrm>
              <a:off x="4262181" y="3435410"/>
              <a:ext cx="968200" cy="247251"/>
              <a:chOff x="4827966" y="4415866"/>
              <a:chExt cx="592137" cy="247316"/>
            </a:xfrm>
          </p:grpSpPr>
          <p:cxnSp>
            <p:nvCxnSpPr>
              <p:cNvPr id="375" name="Google Shape;375;p57"/>
              <p:cNvCxnSpPr/>
              <p:nvPr/>
            </p:nvCxnSpPr>
            <p:spPr>
              <a:xfrm>
                <a:off x="4827966" y="4415866"/>
                <a:ext cx="585327" cy="0"/>
              </a:xfrm>
              <a:prstGeom prst="straightConnector1">
                <a:avLst/>
              </a:prstGeom>
              <a:noFill/>
              <a:ln cap="flat" cmpd="sng" w="12700">
                <a:solidFill>
                  <a:srgbClr val="7F7F7F"/>
                </a:solidFill>
                <a:prstDash val="solid"/>
                <a:miter lim="800000"/>
                <a:headEnd len="sm" w="sm" type="none"/>
                <a:tailEnd len="sm" w="sm" type="none"/>
              </a:ln>
            </p:spPr>
          </p:cxnSp>
          <p:cxnSp>
            <p:nvCxnSpPr>
              <p:cNvPr id="376" name="Google Shape;376;p57"/>
              <p:cNvCxnSpPr/>
              <p:nvPr/>
            </p:nvCxnSpPr>
            <p:spPr>
              <a:xfrm>
                <a:off x="4834785" y="4541475"/>
                <a:ext cx="585300" cy="0"/>
              </a:xfrm>
              <a:prstGeom prst="straightConnector1">
                <a:avLst/>
              </a:prstGeom>
              <a:noFill/>
              <a:ln cap="flat" cmpd="sng" w="12700">
                <a:solidFill>
                  <a:srgbClr val="7F7F7F"/>
                </a:solidFill>
                <a:prstDash val="solid"/>
                <a:miter lim="800000"/>
                <a:headEnd len="sm" w="sm" type="none"/>
                <a:tailEnd len="sm" w="sm" type="none"/>
              </a:ln>
            </p:spPr>
          </p:cxnSp>
          <p:cxnSp>
            <p:nvCxnSpPr>
              <p:cNvPr id="377" name="Google Shape;377;p57"/>
              <p:cNvCxnSpPr/>
              <p:nvPr/>
            </p:nvCxnSpPr>
            <p:spPr>
              <a:xfrm>
                <a:off x="4834776" y="4663182"/>
                <a:ext cx="585327" cy="0"/>
              </a:xfrm>
              <a:prstGeom prst="straightConnector1">
                <a:avLst/>
              </a:prstGeom>
              <a:noFill/>
              <a:ln cap="flat" cmpd="sng" w="12700">
                <a:solidFill>
                  <a:srgbClr val="7F7F7F"/>
                </a:solidFill>
                <a:prstDash val="solid"/>
                <a:miter lim="800000"/>
                <a:headEnd len="sm" w="sm" type="none"/>
                <a:tailEnd len="sm" w="sm" type="none"/>
              </a:ln>
            </p:spPr>
          </p:cxnSp>
        </p:grpSp>
        <p:sp>
          <p:nvSpPr>
            <p:cNvPr id="378" name="Google Shape;378;p57"/>
            <p:cNvSpPr/>
            <p:nvPr/>
          </p:nvSpPr>
          <p:spPr>
            <a:xfrm>
              <a:off x="3897477" y="3412233"/>
              <a:ext cx="247095" cy="247095"/>
            </a:xfrm>
            <a:prstGeom prst="rect">
              <a:avLst/>
            </a:prstGeom>
            <a:noFill/>
            <a:ln cap="flat" cmpd="sng" w="12700">
              <a:solidFill>
                <a:srgbClr val="0C0C0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25">
                <a:solidFill>
                  <a:schemeClr val="lt1"/>
                </a:solidFill>
                <a:latin typeface="Open Sans"/>
                <a:ea typeface="Open Sans"/>
                <a:cs typeface="Open Sans"/>
                <a:sym typeface="Open Sans"/>
              </a:endParaRPr>
            </a:p>
          </p:txBody>
        </p:sp>
        <p:sp>
          <p:nvSpPr>
            <p:cNvPr id="379" name="Google Shape;379;p57"/>
            <p:cNvSpPr/>
            <p:nvPr/>
          </p:nvSpPr>
          <p:spPr>
            <a:xfrm>
              <a:off x="3939051" y="3086735"/>
              <a:ext cx="334260" cy="229432"/>
            </a:xfrm>
            <a:custGeom>
              <a:rect b="b" l="l" r="r" t="t"/>
              <a:pathLst>
                <a:path extrusionOk="0" h="116" w="168">
                  <a:moveTo>
                    <a:pt x="164" y="20"/>
                  </a:moveTo>
                  <a:cubicBezTo>
                    <a:pt x="164" y="20"/>
                    <a:pt x="164" y="20"/>
                    <a:pt x="164" y="20"/>
                  </a:cubicBezTo>
                  <a:cubicBezTo>
                    <a:pt x="72" y="112"/>
                    <a:pt x="72" y="112"/>
                    <a:pt x="72" y="112"/>
                  </a:cubicBezTo>
                  <a:cubicBezTo>
                    <a:pt x="70" y="115"/>
                    <a:pt x="67" y="116"/>
                    <a:pt x="64" y="116"/>
                  </a:cubicBezTo>
                  <a:cubicBezTo>
                    <a:pt x="61" y="116"/>
                    <a:pt x="58" y="115"/>
                    <a:pt x="56" y="112"/>
                  </a:cubicBezTo>
                  <a:cubicBezTo>
                    <a:pt x="4" y="60"/>
                    <a:pt x="4" y="60"/>
                    <a:pt x="4" y="60"/>
                  </a:cubicBezTo>
                  <a:cubicBezTo>
                    <a:pt x="1" y="58"/>
                    <a:pt x="0" y="55"/>
                    <a:pt x="0" y="52"/>
                  </a:cubicBezTo>
                  <a:cubicBezTo>
                    <a:pt x="0" y="45"/>
                    <a:pt x="5" y="40"/>
                    <a:pt x="12" y="40"/>
                  </a:cubicBezTo>
                  <a:cubicBezTo>
                    <a:pt x="15" y="40"/>
                    <a:pt x="18" y="41"/>
                    <a:pt x="20" y="44"/>
                  </a:cubicBezTo>
                  <a:cubicBezTo>
                    <a:pt x="64" y="87"/>
                    <a:pt x="64" y="87"/>
                    <a:pt x="64" y="87"/>
                  </a:cubicBezTo>
                  <a:cubicBezTo>
                    <a:pt x="148" y="4"/>
                    <a:pt x="148" y="4"/>
                    <a:pt x="148" y="4"/>
                  </a:cubicBezTo>
                  <a:cubicBezTo>
                    <a:pt x="150" y="1"/>
                    <a:pt x="153" y="0"/>
                    <a:pt x="156" y="0"/>
                  </a:cubicBezTo>
                  <a:cubicBezTo>
                    <a:pt x="163" y="0"/>
                    <a:pt x="168" y="5"/>
                    <a:pt x="168" y="12"/>
                  </a:cubicBezTo>
                  <a:cubicBezTo>
                    <a:pt x="168" y="15"/>
                    <a:pt x="167" y="18"/>
                    <a:pt x="164" y="20"/>
                  </a:cubicBezTo>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825">
                <a:solidFill>
                  <a:schemeClr val="dk1"/>
                </a:solidFill>
                <a:latin typeface="Open Sans"/>
                <a:ea typeface="Open Sans"/>
                <a:cs typeface="Open Sans"/>
                <a:sym typeface="Open Sans"/>
              </a:endParaRPr>
            </a:p>
          </p:txBody>
        </p:sp>
        <p:cxnSp>
          <p:nvCxnSpPr>
            <p:cNvPr id="380" name="Google Shape;380;p57"/>
            <p:cNvCxnSpPr/>
            <p:nvPr/>
          </p:nvCxnSpPr>
          <p:spPr>
            <a:xfrm>
              <a:off x="3908993" y="3940221"/>
              <a:ext cx="1326000" cy="0"/>
            </a:xfrm>
            <a:prstGeom prst="straightConnector1">
              <a:avLst/>
            </a:prstGeom>
            <a:noFill/>
            <a:ln cap="flat" cmpd="sng" w="12700">
              <a:solidFill>
                <a:srgbClr val="7F7F7F"/>
              </a:solidFill>
              <a:prstDash val="solid"/>
              <a:miter lim="800000"/>
              <a:headEnd len="sm" w="sm" type="none"/>
              <a:tailEnd len="sm" w="sm" type="none"/>
            </a:ln>
          </p:spPr>
        </p:cxnSp>
        <p:cxnSp>
          <p:nvCxnSpPr>
            <p:cNvPr id="381" name="Google Shape;381;p57"/>
            <p:cNvCxnSpPr/>
            <p:nvPr/>
          </p:nvCxnSpPr>
          <p:spPr>
            <a:xfrm>
              <a:off x="3896493" y="2649634"/>
              <a:ext cx="1326000" cy="0"/>
            </a:xfrm>
            <a:prstGeom prst="straightConnector1">
              <a:avLst/>
            </a:prstGeom>
            <a:noFill/>
            <a:ln cap="flat" cmpd="sng" w="12700">
              <a:solidFill>
                <a:srgbClr val="7F7F7F"/>
              </a:solidFill>
              <a:prstDash val="solid"/>
              <a:miter lim="800000"/>
              <a:headEnd len="sm" w="sm" type="none"/>
              <a:tailEnd len="sm" w="sm"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1000"/>
                                        <p:tgtEl>
                                          <p:spTgt spid="35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1000"/>
                                        <p:tgtEl>
                                          <p:spTgt spid="347"/>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1000"/>
                                        <p:tgtEl>
                                          <p:spTgt spid="3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1000"/>
                                        <p:tgtEl>
                                          <p:spTgt spid="34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1000"/>
                                        <p:tgtEl>
                                          <p:spTgt spid="3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1000"/>
                                        <p:tgtEl>
                                          <p:spTgt spid="34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1000"/>
                                        <p:tgtEl>
                                          <p:spTgt spid="3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grpSp>
        <p:nvGrpSpPr>
          <p:cNvPr id="386" name="Google Shape;386;p58"/>
          <p:cNvGrpSpPr/>
          <p:nvPr/>
        </p:nvGrpSpPr>
        <p:grpSpPr>
          <a:xfrm>
            <a:off x="2124458" y="1676947"/>
            <a:ext cx="5659423" cy="2580532"/>
            <a:chOff x="969816" y="3103418"/>
            <a:chExt cx="3020292" cy="2521528"/>
          </a:xfrm>
        </p:grpSpPr>
        <p:sp>
          <p:nvSpPr>
            <p:cNvPr id="387" name="Google Shape;387;p58"/>
            <p:cNvSpPr/>
            <p:nvPr/>
          </p:nvSpPr>
          <p:spPr>
            <a:xfrm>
              <a:off x="969817" y="3103419"/>
              <a:ext cx="3020291" cy="2521527"/>
            </a:xfrm>
            <a:prstGeom prst="rect">
              <a:avLst/>
            </a:prstGeom>
            <a:solidFill>
              <a:srgbClr val="FCB2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Open Sans"/>
                <a:ea typeface="Open Sans"/>
                <a:cs typeface="Open Sans"/>
                <a:sym typeface="Open Sans"/>
              </a:endParaRPr>
            </a:p>
          </p:txBody>
        </p:sp>
        <p:sp>
          <p:nvSpPr>
            <p:cNvPr id="388" name="Google Shape;388;p58"/>
            <p:cNvSpPr/>
            <p:nvPr/>
          </p:nvSpPr>
          <p:spPr>
            <a:xfrm>
              <a:off x="969816" y="3103418"/>
              <a:ext cx="1555670" cy="2521527"/>
            </a:xfrm>
            <a:prstGeom prst="rect">
              <a:avLst/>
            </a:prstGeom>
            <a:solidFill>
              <a:schemeClr val="l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Open Sans"/>
                <a:ea typeface="Open Sans"/>
                <a:cs typeface="Open Sans"/>
                <a:sym typeface="Open Sans"/>
              </a:endParaRPr>
            </a:p>
          </p:txBody>
        </p:sp>
      </p:grpSp>
      <p:sp>
        <p:nvSpPr>
          <p:cNvPr id="389" name="Google Shape;389;p58"/>
          <p:cNvSpPr/>
          <p:nvPr/>
        </p:nvSpPr>
        <p:spPr>
          <a:xfrm>
            <a:off x="2275250" y="1802450"/>
            <a:ext cx="5409300" cy="24036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 sz="1350">
                <a:solidFill>
                  <a:srgbClr val="3C4043"/>
                </a:solidFill>
                <a:latin typeface="Lexend"/>
                <a:ea typeface="Lexend"/>
                <a:cs typeface="Lexend"/>
                <a:sym typeface="Lexend"/>
              </a:rPr>
              <a:t>The Life Expectancy dataset consists of 22 Columns and 2928</a:t>
            </a:r>
            <a:endParaRPr sz="1350">
              <a:solidFill>
                <a:srgbClr val="3C4043"/>
              </a:solidFill>
              <a:latin typeface="Lexend"/>
              <a:ea typeface="Lexend"/>
              <a:cs typeface="Lexend"/>
              <a:sym typeface="Lexend"/>
            </a:endParaRPr>
          </a:p>
          <a:p>
            <a:pPr indent="0" lvl="0" marL="0" marR="0" rtl="0" algn="l">
              <a:lnSpc>
                <a:spcPct val="150000"/>
              </a:lnSpc>
              <a:spcBef>
                <a:spcPts val="0"/>
              </a:spcBef>
              <a:spcAft>
                <a:spcPts val="0"/>
              </a:spcAft>
              <a:buNone/>
            </a:pPr>
            <a:r>
              <a:rPr lang="en" sz="1350">
                <a:solidFill>
                  <a:srgbClr val="3C4043"/>
                </a:solidFill>
                <a:latin typeface="Lexend"/>
                <a:ea typeface="Lexend"/>
                <a:cs typeface="Lexend"/>
                <a:sym typeface="Lexend"/>
              </a:rPr>
              <a:t> rows from years 2000-2015 for 183 countries. All predicting variables was then divided into several broad categories:​ Immunization related factors, Mortality factors, Economical factors and Social factors. </a:t>
            </a:r>
            <a:endParaRPr sz="1725">
              <a:solidFill>
                <a:srgbClr val="7F7F7F"/>
              </a:solidFill>
              <a:latin typeface="Lexend"/>
              <a:ea typeface="Lexend"/>
              <a:cs typeface="Lexend"/>
              <a:sym typeface="Lexend"/>
            </a:endParaRPr>
          </a:p>
        </p:txBody>
      </p:sp>
      <p:sp>
        <p:nvSpPr>
          <p:cNvPr id="390" name="Google Shape;390;p58"/>
          <p:cNvSpPr txBox="1"/>
          <p:nvPr/>
        </p:nvSpPr>
        <p:spPr>
          <a:xfrm>
            <a:off x="1459478" y="591436"/>
            <a:ext cx="6225045" cy="5078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2700">
                <a:solidFill>
                  <a:srgbClr val="0C0C0C"/>
                </a:solidFill>
                <a:latin typeface="Poppins"/>
                <a:ea typeface="Poppins"/>
                <a:cs typeface="Poppins"/>
                <a:sym typeface="Poppins"/>
              </a:rPr>
              <a:t> Data </a:t>
            </a:r>
            <a:r>
              <a:rPr b="1" lang="en" sz="2700">
                <a:solidFill>
                  <a:schemeClr val="accent3"/>
                </a:solidFill>
                <a:latin typeface="Poppins"/>
                <a:ea typeface="Poppins"/>
                <a:cs typeface="Poppins"/>
                <a:sym typeface="Poppins"/>
              </a:rPr>
              <a:t>Analysis</a:t>
            </a:r>
            <a:endParaRPr b="1" sz="2700">
              <a:solidFill>
                <a:schemeClr val="accent3"/>
              </a:solidFill>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gtEl>
                                        <p:attrNameLst>
                                          <p:attrName>style.visibility</p:attrName>
                                        </p:attrNameLst>
                                      </p:cBhvr>
                                      <p:to>
                                        <p:strVal val="visible"/>
                                      </p:to>
                                    </p:set>
                                    <p:animEffect filter="fade" transition="in">
                                      <p:cBhvr>
                                        <p:cTn dur="1000"/>
                                        <p:tgtEl>
                                          <p:spTgt spid="39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86"/>
                                        </p:tgtEl>
                                        <p:attrNameLst>
                                          <p:attrName>style.visibility</p:attrName>
                                        </p:attrNameLst>
                                      </p:cBhvr>
                                      <p:to>
                                        <p:strVal val="visible"/>
                                      </p:to>
                                    </p:set>
                                    <p:animEffect filter="fade" transition="in">
                                      <p:cBhvr>
                                        <p:cTn dur="1000"/>
                                        <p:tgtEl>
                                          <p:spTgt spid="386"/>
                                        </p:tgtEl>
                                      </p:cBhvr>
                                    </p:animEffect>
                                  </p:childTnLst>
                                </p:cTn>
                              </p:par>
                              <p:par>
                                <p:cTn fill="hold" nodeType="withEffect" presetClass="entr" presetID="10" presetSubtype="0">
                                  <p:stCondLst>
                                    <p:cond delay="0"/>
                                  </p:stCondLst>
                                  <p:childTnLst>
                                    <p:set>
                                      <p:cBhvr>
                                        <p:cTn dur="1" fill="hold">
                                          <p:stCondLst>
                                            <p:cond delay="0"/>
                                          </p:stCondLst>
                                        </p:cTn>
                                        <p:tgtEl>
                                          <p:spTgt spid="389"/>
                                        </p:tgtEl>
                                        <p:attrNameLst>
                                          <p:attrName>style.visibility</p:attrName>
                                        </p:attrNameLst>
                                      </p:cBhvr>
                                      <p:to>
                                        <p:strVal val="visible"/>
                                      </p:to>
                                    </p:set>
                                    <p:animEffect filter="fade" transition="in">
                                      <p:cBhvr>
                                        <p:cTn dur="1000"/>
                                        <p:tgtEl>
                                          <p:spTgt spid="3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grpSp>
        <p:nvGrpSpPr>
          <p:cNvPr id="395" name="Google Shape;395;p59"/>
          <p:cNvGrpSpPr/>
          <p:nvPr/>
        </p:nvGrpSpPr>
        <p:grpSpPr>
          <a:xfrm>
            <a:off x="4489198" y="1149308"/>
            <a:ext cx="2357750" cy="3220718"/>
            <a:chOff x="1505125" y="1372218"/>
            <a:chExt cx="3337086" cy="4558505"/>
          </a:xfrm>
        </p:grpSpPr>
        <p:grpSp>
          <p:nvGrpSpPr>
            <p:cNvPr id="396" name="Google Shape;396;p59"/>
            <p:cNvGrpSpPr/>
            <p:nvPr/>
          </p:nvGrpSpPr>
          <p:grpSpPr>
            <a:xfrm>
              <a:off x="1505125" y="1372218"/>
              <a:ext cx="3337086" cy="4558505"/>
              <a:chOff x="1778817" y="2590799"/>
              <a:chExt cx="2710056" cy="3630251"/>
            </a:xfrm>
          </p:grpSpPr>
          <p:sp>
            <p:nvSpPr>
              <p:cNvPr id="397" name="Google Shape;397;p59"/>
              <p:cNvSpPr/>
              <p:nvPr/>
            </p:nvSpPr>
            <p:spPr>
              <a:xfrm>
                <a:off x="1778817" y="2590799"/>
                <a:ext cx="2710056" cy="3630251"/>
              </a:xfrm>
              <a:prstGeom prst="roundRect">
                <a:avLst>
                  <a:gd fmla="val 6448" name="adj"/>
                </a:avLst>
              </a:prstGeom>
              <a:solidFill>
                <a:schemeClr val="lt1"/>
              </a:solidFill>
              <a:ln>
                <a:noFill/>
              </a:ln>
              <a:effectLst>
                <a:outerShdw blurRad="342900" sx="102000" rotWithShape="0" algn="ctr" sy="102000">
                  <a:srgbClr val="000000">
                    <a:alpha val="1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Open Sans"/>
                  <a:ea typeface="Open Sans"/>
                  <a:cs typeface="Open Sans"/>
                  <a:sym typeface="Open Sans"/>
                </a:endParaRPr>
              </a:p>
            </p:txBody>
          </p:sp>
          <p:sp>
            <p:nvSpPr>
              <p:cNvPr id="398" name="Google Shape;398;p59"/>
              <p:cNvSpPr/>
              <p:nvPr/>
            </p:nvSpPr>
            <p:spPr>
              <a:xfrm>
                <a:off x="1946567" y="2804893"/>
                <a:ext cx="2374556" cy="3174351"/>
              </a:xfrm>
              <a:prstGeom prst="roundRect">
                <a:avLst>
                  <a:gd fmla="val 5582" name="adj"/>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Open Sans"/>
                  <a:ea typeface="Open Sans"/>
                  <a:cs typeface="Open Sans"/>
                  <a:sym typeface="Open Sans"/>
                </a:endParaRPr>
              </a:p>
            </p:txBody>
          </p:sp>
          <p:sp>
            <p:nvSpPr>
              <p:cNvPr id="399" name="Google Shape;399;p59"/>
              <p:cNvSpPr/>
              <p:nvPr/>
            </p:nvSpPr>
            <p:spPr>
              <a:xfrm>
                <a:off x="3115254" y="6012875"/>
                <a:ext cx="122672" cy="122672"/>
              </a:xfrm>
              <a:prstGeom prst="ellipse">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Open Sans"/>
                  <a:ea typeface="Open Sans"/>
                  <a:cs typeface="Open Sans"/>
                  <a:sym typeface="Open Sans"/>
                </a:endParaRPr>
              </a:p>
            </p:txBody>
          </p:sp>
        </p:grpSp>
        <p:grpSp>
          <p:nvGrpSpPr>
            <p:cNvPr id="400" name="Google Shape;400;p59"/>
            <p:cNvGrpSpPr/>
            <p:nvPr/>
          </p:nvGrpSpPr>
          <p:grpSpPr>
            <a:xfrm>
              <a:off x="2140057" y="3227671"/>
              <a:ext cx="2096260" cy="1480250"/>
              <a:chOff x="3450254" y="1687907"/>
              <a:chExt cx="1558277" cy="806958"/>
            </a:xfrm>
          </p:grpSpPr>
          <p:sp>
            <p:nvSpPr>
              <p:cNvPr id="401" name="Google Shape;401;p59"/>
              <p:cNvSpPr/>
              <p:nvPr/>
            </p:nvSpPr>
            <p:spPr>
              <a:xfrm>
                <a:off x="3450254" y="1687907"/>
                <a:ext cx="278847" cy="80695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00">
                  <a:solidFill>
                    <a:schemeClr val="lt1"/>
                  </a:solidFill>
                  <a:latin typeface="Open Sans"/>
                  <a:ea typeface="Open Sans"/>
                  <a:cs typeface="Open Sans"/>
                  <a:sym typeface="Open Sans"/>
                </a:endParaRPr>
              </a:p>
            </p:txBody>
          </p:sp>
          <p:sp>
            <p:nvSpPr>
              <p:cNvPr id="402" name="Google Shape;402;p59"/>
              <p:cNvSpPr/>
              <p:nvPr/>
            </p:nvSpPr>
            <p:spPr>
              <a:xfrm>
                <a:off x="3859231" y="1886281"/>
                <a:ext cx="297437" cy="608584"/>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00">
                  <a:solidFill>
                    <a:schemeClr val="lt1"/>
                  </a:solidFill>
                  <a:latin typeface="Open Sans"/>
                  <a:ea typeface="Open Sans"/>
                  <a:cs typeface="Open Sans"/>
                  <a:sym typeface="Open Sans"/>
                </a:endParaRPr>
              </a:p>
            </p:txBody>
          </p:sp>
          <p:sp>
            <p:nvSpPr>
              <p:cNvPr id="403" name="Google Shape;403;p59"/>
              <p:cNvSpPr/>
              <p:nvPr/>
            </p:nvSpPr>
            <p:spPr>
              <a:xfrm>
                <a:off x="4286798" y="1787094"/>
                <a:ext cx="297438" cy="70777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00">
                  <a:solidFill>
                    <a:schemeClr val="lt1"/>
                  </a:solidFill>
                  <a:latin typeface="Open Sans"/>
                  <a:ea typeface="Open Sans"/>
                  <a:cs typeface="Open Sans"/>
                  <a:sym typeface="Open Sans"/>
                </a:endParaRPr>
              </a:p>
            </p:txBody>
          </p:sp>
          <p:sp>
            <p:nvSpPr>
              <p:cNvPr id="404" name="Google Shape;404;p59"/>
              <p:cNvSpPr/>
              <p:nvPr/>
            </p:nvSpPr>
            <p:spPr>
              <a:xfrm>
                <a:off x="4711094" y="2071868"/>
                <a:ext cx="297437" cy="422995"/>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00">
                  <a:solidFill>
                    <a:schemeClr val="lt1"/>
                  </a:solidFill>
                  <a:latin typeface="Open Sans"/>
                  <a:ea typeface="Open Sans"/>
                  <a:cs typeface="Open Sans"/>
                  <a:sym typeface="Open Sans"/>
                </a:endParaRPr>
              </a:p>
            </p:txBody>
          </p:sp>
        </p:grpSp>
      </p:grpSp>
      <p:grpSp>
        <p:nvGrpSpPr>
          <p:cNvPr id="405" name="Google Shape;405;p59"/>
          <p:cNvGrpSpPr/>
          <p:nvPr/>
        </p:nvGrpSpPr>
        <p:grpSpPr>
          <a:xfrm>
            <a:off x="5378388" y="1221498"/>
            <a:ext cx="2977532" cy="2522274"/>
            <a:chOff x="1512875" y="1221309"/>
            <a:chExt cx="3762361" cy="3187103"/>
          </a:xfrm>
        </p:grpSpPr>
        <p:grpSp>
          <p:nvGrpSpPr>
            <p:cNvPr id="406" name="Google Shape;406;p59"/>
            <p:cNvGrpSpPr/>
            <p:nvPr/>
          </p:nvGrpSpPr>
          <p:grpSpPr>
            <a:xfrm>
              <a:off x="1512875" y="1221309"/>
              <a:ext cx="3762361" cy="3187103"/>
              <a:chOff x="1385772" y="673887"/>
              <a:chExt cx="4909202" cy="4158596"/>
            </a:xfrm>
          </p:grpSpPr>
          <p:grpSp>
            <p:nvGrpSpPr>
              <p:cNvPr id="407" name="Google Shape;407;p59"/>
              <p:cNvGrpSpPr/>
              <p:nvPr/>
            </p:nvGrpSpPr>
            <p:grpSpPr>
              <a:xfrm>
                <a:off x="1385772" y="673887"/>
                <a:ext cx="4909202" cy="4158596"/>
                <a:chOff x="1364021" y="673887"/>
                <a:chExt cx="5726060" cy="4158596"/>
              </a:xfrm>
            </p:grpSpPr>
            <p:sp>
              <p:nvSpPr>
                <p:cNvPr id="408" name="Google Shape;408;p59"/>
                <p:cNvSpPr/>
                <p:nvPr/>
              </p:nvSpPr>
              <p:spPr>
                <a:xfrm rot="-1837245">
                  <a:off x="1516491" y="1777805"/>
                  <a:ext cx="4862945" cy="1929979"/>
                </a:xfrm>
                <a:prstGeom prst="rect">
                  <a:avLst/>
                </a:prstGeom>
                <a:solidFill>
                  <a:srgbClr val="F2F2F2"/>
                </a:solidFill>
                <a:ln cap="flat" cmpd="sng" w="381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chemeClr val="lt1"/>
                    </a:solidFill>
                    <a:latin typeface="Open Sans"/>
                    <a:ea typeface="Open Sans"/>
                    <a:cs typeface="Open Sans"/>
                    <a:sym typeface="Open Sans"/>
                  </a:endParaRPr>
                </a:p>
              </p:txBody>
            </p:sp>
            <p:sp>
              <p:nvSpPr>
                <p:cNvPr id="409" name="Google Shape;409;p59"/>
                <p:cNvSpPr/>
                <p:nvPr/>
              </p:nvSpPr>
              <p:spPr>
                <a:xfrm rot="-708579">
                  <a:off x="1995055" y="1593273"/>
                  <a:ext cx="4862945" cy="2770909"/>
                </a:xfrm>
                <a:prstGeom prst="rect">
                  <a:avLst/>
                </a:prstGeom>
                <a:solidFill>
                  <a:srgbClr val="F2F2F2"/>
                </a:solidFill>
                <a:ln cap="flat" cmpd="sng" w="381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chemeClr val="lt1"/>
                    </a:solidFill>
                    <a:latin typeface="Open Sans"/>
                    <a:ea typeface="Open Sans"/>
                    <a:cs typeface="Open Sans"/>
                    <a:sym typeface="Open Sans"/>
                  </a:endParaRPr>
                </a:p>
              </p:txBody>
            </p:sp>
          </p:grpSp>
          <p:cxnSp>
            <p:nvCxnSpPr>
              <p:cNvPr id="410" name="Google Shape;410;p59"/>
              <p:cNvCxnSpPr/>
              <p:nvPr/>
            </p:nvCxnSpPr>
            <p:spPr>
              <a:xfrm flipH="1" rot="10800000">
                <a:off x="2576945" y="2173388"/>
                <a:ext cx="2680592" cy="555957"/>
              </a:xfrm>
              <a:prstGeom prst="straightConnector1">
                <a:avLst/>
              </a:prstGeom>
              <a:noFill/>
              <a:ln cap="flat" cmpd="sng" w="38100">
                <a:solidFill>
                  <a:srgbClr val="7F7F7F"/>
                </a:solidFill>
                <a:prstDash val="solid"/>
                <a:miter lim="800000"/>
                <a:headEnd len="sm" w="sm" type="none"/>
                <a:tailEnd len="sm" w="sm" type="none"/>
              </a:ln>
            </p:spPr>
          </p:cxnSp>
          <p:cxnSp>
            <p:nvCxnSpPr>
              <p:cNvPr id="411" name="Google Shape;411;p59"/>
              <p:cNvCxnSpPr/>
              <p:nvPr/>
            </p:nvCxnSpPr>
            <p:spPr>
              <a:xfrm flipH="1" rot="10800000">
                <a:off x="2335672" y="2197786"/>
                <a:ext cx="3163137" cy="652939"/>
              </a:xfrm>
              <a:prstGeom prst="straightConnector1">
                <a:avLst/>
              </a:prstGeom>
              <a:noFill/>
              <a:ln cap="flat" cmpd="sng" w="38100">
                <a:solidFill>
                  <a:srgbClr val="7F7F7F"/>
                </a:solidFill>
                <a:prstDash val="solid"/>
                <a:miter lim="800000"/>
                <a:headEnd len="sm" w="sm" type="none"/>
                <a:tailEnd len="sm" w="sm" type="none"/>
              </a:ln>
            </p:spPr>
          </p:cxnSp>
          <p:sp>
            <p:nvSpPr>
              <p:cNvPr id="412" name="Google Shape;412;p59"/>
              <p:cNvSpPr txBox="1"/>
              <p:nvPr/>
            </p:nvSpPr>
            <p:spPr>
              <a:xfrm rot="-631403">
                <a:off x="1617091" y="1896374"/>
                <a:ext cx="4551657" cy="380519"/>
              </a:xfrm>
              <a:prstGeom prst="rect">
                <a:avLst/>
              </a:prstGeom>
              <a:noFill/>
              <a:ln>
                <a:noFill/>
              </a:ln>
            </p:spPr>
            <p:txBody>
              <a:bodyPr anchorCtr="0" anchor="t" bIns="34275" lIns="68550" spcFirstLastPara="1" rIns="68550" wrap="square" tIns="34275">
                <a:spAutoFit/>
              </a:bodyPr>
              <a:lstStyle/>
              <a:p>
                <a:pPr indent="0" lvl="0" marL="0" marR="0" rtl="0" algn="ctr">
                  <a:spcBef>
                    <a:spcPts val="0"/>
                  </a:spcBef>
                  <a:spcAft>
                    <a:spcPts val="0"/>
                  </a:spcAft>
                  <a:buClr>
                    <a:srgbClr val="000000"/>
                  </a:buClr>
                  <a:buFont typeface="Arial"/>
                  <a:buNone/>
                </a:pPr>
                <a:r>
                  <a:t/>
                </a:r>
                <a:endParaRPr b="1" sz="1050">
                  <a:solidFill>
                    <a:schemeClr val="accent3"/>
                  </a:solidFill>
                  <a:latin typeface="Poppins"/>
                  <a:ea typeface="Poppins"/>
                  <a:cs typeface="Poppins"/>
                  <a:sym typeface="Poppins"/>
                </a:endParaRPr>
              </a:p>
            </p:txBody>
          </p:sp>
          <p:sp>
            <p:nvSpPr>
              <p:cNvPr id="413" name="Google Shape;413;p59"/>
              <p:cNvSpPr/>
              <p:nvPr/>
            </p:nvSpPr>
            <p:spPr>
              <a:xfrm rot="-673193">
                <a:off x="4538768" y="2502437"/>
                <a:ext cx="1327609" cy="631063"/>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chemeClr val="lt1"/>
                  </a:solidFill>
                  <a:latin typeface="Open Sans"/>
                  <a:ea typeface="Open Sans"/>
                  <a:cs typeface="Open Sans"/>
                  <a:sym typeface="Open Sans"/>
                </a:endParaRPr>
              </a:p>
            </p:txBody>
          </p:sp>
          <p:sp>
            <p:nvSpPr>
              <p:cNvPr id="414" name="Google Shape;414;p59"/>
              <p:cNvSpPr/>
              <p:nvPr/>
            </p:nvSpPr>
            <p:spPr>
              <a:xfrm rot="-673193">
                <a:off x="2272400" y="2922593"/>
                <a:ext cx="1964952" cy="23006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chemeClr val="lt1"/>
                  </a:solidFill>
                  <a:latin typeface="Open Sans"/>
                  <a:ea typeface="Open Sans"/>
                  <a:cs typeface="Open Sans"/>
                  <a:sym typeface="Open Sans"/>
                </a:endParaRPr>
              </a:p>
            </p:txBody>
          </p:sp>
          <p:sp>
            <p:nvSpPr>
              <p:cNvPr id="415" name="Google Shape;415;p59"/>
              <p:cNvSpPr/>
              <p:nvPr/>
            </p:nvSpPr>
            <p:spPr>
              <a:xfrm rot="-673193">
                <a:off x="2324112" y="3236378"/>
                <a:ext cx="1964952" cy="23006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chemeClr val="lt1"/>
                  </a:solidFill>
                  <a:latin typeface="Open Sans"/>
                  <a:ea typeface="Open Sans"/>
                  <a:cs typeface="Open Sans"/>
                  <a:sym typeface="Open Sans"/>
                </a:endParaRPr>
              </a:p>
            </p:txBody>
          </p:sp>
          <p:sp>
            <p:nvSpPr>
              <p:cNvPr id="416" name="Google Shape;416;p59"/>
              <p:cNvSpPr/>
              <p:nvPr/>
            </p:nvSpPr>
            <p:spPr>
              <a:xfrm rot="-673193">
                <a:off x="2375824" y="3550163"/>
                <a:ext cx="1964952" cy="23006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chemeClr val="lt1"/>
                  </a:solidFill>
                  <a:latin typeface="Open Sans"/>
                  <a:ea typeface="Open Sans"/>
                  <a:cs typeface="Open Sans"/>
                  <a:sym typeface="Open Sans"/>
                </a:endParaRPr>
              </a:p>
            </p:txBody>
          </p:sp>
          <p:sp>
            <p:nvSpPr>
              <p:cNvPr id="417" name="Google Shape;417;p59"/>
              <p:cNvSpPr/>
              <p:nvPr/>
            </p:nvSpPr>
            <p:spPr>
              <a:xfrm rot="-673193">
                <a:off x="4646641" y="3213615"/>
                <a:ext cx="1324664" cy="202828"/>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chemeClr val="lt1"/>
                  </a:solidFill>
                  <a:latin typeface="Open Sans"/>
                  <a:ea typeface="Open Sans"/>
                  <a:cs typeface="Open Sans"/>
                  <a:sym typeface="Open Sans"/>
                </a:endParaRPr>
              </a:p>
            </p:txBody>
          </p:sp>
          <p:sp>
            <p:nvSpPr>
              <p:cNvPr id="418" name="Google Shape;418;p59"/>
              <p:cNvSpPr/>
              <p:nvPr/>
            </p:nvSpPr>
            <p:spPr>
              <a:xfrm rot="-673193">
                <a:off x="4704118" y="3510445"/>
                <a:ext cx="1324664" cy="202828"/>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chemeClr val="lt1"/>
                  </a:solidFill>
                  <a:latin typeface="Open Sans"/>
                  <a:ea typeface="Open Sans"/>
                  <a:cs typeface="Open Sans"/>
                  <a:sym typeface="Open Sans"/>
                </a:endParaRPr>
              </a:p>
            </p:txBody>
          </p:sp>
          <p:grpSp>
            <p:nvGrpSpPr>
              <p:cNvPr id="419" name="Google Shape;419;p59"/>
              <p:cNvGrpSpPr/>
              <p:nvPr/>
            </p:nvGrpSpPr>
            <p:grpSpPr>
              <a:xfrm rot="-700489">
                <a:off x="2587369" y="3468365"/>
                <a:ext cx="1638409" cy="736663"/>
                <a:chOff x="8035636" y="2163620"/>
                <a:chExt cx="1413169" cy="1583952"/>
              </a:xfrm>
            </p:grpSpPr>
            <p:sp>
              <p:nvSpPr>
                <p:cNvPr id="420" name="Google Shape;420;p59"/>
                <p:cNvSpPr/>
                <p:nvPr/>
              </p:nvSpPr>
              <p:spPr>
                <a:xfrm>
                  <a:off x="8035636" y="2463538"/>
                  <a:ext cx="96982" cy="1274266"/>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chemeClr val="lt1"/>
                    </a:solidFill>
                    <a:latin typeface="Open Sans"/>
                    <a:ea typeface="Open Sans"/>
                    <a:cs typeface="Open Sans"/>
                    <a:sym typeface="Open Sans"/>
                  </a:endParaRPr>
                </a:p>
              </p:txBody>
            </p:sp>
            <p:sp>
              <p:nvSpPr>
                <p:cNvPr id="421" name="Google Shape;421;p59"/>
                <p:cNvSpPr/>
                <p:nvPr/>
              </p:nvSpPr>
              <p:spPr>
                <a:xfrm>
                  <a:off x="8201891" y="2716854"/>
                  <a:ext cx="96982" cy="1006513"/>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chemeClr val="lt1"/>
                    </a:solidFill>
                    <a:latin typeface="Open Sans"/>
                    <a:ea typeface="Open Sans"/>
                    <a:cs typeface="Open Sans"/>
                    <a:sym typeface="Open Sans"/>
                  </a:endParaRPr>
                </a:p>
              </p:txBody>
            </p:sp>
            <p:sp>
              <p:nvSpPr>
                <p:cNvPr id="422" name="Google Shape;422;p59"/>
                <p:cNvSpPr/>
                <p:nvPr/>
              </p:nvSpPr>
              <p:spPr>
                <a:xfrm>
                  <a:off x="8354291" y="2173388"/>
                  <a:ext cx="96982" cy="1574184"/>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chemeClr val="lt1"/>
                    </a:solidFill>
                    <a:latin typeface="Open Sans"/>
                    <a:ea typeface="Open Sans"/>
                    <a:cs typeface="Open Sans"/>
                    <a:sym typeface="Open Sans"/>
                  </a:endParaRPr>
                </a:p>
              </p:txBody>
            </p:sp>
            <p:sp>
              <p:nvSpPr>
                <p:cNvPr id="423" name="Google Shape;423;p59"/>
                <p:cNvSpPr/>
                <p:nvPr/>
              </p:nvSpPr>
              <p:spPr>
                <a:xfrm>
                  <a:off x="8631384" y="2163620"/>
                  <a:ext cx="96982" cy="1574184"/>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chemeClr val="lt1"/>
                    </a:solidFill>
                    <a:latin typeface="Open Sans"/>
                    <a:ea typeface="Open Sans"/>
                    <a:cs typeface="Open Sans"/>
                    <a:sym typeface="Open Sans"/>
                  </a:endParaRPr>
                </a:p>
              </p:txBody>
            </p:sp>
            <p:sp>
              <p:nvSpPr>
                <p:cNvPr id="424" name="Google Shape;424;p59"/>
                <p:cNvSpPr/>
                <p:nvPr/>
              </p:nvSpPr>
              <p:spPr>
                <a:xfrm>
                  <a:off x="8492837" y="2473306"/>
                  <a:ext cx="96982" cy="1274266"/>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chemeClr val="lt1"/>
                    </a:solidFill>
                    <a:latin typeface="Open Sans"/>
                    <a:ea typeface="Open Sans"/>
                    <a:cs typeface="Open Sans"/>
                    <a:sym typeface="Open Sans"/>
                  </a:endParaRPr>
                </a:p>
              </p:txBody>
            </p:sp>
            <p:sp>
              <p:nvSpPr>
                <p:cNvPr id="425" name="Google Shape;425;p59"/>
                <p:cNvSpPr/>
                <p:nvPr/>
              </p:nvSpPr>
              <p:spPr>
                <a:xfrm>
                  <a:off x="8769930" y="2173388"/>
                  <a:ext cx="96982" cy="1574184"/>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chemeClr val="lt1"/>
                    </a:solidFill>
                    <a:latin typeface="Open Sans"/>
                    <a:ea typeface="Open Sans"/>
                    <a:cs typeface="Open Sans"/>
                    <a:sym typeface="Open Sans"/>
                  </a:endParaRPr>
                </a:p>
              </p:txBody>
            </p:sp>
            <p:sp>
              <p:nvSpPr>
                <p:cNvPr id="426" name="Google Shape;426;p59"/>
                <p:cNvSpPr/>
                <p:nvPr/>
              </p:nvSpPr>
              <p:spPr>
                <a:xfrm>
                  <a:off x="9047023" y="2163620"/>
                  <a:ext cx="96982" cy="1574184"/>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chemeClr val="lt1"/>
                    </a:solidFill>
                    <a:latin typeface="Open Sans"/>
                    <a:ea typeface="Open Sans"/>
                    <a:cs typeface="Open Sans"/>
                    <a:sym typeface="Open Sans"/>
                  </a:endParaRPr>
                </a:p>
              </p:txBody>
            </p:sp>
            <p:sp>
              <p:nvSpPr>
                <p:cNvPr id="427" name="Google Shape;427;p59"/>
                <p:cNvSpPr/>
                <p:nvPr/>
              </p:nvSpPr>
              <p:spPr>
                <a:xfrm>
                  <a:off x="8908476" y="2473306"/>
                  <a:ext cx="96982" cy="1274266"/>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chemeClr val="lt1"/>
                    </a:solidFill>
                    <a:latin typeface="Open Sans"/>
                    <a:ea typeface="Open Sans"/>
                    <a:cs typeface="Open Sans"/>
                    <a:sym typeface="Open Sans"/>
                  </a:endParaRPr>
                </a:p>
              </p:txBody>
            </p:sp>
            <p:sp>
              <p:nvSpPr>
                <p:cNvPr id="428" name="Google Shape;428;p59"/>
                <p:cNvSpPr/>
                <p:nvPr/>
              </p:nvSpPr>
              <p:spPr>
                <a:xfrm>
                  <a:off x="9199423" y="2716854"/>
                  <a:ext cx="96982" cy="1006513"/>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chemeClr val="lt1"/>
                    </a:solidFill>
                    <a:latin typeface="Open Sans"/>
                    <a:ea typeface="Open Sans"/>
                    <a:cs typeface="Open Sans"/>
                    <a:sym typeface="Open Sans"/>
                  </a:endParaRPr>
                </a:p>
              </p:txBody>
            </p:sp>
            <p:sp>
              <p:nvSpPr>
                <p:cNvPr id="429" name="Google Shape;429;p59"/>
                <p:cNvSpPr/>
                <p:nvPr/>
              </p:nvSpPr>
              <p:spPr>
                <a:xfrm>
                  <a:off x="9351823" y="2463538"/>
                  <a:ext cx="96982" cy="1274266"/>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chemeClr val="lt1"/>
                    </a:solidFill>
                    <a:latin typeface="Open Sans"/>
                    <a:ea typeface="Open Sans"/>
                    <a:cs typeface="Open Sans"/>
                    <a:sym typeface="Open Sans"/>
                  </a:endParaRPr>
                </a:p>
              </p:txBody>
            </p:sp>
          </p:grpSp>
        </p:grpSp>
        <p:sp>
          <p:nvSpPr>
            <p:cNvPr id="430" name="Google Shape;430;p59"/>
            <p:cNvSpPr/>
            <p:nvPr/>
          </p:nvSpPr>
          <p:spPr>
            <a:xfrm rot="-422009">
              <a:off x="3278509" y="2772691"/>
              <a:ext cx="1410590" cy="981857"/>
            </a:xfrm>
            <a:custGeom>
              <a:rect b="b" l="l" r="r" t="t"/>
              <a:pathLst>
                <a:path extrusionOk="0" h="1019081" w="1464069">
                  <a:moveTo>
                    <a:pt x="0" y="641709"/>
                  </a:moveTo>
                  <a:lnTo>
                    <a:pt x="333828" y="104681"/>
                  </a:lnTo>
                  <a:lnTo>
                    <a:pt x="841828" y="670738"/>
                  </a:lnTo>
                  <a:lnTo>
                    <a:pt x="1303045" y="0"/>
                  </a:lnTo>
                  <a:lnTo>
                    <a:pt x="1464069" y="143777"/>
                  </a:lnTo>
                  <a:lnTo>
                    <a:pt x="899885" y="1019081"/>
                  </a:lnTo>
                  <a:lnTo>
                    <a:pt x="377371" y="423995"/>
                  </a:lnTo>
                  <a:lnTo>
                    <a:pt x="145142" y="815881"/>
                  </a:lnTo>
                  <a:lnTo>
                    <a:pt x="0" y="64170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Open Sans"/>
                <a:ea typeface="Open Sans"/>
                <a:cs typeface="Open Sans"/>
                <a:sym typeface="Open Sans"/>
              </a:endParaRPr>
            </a:p>
          </p:txBody>
        </p:sp>
        <p:sp>
          <p:nvSpPr>
            <p:cNvPr id="431" name="Google Shape;431;p59"/>
            <p:cNvSpPr/>
            <p:nvPr/>
          </p:nvSpPr>
          <p:spPr>
            <a:xfrm rot="1934118">
              <a:off x="4388490" y="2396109"/>
              <a:ext cx="514206" cy="443281"/>
            </a:xfrm>
            <a:prstGeom prst="triangle">
              <a:avLst>
                <a:gd fmla="val 50000"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Open Sans"/>
                <a:ea typeface="Open Sans"/>
                <a:cs typeface="Open Sans"/>
                <a:sym typeface="Open Sans"/>
              </a:endParaRPr>
            </a:p>
          </p:txBody>
        </p:sp>
      </p:grpSp>
      <p:sp>
        <p:nvSpPr>
          <p:cNvPr id="432" name="Google Shape;432;p59"/>
          <p:cNvSpPr txBox="1"/>
          <p:nvPr/>
        </p:nvSpPr>
        <p:spPr>
          <a:xfrm>
            <a:off x="1596526" y="2212675"/>
            <a:ext cx="25674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a:solidFill>
                  <a:srgbClr val="222A35"/>
                </a:solidFill>
                <a:latin typeface="Open Sans"/>
                <a:ea typeface="Open Sans"/>
                <a:cs typeface="Open Sans"/>
                <a:sym typeface="Open Sans"/>
              </a:rPr>
              <a:t>Identify </a:t>
            </a:r>
            <a:r>
              <a:rPr lang="en">
                <a:solidFill>
                  <a:schemeClr val="accent3"/>
                </a:solidFill>
                <a:latin typeface="Open Sans"/>
                <a:ea typeface="Open Sans"/>
                <a:cs typeface="Open Sans"/>
                <a:sym typeface="Open Sans"/>
              </a:rPr>
              <a:t>Key</a:t>
            </a:r>
            <a:r>
              <a:rPr lang="en">
                <a:solidFill>
                  <a:srgbClr val="222A35"/>
                </a:solidFill>
                <a:latin typeface="Open Sans"/>
                <a:ea typeface="Open Sans"/>
                <a:cs typeface="Open Sans"/>
                <a:sym typeface="Open Sans"/>
              </a:rPr>
              <a:t> </a:t>
            </a:r>
            <a:r>
              <a:rPr lang="en">
                <a:solidFill>
                  <a:schemeClr val="accent3"/>
                </a:solidFill>
                <a:latin typeface="Open Sans"/>
                <a:ea typeface="Open Sans"/>
                <a:cs typeface="Open Sans"/>
                <a:sym typeface="Open Sans"/>
              </a:rPr>
              <a:t>Relationships</a:t>
            </a:r>
            <a:endParaRPr sz="1600">
              <a:solidFill>
                <a:schemeClr val="accent3"/>
              </a:solidFill>
            </a:endParaRPr>
          </a:p>
        </p:txBody>
      </p:sp>
      <p:sp>
        <p:nvSpPr>
          <p:cNvPr id="433" name="Google Shape;433;p59"/>
          <p:cNvSpPr/>
          <p:nvPr/>
        </p:nvSpPr>
        <p:spPr>
          <a:xfrm>
            <a:off x="1603493" y="2438461"/>
            <a:ext cx="2567541" cy="643894"/>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 sz="1025">
                <a:solidFill>
                  <a:srgbClr val="7F7F7F"/>
                </a:solidFill>
                <a:latin typeface="Open Sans"/>
                <a:ea typeface="Open Sans"/>
                <a:cs typeface="Open Sans"/>
                <a:sym typeface="Open Sans"/>
              </a:rPr>
              <a:t>Build a Regression Model with the purpose to Identify and interpret key Relationships in the data.</a:t>
            </a:r>
            <a:endParaRPr sz="1025">
              <a:solidFill>
                <a:srgbClr val="7F7F7F"/>
              </a:solidFill>
              <a:latin typeface="Arial"/>
              <a:ea typeface="Arial"/>
              <a:cs typeface="Arial"/>
              <a:sym typeface="Arial"/>
            </a:endParaRPr>
          </a:p>
        </p:txBody>
      </p:sp>
      <p:sp>
        <p:nvSpPr>
          <p:cNvPr id="434" name="Google Shape;434;p59"/>
          <p:cNvSpPr txBox="1"/>
          <p:nvPr/>
        </p:nvSpPr>
        <p:spPr>
          <a:xfrm>
            <a:off x="1603500" y="3435000"/>
            <a:ext cx="23577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a:solidFill>
                  <a:srgbClr val="222A35"/>
                </a:solidFill>
                <a:latin typeface="Open Sans"/>
                <a:ea typeface="Open Sans"/>
                <a:cs typeface="Open Sans"/>
                <a:sym typeface="Open Sans"/>
              </a:rPr>
              <a:t>Compare </a:t>
            </a:r>
            <a:r>
              <a:rPr lang="en">
                <a:solidFill>
                  <a:schemeClr val="accent4"/>
                </a:solidFill>
                <a:latin typeface="Open Sans"/>
                <a:ea typeface="Open Sans"/>
                <a:cs typeface="Open Sans"/>
                <a:sym typeface="Open Sans"/>
              </a:rPr>
              <a:t>Multiple</a:t>
            </a:r>
            <a:r>
              <a:rPr lang="en">
                <a:solidFill>
                  <a:srgbClr val="222A35"/>
                </a:solidFill>
                <a:latin typeface="Open Sans"/>
                <a:ea typeface="Open Sans"/>
                <a:cs typeface="Open Sans"/>
                <a:sym typeface="Open Sans"/>
              </a:rPr>
              <a:t> </a:t>
            </a:r>
            <a:r>
              <a:rPr lang="en">
                <a:solidFill>
                  <a:schemeClr val="accent4"/>
                </a:solidFill>
                <a:latin typeface="Open Sans"/>
                <a:ea typeface="Open Sans"/>
                <a:cs typeface="Open Sans"/>
                <a:sym typeface="Open Sans"/>
              </a:rPr>
              <a:t>Models</a:t>
            </a:r>
            <a:endParaRPr sz="1600"/>
          </a:p>
        </p:txBody>
      </p:sp>
      <p:sp>
        <p:nvSpPr>
          <p:cNvPr id="435" name="Google Shape;435;p59"/>
          <p:cNvSpPr/>
          <p:nvPr/>
        </p:nvSpPr>
        <p:spPr>
          <a:xfrm>
            <a:off x="1610454" y="3660789"/>
            <a:ext cx="2446961" cy="643894"/>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 sz="1025">
                <a:solidFill>
                  <a:srgbClr val="7F7F7F"/>
                </a:solidFill>
                <a:latin typeface="Open Sans"/>
                <a:ea typeface="Open Sans"/>
                <a:cs typeface="Open Sans"/>
                <a:sym typeface="Open Sans"/>
              </a:rPr>
              <a:t>Build multiple models to </a:t>
            </a:r>
            <a:r>
              <a:rPr lang="en" sz="1025">
                <a:solidFill>
                  <a:srgbClr val="7F7F7F"/>
                </a:solidFill>
                <a:latin typeface="Open Sans"/>
                <a:ea typeface="Open Sans"/>
                <a:cs typeface="Open Sans"/>
                <a:sym typeface="Open Sans"/>
              </a:rPr>
              <a:t>compare</a:t>
            </a:r>
            <a:r>
              <a:rPr lang="en" sz="1025">
                <a:solidFill>
                  <a:srgbClr val="7F7F7F"/>
                </a:solidFill>
                <a:latin typeface="Open Sans"/>
                <a:ea typeface="Open Sans"/>
                <a:cs typeface="Open Sans"/>
                <a:sym typeface="Open Sans"/>
              </a:rPr>
              <a:t> the predictive nature with the original Regression model</a:t>
            </a:r>
            <a:endParaRPr sz="1025">
              <a:solidFill>
                <a:srgbClr val="7F7F7F"/>
              </a:solidFill>
              <a:latin typeface="Arial"/>
              <a:ea typeface="Arial"/>
              <a:cs typeface="Arial"/>
              <a:sym typeface="Arial"/>
            </a:endParaRPr>
          </a:p>
        </p:txBody>
      </p:sp>
      <p:sp>
        <p:nvSpPr>
          <p:cNvPr id="436" name="Google Shape;436;p59"/>
          <p:cNvSpPr txBox="1"/>
          <p:nvPr/>
        </p:nvSpPr>
        <p:spPr>
          <a:xfrm>
            <a:off x="757877" y="2182586"/>
            <a:ext cx="842135" cy="6001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3300">
                <a:solidFill>
                  <a:srgbClr val="BFBFBF"/>
                </a:solidFill>
                <a:latin typeface="Open Sans"/>
                <a:ea typeface="Open Sans"/>
                <a:cs typeface="Open Sans"/>
                <a:sym typeface="Open Sans"/>
              </a:rPr>
              <a:t>0</a:t>
            </a:r>
            <a:r>
              <a:rPr b="1" lang="en" sz="3300">
                <a:solidFill>
                  <a:schemeClr val="accent3"/>
                </a:solidFill>
                <a:latin typeface="Open Sans"/>
                <a:ea typeface="Open Sans"/>
                <a:cs typeface="Open Sans"/>
                <a:sym typeface="Open Sans"/>
              </a:rPr>
              <a:t>1</a:t>
            </a:r>
            <a:endParaRPr>
              <a:solidFill>
                <a:schemeClr val="accent3"/>
              </a:solidFill>
            </a:endParaRPr>
          </a:p>
        </p:txBody>
      </p:sp>
      <p:sp>
        <p:nvSpPr>
          <p:cNvPr id="437" name="Google Shape;437;p59"/>
          <p:cNvSpPr txBox="1"/>
          <p:nvPr/>
        </p:nvSpPr>
        <p:spPr>
          <a:xfrm>
            <a:off x="750256" y="3398585"/>
            <a:ext cx="842135" cy="6001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3300">
                <a:solidFill>
                  <a:srgbClr val="BFBFBF"/>
                </a:solidFill>
                <a:latin typeface="Open Sans"/>
                <a:ea typeface="Open Sans"/>
                <a:cs typeface="Open Sans"/>
                <a:sym typeface="Open Sans"/>
              </a:rPr>
              <a:t>0</a:t>
            </a:r>
            <a:r>
              <a:rPr b="1" lang="en" sz="3300">
                <a:solidFill>
                  <a:schemeClr val="accent4"/>
                </a:solidFill>
                <a:latin typeface="Open Sans"/>
                <a:ea typeface="Open Sans"/>
                <a:cs typeface="Open Sans"/>
                <a:sym typeface="Open Sans"/>
              </a:rPr>
              <a:t>2</a:t>
            </a:r>
            <a:endParaRPr>
              <a:solidFill>
                <a:schemeClr val="accent4"/>
              </a:solidFill>
            </a:endParaRPr>
          </a:p>
        </p:txBody>
      </p:sp>
      <p:sp>
        <p:nvSpPr>
          <p:cNvPr id="438" name="Google Shape;438;p59"/>
          <p:cNvSpPr txBox="1"/>
          <p:nvPr/>
        </p:nvSpPr>
        <p:spPr>
          <a:xfrm>
            <a:off x="725968" y="901372"/>
            <a:ext cx="37452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700">
                <a:solidFill>
                  <a:srgbClr val="0C0C0C"/>
                </a:solidFill>
                <a:latin typeface="Poppins"/>
                <a:ea typeface="Poppins"/>
                <a:cs typeface="Poppins"/>
                <a:sym typeface="Poppins"/>
              </a:rPr>
              <a:t>Making</a:t>
            </a:r>
            <a:endParaRPr b="1" sz="2700">
              <a:solidFill>
                <a:srgbClr val="0C0C0C"/>
              </a:solidFill>
              <a:latin typeface="Poppins"/>
              <a:ea typeface="Poppins"/>
              <a:cs typeface="Poppins"/>
              <a:sym typeface="Poppins"/>
            </a:endParaRPr>
          </a:p>
          <a:p>
            <a:pPr indent="0" lvl="0" marL="0" marR="0" rtl="0" algn="l">
              <a:spcBef>
                <a:spcPts val="0"/>
              </a:spcBef>
              <a:spcAft>
                <a:spcPts val="0"/>
              </a:spcAft>
              <a:buNone/>
            </a:pPr>
            <a:r>
              <a:rPr b="1" lang="en" sz="2700">
                <a:solidFill>
                  <a:schemeClr val="accent2"/>
                </a:solidFill>
                <a:latin typeface="Poppins"/>
                <a:ea typeface="Poppins"/>
                <a:cs typeface="Poppins"/>
                <a:sym typeface="Poppins"/>
              </a:rPr>
              <a:t>Objectives</a:t>
            </a:r>
            <a:endParaRPr b="1" sz="2700">
              <a:solidFill>
                <a:schemeClr val="accent2"/>
              </a:solidFill>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8"/>
                                        </p:tgtEl>
                                        <p:attrNameLst>
                                          <p:attrName>style.visibility</p:attrName>
                                        </p:attrNameLst>
                                      </p:cBhvr>
                                      <p:to>
                                        <p:strVal val="visible"/>
                                      </p:to>
                                    </p:set>
                                    <p:animEffect filter="fade" transition="in">
                                      <p:cBhvr>
                                        <p:cTn dur="1000"/>
                                        <p:tgtEl>
                                          <p:spTgt spid="43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1000"/>
                                        <p:tgtEl>
                                          <p:spTgt spid="395"/>
                                        </p:tgtEl>
                                      </p:cBhvr>
                                    </p:animEffect>
                                  </p:childTnLst>
                                </p:cTn>
                              </p:par>
                              <p:par>
                                <p:cTn fill="hold" nodeType="withEffect" presetClass="entr" presetID="23" presetSubtype="16">
                                  <p:stCondLst>
                                    <p:cond delay="0"/>
                                  </p:stCondLst>
                                  <p:childTnLst>
                                    <p:set>
                                      <p:cBhvr>
                                        <p:cTn dur="1" fill="hold">
                                          <p:stCondLst>
                                            <p:cond delay="0"/>
                                          </p:stCondLst>
                                        </p:cTn>
                                        <p:tgtEl>
                                          <p:spTgt spid="405"/>
                                        </p:tgtEl>
                                        <p:attrNameLst>
                                          <p:attrName>style.visibility</p:attrName>
                                        </p:attrNameLst>
                                      </p:cBhvr>
                                      <p:to>
                                        <p:strVal val="visible"/>
                                      </p:to>
                                    </p:set>
                                    <p:anim calcmode="lin" valueType="num">
                                      <p:cBhvr additive="base">
                                        <p:cTn dur="1000"/>
                                        <p:tgtEl>
                                          <p:spTgt spid="405"/>
                                        </p:tgtEl>
                                        <p:attrNameLst>
                                          <p:attrName>ppt_w</p:attrName>
                                        </p:attrNameLst>
                                      </p:cBhvr>
                                      <p:tavLst>
                                        <p:tav fmla="" tm="0">
                                          <p:val>
                                            <p:strVal val="0"/>
                                          </p:val>
                                        </p:tav>
                                        <p:tav fmla="" tm="100000">
                                          <p:val>
                                            <p:strVal val="#ppt_w"/>
                                          </p:val>
                                        </p:tav>
                                      </p:tavLst>
                                    </p:anim>
                                    <p:anim calcmode="lin" valueType="num">
                                      <p:cBhvr additive="base">
                                        <p:cTn dur="1000"/>
                                        <p:tgtEl>
                                          <p:spTgt spid="405"/>
                                        </p:tgtEl>
                                        <p:attrNameLst>
                                          <p:attrName>ppt_h</p:attrName>
                                        </p:attrNameLst>
                                      </p:cBhvr>
                                      <p:tavLst>
                                        <p:tav fmla="" tm="0">
                                          <p:val>
                                            <p:strVal val="0"/>
                                          </p:val>
                                        </p:tav>
                                        <p:tav fmla="" tm="100000">
                                          <p:val>
                                            <p:strVal val="#ppt_h"/>
                                          </p:val>
                                        </p:tav>
                                      </p:tavLst>
                                    </p:anim>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436"/>
                                        </p:tgtEl>
                                        <p:attrNameLst>
                                          <p:attrName>style.visibility</p:attrName>
                                        </p:attrNameLst>
                                      </p:cBhvr>
                                      <p:to>
                                        <p:strVal val="visible"/>
                                      </p:to>
                                    </p:set>
                                    <p:animEffect filter="fade" transition="in">
                                      <p:cBhvr>
                                        <p:cTn dur="1000"/>
                                        <p:tgtEl>
                                          <p:spTgt spid="436"/>
                                        </p:tgtEl>
                                      </p:cBhvr>
                                    </p:animEffect>
                                  </p:childTnLst>
                                </p:cTn>
                              </p:par>
                              <p:par>
                                <p:cTn fill="hold" nodeType="withEffect" presetClass="entr" presetID="10" presetSubtype="0">
                                  <p:stCondLst>
                                    <p:cond delay="0"/>
                                  </p:stCondLst>
                                  <p:childTnLst>
                                    <p:set>
                                      <p:cBhvr>
                                        <p:cTn dur="1" fill="hold">
                                          <p:stCondLst>
                                            <p:cond delay="0"/>
                                          </p:stCondLst>
                                        </p:cTn>
                                        <p:tgtEl>
                                          <p:spTgt spid="432"/>
                                        </p:tgtEl>
                                        <p:attrNameLst>
                                          <p:attrName>style.visibility</p:attrName>
                                        </p:attrNameLst>
                                      </p:cBhvr>
                                      <p:to>
                                        <p:strVal val="visible"/>
                                      </p:to>
                                    </p:set>
                                    <p:animEffect filter="fade" transition="in">
                                      <p:cBhvr>
                                        <p:cTn dur="1000"/>
                                        <p:tgtEl>
                                          <p:spTgt spid="432"/>
                                        </p:tgtEl>
                                      </p:cBhvr>
                                    </p:animEffect>
                                  </p:childTnLst>
                                </p:cTn>
                              </p:par>
                            </p:childTnLst>
                          </p:cTn>
                        </p:par>
                        <p:par>
                          <p:cTn fill="hold">
                            <p:stCondLst>
                              <p:cond delay="3000"/>
                            </p:stCondLst>
                            <p:childTnLst>
                              <p:par>
                                <p:cTn fill="hold" nodeType="afterEffect" presetClass="entr" presetID="2" presetSubtype="4">
                                  <p:stCondLst>
                                    <p:cond delay="0"/>
                                  </p:stCondLst>
                                  <p:childTnLst>
                                    <p:set>
                                      <p:cBhvr>
                                        <p:cTn dur="1" fill="hold">
                                          <p:stCondLst>
                                            <p:cond delay="0"/>
                                          </p:stCondLst>
                                        </p:cTn>
                                        <p:tgtEl>
                                          <p:spTgt spid="433"/>
                                        </p:tgtEl>
                                        <p:attrNameLst>
                                          <p:attrName>style.visibility</p:attrName>
                                        </p:attrNameLst>
                                      </p:cBhvr>
                                      <p:to>
                                        <p:strVal val="visible"/>
                                      </p:to>
                                    </p:set>
                                    <p:anim calcmode="lin" valueType="num">
                                      <p:cBhvr additive="base">
                                        <p:cTn dur="1000"/>
                                        <p:tgtEl>
                                          <p:spTgt spid="43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7"/>
                                        </p:tgtEl>
                                        <p:attrNameLst>
                                          <p:attrName>style.visibility</p:attrName>
                                        </p:attrNameLst>
                                      </p:cBhvr>
                                      <p:to>
                                        <p:strVal val="visible"/>
                                      </p:to>
                                    </p:set>
                                    <p:animEffect filter="fade" transition="in">
                                      <p:cBhvr>
                                        <p:cTn dur="1000"/>
                                        <p:tgtEl>
                                          <p:spTgt spid="437"/>
                                        </p:tgtEl>
                                      </p:cBhvr>
                                    </p:animEffect>
                                  </p:childTnLst>
                                </p:cTn>
                              </p:par>
                              <p:par>
                                <p:cTn fill="hold" nodeType="withEffect" presetClass="entr" presetID="10" presetSubtype="0">
                                  <p:stCondLst>
                                    <p:cond delay="0"/>
                                  </p:stCondLst>
                                  <p:childTnLst>
                                    <p:set>
                                      <p:cBhvr>
                                        <p:cTn dur="1" fill="hold">
                                          <p:stCondLst>
                                            <p:cond delay="0"/>
                                          </p:stCondLst>
                                        </p:cTn>
                                        <p:tgtEl>
                                          <p:spTgt spid="434"/>
                                        </p:tgtEl>
                                        <p:attrNameLst>
                                          <p:attrName>style.visibility</p:attrName>
                                        </p:attrNameLst>
                                      </p:cBhvr>
                                      <p:to>
                                        <p:strVal val="visible"/>
                                      </p:to>
                                    </p:set>
                                    <p:animEffect filter="fade" transition="in">
                                      <p:cBhvr>
                                        <p:cTn dur="1000"/>
                                        <p:tgtEl>
                                          <p:spTgt spid="434"/>
                                        </p:tgtEl>
                                      </p:cBhvr>
                                    </p:animEffect>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435"/>
                                        </p:tgtEl>
                                        <p:attrNameLst>
                                          <p:attrName>style.visibility</p:attrName>
                                        </p:attrNameLst>
                                      </p:cBhvr>
                                      <p:to>
                                        <p:strVal val="visible"/>
                                      </p:to>
                                    </p:set>
                                    <p:anim calcmode="lin" valueType="num">
                                      <p:cBhvr additive="base">
                                        <p:cTn dur="1000"/>
                                        <p:tgtEl>
                                          <p:spTgt spid="43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60"/>
          <p:cNvSpPr txBox="1"/>
          <p:nvPr/>
        </p:nvSpPr>
        <p:spPr>
          <a:xfrm>
            <a:off x="1459503" y="143186"/>
            <a:ext cx="6225000" cy="507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2700">
                <a:solidFill>
                  <a:srgbClr val="0C0C0C"/>
                </a:solidFill>
                <a:latin typeface="Poppins"/>
                <a:ea typeface="Poppins"/>
                <a:cs typeface="Poppins"/>
                <a:sym typeface="Poppins"/>
              </a:rPr>
              <a:t>Missing </a:t>
            </a:r>
            <a:r>
              <a:rPr b="1" lang="en" sz="2700">
                <a:solidFill>
                  <a:schemeClr val="accent3"/>
                </a:solidFill>
                <a:latin typeface="Poppins"/>
                <a:ea typeface="Poppins"/>
                <a:cs typeface="Poppins"/>
                <a:sym typeface="Poppins"/>
              </a:rPr>
              <a:t>Analysis</a:t>
            </a:r>
            <a:endParaRPr b="1" sz="2700">
              <a:solidFill>
                <a:schemeClr val="accent3"/>
              </a:solidFill>
              <a:latin typeface="Poppins"/>
              <a:ea typeface="Poppins"/>
              <a:cs typeface="Poppins"/>
              <a:sym typeface="Poppins"/>
            </a:endParaRPr>
          </a:p>
        </p:txBody>
      </p:sp>
      <p:pic>
        <p:nvPicPr>
          <p:cNvPr id="444" name="Google Shape;444;p60"/>
          <p:cNvPicPr preferRelativeResize="0"/>
          <p:nvPr/>
        </p:nvPicPr>
        <p:blipFill>
          <a:blip r:embed="rId3">
            <a:alphaModFix/>
          </a:blip>
          <a:stretch>
            <a:fillRect/>
          </a:stretch>
        </p:blipFill>
        <p:spPr>
          <a:xfrm>
            <a:off x="167650" y="1099325"/>
            <a:ext cx="5087075" cy="2134725"/>
          </a:xfrm>
          <a:prstGeom prst="rect">
            <a:avLst/>
          </a:prstGeom>
          <a:noFill/>
          <a:ln>
            <a:noFill/>
          </a:ln>
        </p:spPr>
      </p:pic>
      <p:pic>
        <p:nvPicPr>
          <p:cNvPr id="445" name="Google Shape;445;p60"/>
          <p:cNvPicPr preferRelativeResize="0"/>
          <p:nvPr/>
        </p:nvPicPr>
        <p:blipFill>
          <a:blip r:embed="rId4">
            <a:alphaModFix/>
          </a:blip>
          <a:stretch>
            <a:fillRect/>
          </a:stretch>
        </p:blipFill>
        <p:spPr>
          <a:xfrm>
            <a:off x="5407125" y="1127599"/>
            <a:ext cx="3584475" cy="1919047"/>
          </a:xfrm>
          <a:prstGeom prst="rect">
            <a:avLst/>
          </a:prstGeom>
          <a:noFill/>
          <a:ln>
            <a:noFill/>
          </a:ln>
        </p:spPr>
      </p:pic>
      <p:sp>
        <p:nvSpPr>
          <p:cNvPr id="446" name="Google Shape;446;p60"/>
          <p:cNvSpPr/>
          <p:nvPr/>
        </p:nvSpPr>
        <p:spPr>
          <a:xfrm>
            <a:off x="5502100" y="1434350"/>
            <a:ext cx="3361800" cy="280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pic>
        <p:nvPicPr>
          <p:cNvPr id="447" name="Google Shape;447;p60"/>
          <p:cNvPicPr preferRelativeResize="0"/>
          <p:nvPr/>
        </p:nvPicPr>
        <p:blipFill>
          <a:blip r:embed="rId5">
            <a:alphaModFix/>
          </a:blip>
          <a:stretch>
            <a:fillRect/>
          </a:stretch>
        </p:blipFill>
        <p:spPr>
          <a:xfrm>
            <a:off x="5671888" y="3357400"/>
            <a:ext cx="3319712" cy="1604650"/>
          </a:xfrm>
          <a:prstGeom prst="rect">
            <a:avLst/>
          </a:prstGeom>
          <a:noFill/>
          <a:ln>
            <a:noFill/>
          </a:ln>
        </p:spPr>
      </p:pic>
      <p:sp>
        <p:nvSpPr>
          <p:cNvPr id="448" name="Google Shape;448;p60"/>
          <p:cNvSpPr txBox="1"/>
          <p:nvPr/>
        </p:nvSpPr>
        <p:spPr>
          <a:xfrm>
            <a:off x="494000" y="3821300"/>
            <a:ext cx="4533300" cy="10752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1"/>
              </a:buClr>
              <a:buSzPts val="1300"/>
              <a:buFont typeface="Open Sans"/>
              <a:buChar char="●"/>
            </a:pPr>
            <a:r>
              <a:rPr lang="en" sz="1300">
                <a:solidFill>
                  <a:schemeClr val="dk1"/>
                </a:solidFill>
                <a:latin typeface="Open Sans"/>
                <a:ea typeface="Open Sans"/>
                <a:cs typeface="Open Sans"/>
                <a:sym typeface="Open Sans"/>
              </a:rPr>
              <a:t>Of the remaining 160 missing data points within income and schooling, we found those to be the same observations.  After removing those, our dataset now has a size of 2768 observations with 10 predictors</a:t>
            </a:r>
            <a:endParaRPr sz="1200">
              <a:solidFill>
                <a:schemeClr val="dk1"/>
              </a:solidFill>
              <a:latin typeface="Open Sans"/>
              <a:ea typeface="Open Sans"/>
              <a:cs typeface="Open Sans"/>
              <a:sym typeface="Open Sans"/>
            </a:endParaRPr>
          </a:p>
        </p:txBody>
      </p: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3"/>
                                        </p:tgtEl>
                                        <p:attrNameLst>
                                          <p:attrName>style.visibility</p:attrName>
                                        </p:attrNameLst>
                                      </p:cBhvr>
                                      <p:to>
                                        <p:strVal val="visible"/>
                                      </p:to>
                                    </p:set>
                                    <p:animEffect filter="fade" transition="in">
                                      <p:cBhvr>
                                        <p:cTn dur="500"/>
                                        <p:tgtEl>
                                          <p:spTgt spid="44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44"/>
                                        </p:tgtEl>
                                        <p:attrNameLst>
                                          <p:attrName>style.visibility</p:attrName>
                                        </p:attrNameLst>
                                      </p:cBhvr>
                                      <p:to>
                                        <p:strVal val="visible"/>
                                      </p:to>
                                    </p:set>
                                    <p:animEffect filter="fade" transition="in">
                                      <p:cBhvr>
                                        <p:cTn dur="1000"/>
                                        <p:tgtEl>
                                          <p:spTgt spid="444"/>
                                        </p:tgtEl>
                                      </p:cBhvr>
                                    </p:animEffect>
                                  </p:childTnLst>
                                </p:cTn>
                              </p:par>
                              <p:par>
                                <p:cTn fill="hold" nodeType="withEffect" presetClass="entr" presetID="10" presetSubtype="0">
                                  <p:stCondLst>
                                    <p:cond delay="0"/>
                                  </p:stCondLst>
                                  <p:childTnLst>
                                    <p:set>
                                      <p:cBhvr>
                                        <p:cTn dur="1" fill="hold">
                                          <p:stCondLst>
                                            <p:cond delay="0"/>
                                          </p:stCondLst>
                                        </p:cTn>
                                        <p:tgtEl>
                                          <p:spTgt spid="445"/>
                                        </p:tgtEl>
                                        <p:attrNameLst>
                                          <p:attrName>style.visibility</p:attrName>
                                        </p:attrNameLst>
                                      </p:cBhvr>
                                      <p:to>
                                        <p:strVal val="visible"/>
                                      </p:to>
                                    </p:set>
                                    <p:animEffect filter="fade" transition="in">
                                      <p:cBhvr>
                                        <p:cTn dur="1000"/>
                                        <p:tgtEl>
                                          <p:spTgt spid="445"/>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446"/>
                                        </p:tgtEl>
                                        <p:attrNameLst>
                                          <p:attrName>style.visibility</p:attrName>
                                        </p:attrNameLst>
                                      </p:cBhvr>
                                      <p:to>
                                        <p:strVal val="visible"/>
                                      </p:to>
                                    </p:set>
                                    <p:animEffect filter="fade" transition="in">
                                      <p:cBhvr>
                                        <p:cTn dur="1000"/>
                                        <p:tgtEl>
                                          <p:spTgt spid="4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7"/>
                                        </p:tgtEl>
                                        <p:attrNameLst>
                                          <p:attrName>style.visibility</p:attrName>
                                        </p:attrNameLst>
                                      </p:cBhvr>
                                      <p:to>
                                        <p:strVal val="visible"/>
                                      </p:to>
                                    </p:set>
                                    <p:animEffect filter="fade" transition="in">
                                      <p:cBhvr>
                                        <p:cTn dur="1000"/>
                                        <p:tgtEl>
                                          <p:spTgt spid="447"/>
                                        </p:tgtEl>
                                      </p:cBhvr>
                                    </p:animEffect>
                                  </p:childTnLst>
                                </p:cTn>
                              </p:par>
                              <p:par>
                                <p:cTn fill="hold" nodeType="withEffect" presetClass="entr" presetID="10" presetSubtype="0">
                                  <p:stCondLst>
                                    <p:cond delay="0"/>
                                  </p:stCondLst>
                                  <p:childTnLst>
                                    <p:set>
                                      <p:cBhvr>
                                        <p:cTn dur="1" fill="hold">
                                          <p:stCondLst>
                                            <p:cond delay="0"/>
                                          </p:stCondLst>
                                        </p:cTn>
                                        <p:tgtEl>
                                          <p:spTgt spid="448"/>
                                        </p:tgtEl>
                                        <p:attrNameLst>
                                          <p:attrName>style.visibility</p:attrName>
                                        </p:attrNameLst>
                                      </p:cBhvr>
                                      <p:to>
                                        <p:strVal val="visible"/>
                                      </p:to>
                                    </p:set>
                                    <p:animEffect filter="fade" transition="in">
                                      <p:cBhvr>
                                        <p:cTn dur="1000"/>
                                        <p:tgtEl>
                                          <p:spTgt spid="4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61"/>
          <p:cNvSpPr txBox="1"/>
          <p:nvPr/>
        </p:nvSpPr>
        <p:spPr>
          <a:xfrm>
            <a:off x="1459478" y="165611"/>
            <a:ext cx="6225000" cy="5079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b="1" lang="en" sz="2700">
                <a:solidFill>
                  <a:srgbClr val="0C0C0C"/>
                </a:solidFill>
                <a:latin typeface="Poppins"/>
                <a:ea typeface="Poppins"/>
                <a:cs typeface="Poppins"/>
                <a:sym typeface="Poppins"/>
              </a:rPr>
              <a:t> Correlation </a:t>
            </a:r>
            <a:r>
              <a:rPr b="1" lang="en" sz="2700">
                <a:solidFill>
                  <a:schemeClr val="accent3"/>
                </a:solidFill>
                <a:latin typeface="Poppins"/>
                <a:ea typeface="Poppins"/>
                <a:cs typeface="Poppins"/>
                <a:sym typeface="Poppins"/>
              </a:rPr>
              <a:t>Analysis</a:t>
            </a:r>
            <a:endParaRPr b="1" sz="2800">
              <a:solidFill>
                <a:schemeClr val="accent3"/>
              </a:solidFill>
              <a:latin typeface="Poppins"/>
              <a:ea typeface="Poppins"/>
              <a:cs typeface="Poppins"/>
              <a:sym typeface="Poppins"/>
            </a:endParaRPr>
          </a:p>
        </p:txBody>
      </p:sp>
      <p:grpSp>
        <p:nvGrpSpPr>
          <p:cNvPr id="454" name="Google Shape;454;p61"/>
          <p:cNvGrpSpPr/>
          <p:nvPr/>
        </p:nvGrpSpPr>
        <p:grpSpPr>
          <a:xfrm>
            <a:off x="3417904" y="1099218"/>
            <a:ext cx="5436555" cy="3786309"/>
            <a:chOff x="3747815" y="2175162"/>
            <a:chExt cx="4696402" cy="2851136"/>
          </a:xfrm>
        </p:grpSpPr>
        <p:grpSp>
          <p:nvGrpSpPr>
            <p:cNvPr id="455" name="Google Shape;455;p61"/>
            <p:cNvGrpSpPr/>
            <p:nvPr/>
          </p:nvGrpSpPr>
          <p:grpSpPr>
            <a:xfrm>
              <a:off x="3747815" y="2175162"/>
              <a:ext cx="4696402" cy="2851136"/>
              <a:chOff x="4809889" y="323345"/>
              <a:chExt cx="2776800" cy="1685766"/>
            </a:xfrm>
          </p:grpSpPr>
          <p:sp>
            <p:nvSpPr>
              <p:cNvPr id="456" name="Google Shape;456;p61"/>
              <p:cNvSpPr/>
              <p:nvPr/>
            </p:nvSpPr>
            <p:spPr>
              <a:xfrm>
                <a:off x="5074155" y="323345"/>
                <a:ext cx="2307600" cy="1438200"/>
              </a:xfrm>
              <a:prstGeom prst="roundRect">
                <a:avLst>
                  <a:gd fmla="val 3337" name="adj"/>
                </a:avLst>
              </a:prstGeom>
              <a:solidFill>
                <a:srgbClr val="0C0C0C"/>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Open Sans"/>
                  <a:ea typeface="Open Sans"/>
                  <a:cs typeface="Open Sans"/>
                  <a:sym typeface="Open Sans"/>
                </a:endParaRPr>
              </a:p>
            </p:txBody>
          </p:sp>
          <p:sp>
            <p:nvSpPr>
              <p:cNvPr id="457" name="Google Shape;457;p61"/>
              <p:cNvSpPr/>
              <p:nvPr/>
            </p:nvSpPr>
            <p:spPr>
              <a:xfrm flipH="1" rot="10800000">
                <a:off x="4809889" y="1740011"/>
                <a:ext cx="2776800" cy="269100"/>
              </a:xfrm>
              <a:prstGeom prst="round2SameRect">
                <a:avLst>
                  <a:gd fmla="val 48906" name="adj1"/>
                  <a:gd fmla="val 0" name="adj2"/>
                </a:avLst>
              </a:prstGeom>
              <a:solidFill>
                <a:srgbClr val="0C0C0C"/>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Open Sans"/>
                  <a:ea typeface="Open Sans"/>
                  <a:cs typeface="Open Sans"/>
                  <a:sym typeface="Open Sans"/>
                </a:endParaRPr>
              </a:p>
            </p:txBody>
          </p:sp>
          <p:sp>
            <p:nvSpPr>
              <p:cNvPr id="458" name="Google Shape;458;p61"/>
              <p:cNvSpPr/>
              <p:nvPr/>
            </p:nvSpPr>
            <p:spPr>
              <a:xfrm>
                <a:off x="5624032" y="1837221"/>
                <a:ext cx="1148400" cy="72600"/>
              </a:xfrm>
              <a:prstGeom prst="roundRect">
                <a:avLst>
                  <a:gd fmla="val 16667"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Open Sans"/>
                  <a:ea typeface="Open Sans"/>
                  <a:cs typeface="Open Sans"/>
                  <a:sym typeface="Open Sans"/>
                </a:endParaRPr>
              </a:p>
            </p:txBody>
          </p:sp>
        </p:grpSp>
        <p:grpSp>
          <p:nvGrpSpPr>
            <p:cNvPr id="459" name="Google Shape;459;p61"/>
            <p:cNvGrpSpPr/>
            <p:nvPr/>
          </p:nvGrpSpPr>
          <p:grpSpPr>
            <a:xfrm>
              <a:off x="6265097" y="3425962"/>
              <a:ext cx="1324922" cy="661646"/>
              <a:chOff x="9618804" y="3426268"/>
              <a:chExt cx="812088" cy="232941"/>
            </a:xfrm>
          </p:grpSpPr>
          <p:cxnSp>
            <p:nvCxnSpPr>
              <p:cNvPr id="460" name="Google Shape;460;p61"/>
              <p:cNvCxnSpPr/>
              <p:nvPr/>
            </p:nvCxnSpPr>
            <p:spPr>
              <a:xfrm>
                <a:off x="9618804" y="3426268"/>
                <a:ext cx="791100" cy="0"/>
              </a:xfrm>
              <a:prstGeom prst="straightConnector1">
                <a:avLst/>
              </a:prstGeom>
              <a:noFill/>
              <a:ln cap="flat" cmpd="sng" w="12700">
                <a:solidFill>
                  <a:srgbClr val="0C0C0C"/>
                </a:solidFill>
                <a:prstDash val="solid"/>
                <a:miter lim="800000"/>
                <a:headEnd len="sm" w="sm" type="none"/>
                <a:tailEnd len="sm" w="sm" type="none"/>
              </a:ln>
            </p:spPr>
          </p:cxnSp>
          <p:cxnSp>
            <p:nvCxnSpPr>
              <p:cNvPr id="461" name="Google Shape;461;p61"/>
              <p:cNvCxnSpPr/>
              <p:nvPr/>
            </p:nvCxnSpPr>
            <p:spPr>
              <a:xfrm>
                <a:off x="9618804" y="3495913"/>
                <a:ext cx="791100" cy="0"/>
              </a:xfrm>
              <a:prstGeom prst="straightConnector1">
                <a:avLst/>
              </a:prstGeom>
              <a:noFill/>
              <a:ln cap="flat" cmpd="sng" w="12700">
                <a:solidFill>
                  <a:srgbClr val="0C0C0C"/>
                </a:solidFill>
                <a:prstDash val="solid"/>
                <a:miter lim="800000"/>
                <a:headEnd len="sm" w="sm" type="none"/>
                <a:tailEnd len="sm" w="sm" type="none"/>
              </a:ln>
            </p:spPr>
          </p:cxnSp>
          <p:cxnSp>
            <p:nvCxnSpPr>
              <p:cNvPr id="462" name="Google Shape;462;p61"/>
              <p:cNvCxnSpPr/>
              <p:nvPr/>
            </p:nvCxnSpPr>
            <p:spPr>
              <a:xfrm>
                <a:off x="9623448" y="3593414"/>
                <a:ext cx="791100" cy="0"/>
              </a:xfrm>
              <a:prstGeom prst="straightConnector1">
                <a:avLst/>
              </a:prstGeom>
              <a:noFill/>
              <a:ln cap="flat" cmpd="sng" w="12700">
                <a:solidFill>
                  <a:srgbClr val="0C0C0C"/>
                </a:solidFill>
                <a:prstDash val="solid"/>
                <a:miter lim="800000"/>
                <a:headEnd len="sm" w="sm" type="none"/>
                <a:tailEnd len="sm" w="sm" type="none"/>
              </a:ln>
            </p:spPr>
          </p:cxnSp>
          <p:cxnSp>
            <p:nvCxnSpPr>
              <p:cNvPr id="463" name="Google Shape;463;p61"/>
              <p:cNvCxnSpPr/>
              <p:nvPr/>
            </p:nvCxnSpPr>
            <p:spPr>
              <a:xfrm>
                <a:off x="9639792" y="3542698"/>
                <a:ext cx="791100" cy="0"/>
              </a:xfrm>
              <a:prstGeom prst="straightConnector1">
                <a:avLst/>
              </a:prstGeom>
              <a:noFill/>
              <a:ln cap="flat" cmpd="sng" w="12700">
                <a:solidFill>
                  <a:srgbClr val="0C0C0C"/>
                </a:solidFill>
                <a:prstDash val="solid"/>
                <a:miter lim="800000"/>
                <a:headEnd len="sm" w="sm" type="none"/>
                <a:tailEnd len="sm" w="sm" type="none"/>
              </a:ln>
            </p:spPr>
          </p:cxnSp>
          <p:cxnSp>
            <p:nvCxnSpPr>
              <p:cNvPr id="464" name="Google Shape;464;p61"/>
              <p:cNvCxnSpPr/>
              <p:nvPr/>
            </p:nvCxnSpPr>
            <p:spPr>
              <a:xfrm>
                <a:off x="9624745" y="3659209"/>
                <a:ext cx="410700" cy="0"/>
              </a:xfrm>
              <a:prstGeom prst="straightConnector1">
                <a:avLst/>
              </a:prstGeom>
              <a:noFill/>
              <a:ln cap="flat" cmpd="sng" w="12700">
                <a:solidFill>
                  <a:srgbClr val="0C0C0C"/>
                </a:solidFill>
                <a:prstDash val="solid"/>
                <a:miter lim="800000"/>
                <a:headEnd len="sm" w="sm" type="none"/>
                <a:tailEnd len="sm" w="sm" type="none"/>
              </a:ln>
            </p:spPr>
          </p:cxnSp>
        </p:grpSp>
        <p:grpSp>
          <p:nvGrpSpPr>
            <p:cNvPr id="465" name="Google Shape;465;p61"/>
            <p:cNvGrpSpPr/>
            <p:nvPr/>
          </p:nvGrpSpPr>
          <p:grpSpPr>
            <a:xfrm>
              <a:off x="4637953" y="2947793"/>
              <a:ext cx="812078" cy="473379"/>
              <a:chOff x="3324175" y="1422067"/>
              <a:chExt cx="956173" cy="408755"/>
            </a:xfrm>
          </p:grpSpPr>
          <p:sp>
            <p:nvSpPr>
              <p:cNvPr id="466" name="Google Shape;466;p61"/>
              <p:cNvSpPr txBox="1"/>
              <p:nvPr/>
            </p:nvSpPr>
            <p:spPr>
              <a:xfrm>
                <a:off x="3324175" y="1422067"/>
                <a:ext cx="556800" cy="200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sp>
            <p:nvSpPr>
              <p:cNvPr id="467" name="Google Shape;467;p61"/>
              <p:cNvSpPr txBox="1"/>
              <p:nvPr/>
            </p:nvSpPr>
            <p:spPr>
              <a:xfrm>
                <a:off x="3723548" y="1630722"/>
                <a:ext cx="556800" cy="200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grpSp>
        <p:sp>
          <p:nvSpPr>
            <p:cNvPr id="468" name="Google Shape;468;p61"/>
            <p:cNvSpPr txBox="1"/>
            <p:nvPr/>
          </p:nvSpPr>
          <p:spPr>
            <a:xfrm>
              <a:off x="5288134" y="2639980"/>
              <a:ext cx="1704000" cy="191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1050">
                  <a:solidFill>
                    <a:srgbClr val="0C0C0C"/>
                  </a:solidFill>
                  <a:latin typeface="Open Sans"/>
                  <a:ea typeface="Open Sans"/>
                  <a:cs typeface="Open Sans"/>
                  <a:sym typeface="Open Sans"/>
                </a:rPr>
                <a:t>Top Correlating Factors</a:t>
              </a:r>
              <a:endParaRPr/>
            </a:p>
          </p:txBody>
        </p:sp>
      </p:grpSp>
      <p:pic>
        <p:nvPicPr>
          <p:cNvPr id="469" name="Google Shape;469;p61"/>
          <p:cNvPicPr preferRelativeResize="0"/>
          <p:nvPr/>
        </p:nvPicPr>
        <p:blipFill rotWithShape="1">
          <a:blip r:embed="rId3">
            <a:alphaModFix/>
          </a:blip>
          <a:srcRect b="0" l="6859" r="6859" t="0"/>
          <a:stretch/>
        </p:blipFill>
        <p:spPr>
          <a:xfrm>
            <a:off x="4090150" y="1354375"/>
            <a:ext cx="4235700" cy="2682600"/>
          </a:xfrm>
          <a:prstGeom prst="roundRect">
            <a:avLst>
              <a:gd fmla="val 7400" name="adj"/>
            </a:avLst>
          </a:prstGeom>
          <a:noFill/>
          <a:ln>
            <a:noFill/>
          </a:ln>
        </p:spPr>
      </p:pic>
      <p:cxnSp>
        <p:nvCxnSpPr>
          <p:cNvPr id="470" name="Google Shape;470;p61"/>
          <p:cNvCxnSpPr/>
          <p:nvPr/>
        </p:nvCxnSpPr>
        <p:spPr>
          <a:xfrm>
            <a:off x="4381500" y="3608300"/>
            <a:ext cx="638700" cy="0"/>
          </a:xfrm>
          <a:prstGeom prst="straightConnector1">
            <a:avLst/>
          </a:prstGeom>
          <a:noFill/>
          <a:ln cap="flat" cmpd="sng" w="38100">
            <a:solidFill>
              <a:schemeClr val="accent4"/>
            </a:solidFill>
            <a:prstDash val="solid"/>
            <a:round/>
            <a:headEnd len="med" w="med" type="none"/>
            <a:tailEnd len="med" w="med" type="triangle"/>
          </a:ln>
        </p:spPr>
      </p:cxnSp>
      <p:sp>
        <p:nvSpPr>
          <p:cNvPr id="471" name="Google Shape;471;p61"/>
          <p:cNvSpPr/>
          <p:nvPr/>
        </p:nvSpPr>
        <p:spPr>
          <a:xfrm>
            <a:off x="322175" y="3500376"/>
            <a:ext cx="2035800" cy="6438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t/>
            </a:r>
            <a:endParaRPr sz="925">
              <a:solidFill>
                <a:srgbClr val="7F7F7F"/>
              </a:solidFill>
              <a:latin typeface="Arial"/>
              <a:ea typeface="Arial"/>
              <a:cs typeface="Arial"/>
              <a:sym typeface="Arial"/>
            </a:endParaRPr>
          </a:p>
        </p:txBody>
      </p:sp>
      <p:sp>
        <p:nvSpPr>
          <p:cNvPr id="472" name="Google Shape;472;p61"/>
          <p:cNvSpPr txBox="1"/>
          <p:nvPr/>
        </p:nvSpPr>
        <p:spPr>
          <a:xfrm>
            <a:off x="212925" y="897600"/>
            <a:ext cx="2880000" cy="218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latin typeface="Open Sans"/>
                <a:ea typeface="Open Sans"/>
                <a:cs typeface="Open Sans"/>
                <a:sym typeface="Open Sans"/>
              </a:rPr>
              <a:t>Numerical predictors of interest </a:t>
            </a:r>
            <a:endParaRPr sz="1700">
              <a:solidFill>
                <a:schemeClr val="dk1"/>
              </a:solidFill>
              <a:latin typeface="Open Sans"/>
              <a:ea typeface="Open Sans"/>
              <a:cs typeface="Open Sans"/>
              <a:sym typeface="Open Sans"/>
            </a:endParaRPr>
          </a:p>
          <a:p>
            <a:pPr indent="-336550" lvl="0" marL="457200" rtl="0" algn="l">
              <a:lnSpc>
                <a:spcPct val="115000"/>
              </a:lnSpc>
              <a:spcBef>
                <a:spcPts val="0"/>
              </a:spcBef>
              <a:spcAft>
                <a:spcPts val="0"/>
              </a:spcAft>
              <a:buClr>
                <a:schemeClr val="dk1"/>
              </a:buClr>
              <a:buSzPts val="1700"/>
              <a:buFont typeface="Open Sans"/>
              <a:buChar char="●"/>
            </a:pPr>
            <a:r>
              <a:rPr lang="en" sz="1700">
                <a:solidFill>
                  <a:schemeClr val="dk1"/>
                </a:solidFill>
                <a:latin typeface="Open Sans"/>
                <a:ea typeface="Open Sans"/>
                <a:cs typeface="Open Sans"/>
                <a:sym typeface="Open Sans"/>
              </a:rPr>
              <a:t>Schooling</a:t>
            </a:r>
            <a:endParaRPr sz="1700">
              <a:solidFill>
                <a:schemeClr val="dk1"/>
              </a:solidFill>
              <a:latin typeface="Open Sans"/>
              <a:ea typeface="Open Sans"/>
              <a:cs typeface="Open Sans"/>
              <a:sym typeface="Open Sans"/>
            </a:endParaRPr>
          </a:p>
          <a:p>
            <a:pPr indent="-336550" lvl="0" marL="457200" rtl="0" algn="l">
              <a:lnSpc>
                <a:spcPct val="115000"/>
              </a:lnSpc>
              <a:spcBef>
                <a:spcPts val="0"/>
              </a:spcBef>
              <a:spcAft>
                <a:spcPts val="0"/>
              </a:spcAft>
              <a:buClr>
                <a:schemeClr val="dk1"/>
              </a:buClr>
              <a:buSzPts val="1700"/>
              <a:buFont typeface="Open Sans"/>
              <a:buChar char="●"/>
            </a:pPr>
            <a:r>
              <a:rPr lang="en" sz="1700">
                <a:solidFill>
                  <a:schemeClr val="dk1"/>
                </a:solidFill>
                <a:latin typeface="Open Sans"/>
                <a:ea typeface="Open Sans"/>
                <a:cs typeface="Open Sans"/>
                <a:sym typeface="Open Sans"/>
              </a:rPr>
              <a:t>Income</a:t>
            </a:r>
            <a:endParaRPr sz="1700">
              <a:solidFill>
                <a:schemeClr val="dk1"/>
              </a:solidFill>
              <a:latin typeface="Open Sans"/>
              <a:ea typeface="Open Sans"/>
              <a:cs typeface="Open Sans"/>
              <a:sym typeface="Open Sans"/>
            </a:endParaRPr>
          </a:p>
          <a:p>
            <a:pPr indent="-336550" lvl="0" marL="457200" rtl="0" algn="l">
              <a:lnSpc>
                <a:spcPct val="115000"/>
              </a:lnSpc>
              <a:spcBef>
                <a:spcPts val="0"/>
              </a:spcBef>
              <a:spcAft>
                <a:spcPts val="0"/>
              </a:spcAft>
              <a:buClr>
                <a:schemeClr val="dk1"/>
              </a:buClr>
              <a:buSzPts val="1700"/>
              <a:buFont typeface="Open Sans"/>
              <a:buChar char="●"/>
            </a:pPr>
            <a:r>
              <a:rPr lang="en" sz="1700">
                <a:solidFill>
                  <a:schemeClr val="dk1"/>
                </a:solidFill>
                <a:latin typeface="Open Sans"/>
                <a:ea typeface="Open Sans"/>
                <a:cs typeface="Open Sans"/>
                <a:sym typeface="Open Sans"/>
              </a:rPr>
              <a:t>Adult Mortality</a:t>
            </a:r>
            <a:endParaRPr sz="1700">
              <a:solidFill>
                <a:schemeClr val="dk1"/>
              </a:solidFill>
              <a:latin typeface="Open Sans"/>
              <a:ea typeface="Open Sans"/>
              <a:cs typeface="Open Sans"/>
              <a:sym typeface="Open Sans"/>
            </a:endParaRPr>
          </a:p>
          <a:p>
            <a:pPr indent="-336550" lvl="0" marL="457200" rtl="0" algn="l">
              <a:lnSpc>
                <a:spcPct val="115000"/>
              </a:lnSpc>
              <a:spcBef>
                <a:spcPts val="0"/>
              </a:spcBef>
              <a:spcAft>
                <a:spcPts val="0"/>
              </a:spcAft>
              <a:buClr>
                <a:schemeClr val="dk1"/>
              </a:buClr>
              <a:buSzPts val="1700"/>
              <a:buFont typeface="Open Sans"/>
              <a:buChar char="●"/>
            </a:pPr>
            <a:r>
              <a:rPr lang="en" sz="1700">
                <a:solidFill>
                  <a:schemeClr val="dk1"/>
                </a:solidFill>
                <a:latin typeface="Open Sans"/>
                <a:ea typeface="Open Sans"/>
                <a:cs typeface="Open Sans"/>
                <a:sym typeface="Open Sans"/>
              </a:rPr>
              <a:t>HIV/AIDS</a:t>
            </a:r>
            <a:endParaRPr sz="1700">
              <a:solidFill>
                <a:schemeClr val="dk1"/>
              </a:solidFill>
              <a:latin typeface="Open Sans"/>
              <a:ea typeface="Open Sans"/>
              <a:cs typeface="Open Sans"/>
              <a:sym typeface="Open Sans"/>
            </a:endParaRPr>
          </a:p>
        </p:txBody>
      </p:sp>
      <p:sp>
        <p:nvSpPr>
          <p:cNvPr id="473" name="Google Shape;473;p61"/>
          <p:cNvSpPr txBox="1"/>
          <p:nvPr/>
        </p:nvSpPr>
        <p:spPr>
          <a:xfrm>
            <a:off x="212925" y="3500375"/>
            <a:ext cx="2633400" cy="108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CC0000"/>
                </a:solidFill>
                <a:latin typeface="Open Sans"/>
                <a:ea typeface="Open Sans"/>
                <a:cs typeface="Open Sans"/>
                <a:sym typeface="Open Sans"/>
              </a:rPr>
              <a:t>Predictors displaying very high correlation is infant deaths and deaths under five. We removed infant deaths after further inspection showing they represented the same information.</a:t>
            </a:r>
            <a:endParaRPr sz="1100">
              <a:solidFill>
                <a:srgbClr val="CC0000"/>
              </a:solidFill>
              <a:latin typeface="Open Sans"/>
              <a:ea typeface="Open Sans"/>
              <a:cs typeface="Open Sans"/>
              <a:sym typeface="Open Sans"/>
            </a:endParaRPr>
          </a:p>
        </p:txBody>
      </p: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3"/>
                                        </p:tgtEl>
                                        <p:attrNameLst>
                                          <p:attrName>style.visibility</p:attrName>
                                        </p:attrNameLst>
                                      </p:cBhvr>
                                      <p:to>
                                        <p:strVal val="visible"/>
                                      </p:to>
                                    </p:set>
                                    <p:animEffect filter="fade" transition="in">
                                      <p:cBhvr>
                                        <p:cTn dur="1000"/>
                                        <p:tgtEl>
                                          <p:spTgt spid="45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54"/>
                                        </p:tgtEl>
                                        <p:attrNameLst>
                                          <p:attrName>style.visibility</p:attrName>
                                        </p:attrNameLst>
                                      </p:cBhvr>
                                      <p:to>
                                        <p:strVal val="visible"/>
                                      </p:to>
                                    </p:set>
                                    <p:animEffect filter="fade" transition="in">
                                      <p:cBhvr>
                                        <p:cTn dur="1000"/>
                                        <p:tgtEl>
                                          <p:spTgt spid="454"/>
                                        </p:tgtEl>
                                      </p:cBhvr>
                                    </p:animEffect>
                                  </p:childTnLst>
                                </p:cTn>
                              </p:par>
                              <p:par>
                                <p:cTn fill="hold" nodeType="withEffect" presetClass="entr" presetID="10" presetSubtype="0">
                                  <p:stCondLst>
                                    <p:cond delay="0"/>
                                  </p:stCondLst>
                                  <p:childTnLst>
                                    <p:set>
                                      <p:cBhvr>
                                        <p:cTn dur="1" fill="hold">
                                          <p:stCondLst>
                                            <p:cond delay="0"/>
                                          </p:stCondLst>
                                        </p:cTn>
                                        <p:tgtEl>
                                          <p:spTgt spid="469"/>
                                        </p:tgtEl>
                                        <p:attrNameLst>
                                          <p:attrName>style.visibility</p:attrName>
                                        </p:attrNameLst>
                                      </p:cBhvr>
                                      <p:to>
                                        <p:strVal val="visible"/>
                                      </p:to>
                                    </p:set>
                                    <p:animEffect filter="fade" transition="in">
                                      <p:cBhvr>
                                        <p:cTn dur="1000"/>
                                        <p:tgtEl>
                                          <p:spTgt spid="469"/>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470"/>
                                        </p:tgtEl>
                                        <p:attrNameLst>
                                          <p:attrName>style.visibility</p:attrName>
                                        </p:attrNameLst>
                                      </p:cBhvr>
                                      <p:to>
                                        <p:strVal val="visible"/>
                                      </p:to>
                                    </p:set>
                                    <p:animEffect filter="fade" transition="in">
                                      <p:cBhvr>
                                        <p:cTn dur="1000"/>
                                        <p:tgtEl>
                                          <p:spTgt spid="470"/>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472"/>
                                        </p:tgtEl>
                                        <p:attrNameLst>
                                          <p:attrName>style.visibility</p:attrName>
                                        </p:attrNameLst>
                                      </p:cBhvr>
                                      <p:to>
                                        <p:strVal val="visible"/>
                                      </p:to>
                                    </p:set>
                                    <p:animEffect filter="fade" transition="in">
                                      <p:cBhvr>
                                        <p:cTn dur="1000"/>
                                        <p:tgtEl>
                                          <p:spTgt spid="472"/>
                                        </p:tgtEl>
                                      </p:cBhvr>
                                    </p:animEffect>
                                  </p:childTnLst>
                                </p:cTn>
                              </p:par>
                              <p:par>
                                <p:cTn fill="hold" nodeType="withEffect" presetClass="entr" presetID="10" presetSubtype="0">
                                  <p:stCondLst>
                                    <p:cond delay="0"/>
                                  </p:stCondLst>
                                  <p:childTnLst>
                                    <p:set>
                                      <p:cBhvr>
                                        <p:cTn dur="1" fill="hold">
                                          <p:stCondLst>
                                            <p:cond delay="0"/>
                                          </p:stCondLst>
                                        </p:cTn>
                                        <p:tgtEl>
                                          <p:spTgt spid="473"/>
                                        </p:tgtEl>
                                        <p:attrNameLst>
                                          <p:attrName>style.visibility</p:attrName>
                                        </p:attrNameLst>
                                      </p:cBhvr>
                                      <p:to>
                                        <p:strVal val="visible"/>
                                      </p:to>
                                    </p:set>
                                    <p:animEffect filter="fade" transition="in">
                                      <p:cBhvr>
                                        <p:cTn dur="1000"/>
                                        <p:tgtEl>
                                          <p:spTgt spid="4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grpSp>
        <p:nvGrpSpPr>
          <p:cNvPr id="478" name="Google Shape;478;p62"/>
          <p:cNvGrpSpPr/>
          <p:nvPr/>
        </p:nvGrpSpPr>
        <p:grpSpPr>
          <a:xfrm>
            <a:off x="78532" y="939924"/>
            <a:ext cx="2160225" cy="2716531"/>
            <a:chOff x="1206019" y="1923693"/>
            <a:chExt cx="2880300" cy="3622042"/>
          </a:xfrm>
        </p:grpSpPr>
        <p:sp>
          <p:nvSpPr>
            <p:cNvPr id="479" name="Google Shape;479;p62"/>
            <p:cNvSpPr/>
            <p:nvPr/>
          </p:nvSpPr>
          <p:spPr>
            <a:xfrm>
              <a:off x="1206019" y="2032435"/>
              <a:ext cx="2880300" cy="3513300"/>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25">
                <a:solidFill>
                  <a:schemeClr val="lt1"/>
                </a:solidFill>
                <a:latin typeface="Open Sans"/>
                <a:ea typeface="Open Sans"/>
                <a:cs typeface="Open Sans"/>
                <a:sym typeface="Open Sans"/>
              </a:endParaRPr>
            </a:p>
          </p:txBody>
        </p:sp>
        <p:grpSp>
          <p:nvGrpSpPr>
            <p:cNvPr id="480" name="Google Shape;480;p62"/>
            <p:cNvGrpSpPr/>
            <p:nvPr/>
          </p:nvGrpSpPr>
          <p:grpSpPr>
            <a:xfrm>
              <a:off x="2088095" y="1923693"/>
              <a:ext cx="1154861" cy="332317"/>
              <a:chOff x="3934165" y="3531065"/>
              <a:chExt cx="646800" cy="249300"/>
            </a:xfrm>
          </p:grpSpPr>
          <p:sp>
            <p:nvSpPr>
              <p:cNvPr id="481" name="Google Shape;481;p62"/>
              <p:cNvSpPr/>
              <p:nvPr/>
            </p:nvSpPr>
            <p:spPr>
              <a:xfrm>
                <a:off x="3934165" y="3531065"/>
                <a:ext cx="646800" cy="249300"/>
              </a:xfrm>
              <a:prstGeom prst="round2SameRect">
                <a:avLst>
                  <a:gd fmla="val 0" name="adj1"/>
                  <a:gd fmla="val 0" name="adj2"/>
                </a:avLst>
              </a:prstGeom>
              <a:solidFill>
                <a:srgbClr val="0000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25">
                  <a:solidFill>
                    <a:schemeClr val="lt1"/>
                  </a:solidFill>
                  <a:latin typeface="Open Sans"/>
                  <a:ea typeface="Open Sans"/>
                  <a:cs typeface="Open Sans"/>
                  <a:sym typeface="Open Sans"/>
                </a:endParaRPr>
              </a:p>
            </p:txBody>
          </p:sp>
          <p:sp>
            <p:nvSpPr>
              <p:cNvPr id="482" name="Google Shape;482;p62"/>
              <p:cNvSpPr/>
              <p:nvPr/>
            </p:nvSpPr>
            <p:spPr>
              <a:xfrm>
                <a:off x="4005623" y="3626332"/>
                <a:ext cx="68100" cy="68100"/>
              </a:xfrm>
              <a:prstGeom prst="ellipse">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25">
                  <a:solidFill>
                    <a:schemeClr val="lt1"/>
                  </a:solidFill>
                  <a:latin typeface="Open Sans"/>
                  <a:ea typeface="Open Sans"/>
                  <a:cs typeface="Open Sans"/>
                  <a:sym typeface="Open Sans"/>
                </a:endParaRPr>
              </a:p>
            </p:txBody>
          </p:sp>
          <p:sp>
            <p:nvSpPr>
              <p:cNvPr id="483" name="Google Shape;483;p62"/>
              <p:cNvSpPr/>
              <p:nvPr/>
            </p:nvSpPr>
            <p:spPr>
              <a:xfrm>
                <a:off x="4405673" y="3626332"/>
                <a:ext cx="68100" cy="68100"/>
              </a:xfrm>
              <a:prstGeom prst="ellipse">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25">
                  <a:solidFill>
                    <a:schemeClr val="lt1"/>
                  </a:solidFill>
                  <a:latin typeface="Open Sans"/>
                  <a:ea typeface="Open Sans"/>
                  <a:cs typeface="Open Sans"/>
                  <a:sym typeface="Open Sans"/>
                </a:endParaRPr>
              </a:p>
            </p:txBody>
          </p:sp>
        </p:grpSp>
        <p:grpSp>
          <p:nvGrpSpPr>
            <p:cNvPr id="484" name="Google Shape;484;p62"/>
            <p:cNvGrpSpPr/>
            <p:nvPr/>
          </p:nvGrpSpPr>
          <p:grpSpPr>
            <a:xfrm>
              <a:off x="1528242" y="2643314"/>
              <a:ext cx="2354461" cy="220133"/>
              <a:chOff x="2291891" y="1990265"/>
              <a:chExt cx="5018032" cy="469166"/>
            </a:xfrm>
          </p:grpSpPr>
          <p:sp>
            <p:nvSpPr>
              <p:cNvPr id="485" name="Google Shape;485;p62"/>
              <p:cNvSpPr txBox="1"/>
              <p:nvPr/>
            </p:nvSpPr>
            <p:spPr>
              <a:xfrm>
                <a:off x="2733121" y="2065831"/>
                <a:ext cx="652200" cy="39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300">
                    <a:solidFill>
                      <a:srgbClr val="222A35"/>
                    </a:solidFill>
                    <a:latin typeface="Open Sans"/>
                    <a:ea typeface="Open Sans"/>
                    <a:cs typeface="Open Sans"/>
                    <a:sym typeface="Open Sans"/>
                  </a:rPr>
                  <a:t>20</a:t>
                </a:r>
                <a:endParaRPr b="1" sz="300">
                  <a:solidFill>
                    <a:schemeClr val="accent2"/>
                  </a:solidFill>
                  <a:latin typeface="Open Sans"/>
                  <a:ea typeface="Open Sans"/>
                  <a:cs typeface="Open Sans"/>
                  <a:sym typeface="Open Sans"/>
                </a:endParaRPr>
              </a:p>
            </p:txBody>
          </p:sp>
          <p:sp>
            <p:nvSpPr>
              <p:cNvPr id="486" name="Google Shape;486;p62"/>
              <p:cNvSpPr txBox="1"/>
              <p:nvPr/>
            </p:nvSpPr>
            <p:spPr>
              <a:xfrm>
                <a:off x="2291891" y="2045692"/>
                <a:ext cx="652200" cy="39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300">
                    <a:solidFill>
                      <a:srgbClr val="222A35"/>
                    </a:solidFill>
                    <a:latin typeface="Open Sans"/>
                    <a:ea typeface="Open Sans"/>
                    <a:cs typeface="Open Sans"/>
                    <a:sym typeface="Open Sans"/>
                  </a:rPr>
                  <a:t>10</a:t>
                </a:r>
                <a:endParaRPr b="1" sz="300">
                  <a:solidFill>
                    <a:schemeClr val="accent2"/>
                  </a:solidFill>
                  <a:latin typeface="Open Sans"/>
                  <a:ea typeface="Open Sans"/>
                  <a:cs typeface="Open Sans"/>
                  <a:sym typeface="Open Sans"/>
                </a:endParaRPr>
              </a:p>
            </p:txBody>
          </p:sp>
          <p:sp>
            <p:nvSpPr>
              <p:cNvPr id="487" name="Google Shape;487;p62"/>
              <p:cNvSpPr txBox="1"/>
              <p:nvPr/>
            </p:nvSpPr>
            <p:spPr>
              <a:xfrm>
                <a:off x="5627161" y="2019865"/>
                <a:ext cx="652200" cy="39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300">
                    <a:solidFill>
                      <a:srgbClr val="222A35"/>
                    </a:solidFill>
                    <a:latin typeface="Open Sans"/>
                    <a:ea typeface="Open Sans"/>
                    <a:cs typeface="Open Sans"/>
                    <a:sym typeface="Open Sans"/>
                  </a:rPr>
                  <a:t>80</a:t>
                </a:r>
                <a:endParaRPr b="1" sz="300">
                  <a:solidFill>
                    <a:schemeClr val="accent2"/>
                  </a:solidFill>
                  <a:latin typeface="Open Sans"/>
                  <a:ea typeface="Open Sans"/>
                  <a:cs typeface="Open Sans"/>
                  <a:sym typeface="Open Sans"/>
                </a:endParaRPr>
              </a:p>
            </p:txBody>
          </p:sp>
          <p:sp>
            <p:nvSpPr>
              <p:cNvPr id="488" name="Google Shape;488;p62"/>
              <p:cNvSpPr txBox="1"/>
              <p:nvPr/>
            </p:nvSpPr>
            <p:spPr>
              <a:xfrm>
                <a:off x="5101725" y="2010411"/>
                <a:ext cx="652200" cy="39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300">
                    <a:solidFill>
                      <a:srgbClr val="222A35"/>
                    </a:solidFill>
                    <a:latin typeface="Open Sans"/>
                    <a:ea typeface="Open Sans"/>
                    <a:cs typeface="Open Sans"/>
                    <a:sym typeface="Open Sans"/>
                  </a:rPr>
                  <a:t>70</a:t>
                </a:r>
                <a:endParaRPr b="1" sz="300">
                  <a:solidFill>
                    <a:schemeClr val="accent2"/>
                  </a:solidFill>
                  <a:latin typeface="Open Sans"/>
                  <a:ea typeface="Open Sans"/>
                  <a:cs typeface="Open Sans"/>
                  <a:sym typeface="Open Sans"/>
                </a:endParaRPr>
              </a:p>
            </p:txBody>
          </p:sp>
          <p:sp>
            <p:nvSpPr>
              <p:cNvPr id="489" name="Google Shape;489;p62"/>
              <p:cNvSpPr txBox="1"/>
              <p:nvPr/>
            </p:nvSpPr>
            <p:spPr>
              <a:xfrm>
                <a:off x="4677327" y="2038118"/>
                <a:ext cx="652200" cy="39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300">
                    <a:solidFill>
                      <a:srgbClr val="222A35"/>
                    </a:solidFill>
                    <a:latin typeface="Open Sans"/>
                    <a:ea typeface="Open Sans"/>
                    <a:cs typeface="Open Sans"/>
                    <a:sym typeface="Open Sans"/>
                  </a:rPr>
                  <a:t>60</a:t>
                </a:r>
                <a:endParaRPr b="1" sz="300">
                  <a:solidFill>
                    <a:schemeClr val="accent2"/>
                  </a:solidFill>
                  <a:latin typeface="Open Sans"/>
                  <a:ea typeface="Open Sans"/>
                  <a:cs typeface="Open Sans"/>
                  <a:sym typeface="Open Sans"/>
                </a:endParaRPr>
              </a:p>
            </p:txBody>
          </p:sp>
          <p:sp>
            <p:nvSpPr>
              <p:cNvPr id="490" name="Google Shape;490;p62"/>
              <p:cNvSpPr txBox="1"/>
              <p:nvPr/>
            </p:nvSpPr>
            <p:spPr>
              <a:xfrm>
                <a:off x="4208387" y="2017978"/>
                <a:ext cx="652200" cy="39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300">
                    <a:solidFill>
                      <a:srgbClr val="222A35"/>
                    </a:solidFill>
                    <a:latin typeface="Open Sans"/>
                    <a:ea typeface="Open Sans"/>
                    <a:cs typeface="Open Sans"/>
                    <a:sym typeface="Open Sans"/>
                  </a:rPr>
                  <a:t>50</a:t>
                </a:r>
                <a:endParaRPr b="1" sz="300">
                  <a:solidFill>
                    <a:schemeClr val="accent2"/>
                  </a:solidFill>
                  <a:latin typeface="Open Sans"/>
                  <a:ea typeface="Open Sans"/>
                  <a:cs typeface="Open Sans"/>
                  <a:sym typeface="Open Sans"/>
                </a:endParaRPr>
              </a:p>
            </p:txBody>
          </p:sp>
          <p:sp>
            <p:nvSpPr>
              <p:cNvPr id="491" name="Google Shape;491;p62"/>
              <p:cNvSpPr txBox="1"/>
              <p:nvPr/>
            </p:nvSpPr>
            <p:spPr>
              <a:xfrm>
                <a:off x="6593823" y="2010405"/>
                <a:ext cx="716100" cy="39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300">
                    <a:solidFill>
                      <a:srgbClr val="222A35"/>
                    </a:solidFill>
                    <a:latin typeface="Open Sans"/>
                    <a:ea typeface="Open Sans"/>
                    <a:cs typeface="Open Sans"/>
                    <a:sym typeface="Open Sans"/>
                  </a:rPr>
                  <a:t>100</a:t>
                </a:r>
                <a:endParaRPr b="1" sz="300">
                  <a:solidFill>
                    <a:schemeClr val="accent2"/>
                  </a:solidFill>
                  <a:latin typeface="Open Sans"/>
                  <a:ea typeface="Open Sans"/>
                  <a:cs typeface="Open Sans"/>
                  <a:sym typeface="Open Sans"/>
                </a:endParaRPr>
              </a:p>
            </p:txBody>
          </p:sp>
          <p:sp>
            <p:nvSpPr>
              <p:cNvPr id="492" name="Google Shape;492;p62"/>
              <p:cNvSpPr txBox="1"/>
              <p:nvPr/>
            </p:nvSpPr>
            <p:spPr>
              <a:xfrm>
                <a:off x="6152595" y="1990265"/>
                <a:ext cx="652200" cy="39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300">
                    <a:solidFill>
                      <a:srgbClr val="222A35"/>
                    </a:solidFill>
                    <a:latin typeface="Open Sans"/>
                    <a:ea typeface="Open Sans"/>
                    <a:cs typeface="Open Sans"/>
                    <a:sym typeface="Open Sans"/>
                  </a:rPr>
                  <a:t>90</a:t>
                </a:r>
                <a:endParaRPr b="1" sz="300">
                  <a:solidFill>
                    <a:schemeClr val="accent2"/>
                  </a:solidFill>
                  <a:latin typeface="Open Sans"/>
                  <a:ea typeface="Open Sans"/>
                  <a:cs typeface="Open Sans"/>
                  <a:sym typeface="Open Sans"/>
                </a:endParaRPr>
              </a:p>
            </p:txBody>
          </p:sp>
        </p:grpSp>
      </p:grpSp>
      <p:sp>
        <p:nvSpPr>
          <p:cNvPr id="493" name="Google Shape;493;p62"/>
          <p:cNvSpPr txBox="1"/>
          <p:nvPr/>
        </p:nvSpPr>
        <p:spPr>
          <a:xfrm>
            <a:off x="1447030" y="237441"/>
            <a:ext cx="6225000" cy="507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 sz="2700">
                <a:solidFill>
                  <a:srgbClr val="0C0C0C"/>
                </a:solidFill>
                <a:latin typeface="Poppins"/>
                <a:ea typeface="Poppins"/>
                <a:cs typeface="Poppins"/>
                <a:sym typeface="Poppins"/>
              </a:rPr>
              <a:t>Visualizing</a:t>
            </a:r>
            <a:r>
              <a:rPr b="1" lang="en" sz="2700">
                <a:solidFill>
                  <a:srgbClr val="0C0C0C"/>
                </a:solidFill>
                <a:latin typeface="Poppins"/>
                <a:ea typeface="Poppins"/>
                <a:cs typeface="Poppins"/>
                <a:sym typeface="Poppins"/>
              </a:rPr>
              <a:t> </a:t>
            </a:r>
            <a:r>
              <a:rPr b="1" lang="en" sz="2700">
                <a:solidFill>
                  <a:schemeClr val="accent3"/>
                </a:solidFill>
                <a:latin typeface="Poppins"/>
                <a:ea typeface="Poppins"/>
                <a:cs typeface="Poppins"/>
                <a:sym typeface="Poppins"/>
              </a:rPr>
              <a:t>Distributions</a:t>
            </a:r>
            <a:endParaRPr b="1" sz="2700">
              <a:solidFill>
                <a:schemeClr val="accent3"/>
              </a:solidFill>
              <a:latin typeface="Poppins"/>
              <a:ea typeface="Poppins"/>
              <a:cs typeface="Poppins"/>
              <a:sym typeface="Poppins"/>
            </a:endParaRPr>
          </a:p>
        </p:txBody>
      </p:sp>
      <p:sp>
        <p:nvSpPr>
          <p:cNvPr id="494" name="Google Shape;494;p62"/>
          <p:cNvSpPr/>
          <p:nvPr/>
        </p:nvSpPr>
        <p:spPr>
          <a:xfrm>
            <a:off x="242796" y="4374229"/>
            <a:ext cx="6079500" cy="45360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t/>
            </a:r>
            <a:endParaRPr sz="825">
              <a:solidFill>
                <a:srgbClr val="7F7F7F"/>
              </a:solidFill>
              <a:latin typeface="Arial"/>
              <a:ea typeface="Arial"/>
              <a:cs typeface="Arial"/>
              <a:sym typeface="Arial"/>
            </a:endParaRPr>
          </a:p>
        </p:txBody>
      </p:sp>
      <p:pic>
        <p:nvPicPr>
          <p:cNvPr id="495" name="Google Shape;495;p62"/>
          <p:cNvPicPr preferRelativeResize="0"/>
          <p:nvPr/>
        </p:nvPicPr>
        <p:blipFill rotWithShape="1">
          <a:blip r:embed="rId3">
            <a:alphaModFix/>
          </a:blip>
          <a:srcRect b="0" l="9819" r="9819" t="0"/>
          <a:stretch/>
        </p:blipFill>
        <p:spPr>
          <a:xfrm>
            <a:off x="97974" y="1521975"/>
            <a:ext cx="2121406" cy="1442576"/>
          </a:xfrm>
          <a:prstGeom prst="rect">
            <a:avLst/>
          </a:prstGeom>
          <a:noFill/>
          <a:ln>
            <a:noFill/>
          </a:ln>
        </p:spPr>
      </p:pic>
      <p:grpSp>
        <p:nvGrpSpPr>
          <p:cNvPr id="496" name="Google Shape;496;p62"/>
          <p:cNvGrpSpPr/>
          <p:nvPr/>
        </p:nvGrpSpPr>
        <p:grpSpPr>
          <a:xfrm>
            <a:off x="2379307" y="939886"/>
            <a:ext cx="2160225" cy="2716531"/>
            <a:chOff x="1206019" y="1923693"/>
            <a:chExt cx="2880300" cy="3622042"/>
          </a:xfrm>
        </p:grpSpPr>
        <p:sp>
          <p:nvSpPr>
            <p:cNvPr id="497" name="Google Shape;497;p62"/>
            <p:cNvSpPr/>
            <p:nvPr/>
          </p:nvSpPr>
          <p:spPr>
            <a:xfrm>
              <a:off x="1206019" y="2032435"/>
              <a:ext cx="2880300" cy="3513300"/>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25">
                <a:solidFill>
                  <a:schemeClr val="lt1"/>
                </a:solidFill>
                <a:latin typeface="Open Sans"/>
                <a:ea typeface="Open Sans"/>
                <a:cs typeface="Open Sans"/>
                <a:sym typeface="Open Sans"/>
              </a:endParaRPr>
            </a:p>
          </p:txBody>
        </p:sp>
        <p:grpSp>
          <p:nvGrpSpPr>
            <p:cNvPr id="498" name="Google Shape;498;p62"/>
            <p:cNvGrpSpPr/>
            <p:nvPr/>
          </p:nvGrpSpPr>
          <p:grpSpPr>
            <a:xfrm>
              <a:off x="2088095" y="1923693"/>
              <a:ext cx="1154861" cy="332317"/>
              <a:chOff x="3934165" y="3531065"/>
              <a:chExt cx="646800" cy="249300"/>
            </a:xfrm>
          </p:grpSpPr>
          <p:sp>
            <p:nvSpPr>
              <p:cNvPr id="499" name="Google Shape;499;p62"/>
              <p:cNvSpPr/>
              <p:nvPr/>
            </p:nvSpPr>
            <p:spPr>
              <a:xfrm>
                <a:off x="3934165" y="3531065"/>
                <a:ext cx="646800" cy="249300"/>
              </a:xfrm>
              <a:prstGeom prst="round2SameRect">
                <a:avLst>
                  <a:gd fmla="val 0" name="adj1"/>
                  <a:gd fmla="val 0" name="adj2"/>
                </a:avLst>
              </a:prstGeom>
              <a:solidFill>
                <a:srgbClr val="76A5A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25">
                  <a:solidFill>
                    <a:schemeClr val="lt1"/>
                  </a:solidFill>
                  <a:latin typeface="Open Sans"/>
                  <a:ea typeface="Open Sans"/>
                  <a:cs typeface="Open Sans"/>
                  <a:sym typeface="Open Sans"/>
                </a:endParaRPr>
              </a:p>
            </p:txBody>
          </p:sp>
          <p:sp>
            <p:nvSpPr>
              <p:cNvPr id="500" name="Google Shape;500;p62"/>
              <p:cNvSpPr/>
              <p:nvPr/>
            </p:nvSpPr>
            <p:spPr>
              <a:xfrm>
                <a:off x="4005623" y="3626332"/>
                <a:ext cx="68100" cy="68100"/>
              </a:xfrm>
              <a:prstGeom prst="ellipse">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25">
                  <a:solidFill>
                    <a:schemeClr val="lt1"/>
                  </a:solidFill>
                  <a:latin typeface="Open Sans"/>
                  <a:ea typeface="Open Sans"/>
                  <a:cs typeface="Open Sans"/>
                  <a:sym typeface="Open Sans"/>
                </a:endParaRPr>
              </a:p>
            </p:txBody>
          </p:sp>
          <p:sp>
            <p:nvSpPr>
              <p:cNvPr id="501" name="Google Shape;501;p62"/>
              <p:cNvSpPr/>
              <p:nvPr/>
            </p:nvSpPr>
            <p:spPr>
              <a:xfrm>
                <a:off x="4405673" y="3626332"/>
                <a:ext cx="68100" cy="68100"/>
              </a:xfrm>
              <a:prstGeom prst="ellipse">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25">
                  <a:solidFill>
                    <a:schemeClr val="lt1"/>
                  </a:solidFill>
                  <a:latin typeface="Open Sans"/>
                  <a:ea typeface="Open Sans"/>
                  <a:cs typeface="Open Sans"/>
                  <a:sym typeface="Open Sans"/>
                </a:endParaRPr>
              </a:p>
            </p:txBody>
          </p:sp>
        </p:grpSp>
        <p:grpSp>
          <p:nvGrpSpPr>
            <p:cNvPr id="502" name="Google Shape;502;p62"/>
            <p:cNvGrpSpPr/>
            <p:nvPr/>
          </p:nvGrpSpPr>
          <p:grpSpPr>
            <a:xfrm>
              <a:off x="1528242" y="2643314"/>
              <a:ext cx="2354461" cy="220133"/>
              <a:chOff x="2291891" y="1990265"/>
              <a:chExt cx="5018032" cy="469166"/>
            </a:xfrm>
          </p:grpSpPr>
          <p:sp>
            <p:nvSpPr>
              <p:cNvPr id="503" name="Google Shape;503;p62"/>
              <p:cNvSpPr txBox="1"/>
              <p:nvPr/>
            </p:nvSpPr>
            <p:spPr>
              <a:xfrm>
                <a:off x="2733121" y="2065831"/>
                <a:ext cx="652200" cy="39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300">
                    <a:solidFill>
                      <a:srgbClr val="222A35"/>
                    </a:solidFill>
                    <a:latin typeface="Open Sans"/>
                    <a:ea typeface="Open Sans"/>
                    <a:cs typeface="Open Sans"/>
                    <a:sym typeface="Open Sans"/>
                  </a:rPr>
                  <a:t>20</a:t>
                </a:r>
                <a:endParaRPr b="1" sz="300">
                  <a:solidFill>
                    <a:schemeClr val="accent2"/>
                  </a:solidFill>
                  <a:latin typeface="Open Sans"/>
                  <a:ea typeface="Open Sans"/>
                  <a:cs typeface="Open Sans"/>
                  <a:sym typeface="Open Sans"/>
                </a:endParaRPr>
              </a:p>
            </p:txBody>
          </p:sp>
          <p:sp>
            <p:nvSpPr>
              <p:cNvPr id="504" name="Google Shape;504;p62"/>
              <p:cNvSpPr txBox="1"/>
              <p:nvPr/>
            </p:nvSpPr>
            <p:spPr>
              <a:xfrm>
                <a:off x="2291891" y="2045692"/>
                <a:ext cx="652200" cy="39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300">
                    <a:solidFill>
                      <a:srgbClr val="222A35"/>
                    </a:solidFill>
                    <a:latin typeface="Open Sans"/>
                    <a:ea typeface="Open Sans"/>
                    <a:cs typeface="Open Sans"/>
                    <a:sym typeface="Open Sans"/>
                  </a:rPr>
                  <a:t>10</a:t>
                </a:r>
                <a:endParaRPr b="1" sz="300">
                  <a:solidFill>
                    <a:schemeClr val="accent2"/>
                  </a:solidFill>
                  <a:latin typeface="Open Sans"/>
                  <a:ea typeface="Open Sans"/>
                  <a:cs typeface="Open Sans"/>
                  <a:sym typeface="Open Sans"/>
                </a:endParaRPr>
              </a:p>
            </p:txBody>
          </p:sp>
          <p:sp>
            <p:nvSpPr>
              <p:cNvPr id="505" name="Google Shape;505;p62"/>
              <p:cNvSpPr txBox="1"/>
              <p:nvPr/>
            </p:nvSpPr>
            <p:spPr>
              <a:xfrm>
                <a:off x="5627161" y="2019865"/>
                <a:ext cx="652200" cy="39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300">
                    <a:solidFill>
                      <a:srgbClr val="222A35"/>
                    </a:solidFill>
                    <a:latin typeface="Open Sans"/>
                    <a:ea typeface="Open Sans"/>
                    <a:cs typeface="Open Sans"/>
                    <a:sym typeface="Open Sans"/>
                  </a:rPr>
                  <a:t>80</a:t>
                </a:r>
                <a:endParaRPr b="1" sz="300">
                  <a:solidFill>
                    <a:schemeClr val="accent2"/>
                  </a:solidFill>
                  <a:latin typeface="Open Sans"/>
                  <a:ea typeface="Open Sans"/>
                  <a:cs typeface="Open Sans"/>
                  <a:sym typeface="Open Sans"/>
                </a:endParaRPr>
              </a:p>
            </p:txBody>
          </p:sp>
          <p:sp>
            <p:nvSpPr>
              <p:cNvPr id="506" name="Google Shape;506;p62"/>
              <p:cNvSpPr txBox="1"/>
              <p:nvPr/>
            </p:nvSpPr>
            <p:spPr>
              <a:xfrm>
                <a:off x="5101725" y="2010411"/>
                <a:ext cx="652200" cy="39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300">
                    <a:solidFill>
                      <a:srgbClr val="222A35"/>
                    </a:solidFill>
                    <a:latin typeface="Open Sans"/>
                    <a:ea typeface="Open Sans"/>
                    <a:cs typeface="Open Sans"/>
                    <a:sym typeface="Open Sans"/>
                  </a:rPr>
                  <a:t>70</a:t>
                </a:r>
                <a:endParaRPr b="1" sz="300">
                  <a:solidFill>
                    <a:schemeClr val="accent2"/>
                  </a:solidFill>
                  <a:latin typeface="Open Sans"/>
                  <a:ea typeface="Open Sans"/>
                  <a:cs typeface="Open Sans"/>
                  <a:sym typeface="Open Sans"/>
                </a:endParaRPr>
              </a:p>
            </p:txBody>
          </p:sp>
          <p:sp>
            <p:nvSpPr>
              <p:cNvPr id="507" name="Google Shape;507;p62"/>
              <p:cNvSpPr txBox="1"/>
              <p:nvPr/>
            </p:nvSpPr>
            <p:spPr>
              <a:xfrm>
                <a:off x="4677327" y="2038118"/>
                <a:ext cx="652200" cy="39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300">
                    <a:solidFill>
                      <a:srgbClr val="222A35"/>
                    </a:solidFill>
                    <a:latin typeface="Open Sans"/>
                    <a:ea typeface="Open Sans"/>
                    <a:cs typeface="Open Sans"/>
                    <a:sym typeface="Open Sans"/>
                  </a:rPr>
                  <a:t>60</a:t>
                </a:r>
                <a:endParaRPr b="1" sz="300">
                  <a:solidFill>
                    <a:schemeClr val="accent2"/>
                  </a:solidFill>
                  <a:latin typeface="Open Sans"/>
                  <a:ea typeface="Open Sans"/>
                  <a:cs typeface="Open Sans"/>
                  <a:sym typeface="Open Sans"/>
                </a:endParaRPr>
              </a:p>
            </p:txBody>
          </p:sp>
          <p:sp>
            <p:nvSpPr>
              <p:cNvPr id="508" name="Google Shape;508;p62"/>
              <p:cNvSpPr txBox="1"/>
              <p:nvPr/>
            </p:nvSpPr>
            <p:spPr>
              <a:xfrm>
                <a:off x="4208387" y="2017978"/>
                <a:ext cx="652200" cy="39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300">
                    <a:solidFill>
                      <a:srgbClr val="222A35"/>
                    </a:solidFill>
                    <a:latin typeface="Open Sans"/>
                    <a:ea typeface="Open Sans"/>
                    <a:cs typeface="Open Sans"/>
                    <a:sym typeface="Open Sans"/>
                  </a:rPr>
                  <a:t>50</a:t>
                </a:r>
                <a:endParaRPr b="1" sz="300">
                  <a:solidFill>
                    <a:schemeClr val="accent2"/>
                  </a:solidFill>
                  <a:latin typeface="Open Sans"/>
                  <a:ea typeface="Open Sans"/>
                  <a:cs typeface="Open Sans"/>
                  <a:sym typeface="Open Sans"/>
                </a:endParaRPr>
              </a:p>
            </p:txBody>
          </p:sp>
          <p:sp>
            <p:nvSpPr>
              <p:cNvPr id="509" name="Google Shape;509;p62"/>
              <p:cNvSpPr txBox="1"/>
              <p:nvPr/>
            </p:nvSpPr>
            <p:spPr>
              <a:xfrm>
                <a:off x="6593823" y="2010405"/>
                <a:ext cx="716100" cy="39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300">
                    <a:solidFill>
                      <a:srgbClr val="222A35"/>
                    </a:solidFill>
                    <a:latin typeface="Open Sans"/>
                    <a:ea typeface="Open Sans"/>
                    <a:cs typeface="Open Sans"/>
                    <a:sym typeface="Open Sans"/>
                  </a:rPr>
                  <a:t>100</a:t>
                </a:r>
                <a:endParaRPr b="1" sz="300">
                  <a:solidFill>
                    <a:schemeClr val="accent2"/>
                  </a:solidFill>
                  <a:latin typeface="Open Sans"/>
                  <a:ea typeface="Open Sans"/>
                  <a:cs typeface="Open Sans"/>
                  <a:sym typeface="Open Sans"/>
                </a:endParaRPr>
              </a:p>
            </p:txBody>
          </p:sp>
          <p:sp>
            <p:nvSpPr>
              <p:cNvPr id="510" name="Google Shape;510;p62"/>
              <p:cNvSpPr txBox="1"/>
              <p:nvPr/>
            </p:nvSpPr>
            <p:spPr>
              <a:xfrm>
                <a:off x="6152595" y="1990265"/>
                <a:ext cx="652200" cy="39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300">
                    <a:solidFill>
                      <a:srgbClr val="222A35"/>
                    </a:solidFill>
                    <a:latin typeface="Open Sans"/>
                    <a:ea typeface="Open Sans"/>
                    <a:cs typeface="Open Sans"/>
                    <a:sym typeface="Open Sans"/>
                  </a:rPr>
                  <a:t>90</a:t>
                </a:r>
                <a:endParaRPr b="1" sz="300">
                  <a:solidFill>
                    <a:schemeClr val="accent2"/>
                  </a:solidFill>
                  <a:latin typeface="Open Sans"/>
                  <a:ea typeface="Open Sans"/>
                  <a:cs typeface="Open Sans"/>
                  <a:sym typeface="Open Sans"/>
                </a:endParaRPr>
              </a:p>
            </p:txBody>
          </p:sp>
        </p:grpSp>
      </p:grpSp>
      <p:pic>
        <p:nvPicPr>
          <p:cNvPr id="511" name="Google Shape;511;p62"/>
          <p:cNvPicPr preferRelativeResize="0"/>
          <p:nvPr/>
        </p:nvPicPr>
        <p:blipFill rotWithShape="1">
          <a:blip r:embed="rId4">
            <a:alphaModFix/>
          </a:blip>
          <a:srcRect b="0" l="9902" r="9910" t="0"/>
          <a:stretch/>
        </p:blipFill>
        <p:spPr>
          <a:xfrm>
            <a:off x="2400950" y="1552714"/>
            <a:ext cx="2116951" cy="1442574"/>
          </a:xfrm>
          <a:prstGeom prst="rect">
            <a:avLst/>
          </a:prstGeom>
          <a:noFill/>
          <a:ln>
            <a:noFill/>
          </a:ln>
        </p:spPr>
      </p:pic>
      <p:sp>
        <p:nvSpPr>
          <p:cNvPr id="512" name="Google Shape;512;p62"/>
          <p:cNvSpPr txBox="1"/>
          <p:nvPr/>
        </p:nvSpPr>
        <p:spPr>
          <a:xfrm>
            <a:off x="100075" y="1161025"/>
            <a:ext cx="2117100" cy="39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Poppins"/>
                <a:ea typeface="Poppins"/>
                <a:cs typeface="Poppins"/>
                <a:sym typeface="Poppins"/>
              </a:rPr>
              <a:t>Schooling</a:t>
            </a:r>
            <a:endParaRPr b="1">
              <a:solidFill>
                <a:schemeClr val="lt1"/>
              </a:solidFill>
              <a:latin typeface="Poppins"/>
              <a:ea typeface="Poppins"/>
              <a:cs typeface="Poppins"/>
              <a:sym typeface="Poppins"/>
            </a:endParaRPr>
          </a:p>
        </p:txBody>
      </p:sp>
      <p:sp>
        <p:nvSpPr>
          <p:cNvPr id="513" name="Google Shape;513;p62"/>
          <p:cNvSpPr txBox="1"/>
          <p:nvPr/>
        </p:nvSpPr>
        <p:spPr>
          <a:xfrm>
            <a:off x="2400950" y="1185175"/>
            <a:ext cx="2117100" cy="39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Poppins"/>
                <a:ea typeface="Poppins"/>
                <a:cs typeface="Poppins"/>
                <a:sym typeface="Poppins"/>
              </a:rPr>
              <a:t>Income</a:t>
            </a:r>
            <a:endParaRPr b="1">
              <a:solidFill>
                <a:schemeClr val="lt1"/>
              </a:solidFill>
              <a:latin typeface="Poppins"/>
              <a:ea typeface="Poppins"/>
              <a:cs typeface="Poppins"/>
              <a:sym typeface="Poppins"/>
            </a:endParaRPr>
          </a:p>
        </p:txBody>
      </p:sp>
      <p:grpSp>
        <p:nvGrpSpPr>
          <p:cNvPr id="514" name="Google Shape;514;p62"/>
          <p:cNvGrpSpPr/>
          <p:nvPr/>
        </p:nvGrpSpPr>
        <p:grpSpPr>
          <a:xfrm>
            <a:off x="4579532" y="915774"/>
            <a:ext cx="2160225" cy="2716531"/>
            <a:chOff x="1206019" y="1923693"/>
            <a:chExt cx="2880300" cy="3622042"/>
          </a:xfrm>
        </p:grpSpPr>
        <p:sp>
          <p:nvSpPr>
            <p:cNvPr id="515" name="Google Shape;515;p62"/>
            <p:cNvSpPr/>
            <p:nvPr/>
          </p:nvSpPr>
          <p:spPr>
            <a:xfrm>
              <a:off x="1206019" y="2032435"/>
              <a:ext cx="2880300" cy="3513300"/>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25">
                <a:solidFill>
                  <a:schemeClr val="lt1"/>
                </a:solidFill>
                <a:latin typeface="Open Sans"/>
                <a:ea typeface="Open Sans"/>
                <a:cs typeface="Open Sans"/>
                <a:sym typeface="Open Sans"/>
              </a:endParaRPr>
            </a:p>
          </p:txBody>
        </p:sp>
        <p:grpSp>
          <p:nvGrpSpPr>
            <p:cNvPr id="516" name="Google Shape;516;p62"/>
            <p:cNvGrpSpPr/>
            <p:nvPr/>
          </p:nvGrpSpPr>
          <p:grpSpPr>
            <a:xfrm>
              <a:off x="2088095" y="1923693"/>
              <a:ext cx="1154861" cy="332317"/>
              <a:chOff x="3934165" y="3531065"/>
              <a:chExt cx="646800" cy="249300"/>
            </a:xfrm>
          </p:grpSpPr>
          <p:sp>
            <p:nvSpPr>
              <p:cNvPr id="517" name="Google Shape;517;p62"/>
              <p:cNvSpPr/>
              <p:nvPr/>
            </p:nvSpPr>
            <p:spPr>
              <a:xfrm>
                <a:off x="3934165" y="3531065"/>
                <a:ext cx="646800" cy="249300"/>
              </a:xfrm>
              <a:prstGeom prst="round2SameRect">
                <a:avLst>
                  <a:gd fmla="val 0" name="adj1"/>
                  <a:gd fmla="val 0" name="adj2"/>
                </a:avLst>
              </a:prstGeom>
              <a:solidFill>
                <a:srgbClr val="0000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25">
                  <a:solidFill>
                    <a:schemeClr val="lt1"/>
                  </a:solidFill>
                  <a:latin typeface="Open Sans"/>
                  <a:ea typeface="Open Sans"/>
                  <a:cs typeface="Open Sans"/>
                  <a:sym typeface="Open Sans"/>
                </a:endParaRPr>
              </a:p>
            </p:txBody>
          </p:sp>
          <p:sp>
            <p:nvSpPr>
              <p:cNvPr id="518" name="Google Shape;518;p62"/>
              <p:cNvSpPr/>
              <p:nvPr/>
            </p:nvSpPr>
            <p:spPr>
              <a:xfrm>
                <a:off x="4005623" y="3626332"/>
                <a:ext cx="68100" cy="68100"/>
              </a:xfrm>
              <a:prstGeom prst="ellipse">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25">
                  <a:solidFill>
                    <a:schemeClr val="lt1"/>
                  </a:solidFill>
                  <a:latin typeface="Open Sans"/>
                  <a:ea typeface="Open Sans"/>
                  <a:cs typeface="Open Sans"/>
                  <a:sym typeface="Open Sans"/>
                </a:endParaRPr>
              </a:p>
            </p:txBody>
          </p:sp>
          <p:sp>
            <p:nvSpPr>
              <p:cNvPr id="519" name="Google Shape;519;p62"/>
              <p:cNvSpPr/>
              <p:nvPr/>
            </p:nvSpPr>
            <p:spPr>
              <a:xfrm>
                <a:off x="4405673" y="3626332"/>
                <a:ext cx="68100" cy="68100"/>
              </a:xfrm>
              <a:prstGeom prst="ellipse">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25">
                  <a:solidFill>
                    <a:schemeClr val="lt1"/>
                  </a:solidFill>
                  <a:latin typeface="Open Sans"/>
                  <a:ea typeface="Open Sans"/>
                  <a:cs typeface="Open Sans"/>
                  <a:sym typeface="Open Sans"/>
                </a:endParaRPr>
              </a:p>
            </p:txBody>
          </p:sp>
        </p:grpSp>
        <p:grpSp>
          <p:nvGrpSpPr>
            <p:cNvPr id="520" name="Google Shape;520;p62"/>
            <p:cNvGrpSpPr/>
            <p:nvPr/>
          </p:nvGrpSpPr>
          <p:grpSpPr>
            <a:xfrm>
              <a:off x="1528242" y="2643314"/>
              <a:ext cx="2354461" cy="220133"/>
              <a:chOff x="2291891" y="1990265"/>
              <a:chExt cx="5018032" cy="469166"/>
            </a:xfrm>
          </p:grpSpPr>
          <p:sp>
            <p:nvSpPr>
              <p:cNvPr id="521" name="Google Shape;521;p62"/>
              <p:cNvSpPr txBox="1"/>
              <p:nvPr/>
            </p:nvSpPr>
            <p:spPr>
              <a:xfrm>
                <a:off x="2733121" y="2065831"/>
                <a:ext cx="652200" cy="39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300">
                    <a:solidFill>
                      <a:srgbClr val="222A35"/>
                    </a:solidFill>
                    <a:latin typeface="Open Sans"/>
                    <a:ea typeface="Open Sans"/>
                    <a:cs typeface="Open Sans"/>
                    <a:sym typeface="Open Sans"/>
                  </a:rPr>
                  <a:t>20</a:t>
                </a:r>
                <a:endParaRPr b="1" sz="300">
                  <a:solidFill>
                    <a:schemeClr val="accent2"/>
                  </a:solidFill>
                  <a:latin typeface="Open Sans"/>
                  <a:ea typeface="Open Sans"/>
                  <a:cs typeface="Open Sans"/>
                  <a:sym typeface="Open Sans"/>
                </a:endParaRPr>
              </a:p>
            </p:txBody>
          </p:sp>
          <p:sp>
            <p:nvSpPr>
              <p:cNvPr id="522" name="Google Shape;522;p62"/>
              <p:cNvSpPr txBox="1"/>
              <p:nvPr/>
            </p:nvSpPr>
            <p:spPr>
              <a:xfrm>
                <a:off x="2291891" y="2045692"/>
                <a:ext cx="652200" cy="39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300">
                    <a:solidFill>
                      <a:srgbClr val="222A35"/>
                    </a:solidFill>
                    <a:latin typeface="Open Sans"/>
                    <a:ea typeface="Open Sans"/>
                    <a:cs typeface="Open Sans"/>
                    <a:sym typeface="Open Sans"/>
                  </a:rPr>
                  <a:t>10</a:t>
                </a:r>
                <a:endParaRPr b="1" sz="300">
                  <a:solidFill>
                    <a:schemeClr val="accent2"/>
                  </a:solidFill>
                  <a:latin typeface="Open Sans"/>
                  <a:ea typeface="Open Sans"/>
                  <a:cs typeface="Open Sans"/>
                  <a:sym typeface="Open Sans"/>
                </a:endParaRPr>
              </a:p>
            </p:txBody>
          </p:sp>
          <p:sp>
            <p:nvSpPr>
              <p:cNvPr id="523" name="Google Shape;523;p62"/>
              <p:cNvSpPr txBox="1"/>
              <p:nvPr/>
            </p:nvSpPr>
            <p:spPr>
              <a:xfrm>
                <a:off x="5627161" y="2019865"/>
                <a:ext cx="652200" cy="39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300">
                    <a:solidFill>
                      <a:srgbClr val="222A35"/>
                    </a:solidFill>
                    <a:latin typeface="Open Sans"/>
                    <a:ea typeface="Open Sans"/>
                    <a:cs typeface="Open Sans"/>
                    <a:sym typeface="Open Sans"/>
                  </a:rPr>
                  <a:t>80</a:t>
                </a:r>
                <a:endParaRPr b="1" sz="300">
                  <a:solidFill>
                    <a:schemeClr val="accent2"/>
                  </a:solidFill>
                  <a:latin typeface="Open Sans"/>
                  <a:ea typeface="Open Sans"/>
                  <a:cs typeface="Open Sans"/>
                  <a:sym typeface="Open Sans"/>
                </a:endParaRPr>
              </a:p>
            </p:txBody>
          </p:sp>
          <p:sp>
            <p:nvSpPr>
              <p:cNvPr id="524" name="Google Shape;524;p62"/>
              <p:cNvSpPr txBox="1"/>
              <p:nvPr/>
            </p:nvSpPr>
            <p:spPr>
              <a:xfrm>
                <a:off x="5101725" y="2010411"/>
                <a:ext cx="652200" cy="39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300">
                    <a:solidFill>
                      <a:srgbClr val="222A35"/>
                    </a:solidFill>
                    <a:latin typeface="Open Sans"/>
                    <a:ea typeface="Open Sans"/>
                    <a:cs typeface="Open Sans"/>
                    <a:sym typeface="Open Sans"/>
                  </a:rPr>
                  <a:t>70</a:t>
                </a:r>
                <a:endParaRPr b="1" sz="300">
                  <a:solidFill>
                    <a:schemeClr val="accent2"/>
                  </a:solidFill>
                  <a:latin typeface="Open Sans"/>
                  <a:ea typeface="Open Sans"/>
                  <a:cs typeface="Open Sans"/>
                  <a:sym typeface="Open Sans"/>
                </a:endParaRPr>
              </a:p>
            </p:txBody>
          </p:sp>
          <p:sp>
            <p:nvSpPr>
              <p:cNvPr id="525" name="Google Shape;525;p62"/>
              <p:cNvSpPr txBox="1"/>
              <p:nvPr/>
            </p:nvSpPr>
            <p:spPr>
              <a:xfrm>
                <a:off x="4677327" y="2038118"/>
                <a:ext cx="652200" cy="39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300">
                    <a:solidFill>
                      <a:srgbClr val="222A35"/>
                    </a:solidFill>
                    <a:latin typeface="Open Sans"/>
                    <a:ea typeface="Open Sans"/>
                    <a:cs typeface="Open Sans"/>
                    <a:sym typeface="Open Sans"/>
                  </a:rPr>
                  <a:t>60</a:t>
                </a:r>
                <a:endParaRPr b="1" sz="300">
                  <a:solidFill>
                    <a:schemeClr val="accent2"/>
                  </a:solidFill>
                  <a:latin typeface="Open Sans"/>
                  <a:ea typeface="Open Sans"/>
                  <a:cs typeface="Open Sans"/>
                  <a:sym typeface="Open Sans"/>
                </a:endParaRPr>
              </a:p>
            </p:txBody>
          </p:sp>
          <p:sp>
            <p:nvSpPr>
              <p:cNvPr id="526" name="Google Shape;526;p62"/>
              <p:cNvSpPr txBox="1"/>
              <p:nvPr/>
            </p:nvSpPr>
            <p:spPr>
              <a:xfrm>
                <a:off x="4208387" y="2017978"/>
                <a:ext cx="652200" cy="39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300">
                    <a:solidFill>
                      <a:srgbClr val="222A35"/>
                    </a:solidFill>
                    <a:latin typeface="Open Sans"/>
                    <a:ea typeface="Open Sans"/>
                    <a:cs typeface="Open Sans"/>
                    <a:sym typeface="Open Sans"/>
                  </a:rPr>
                  <a:t>50</a:t>
                </a:r>
                <a:endParaRPr b="1" sz="300">
                  <a:solidFill>
                    <a:schemeClr val="accent2"/>
                  </a:solidFill>
                  <a:latin typeface="Open Sans"/>
                  <a:ea typeface="Open Sans"/>
                  <a:cs typeface="Open Sans"/>
                  <a:sym typeface="Open Sans"/>
                </a:endParaRPr>
              </a:p>
            </p:txBody>
          </p:sp>
          <p:sp>
            <p:nvSpPr>
              <p:cNvPr id="527" name="Google Shape;527;p62"/>
              <p:cNvSpPr txBox="1"/>
              <p:nvPr/>
            </p:nvSpPr>
            <p:spPr>
              <a:xfrm>
                <a:off x="6593823" y="2010405"/>
                <a:ext cx="716100" cy="39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300">
                    <a:solidFill>
                      <a:srgbClr val="222A35"/>
                    </a:solidFill>
                    <a:latin typeface="Open Sans"/>
                    <a:ea typeface="Open Sans"/>
                    <a:cs typeface="Open Sans"/>
                    <a:sym typeface="Open Sans"/>
                  </a:rPr>
                  <a:t>100</a:t>
                </a:r>
                <a:endParaRPr b="1" sz="300">
                  <a:solidFill>
                    <a:schemeClr val="accent2"/>
                  </a:solidFill>
                  <a:latin typeface="Open Sans"/>
                  <a:ea typeface="Open Sans"/>
                  <a:cs typeface="Open Sans"/>
                  <a:sym typeface="Open Sans"/>
                </a:endParaRPr>
              </a:p>
            </p:txBody>
          </p:sp>
          <p:sp>
            <p:nvSpPr>
              <p:cNvPr id="528" name="Google Shape;528;p62"/>
              <p:cNvSpPr txBox="1"/>
              <p:nvPr/>
            </p:nvSpPr>
            <p:spPr>
              <a:xfrm>
                <a:off x="6152595" y="1990265"/>
                <a:ext cx="652200" cy="39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300">
                    <a:solidFill>
                      <a:srgbClr val="222A35"/>
                    </a:solidFill>
                    <a:latin typeface="Open Sans"/>
                    <a:ea typeface="Open Sans"/>
                    <a:cs typeface="Open Sans"/>
                    <a:sym typeface="Open Sans"/>
                  </a:rPr>
                  <a:t>90</a:t>
                </a:r>
                <a:endParaRPr b="1" sz="300">
                  <a:solidFill>
                    <a:schemeClr val="accent2"/>
                  </a:solidFill>
                  <a:latin typeface="Open Sans"/>
                  <a:ea typeface="Open Sans"/>
                  <a:cs typeface="Open Sans"/>
                  <a:sym typeface="Open Sans"/>
                </a:endParaRPr>
              </a:p>
            </p:txBody>
          </p:sp>
        </p:grpSp>
      </p:grpSp>
      <p:pic>
        <p:nvPicPr>
          <p:cNvPr id="529" name="Google Shape;529;p62"/>
          <p:cNvPicPr preferRelativeResize="0"/>
          <p:nvPr/>
        </p:nvPicPr>
        <p:blipFill rotWithShape="1">
          <a:blip r:embed="rId5">
            <a:alphaModFix/>
          </a:blip>
          <a:srcRect b="0" l="9819" r="9819" t="0"/>
          <a:stretch/>
        </p:blipFill>
        <p:spPr>
          <a:xfrm>
            <a:off x="4598975" y="1552725"/>
            <a:ext cx="2121399" cy="1442574"/>
          </a:xfrm>
          <a:prstGeom prst="rect">
            <a:avLst/>
          </a:prstGeom>
          <a:noFill/>
          <a:ln>
            <a:noFill/>
          </a:ln>
        </p:spPr>
      </p:pic>
      <p:grpSp>
        <p:nvGrpSpPr>
          <p:cNvPr id="530" name="Google Shape;530;p62"/>
          <p:cNvGrpSpPr/>
          <p:nvPr/>
        </p:nvGrpSpPr>
        <p:grpSpPr>
          <a:xfrm>
            <a:off x="6880307" y="915736"/>
            <a:ext cx="2160225" cy="2716531"/>
            <a:chOff x="1206019" y="1923693"/>
            <a:chExt cx="2880300" cy="3622042"/>
          </a:xfrm>
        </p:grpSpPr>
        <p:sp>
          <p:nvSpPr>
            <p:cNvPr id="531" name="Google Shape;531;p62"/>
            <p:cNvSpPr/>
            <p:nvPr/>
          </p:nvSpPr>
          <p:spPr>
            <a:xfrm>
              <a:off x="1206019" y="2032435"/>
              <a:ext cx="2880300" cy="3513300"/>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25">
                <a:solidFill>
                  <a:schemeClr val="lt1"/>
                </a:solidFill>
                <a:latin typeface="Open Sans"/>
                <a:ea typeface="Open Sans"/>
                <a:cs typeface="Open Sans"/>
                <a:sym typeface="Open Sans"/>
              </a:endParaRPr>
            </a:p>
          </p:txBody>
        </p:sp>
        <p:grpSp>
          <p:nvGrpSpPr>
            <p:cNvPr id="532" name="Google Shape;532;p62"/>
            <p:cNvGrpSpPr/>
            <p:nvPr/>
          </p:nvGrpSpPr>
          <p:grpSpPr>
            <a:xfrm>
              <a:off x="2088095" y="1923693"/>
              <a:ext cx="1154861" cy="332317"/>
              <a:chOff x="3934165" y="3531065"/>
              <a:chExt cx="646800" cy="249300"/>
            </a:xfrm>
          </p:grpSpPr>
          <p:sp>
            <p:nvSpPr>
              <p:cNvPr id="533" name="Google Shape;533;p62"/>
              <p:cNvSpPr/>
              <p:nvPr/>
            </p:nvSpPr>
            <p:spPr>
              <a:xfrm>
                <a:off x="3934165" y="3531065"/>
                <a:ext cx="646800" cy="249300"/>
              </a:xfrm>
              <a:prstGeom prst="round2SameRect">
                <a:avLst>
                  <a:gd fmla="val 0" name="adj1"/>
                  <a:gd fmla="val 0" name="adj2"/>
                </a:avLst>
              </a:prstGeom>
              <a:solidFill>
                <a:srgbClr val="76A5A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25">
                  <a:solidFill>
                    <a:schemeClr val="lt1"/>
                  </a:solidFill>
                  <a:latin typeface="Open Sans"/>
                  <a:ea typeface="Open Sans"/>
                  <a:cs typeface="Open Sans"/>
                  <a:sym typeface="Open Sans"/>
                </a:endParaRPr>
              </a:p>
            </p:txBody>
          </p:sp>
          <p:sp>
            <p:nvSpPr>
              <p:cNvPr id="534" name="Google Shape;534;p62"/>
              <p:cNvSpPr/>
              <p:nvPr/>
            </p:nvSpPr>
            <p:spPr>
              <a:xfrm>
                <a:off x="4005623" y="3626332"/>
                <a:ext cx="68100" cy="68100"/>
              </a:xfrm>
              <a:prstGeom prst="ellipse">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25">
                  <a:solidFill>
                    <a:schemeClr val="lt1"/>
                  </a:solidFill>
                  <a:latin typeface="Open Sans"/>
                  <a:ea typeface="Open Sans"/>
                  <a:cs typeface="Open Sans"/>
                  <a:sym typeface="Open Sans"/>
                </a:endParaRPr>
              </a:p>
            </p:txBody>
          </p:sp>
          <p:sp>
            <p:nvSpPr>
              <p:cNvPr id="535" name="Google Shape;535;p62"/>
              <p:cNvSpPr/>
              <p:nvPr/>
            </p:nvSpPr>
            <p:spPr>
              <a:xfrm>
                <a:off x="4405673" y="3626332"/>
                <a:ext cx="68100" cy="68100"/>
              </a:xfrm>
              <a:prstGeom prst="ellipse">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25">
                  <a:solidFill>
                    <a:schemeClr val="lt1"/>
                  </a:solidFill>
                  <a:latin typeface="Open Sans"/>
                  <a:ea typeface="Open Sans"/>
                  <a:cs typeface="Open Sans"/>
                  <a:sym typeface="Open Sans"/>
                </a:endParaRPr>
              </a:p>
            </p:txBody>
          </p:sp>
        </p:grpSp>
        <p:grpSp>
          <p:nvGrpSpPr>
            <p:cNvPr id="536" name="Google Shape;536;p62"/>
            <p:cNvGrpSpPr/>
            <p:nvPr/>
          </p:nvGrpSpPr>
          <p:grpSpPr>
            <a:xfrm>
              <a:off x="1528242" y="2643314"/>
              <a:ext cx="2354461" cy="220133"/>
              <a:chOff x="2291891" y="1990265"/>
              <a:chExt cx="5018032" cy="469166"/>
            </a:xfrm>
          </p:grpSpPr>
          <p:sp>
            <p:nvSpPr>
              <p:cNvPr id="537" name="Google Shape;537;p62"/>
              <p:cNvSpPr txBox="1"/>
              <p:nvPr/>
            </p:nvSpPr>
            <p:spPr>
              <a:xfrm>
                <a:off x="2733121" y="2065831"/>
                <a:ext cx="652200" cy="39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300">
                    <a:solidFill>
                      <a:srgbClr val="222A35"/>
                    </a:solidFill>
                    <a:latin typeface="Open Sans"/>
                    <a:ea typeface="Open Sans"/>
                    <a:cs typeface="Open Sans"/>
                    <a:sym typeface="Open Sans"/>
                  </a:rPr>
                  <a:t>20</a:t>
                </a:r>
                <a:endParaRPr b="1" sz="300">
                  <a:solidFill>
                    <a:schemeClr val="accent2"/>
                  </a:solidFill>
                  <a:latin typeface="Open Sans"/>
                  <a:ea typeface="Open Sans"/>
                  <a:cs typeface="Open Sans"/>
                  <a:sym typeface="Open Sans"/>
                </a:endParaRPr>
              </a:p>
            </p:txBody>
          </p:sp>
          <p:sp>
            <p:nvSpPr>
              <p:cNvPr id="538" name="Google Shape;538;p62"/>
              <p:cNvSpPr txBox="1"/>
              <p:nvPr/>
            </p:nvSpPr>
            <p:spPr>
              <a:xfrm>
                <a:off x="2291891" y="2045692"/>
                <a:ext cx="652200" cy="39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300">
                    <a:solidFill>
                      <a:srgbClr val="222A35"/>
                    </a:solidFill>
                    <a:latin typeface="Open Sans"/>
                    <a:ea typeface="Open Sans"/>
                    <a:cs typeface="Open Sans"/>
                    <a:sym typeface="Open Sans"/>
                  </a:rPr>
                  <a:t>10</a:t>
                </a:r>
                <a:endParaRPr b="1" sz="300">
                  <a:solidFill>
                    <a:schemeClr val="accent2"/>
                  </a:solidFill>
                  <a:latin typeface="Open Sans"/>
                  <a:ea typeface="Open Sans"/>
                  <a:cs typeface="Open Sans"/>
                  <a:sym typeface="Open Sans"/>
                </a:endParaRPr>
              </a:p>
            </p:txBody>
          </p:sp>
          <p:sp>
            <p:nvSpPr>
              <p:cNvPr id="539" name="Google Shape;539;p62"/>
              <p:cNvSpPr txBox="1"/>
              <p:nvPr/>
            </p:nvSpPr>
            <p:spPr>
              <a:xfrm>
                <a:off x="5627161" y="2019865"/>
                <a:ext cx="652200" cy="39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300">
                    <a:solidFill>
                      <a:srgbClr val="222A35"/>
                    </a:solidFill>
                    <a:latin typeface="Open Sans"/>
                    <a:ea typeface="Open Sans"/>
                    <a:cs typeface="Open Sans"/>
                    <a:sym typeface="Open Sans"/>
                  </a:rPr>
                  <a:t>80</a:t>
                </a:r>
                <a:endParaRPr b="1" sz="300">
                  <a:solidFill>
                    <a:schemeClr val="accent2"/>
                  </a:solidFill>
                  <a:latin typeface="Open Sans"/>
                  <a:ea typeface="Open Sans"/>
                  <a:cs typeface="Open Sans"/>
                  <a:sym typeface="Open Sans"/>
                </a:endParaRPr>
              </a:p>
            </p:txBody>
          </p:sp>
          <p:sp>
            <p:nvSpPr>
              <p:cNvPr id="540" name="Google Shape;540;p62"/>
              <p:cNvSpPr txBox="1"/>
              <p:nvPr/>
            </p:nvSpPr>
            <p:spPr>
              <a:xfrm>
                <a:off x="5101725" y="2010411"/>
                <a:ext cx="652200" cy="39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300">
                    <a:solidFill>
                      <a:srgbClr val="222A35"/>
                    </a:solidFill>
                    <a:latin typeface="Open Sans"/>
                    <a:ea typeface="Open Sans"/>
                    <a:cs typeface="Open Sans"/>
                    <a:sym typeface="Open Sans"/>
                  </a:rPr>
                  <a:t>70</a:t>
                </a:r>
                <a:endParaRPr b="1" sz="300">
                  <a:solidFill>
                    <a:schemeClr val="accent2"/>
                  </a:solidFill>
                  <a:latin typeface="Open Sans"/>
                  <a:ea typeface="Open Sans"/>
                  <a:cs typeface="Open Sans"/>
                  <a:sym typeface="Open Sans"/>
                </a:endParaRPr>
              </a:p>
            </p:txBody>
          </p:sp>
          <p:sp>
            <p:nvSpPr>
              <p:cNvPr id="541" name="Google Shape;541;p62"/>
              <p:cNvSpPr txBox="1"/>
              <p:nvPr/>
            </p:nvSpPr>
            <p:spPr>
              <a:xfrm>
                <a:off x="4677327" y="2038118"/>
                <a:ext cx="652200" cy="39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300">
                    <a:solidFill>
                      <a:srgbClr val="222A35"/>
                    </a:solidFill>
                    <a:latin typeface="Open Sans"/>
                    <a:ea typeface="Open Sans"/>
                    <a:cs typeface="Open Sans"/>
                    <a:sym typeface="Open Sans"/>
                  </a:rPr>
                  <a:t>60</a:t>
                </a:r>
                <a:endParaRPr b="1" sz="300">
                  <a:solidFill>
                    <a:schemeClr val="accent2"/>
                  </a:solidFill>
                  <a:latin typeface="Open Sans"/>
                  <a:ea typeface="Open Sans"/>
                  <a:cs typeface="Open Sans"/>
                  <a:sym typeface="Open Sans"/>
                </a:endParaRPr>
              </a:p>
            </p:txBody>
          </p:sp>
          <p:sp>
            <p:nvSpPr>
              <p:cNvPr id="542" name="Google Shape;542;p62"/>
              <p:cNvSpPr txBox="1"/>
              <p:nvPr/>
            </p:nvSpPr>
            <p:spPr>
              <a:xfrm>
                <a:off x="4208387" y="2017978"/>
                <a:ext cx="652200" cy="39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300">
                    <a:solidFill>
                      <a:srgbClr val="222A35"/>
                    </a:solidFill>
                    <a:latin typeface="Open Sans"/>
                    <a:ea typeface="Open Sans"/>
                    <a:cs typeface="Open Sans"/>
                    <a:sym typeface="Open Sans"/>
                  </a:rPr>
                  <a:t>50</a:t>
                </a:r>
                <a:endParaRPr b="1" sz="300">
                  <a:solidFill>
                    <a:schemeClr val="accent2"/>
                  </a:solidFill>
                  <a:latin typeface="Open Sans"/>
                  <a:ea typeface="Open Sans"/>
                  <a:cs typeface="Open Sans"/>
                  <a:sym typeface="Open Sans"/>
                </a:endParaRPr>
              </a:p>
            </p:txBody>
          </p:sp>
          <p:sp>
            <p:nvSpPr>
              <p:cNvPr id="543" name="Google Shape;543;p62"/>
              <p:cNvSpPr txBox="1"/>
              <p:nvPr/>
            </p:nvSpPr>
            <p:spPr>
              <a:xfrm>
                <a:off x="6593823" y="2010405"/>
                <a:ext cx="716100" cy="39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300">
                    <a:solidFill>
                      <a:srgbClr val="222A35"/>
                    </a:solidFill>
                    <a:latin typeface="Open Sans"/>
                    <a:ea typeface="Open Sans"/>
                    <a:cs typeface="Open Sans"/>
                    <a:sym typeface="Open Sans"/>
                  </a:rPr>
                  <a:t>100</a:t>
                </a:r>
                <a:endParaRPr b="1" sz="300">
                  <a:solidFill>
                    <a:schemeClr val="accent2"/>
                  </a:solidFill>
                  <a:latin typeface="Open Sans"/>
                  <a:ea typeface="Open Sans"/>
                  <a:cs typeface="Open Sans"/>
                  <a:sym typeface="Open Sans"/>
                </a:endParaRPr>
              </a:p>
            </p:txBody>
          </p:sp>
          <p:sp>
            <p:nvSpPr>
              <p:cNvPr id="544" name="Google Shape;544;p62"/>
              <p:cNvSpPr txBox="1"/>
              <p:nvPr/>
            </p:nvSpPr>
            <p:spPr>
              <a:xfrm>
                <a:off x="6152595" y="1990265"/>
                <a:ext cx="652200" cy="39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300">
                    <a:solidFill>
                      <a:srgbClr val="222A35"/>
                    </a:solidFill>
                    <a:latin typeface="Open Sans"/>
                    <a:ea typeface="Open Sans"/>
                    <a:cs typeface="Open Sans"/>
                    <a:sym typeface="Open Sans"/>
                  </a:rPr>
                  <a:t>90</a:t>
                </a:r>
                <a:endParaRPr b="1" sz="300">
                  <a:solidFill>
                    <a:schemeClr val="accent2"/>
                  </a:solidFill>
                  <a:latin typeface="Open Sans"/>
                  <a:ea typeface="Open Sans"/>
                  <a:cs typeface="Open Sans"/>
                  <a:sym typeface="Open Sans"/>
                </a:endParaRPr>
              </a:p>
            </p:txBody>
          </p:sp>
        </p:grpSp>
      </p:grpSp>
      <p:sp>
        <p:nvSpPr>
          <p:cNvPr id="545" name="Google Shape;545;p62"/>
          <p:cNvSpPr txBox="1"/>
          <p:nvPr/>
        </p:nvSpPr>
        <p:spPr>
          <a:xfrm>
            <a:off x="4601238" y="1185175"/>
            <a:ext cx="2116800" cy="39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Poppins"/>
                <a:ea typeface="Poppins"/>
                <a:cs typeface="Poppins"/>
                <a:sym typeface="Poppins"/>
              </a:rPr>
              <a:t>Mortality</a:t>
            </a:r>
            <a:endParaRPr b="1">
              <a:solidFill>
                <a:schemeClr val="lt1"/>
              </a:solidFill>
              <a:latin typeface="Poppins"/>
              <a:ea typeface="Poppins"/>
              <a:cs typeface="Poppins"/>
              <a:sym typeface="Poppins"/>
            </a:endParaRPr>
          </a:p>
        </p:txBody>
      </p:sp>
      <p:sp>
        <p:nvSpPr>
          <p:cNvPr id="546" name="Google Shape;546;p62"/>
          <p:cNvSpPr txBox="1"/>
          <p:nvPr/>
        </p:nvSpPr>
        <p:spPr>
          <a:xfrm>
            <a:off x="6901950" y="1161025"/>
            <a:ext cx="2062500" cy="39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Poppins"/>
                <a:ea typeface="Poppins"/>
                <a:cs typeface="Poppins"/>
                <a:sym typeface="Poppins"/>
              </a:rPr>
              <a:t>HIV</a:t>
            </a:r>
            <a:endParaRPr b="1">
              <a:solidFill>
                <a:schemeClr val="lt1"/>
              </a:solidFill>
              <a:latin typeface="Poppins"/>
              <a:ea typeface="Poppins"/>
              <a:cs typeface="Poppins"/>
              <a:sym typeface="Poppins"/>
            </a:endParaRPr>
          </a:p>
        </p:txBody>
      </p:sp>
      <p:sp>
        <p:nvSpPr>
          <p:cNvPr id="547" name="Google Shape;547;p62"/>
          <p:cNvSpPr txBox="1"/>
          <p:nvPr/>
        </p:nvSpPr>
        <p:spPr>
          <a:xfrm>
            <a:off x="268950" y="4011700"/>
            <a:ext cx="8438100" cy="103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latin typeface="Open Sans"/>
                <a:ea typeface="Open Sans"/>
                <a:cs typeface="Open Sans"/>
                <a:sym typeface="Open Sans"/>
              </a:rPr>
              <a:t>There is a big concern regarding the outliers and how they are affecting the correlation.  However it is unclear on the best way to approach these, therefore we are interested in how the modeling will handle the extreme cases.</a:t>
            </a:r>
            <a:endParaRPr sz="1600">
              <a:solidFill>
                <a:schemeClr val="dk1"/>
              </a:solidFill>
              <a:latin typeface="Open Sans"/>
              <a:ea typeface="Open Sans"/>
              <a:cs typeface="Open Sans"/>
              <a:sym typeface="Open Sans"/>
            </a:endParaRPr>
          </a:p>
        </p:txBody>
      </p:sp>
      <p:pic>
        <p:nvPicPr>
          <p:cNvPr id="548" name="Google Shape;548;p62"/>
          <p:cNvPicPr preferRelativeResize="0"/>
          <p:nvPr/>
        </p:nvPicPr>
        <p:blipFill>
          <a:blip r:embed="rId6">
            <a:alphaModFix/>
          </a:blip>
          <a:stretch>
            <a:fillRect/>
          </a:stretch>
        </p:blipFill>
        <p:spPr>
          <a:xfrm>
            <a:off x="6929150" y="1552725"/>
            <a:ext cx="2062524" cy="1442575"/>
          </a:xfrm>
          <a:prstGeom prst="rect">
            <a:avLst/>
          </a:prstGeom>
          <a:noFill/>
          <a:ln>
            <a:noFill/>
          </a:ln>
        </p:spPr>
      </p:pic>
    </p:spTree>
  </p:cSld>
  <p:clrMapOvr>
    <a:masterClrMapping/>
  </p:clrMapOvr>
  <mc:AlternateContent>
    <mc:Choice Requires="p14">
      <p:transition spd="slow" p14:dur="18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3"/>
                                        </p:tgtEl>
                                        <p:attrNameLst>
                                          <p:attrName>style.visibility</p:attrName>
                                        </p:attrNameLst>
                                      </p:cBhvr>
                                      <p:to>
                                        <p:strVal val="visible"/>
                                      </p:to>
                                    </p:set>
                                    <p:animEffect filter="fade" transition="in">
                                      <p:cBhvr>
                                        <p:cTn dur="1000"/>
                                        <p:tgtEl>
                                          <p:spTgt spid="49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78"/>
                                        </p:tgtEl>
                                        <p:attrNameLst>
                                          <p:attrName>style.visibility</p:attrName>
                                        </p:attrNameLst>
                                      </p:cBhvr>
                                      <p:to>
                                        <p:strVal val="visible"/>
                                      </p:to>
                                    </p:set>
                                    <p:animEffect filter="fade" transition="in">
                                      <p:cBhvr>
                                        <p:cTn dur="1000"/>
                                        <p:tgtEl>
                                          <p:spTgt spid="478"/>
                                        </p:tgtEl>
                                      </p:cBhvr>
                                    </p:animEffect>
                                  </p:childTnLst>
                                </p:cTn>
                              </p:par>
                              <p:par>
                                <p:cTn fill="hold" nodeType="withEffect" presetClass="entr" presetID="10" presetSubtype="0">
                                  <p:stCondLst>
                                    <p:cond delay="0"/>
                                  </p:stCondLst>
                                  <p:childTnLst>
                                    <p:set>
                                      <p:cBhvr>
                                        <p:cTn dur="1" fill="hold">
                                          <p:stCondLst>
                                            <p:cond delay="0"/>
                                          </p:stCondLst>
                                        </p:cTn>
                                        <p:tgtEl>
                                          <p:spTgt spid="512"/>
                                        </p:tgtEl>
                                        <p:attrNameLst>
                                          <p:attrName>style.visibility</p:attrName>
                                        </p:attrNameLst>
                                      </p:cBhvr>
                                      <p:to>
                                        <p:strVal val="visible"/>
                                      </p:to>
                                    </p:set>
                                    <p:animEffect filter="fade" transition="in">
                                      <p:cBhvr>
                                        <p:cTn dur="1000"/>
                                        <p:tgtEl>
                                          <p:spTgt spid="512"/>
                                        </p:tgtEl>
                                      </p:cBhvr>
                                    </p:animEffect>
                                  </p:childTnLst>
                                </p:cTn>
                              </p:par>
                              <p:par>
                                <p:cTn fill="hold" nodeType="withEffect" presetClass="entr" presetID="10" presetSubtype="0">
                                  <p:stCondLst>
                                    <p:cond delay="0"/>
                                  </p:stCondLst>
                                  <p:childTnLst>
                                    <p:set>
                                      <p:cBhvr>
                                        <p:cTn dur="1" fill="hold">
                                          <p:stCondLst>
                                            <p:cond delay="0"/>
                                          </p:stCondLst>
                                        </p:cTn>
                                        <p:tgtEl>
                                          <p:spTgt spid="495"/>
                                        </p:tgtEl>
                                        <p:attrNameLst>
                                          <p:attrName>style.visibility</p:attrName>
                                        </p:attrNameLst>
                                      </p:cBhvr>
                                      <p:to>
                                        <p:strVal val="visible"/>
                                      </p:to>
                                    </p:set>
                                    <p:animEffect filter="fade" transition="in">
                                      <p:cBhvr>
                                        <p:cTn dur="1000"/>
                                        <p:tgtEl>
                                          <p:spTgt spid="4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6"/>
                                        </p:tgtEl>
                                        <p:attrNameLst>
                                          <p:attrName>style.visibility</p:attrName>
                                        </p:attrNameLst>
                                      </p:cBhvr>
                                      <p:to>
                                        <p:strVal val="visible"/>
                                      </p:to>
                                    </p:set>
                                    <p:animEffect filter="fade" transition="in">
                                      <p:cBhvr>
                                        <p:cTn dur="1000"/>
                                        <p:tgtEl>
                                          <p:spTgt spid="496"/>
                                        </p:tgtEl>
                                      </p:cBhvr>
                                    </p:animEffect>
                                  </p:childTnLst>
                                </p:cTn>
                              </p:par>
                              <p:par>
                                <p:cTn fill="hold" nodeType="withEffect" presetClass="entr" presetID="10" presetSubtype="0">
                                  <p:stCondLst>
                                    <p:cond delay="0"/>
                                  </p:stCondLst>
                                  <p:childTnLst>
                                    <p:set>
                                      <p:cBhvr>
                                        <p:cTn dur="1" fill="hold">
                                          <p:stCondLst>
                                            <p:cond delay="0"/>
                                          </p:stCondLst>
                                        </p:cTn>
                                        <p:tgtEl>
                                          <p:spTgt spid="513"/>
                                        </p:tgtEl>
                                        <p:attrNameLst>
                                          <p:attrName>style.visibility</p:attrName>
                                        </p:attrNameLst>
                                      </p:cBhvr>
                                      <p:to>
                                        <p:strVal val="visible"/>
                                      </p:to>
                                    </p:set>
                                    <p:animEffect filter="fade" transition="in">
                                      <p:cBhvr>
                                        <p:cTn dur="1000"/>
                                        <p:tgtEl>
                                          <p:spTgt spid="513"/>
                                        </p:tgtEl>
                                      </p:cBhvr>
                                    </p:animEffect>
                                  </p:childTnLst>
                                </p:cTn>
                              </p:par>
                              <p:par>
                                <p:cTn fill="hold" nodeType="withEffect" presetClass="entr" presetID="10" presetSubtype="0">
                                  <p:stCondLst>
                                    <p:cond delay="0"/>
                                  </p:stCondLst>
                                  <p:childTnLst>
                                    <p:set>
                                      <p:cBhvr>
                                        <p:cTn dur="1" fill="hold">
                                          <p:stCondLst>
                                            <p:cond delay="0"/>
                                          </p:stCondLst>
                                        </p:cTn>
                                        <p:tgtEl>
                                          <p:spTgt spid="511"/>
                                        </p:tgtEl>
                                        <p:attrNameLst>
                                          <p:attrName>style.visibility</p:attrName>
                                        </p:attrNameLst>
                                      </p:cBhvr>
                                      <p:to>
                                        <p:strVal val="visible"/>
                                      </p:to>
                                    </p:set>
                                    <p:animEffect filter="fade" transition="in">
                                      <p:cBhvr>
                                        <p:cTn dur="1000"/>
                                        <p:tgtEl>
                                          <p:spTgt spid="5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4"/>
                                        </p:tgtEl>
                                        <p:attrNameLst>
                                          <p:attrName>style.visibility</p:attrName>
                                        </p:attrNameLst>
                                      </p:cBhvr>
                                      <p:to>
                                        <p:strVal val="visible"/>
                                      </p:to>
                                    </p:set>
                                    <p:animEffect filter="fade" transition="in">
                                      <p:cBhvr>
                                        <p:cTn dur="1000"/>
                                        <p:tgtEl>
                                          <p:spTgt spid="514"/>
                                        </p:tgtEl>
                                      </p:cBhvr>
                                    </p:animEffect>
                                  </p:childTnLst>
                                </p:cTn>
                              </p:par>
                              <p:par>
                                <p:cTn fill="hold" nodeType="withEffect" presetClass="entr" presetID="10" presetSubtype="0">
                                  <p:stCondLst>
                                    <p:cond delay="0"/>
                                  </p:stCondLst>
                                  <p:childTnLst>
                                    <p:set>
                                      <p:cBhvr>
                                        <p:cTn dur="1" fill="hold">
                                          <p:stCondLst>
                                            <p:cond delay="0"/>
                                          </p:stCondLst>
                                        </p:cTn>
                                        <p:tgtEl>
                                          <p:spTgt spid="545"/>
                                        </p:tgtEl>
                                        <p:attrNameLst>
                                          <p:attrName>style.visibility</p:attrName>
                                        </p:attrNameLst>
                                      </p:cBhvr>
                                      <p:to>
                                        <p:strVal val="visible"/>
                                      </p:to>
                                    </p:set>
                                    <p:animEffect filter="fade" transition="in">
                                      <p:cBhvr>
                                        <p:cTn dur="1000"/>
                                        <p:tgtEl>
                                          <p:spTgt spid="545"/>
                                        </p:tgtEl>
                                      </p:cBhvr>
                                    </p:animEffect>
                                  </p:childTnLst>
                                </p:cTn>
                              </p:par>
                              <p:par>
                                <p:cTn fill="hold" nodeType="withEffect" presetClass="entr" presetID="10" presetSubtype="0">
                                  <p:stCondLst>
                                    <p:cond delay="0"/>
                                  </p:stCondLst>
                                  <p:childTnLst>
                                    <p:set>
                                      <p:cBhvr>
                                        <p:cTn dur="1" fill="hold">
                                          <p:stCondLst>
                                            <p:cond delay="0"/>
                                          </p:stCondLst>
                                        </p:cTn>
                                        <p:tgtEl>
                                          <p:spTgt spid="529"/>
                                        </p:tgtEl>
                                        <p:attrNameLst>
                                          <p:attrName>style.visibility</p:attrName>
                                        </p:attrNameLst>
                                      </p:cBhvr>
                                      <p:to>
                                        <p:strVal val="visible"/>
                                      </p:to>
                                    </p:set>
                                    <p:animEffect filter="fade" transition="in">
                                      <p:cBhvr>
                                        <p:cTn dur="1000"/>
                                        <p:tgtEl>
                                          <p:spTgt spid="5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0"/>
                                        </p:tgtEl>
                                        <p:attrNameLst>
                                          <p:attrName>style.visibility</p:attrName>
                                        </p:attrNameLst>
                                      </p:cBhvr>
                                      <p:to>
                                        <p:strVal val="visible"/>
                                      </p:to>
                                    </p:set>
                                    <p:animEffect filter="fade" transition="in">
                                      <p:cBhvr>
                                        <p:cTn dur="1000"/>
                                        <p:tgtEl>
                                          <p:spTgt spid="530"/>
                                        </p:tgtEl>
                                      </p:cBhvr>
                                    </p:animEffect>
                                  </p:childTnLst>
                                </p:cTn>
                              </p:par>
                              <p:par>
                                <p:cTn fill="hold" nodeType="withEffect" presetClass="entr" presetID="10" presetSubtype="0">
                                  <p:stCondLst>
                                    <p:cond delay="0"/>
                                  </p:stCondLst>
                                  <p:childTnLst>
                                    <p:set>
                                      <p:cBhvr>
                                        <p:cTn dur="1" fill="hold">
                                          <p:stCondLst>
                                            <p:cond delay="0"/>
                                          </p:stCondLst>
                                        </p:cTn>
                                        <p:tgtEl>
                                          <p:spTgt spid="546"/>
                                        </p:tgtEl>
                                        <p:attrNameLst>
                                          <p:attrName>style.visibility</p:attrName>
                                        </p:attrNameLst>
                                      </p:cBhvr>
                                      <p:to>
                                        <p:strVal val="visible"/>
                                      </p:to>
                                    </p:set>
                                    <p:animEffect filter="fade" transition="in">
                                      <p:cBhvr>
                                        <p:cTn dur="1000"/>
                                        <p:tgtEl>
                                          <p:spTgt spid="546"/>
                                        </p:tgtEl>
                                      </p:cBhvr>
                                    </p:animEffect>
                                  </p:childTnLst>
                                </p:cTn>
                              </p:par>
                              <p:par>
                                <p:cTn fill="hold" nodeType="withEffect" presetClass="entr" presetID="10" presetSubtype="0">
                                  <p:stCondLst>
                                    <p:cond delay="0"/>
                                  </p:stCondLst>
                                  <p:childTnLst>
                                    <p:set>
                                      <p:cBhvr>
                                        <p:cTn dur="1" fill="hold">
                                          <p:stCondLst>
                                            <p:cond delay="0"/>
                                          </p:stCondLst>
                                        </p:cTn>
                                        <p:tgtEl>
                                          <p:spTgt spid="548"/>
                                        </p:tgtEl>
                                        <p:attrNameLst>
                                          <p:attrName>style.visibility</p:attrName>
                                        </p:attrNameLst>
                                      </p:cBhvr>
                                      <p:to>
                                        <p:strVal val="visible"/>
                                      </p:to>
                                    </p:set>
                                    <p:animEffect filter="fade" transition="in">
                                      <p:cBhvr>
                                        <p:cTn dur="1000"/>
                                        <p:tgtEl>
                                          <p:spTgt spid="54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47"/>
                                        </p:tgtEl>
                                        <p:attrNameLst>
                                          <p:attrName>style.visibility</p:attrName>
                                        </p:attrNameLst>
                                      </p:cBhvr>
                                      <p:to>
                                        <p:strVal val="visible"/>
                                      </p:to>
                                    </p:set>
                                    <p:animEffect filter="fade" transition="in">
                                      <p:cBhvr>
                                        <p:cTn dur="1000"/>
                                        <p:tgtEl>
                                          <p:spTgt spid="5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63"/>
          <p:cNvSpPr txBox="1"/>
          <p:nvPr/>
        </p:nvSpPr>
        <p:spPr>
          <a:xfrm>
            <a:off x="5153511" y="887475"/>
            <a:ext cx="24765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200">
                <a:solidFill>
                  <a:srgbClr val="222A35"/>
                </a:solidFill>
                <a:latin typeface="Open Sans"/>
                <a:ea typeface="Open Sans"/>
                <a:cs typeface="Open Sans"/>
                <a:sym typeface="Open Sans"/>
              </a:rPr>
              <a:t>Life Expectancy by </a:t>
            </a:r>
            <a:r>
              <a:rPr b="1" lang="en" sz="1200">
                <a:solidFill>
                  <a:schemeClr val="accent5"/>
                </a:solidFill>
                <a:latin typeface="Open Sans"/>
                <a:ea typeface="Open Sans"/>
                <a:cs typeface="Open Sans"/>
                <a:sym typeface="Open Sans"/>
              </a:rPr>
              <a:t>Region</a:t>
            </a:r>
            <a:endParaRPr>
              <a:solidFill>
                <a:schemeClr val="accent5"/>
              </a:solidFill>
            </a:endParaRPr>
          </a:p>
        </p:txBody>
      </p:sp>
      <p:sp>
        <p:nvSpPr>
          <p:cNvPr id="554" name="Google Shape;554;p63"/>
          <p:cNvSpPr/>
          <p:nvPr/>
        </p:nvSpPr>
        <p:spPr>
          <a:xfrm>
            <a:off x="5031450" y="3930200"/>
            <a:ext cx="2941500" cy="8301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 sz="825">
                <a:solidFill>
                  <a:srgbClr val="7F7F7F"/>
                </a:solidFill>
              </a:rPr>
              <a:t>Taking this a step further, we broke down Countries by Region.  This gives us a good visual on the relationship between Regions and life expectancy over the years.</a:t>
            </a:r>
            <a:endParaRPr sz="825">
              <a:solidFill>
                <a:srgbClr val="7F7F7F"/>
              </a:solidFill>
            </a:endParaRPr>
          </a:p>
          <a:p>
            <a:pPr indent="0" lvl="0" marL="0" marR="0" rtl="0" algn="l">
              <a:lnSpc>
                <a:spcPct val="150000"/>
              </a:lnSpc>
              <a:spcBef>
                <a:spcPts val="0"/>
              </a:spcBef>
              <a:spcAft>
                <a:spcPts val="0"/>
              </a:spcAft>
              <a:buNone/>
            </a:pPr>
            <a:r>
              <a:rPr lang="en" sz="525">
                <a:solidFill>
                  <a:srgbClr val="7F7F7F"/>
                </a:solidFill>
              </a:rPr>
              <a:t>*Note: Visualizing the 183 unique countries didn’t seem </a:t>
            </a:r>
            <a:r>
              <a:rPr lang="en" sz="525">
                <a:solidFill>
                  <a:srgbClr val="7F7F7F"/>
                </a:solidFill>
              </a:rPr>
              <a:t>practical</a:t>
            </a:r>
            <a:endParaRPr sz="525">
              <a:solidFill>
                <a:srgbClr val="7F7F7F"/>
              </a:solidFill>
            </a:endParaRPr>
          </a:p>
        </p:txBody>
      </p:sp>
      <p:sp>
        <p:nvSpPr>
          <p:cNvPr id="555" name="Google Shape;555;p63"/>
          <p:cNvSpPr txBox="1"/>
          <p:nvPr/>
        </p:nvSpPr>
        <p:spPr>
          <a:xfrm>
            <a:off x="1647763" y="887463"/>
            <a:ext cx="21660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200">
                <a:solidFill>
                  <a:srgbClr val="222A35"/>
                </a:solidFill>
                <a:latin typeface="Open Sans"/>
                <a:ea typeface="Open Sans"/>
                <a:cs typeface="Open Sans"/>
                <a:sym typeface="Open Sans"/>
              </a:rPr>
              <a:t>Life Expectancy</a:t>
            </a:r>
            <a:r>
              <a:rPr b="1" lang="en" sz="1200">
                <a:solidFill>
                  <a:srgbClr val="222A35"/>
                </a:solidFill>
                <a:latin typeface="Open Sans"/>
                <a:ea typeface="Open Sans"/>
                <a:cs typeface="Open Sans"/>
                <a:sym typeface="Open Sans"/>
              </a:rPr>
              <a:t> by </a:t>
            </a:r>
            <a:r>
              <a:rPr b="1" lang="en" sz="1200">
                <a:solidFill>
                  <a:schemeClr val="accent2"/>
                </a:solidFill>
                <a:latin typeface="Open Sans"/>
                <a:ea typeface="Open Sans"/>
                <a:cs typeface="Open Sans"/>
                <a:sym typeface="Open Sans"/>
              </a:rPr>
              <a:t>Year</a:t>
            </a:r>
            <a:endParaRPr/>
          </a:p>
        </p:txBody>
      </p:sp>
      <p:sp>
        <p:nvSpPr>
          <p:cNvPr id="556" name="Google Shape;556;p63"/>
          <p:cNvSpPr/>
          <p:nvPr/>
        </p:nvSpPr>
        <p:spPr>
          <a:xfrm>
            <a:off x="1199025" y="3930201"/>
            <a:ext cx="3070500" cy="8661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 sz="825">
                <a:solidFill>
                  <a:srgbClr val="7F7F7F"/>
                </a:solidFill>
                <a:latin typeface="Open Sans"/>
                <a:ea typeface="Open Sans"/>
                <a:cs typeface="Open Sans"/>
                <a:sym typeface="Open Sans"/>
              </a:rPr>
              <a:t>The correlation matrix earlier gave us a value of only 0.17, however here we can see that there is </a:t>
            </a:r>
            <a:r>
              <a:rPr lang="en" sz="825">
                <a:solidFill>
                  <a:srgbClr val="7F7F7F"/>
                </a:solidFill>
                <a:latin typeface="Open Sans"/>
                <a:ea typeface="Open Sans"/>
                <a:cs typeface="Open Sans"/>
                <a:sym typeface="Open Sans"/>
              </a:rPr>
              <a:t>definitely</a:t>
            </a:r>
            <a:r>
              <a:rPr lang="en" sz="825">
                <a:solidFill>
                  <a:srgbClr val="7F7F7F"/>
                </a:solidFill>
                <a:latin typeface="Open Sans"/>
                <a:ea typeface="Open Sans"/>
                <a:cs typeface="Open Sans"/>
                <a:sym typeface="Open Sans"/>
              </a:rPr>
              <a:t> a strong positive relationship between a person’s life expectancy and the year.</a:t>
            </a:r>
            <a:endParaRPr sz="825">
              <a:solidFill>
                <a:srgbClr val="7F7F7F"/>
              </a:solidFill>
              <a:latin typeface="Arial"/>
              <a:ea typeface="Arial"/>
              <a:cs typeface="Arial"/>
              <a:sym typeface="Arial"/>
            </a:endParaRPr>
          </a:p>
        </p:txBody>
      </p:sp>
      <p:sp>
        <p:nvSpPr>
          <p:cNvPr id="557" name="Google Shape;557;p63"/>
          <p:cNvSpPr txBox="1"/>
          <p:nvPr/>
        </p:nvSpPr>
        <p:spPr>
          <a:xfrm>
            <a:off x="1459478" y="154411"/>
            <a:ext cx="6225000" cy="5079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Font typeface="Arial"/>
              <a:buNone/>
            </a:pPr>
            <a:r>
              <a:rPr b="1" lang="en" sz="2700">
                <a:solidFill>
                  <a:srgbClr val="0C0C0C"/>
                </a:solidFill>
                <a:latin typeface="Poppins"/>
                <a:ea typeface="Poppins"/>
                <a:cs typeface="Poppins"/>
                <a:sym typeface="Poppins"/>
              </a:rPr>
              <a:t> Visualizing </a:t>
            </a:r>
            <a:r>
              <a:rPr b="1" lang="en" sz="2700">
                <a:solidFill>
                  <a:schemeClr val="accent3"/>
                </a:solidFill>
                <a:latin typeface="Poppins"/>
                <a:ea typeface="Poppins"/>
                <a:cs typeface="Poppins"/>
                <a:sym typeface="Poppins"/>
              </a:rPr>
              <a:t>Distributions</a:t>
            </a:r>
            <a:endParaRPr b="1" sz="2700">
              <a:solidFill>
                <a:schemeClr val="accent3"/>
              </a:solidFill>
              <a:latin typeface="Poppins"/>
              <a:ea typeface="Poppins"/>
              <a:cs typeface="Poppins"/>
              <a:sym typeface="Poppins"/>
            </a:endParaRPr>
          </a:p>
        </p:txBody>
      </p:sp>
      <p:grpSp>
        <p:nvGrpSpPr>
          <p:cNvPr id="558" name="Google Shape;558;p63"/>
          <p:cNvGrpSpPr/>
          <p:nvPr/>
        </p:nvGrpSpPr>
        <p:grpSpPr>
          <a:xfrm>
            <a:off x="4803811" y="1319564"/>
            <a:ext cx="3169067" cy="2503601"/>
            <a:chOff x="5650317" y="1632489"/>
            <a:chExt cx="2322342" cy="2190761"/>
          </a:xfrm>
        </p:grpSpPr>
        <p:grpSp>
          <p:nvGrpSpPr>
            <p:cNvPr id="559" name="Google Shape;559;p63"/>
            <p:cNvGrpSpPr/>
            <p:nvPr/>
          </p:nvGrpSpPr>
          <p:grpSpPr>
            <a:xfrm>
              <a:off x="5650317" y="1632489"/>
              <a:ext cx="2322342" cy="2190761"/>
              <a:chOff x="1663938" y="2550460"/>
              <a:chExt cx="4272152" cy="3338048"/>
            </a:xfrm>
          </p:grpSpPr>
          <p:sp>
            <p:nvSpPr>
              <p:cNvPr id="560" name="Google Shape;560;p63"/>
              <p:cNvSpPr/>
              <p:nvPr/>
            </p:nvSpPr>
            <p:spPr>
              <a:xfrm>
                <a:off x="4190340" y="3958095"/>
                <a:ext cx="204300" cy="2043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Open Sans"/>
                  <a:ea typeface="Open Sans"/>
                  <a:cs typeface="Open Sans"/>
                  <a:sym typeface="Open Sans"/>
                </a:endParaRPr>
              </a:p>
            </p:txBody>
          </p:sp>
          <p:cxnSp>
            <p:nvCxnSpPr>
              <p:cNvPr id="561" name="Google Shape;561;p63"/>
              <p:cNvCxnSpPr/>
              <p:nvPr/>
            </p:nvCxnSpPr>
            <p:spPr>
              <a:xfrm>
                <a:off x="4543941" y="4075384"/>
                <a:ext cx="886200" cy="0"/>
              </a:xfrm>
              <a:prstGeom prst="straightConnector1">
                <a:avLst/>
              </a:prstGeom>
              <a:noFill/>
              <a:ln cap="flat" cmpd="sng" w="28575">
                <a:solidFill>
                  <a:schemeClr val="lt1"/>
                </a:solidFill>
                <a:prstDash val="solid"/>
                <a:miter lim="800000"/>
                <a:headEnd len="sm" w="sm" type="none"/>
                <a:tailEnd len="sm" w="sm" type="none"/>
              </a:ln>
            </p:spPr>
          </p:cxnSp>
          <p:sp>
            <p:nvSpPr>
              <p:cNvPr id="562" name="Google Shape;562;p63"/>
              <p:cNvSpPr/>
              <p:nvPr/>
            </p:nvSpPr>
            <p:spPr>
              <a:xfrm>
                <a:off x="4190340" y="4267253"/>
                <a:ext cx="204300" cy="2043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Open Sans"/>
                  <a:ea typeface="Open Sans"/>
                  <a:cs typeface="Open Sans"/>
                  <a:sym typeface="Open Sans"/>
                </a:endParaRPr>
              </a:p>
            </p:txBody>
          </p:sp>
          <p:cxnSp>
            <p:nvCxnSpPr>
              <p:cNvPr id="563" name="Google Shape;563;p63"/>
              <p:cNvCxnSpPr/>
              <p:nvPr/>
            </p:nvCxnSpPr>
            <p:spPr>
              <a:xfrm>
                <a:off x="4543941" y="4384542"/>
                <a:ext cx="886200" cy="0"/>
              </a:xfrm>
              <a:prstGeom prst="straightConnector1">
                <a:avLst/>
              </a:prstGeom>
              <a:noFill/>
              <a:ln cap="flat" cmpd="sng" w="28575">
                <a:solidFill>
                  <a:schemeClr val="lt1"/>
                </a:solidFill>
                <a:prstDash val="solid"/>
                <a:miter lim="800000"/>
                <a:headEnd len="sm" w="sm" type="none"/>
                <a:tailEnd len="sm" w="sm" type="none"/>
              </a:ln>
            </p:spPr>
          </p:cxnSp>
          <p:sp>
            <p:nvSpPr>
              <p:cNvPr id="564" name="Google Shape;564;p63"/>
              <p:cNvSpPr txBox="1"/>
              <p:nvPr/>
            </p:nvSpPr>
            <p:spPr>
              <a:xfrm>
                <a:off x="2175108" y="2910709"/>
                <a:ext cx="1582200" cy="338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1050">
                    <a:solidFill>
                      <a:schemeClr val="lt1"/>
                    </a:solidFill>
                    <a:latin typeface="Open Sans"/>
                    <a:ea typeface="Open Sans"/>
                    <a:cs typeface="Open Sans"/>
                    <a:sym typeface="Open Sans"/>
                  </a:rPr>
                  <a:t>Life Expectancy</a:t>
                </a:r>
                <a:endParaRPr/>
              </a:p>
            </p:txBody>
          </p:sp>
          <p:sp>
            <p:nvSpPr>
              <p:cNvPr id="565" name="Google Shape;565;p63"/>
              <p:cNvSpPr txBox="1"/>
              <p:nvPr/>
            </p:nvSpPr>
            <p:spPr>
              <a:xfrm>
                <a:off x="4167620" y="2873588"/>
                <a:ext cx="1152300" cy="492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solidFill>
                      <a:schemeClr val="lt1"/>
                    </a:solidFill>
                    <a:latin typeface="Open Sans"/>
                    <a:ea typeface="Open Sans"/>
                    <a:cs typeface="Open Sans"/>
                    <a:sym typeface="Open Sans"/>
                  </a:rPr>
                  <a:t>80%</a:t>
                </a:r>
                <a:endParaRPr/>
              </a:p>
            </p:txBody>
          </p:sp>
          <p:sp>
            <p:nvSpPr>
              <p:cNvPr id="566" name="Google Shape;566;p63"/>
              <p:cNvSpPr/>
              <p:nvPr/>
            </p:nvSpPr>
            <p:spPr>
              <a:xfrm>
                <a:off x="4134380" y="3187641"/>
                <a:ext cx="1335600" cy="3507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 sz="825">
                    <a:solidFill>
                      <a:schemeClr val="lt1"/>
                    </a:solidFill>
                    <a:latin typeface="Open Sans"/>
                    <a:ea typeface="Open Sans"/>
                    <a:cs typeface="Open Sans"/>
                    <a:sym typeface="Open Sans"/>
                  </a:rPr>
                  <a:t>Lorem Ipsum is</a:t>
                </a:r>
                <a:endParaRPr sz="825">
                  <a:solidFill>
                    <a:schemeClr val="lt1"/>
                  </a:solidFill>
                  <a:latin typeface="Arial"/>
                  <a:ea typeface="Arial"/>
                  <a:cs typeface="Arial"/>
                  <a:sym typeface="Arial"/>
                </a:endParaRPr>
              </a:p>
            </p:txBody>
          </p:sp>
          <p:sp>
            <p:nvSpPr>
              <p:cNvPr id="567" name="Google Shape;567;p63"/>
              <p:cNvSpPr/>
              <p:nvPr/>
            </p:nvSpPr>
            <p:spPr>
              <a:xfrm>
                <a:off x="4194177" y="3646098"/>
                <a:ext cx="204300" cy="2043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Open Sans"/>
                  <a:ea typeface="Open Sans"/>
                  <a:cs typeface="Open Sans"/>
                  <a:sym typeface="Open Sans"/>
                </a:endParaRPr>
              </a:p>
            </p:txBody>
          </p:sp>
          <p:cxnSp>
            <p:nvCxnSpPr>
              <p:cNvPr id="568" name="Google Shape;568;p63"/>
              <p:cNvCxnSpPr/>
              <p:nvPr/>
            </p:nvCxnSpPr>
            <p:spPr>
              <a:xfrm>
                <a:off x="4547778" y="3763387"/>
                <a:ext cx="886200" cy="0"/>
              </a:xfrm>
              <a:prstGeom prst="straightConnector1">
                <a:avLst/>
              </a:prstGeom>
              <a:noFill/>
              <a:ln cap="flat" cmpd="sng" w="28575">
                <a:solidFill>
                  <a:schemeClr val="lt1"/>
                </a:solidFill>
                <a:prstDash val="solid"/>
                <a:miter lim="800000"/>
                <a:headEnd len="sm" w="sm" type="none"/>
                <a:tailEnd len="sm" w="sm" type="none"/>
              </a:ln>
            </p:spPr>
          </p:cxnSp>
          <p:grpSp>
            <p:nvGrpSpPr>
              <p:cNvPr id="569" name="Google Shape;569;p63"/>
              <p:cNvGrpSpPr/>
              <p:nvPr/>
            </p:nvGrpSpPr>
            <p:grpSpPr>
              <a:xfrm>
                <a:off x="2229789" y="3538351"/>
                <a:ext cx="1472751" cy="927650"/>
                <a:chOff x="1559679" y="1241639"/>
                <a:chExt cx="1350900" cy="850899"/>
              </a:xfrm>
            </p:grpSpPr>
            <p:sp>
              <p:nvSpPr>
                <p:cNvPr id="570" name="Google Shape;570;p63"/>
                <p:cNvSpPr/>
                <p:nvPr/>
              </p:nvSpPr>
              <p:spPr>
                <a:xfrm>
                  <a:off x="2278755" y="1426650"/>
                  <a:ext cx="232200" cy="621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Open Sans"/>
                    <a:ea typeface="Open Sans"/>
                    <a:cs typeface="Open Sans"/>
                    <a:sym typeface="Open Sans"/>
                  </a:endParaRPr>
                </a:p>
              </p:txBody>
            </p:sp>
            <p:sp>
              <p:nvSpPr>
                <p:cNvPr id="571" name="Google Shape;571;p63"/>
                <p:cNvSpPr/>
                <p:nvPr/>
              </p:nvSpPr>
              <p:spPr>
                <a:xfrm>
                  <a:off x="2610019" y="1552574"/>
                  <a:ext cx="232200" cy="4953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Open Sans"/>
                    <a:ea typeface="Open Sans"/>
                    <a:cs typeface="Open Sans"/>
                    <a:sym typeface="Open Sans"/>
                  </a:endParaRPr>
                </a:p>
              </p:txBody>
            </p:sp>
            <p:sp>
              <p:nvSpPr>
                <p:cNvPr id="572" name="Google Shape;572;p63"/>
                <p:cNvSpPr/>
                <p:nvPr/>
              </p:nvSpPr>
              <p:spPr>
                <a:xfrm>
                  <a:off x="1559679" y="2046938"/>
                  <a:ext cx="1350900" cy="45600"/>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Open Sans"/>
                    <a:ea typeface="Open Sans"/>
                    <a:cs typeface="Open Sans"/>
                    <a:sym typeface="Open Sans"/>
                  </a:endParaRPr>
                </a:p>
              </p:txBody>
            </p:sp>
            <p:sp>
              <p:nvSpPr>
                <p:cNvPr id="573" name="Google Shape;573;p63"/>
                <p:cNvSpPr/>
                <p:nvPr/>
              </p:nvSpPr>
              <p:spPr>
                <a:xfrm>
                  <a:off x="1944902" y="1241639"/>
                  <a:ext cx="232200" cy="8061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Open Sans"/>
                    <a:ea typeface="Open Sans"/>
                    <a:cs typeface="Open Sans"/>
                    <a:sym typeface="Open Sans"/>
                  </a:endParaRPr>
                </a:p>
              </p:txBody>
            </p:sp>
          </p:grpSp>
          <p:grpSp>
            <p:nvGrpSpPr>
              <p:cNvPr id="574" name="Google Shape;574;p63"/>
              <p:cNvGrpSpPr/>
              <p:nvPr/>
            </p:nvGrpSpPr>
            <p:grpSpPr>
              <a:xfrm>
                <a:off x="1663938" y="2550460"/>
                <a:ext cx="4272152" cy="3338048"/>
                <a:chOff x="6081485" y="841827"/>
                <a:chExt cx="3338401" cy="2608461"/>
              </a:xfrm>
            </p:grpSpPr>
            <p:sp>
              <p:nvSpPr>
                <p:cNvPr id="575" name="Google Shape;575;p63"/>
                <p:cNvSpPr/>
                <p:nvPr/>
              </p:nvSpPr>
              <p:spPr>
                <a:xfrm>
                  <a:off x="6081485" y="841827"/>
                  <a:ext cx="3338400" cy="2235300"/>
                </a:xfrm>
                <a:prstGeom prst="roundRect">
                  <a:avLst>
                    <a:gd fmla="val 3133" name="adj"/>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Open Sans"/>
                    <a:ea typeface="Open Sans"/>
                    <a:cs typeface="Open Sans"/>
                    <a:sym typeface="Open Sans"/>
                  </a:endParaRPr>
                </a:p>
              </p:txBody>
            </p:sp>
            <p:sp>
              <p:nvSpPr>
                <p:cNvPr id="576" name="Google Shape;576;p63"/>
                <p:cNvSpPr/>
                <p:nvPr/>
              </p:nvSpPr>
              <p:spPr>
                <a:xfrm>
                  <a:off x="7322456" y="3050176"/>
                  <a:ext cx="856200" cy="391800"/>
                </a:xfrm>
                <a:prstGeom prst="trapezoid">
                  <a:avLst>
                    <a:gd fmla="val 25000" name="adj"/>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Open Sans"/>
                    <a:ea typeface="Open Sans"/>
                    <a:cs typeface="Open Sans"/>
                    <a:sym typeface="Open Sans"/>
                  </a:endParaRPr>
                </a:p>
              </p:txBody>
            </p:sp>
            <p:sp>
              <p:nvSpPr>
                <p:cNvPr id="577" name="Google Shape;577;p63"/>
                <p:cNvSpPr/>
                <p:nvPr/>
              </p:nvSpPr>
              <p:spPr>
                <a:xfrm>
                  <a:off x="7148285" y="3404688"/>
                  <a:ext cx="1204800" cy="45600"/>
                </a:xfrm>
                <a:prstGeom prst="trapezoid">
                  <a:avLst>
                    <a:gd fmla="val 25000" name="adj"/>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Open Sans"/>
                    <a:ea typeface="Open Sans"/>
                    <a:cs typeface="Open Sans"/>
                    <a:sym typeface="Open Sans"/>
                  </a:endParaRPr>
                </a:p>
              </p:txBody>
            </p:sp>
            <p:sp>
              <p:nvSpPr>
                <p:cNvPr id="578" name="Google Shape;578;p63"/>
                <p:cNvSpPr/>
                <p:nvPr/>
              </p:nvSpPr>
              <p:spPr>
                <a:xfrm>
                  <a:off x="6081486" y="841828"/>
                  <a:ext cx="3338400" cy="1930500"/>
                </a:xfrm>
                <a:prstGeom prst="roundRect">
                  <a:avLst>
                    <a:gd fmla="val 3133" name="adj"/>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Open Sans"/>
                    <a:ea typeface="Open Sans"/>
                    <a:cs typeface="Open Sans"/>
                    <a:sym typeface="Open Sans"/>
                  </a:endParaRPr>
                </a:p>
              </p:txBody>
            </p:sp>
          </p:grpSp>
        </p:grpSp>
        <p:pic>
          <p:nvPicPr>
            <p:cNvPr id="579" name="Google Shape;579;p63"/>
            <p:cNvPicPr preferRelativeResize="0"/>
            <p:nvPr/>
          </p:nvPicPr>
          <p:blipFill>
            <a:blip r:embed="rId3">
              <a:alphaModFix/>
            </a:blip>
            <a:stretch>
              <a:fillRect/>
            </a:stretch>
          </p:blipFill>
          <p:spPr>
            <a:xfrm>
              <a:off x="5742076" y="1711165"/>
              <a:ext cx="2185800" cy="1456800"/>
            </a:xfrm>
            <a:prstGeom prst="roundRect">
              <a:avLst>
                <a:gd fmla="val 6374" name="adj"/>
              </a:avLst>
            </a:prstGeom>
            <a:noFill/>
            <a:ln>
              <a:noFill/>
            </a:ln>
          </p:spPr>
        </p:pic>
      </p:grpSp>
      <p:grpSp>
        <p:nvGrpSpPr>
          <p:cNvPr id="580" name="Google Shape;580;p63"/>
          <p:cNvGrpSpPr/>
          <p:nvPr/>
        </p:nvGrpSpPr>
        <p:grpSpPr>
          <a:xfrm>
            <a:off x="1146211" y="1295564"/>
            <a:ext cx="3169067" cy="2503601"/>
            <a:chOff x="1663938" y="2550460"/>
            <a:chExt cx="4272152" cy="3338048"/>
          </a:xfrm>
        </p:grpSpPr>
        <p:sp>
          <p:nvSpPr>
            <p:cNvPr id="581" name="Google Shape;581;p63"/>
            <p:cNvSpPr/>
            <p:nvPr/>
          </p:nvSpPr>
          <p:spPr>
            <a:xfrm>
              <a:off x="4190340" y="3958095"/>
              <a:ext cx="204300" cy="2043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Open Sans"/>
                <a:ea typeface="Open Sans"/>
                <a:cs typeface="Open Sans"/>
                <a:sym typeface="Open Sans"/>
              </a:endParaRPr>
            </a:p>
          </p:txBody>
        </p:sp>
        <p:cxnSp>
          <p:nvCxnSpPr>
            <p:cNvPr id="582" name="Google Shape;582;p63"/>
            <p:cNvCxnSpPr/>
            <p:nvPr/>
          </p:nvCxnSpPr>
          <p:spPr>
            <a:xfrm>
              <a:off x="4543941" y="4075384"/>
              <a:ext cx="886200" cy="0"/>
            </a:xfrm>
            <a:prstGeom prst="straightConnector1">
              <a:avLst/>
            </a:prstGeom>
            <a:noFill/>
            <a:ln cap="flat" cmpd="sng" w="28575">
              <a:solidFill>
                <a:schemeClr val="lt1"/>
              </a:solidFill>
              <a:prstDash val="solid"/>
              <a:miter lim="800000"/>
              <a:headEnd len="sm" w="sm" type="none"/>
              <a:tailEnd len="sm" w="sm" type="none"/>
            </a:ln>
          </p:spPr>
        </p:cxnSp>
        <p:sp>
          <p:nvSpPr>
            <p:cNvPr id="583" name="Google Shape;583;p63"/>
            <p:cNvSpPr/>
            <p:nvPr/>
          </p:nvSpPr>
          <p:spPr>
            <a:xfrm>
              <a:off x="4190340" y="4267253"/>
              <a:ext cx="204300" cy="2043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Open Sans"/>
                <a:ea typeface="Open Sans"/>
                <a:cs typeface="Open Sans"/>
                <a:sym typeface="Open Sans"/>
              </a:endParaRPr>
            </a:p>
          </p:txBody>
        </p:sp>
        <p:cxnSp>
          <p:nvCxnSpPr>
            <p:cNvPr id="584" name="Google Shape;584;p63"/>
            <p:cNvCxnSpPr/>
            <p:nvPr/>
          </p:nvCxnSpPr>
          <p:spPr>
            <a:xfrm>
              <a:off x="4543941" y="4384542"/>
              <a:ext cx="886200" cy="0"/>
            </a:xfrm>
            <a:prstGeom prst="straightConnector1">
              <a:avLst/>
            </a:prstGeom>
            <a:noFill/>
            <a:ln cap="flat" cmpd="sng" w="28575">
              <a:solidFill>
                <a:schemeClr val="lt1"/>
              </a:solidFill>
              <a:prstDash val="solid"/>
              <a:miter lim="800000"/>
              <a:headEnd len="sm" w="sm" type="none"/>
              <a:tailEnd len="sm" w="sm" type="none"/>
            </a:ln>
          </p:spPr>
        </p:cxnSp>
        <p:sp>
          <p:nvSpPr>
            <p:cNvPr id="585" name="Google Shape;585;p63"/>
            <p:cNvSpPr txBox="1"/>
            <p:nvPr/>
          </p:nvSpPr>
          <p:spPr>
            <a:xfrm>
              <a:off x="2175108" y="2910709"/>
              <a:ext cx="1582200" cy="338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1050">
                  <a:solidFill>
                    <a:schemeClr val="lt1"/>
                  </a:solidFill>
                  <a:latin typeface="Open Sans"/>
                  <a:ea typeface="Open Sans"/>
                  <a:cs typeface="Open Sans"/>
                  <a:sym typeface="Open Sans"/>
                </a:rPr>
                <a:t>Life Expectancy</a:t>
              </a:r>
              <a:endParaRPr/>
            </a:p>
          </p:txBody>
        </p:sp>
        <p:sp>
          <p:nvSpPr>
            <p:cNvPr id="586" name="Google Shape;586;p63"/>
            <p:cNvSpPr txBox="1"/>
            <p:nvPr/>
          </p:nvSpPr>
          <p:spPr>
            <a:xfrm>
              <a:off x="4167620" y="2873588"/>
              <a:ext cx="1152300" cy="492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solidFill>
                    <a:schemeClr val="lt1"/>
                  </a:solidFill>
                  <a:latin typeface="Open Sans"/>
                  <a:ea typeface="Open Sans"/>
                  <a:cs typeface="Open Sans"/>
                  <a:sym typeface="Open Sans"/>
                </a:rPr>
                <a:t>80%</a:t>
              </a:r>
              <a:endParaRPr/>
            </a:p>
          </p:txBody>
        </p:sp>
        <p:sp>
          <p:nvSpPr>
            <p:cNvPr id="587" name="Google Shape;587;p63"/>
            <p:cNvSpPr/>
            <p:nvPr/>
          </p:nvSpPr>
          <p:spPr>
            <a:xfrm>
              <a:off x="4134380" y="3187641"/>
              <a:ext cx="1335600" cy="3507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 sz="825">
                  <a:solidFill>
                    <a:schemeClr val="lt1"/>
                  </a:solidFill>
                  <a:latin typeface="Open Sans"/>
                  <a:ea typeface="Open Sans"/>
                  <a:cs typeface="Open Sans"/>
                  <a:sym typeface="Open Sans"/>
                </a:rPr>
                <a:t>Lorem Ipsum is</a:t>
              </a:r>
              <a:endParaRPr sz="825">
                <a:solidFill>
                  <a:schemeClr val="lt1"/>
                </a:solidFill>
                <a:latin typeface="Arial"/>
                <a:ea typeface="Arial"/>
                <a:cs typeface="Arial"/>
                <a:sym typeface="Arial"/>
              </a:endParaRPr>
            </a:p>
          </p:txBody>
        </p:sp>
        <p:sp>
          <p:nvSpPr>
            <p:cNvPr id="588" name="Google Shape;588;p63"/>
            <p:cNvSpPr/>
            <p:nvPr/>
          </p:nvSpPr>
          <p:spPr>
            <a:xfrm>
              <a:off x="4194177" y="3646098"/>
              <a:ext cx="204300" cy="2043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Open Sans"/>
                <a:ea typeface="Open Sans"/>
                <a:cs typeface="Open Sans"/>
                <a:sym typeface="Open Sans"/>
              </a:endParaRPr>
            </a:p>
          </p:txBody>
        </p:sp>
        <p:cxnSp>
          <p:nvCxnSpPr>
            <p:cNvPr id="589" name="Google Shape;589;p63"/>
            <p:cNvCxnSpPr/>
            <p:nvPr/>
          </p:nvCxnSpPr>
          <p:spPr>
            <a:xfrm>
              <a:off x="4547778" y="3763387"/>
              <a:ext cx="886200" cy="0"/>
            </a:xfrm>
            <a:prstGeom prst="straightConnector1">
              <a:avLst/>
            </a:prstGeom>
            <a:noFill/>
            <a:ln cap="flat" cmpd="sng" w="28575">
              <a:solidFill>
                <a:schemeClr val="lt1"/>
              </a:solidFill>
              <a:prstDash val="solid"/>
              <a:miter lim="800000"/>
              <a:headEnd len="sm" w="sm" type="none"/>
              <a:tailEnd len="sm" w="sm" type="none"/>
            </a:ln>
          </p:spPr>
        </p:cxnSp>
        <p:grpSp>
          <p:nvGrpSpPr>
            <p:cNvPr id="590" name="Google Shape;590;p63"/>
            <p:cNvGrpSpPr/>
            <p:nvPr/>
          </p:nvGrpSpPr>
          <p:grpSpPr>
            <a:xfrm>
              <a:off x="2229789" y="3538351"/>
              <a:ext cx="1472751" cy="927650"/>
              <a:chOff x="1559679" y="1241639"/>
              <a:chExt cx="1350900" cy="850899"/>
            </a:xfrm>
          </p:grpSpPr>
          <p:sp>
            <p:nvSpPr>
              <p:cNvPr id="591" name="Google Shape;591;p63"/>
              <p:cNvSpPr/>
              <p:nvPr/>
            </p:nvSpPr>
            <p:spPr>
              <a:xfrm>
                <a:off x="2278755" y="1426650"/>
                <a:ext cx="232200" cy="621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Open Sans"/>
                  <a:ea typeface="Open Sans"/>
                  <a:cs typeface="Open Sans"/>
                  <a:sym typeface="Open Sans"/>
                </a:endParaRPr>
              </a:p>
            </p:txBody>
          </p:sp>
          <p:sp>
            <p:nvSpPr>
              <p:cNvPr id="592" name="Google Shape;592;p63"/>
              <p:cNvSpPr/>
              <p:nvPr/>
            </p:nvSpPr>
            <p:spPr>
              <a:xfrm>
                <a:off x="2610019" y="1552574"/>
                <a:ext cx="232200" cy="4953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Open Sans"/>
                  <a:ea typeface="Open Sans"/>
                  <a:cs typeface="Open Sans"/>
                  <a:sym typeface="Open Sans"/>
                </a:endParaRPr>
              </a:p>
            </p:txBody>
          </p:sp>
          <p:sp>
            <p:nvSpPr>
              <p:cNvPr id="593" name="Google Shape;593;p63"/>
              <p:cNvSpPr/>
              <p:nvPr/>
            </p:nvSpPr>
            <p:spPr>
              <a:xfrm>
                <a:off x="1559679" y="2046938"/>
                <a:ext cx="1350900" cy="45600"/>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Open Sans"/>
                  <a:ea typeface="Open Sans"/>
                  <a:cs typeface="Open Sans"/>
                  <a:sym typeface="Open Sans"/>
                </a:endParaRPr>
              </a:p>
            </p:txBody>
          </p:sp>
          <p:sp>
            <p:nvSpPr>
              <p:cNvPr id="594" name="Google Shape;594;p63"/>
              <p:cNvSpPr/>
              <p:nvPr/>
            </p:nvSpPr>
            <p:spPr>
              <a:xfrm>
                <a:off x="1944902" y="1241639"/>
                <a:ext cx="232200" cy="8061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Open Sans"/>
                  <a:ea typeface="Open Sans"/>
                  <a:cs typeface="Open Sans"/>
                  <a:sym typeface="Open Sans"/>
                </a:endParaRPr>
              </a:p>
            </p:txBody>
          </p:sp>
        </p:grpSp>
        <p:grpSp>
          <p:nvGrpSpPr>
            <p:cNvPr id="595" name="Google Shape;595;p63"/>
            <p:cNvGrpSpPr/>
            <p:nvPr/>
          </p:nvGrpSpPr>
          <p:grpSpPr>
            <a:xfrm>
              <a:off x="1663938" y="2550460"/>
              <a:ext cx="4272152" cy="3338048"/>
              <a:chOff x="6081485" y="841827"/>
              <a:chExt cx="3338401" cy="2608461"/>
            </a:xfrm>
          </p:grpSpPr>
          <p:sp>
            <p:nvSpPr>
              <p:cNvPr id="596" name="Google Shape;596;p63"/>
              <p:cNvSpPr/>
              <p:nvPr/>
            </p:nvSpPr>
            <p:spPr>
              <a:xfrm>
                <a:off x="6081485" y="841827"/>
                <a:ext cx="3338400" cy="2235300"/>
              </a:xfrm>
              <a:prstGeom prst="roundRect">
                <a:avLst>
                  <a:gd fmla="val 3133" name="adj"/>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Open Sans"/>
                  <a:ea typeface="Open Sans"/>
                  <a:cs typeface="Open Sans"/>
                  <a:sym typeface="Open Sans"/>
                </a:endParaRPr>
              </a:p>
            </p:txBody>
          </p:sp>
          <p:sp>
            <p:nvSpPr>
              <p:cNvPr id="597" name="Google Shape;597;p63"/>
              <p:cNvSpPr/>
              <p:nvPr/>
            </p:nvSpPr>
            <p:spPr>
              <a:xfrm>
                <a:off x="7322456" y="3050176"/>
                <a:ext cx="856200" cy="391800"/>
              </a:xfrm>
              <a:prstGeom prst="trapezoid">
                <a:avLst>
                  <a:gd fmla="val 25000" name="adj"/>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Open Sans"/>
                  <a:ea typeface="Open Sans"/>
                  <a:cs typeface="Open Sans"/>
                  <a:sym typeface="Open Sans"/>
                </a:endParaRPr>
              </a:p>
            </p:txBody>
          </p:sp>
          <p:sp>
            <p:nvSpPr>
              <p:cNvPr id="598" name="Google Shape;598;p63"/>
              <p:cNvSpPr/>
              <p:nvPr/>
            </p:nvSpPr>
            <p:spPr>
              <a:xfrm>
                <a:off x="7148285" y="3404688"/>
                <a:ext cx="1204800" cy="45600"/>
              </a:xfrm>
              <a:prstGeom prst="trapezoid">
                <a:avLst>
                  <a:gd fmla="val 25000" name="adj"/>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Open Sans"/>
                  <a:ea typeface="Open Sans"/>
                  <a:cs typeface="Open Sans"/>
                  <a:sym typeface="Open Sans"/>
                </a:endParaRPr>
              </a:p>
            </p:txBody>
          </p:sp>
          <p:sp>
            <p:nvSpPr>
              <p:cNvPr id="599" name="Google Shape;599;p63"/>
              <p:cNvSpPr/>
              <p:nvPr/>
            </p:nvSpPr>
            <p:spPr>
              <a:xfrm>
                <a:off x="6081486" y="841828"/>
                <a:ext cx="3338400" cy="1930500"/>
              </a:xfrm>
              <a:prstGeom prst="roundRect">
                <a:avLst>
                  <a:gd fmla="val 3133" name="adj"/>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Open Sans"/>
                  <a:ea typeface="Open Sans"/>
                  <a:cs typeface="Open Sans"/>
                  <a:sym typeface="Open Sans"/>
                </a:endParaRPr>
              </a:p>
            </p:txBody>
          </p:sp>
        </p:grpSp>
      </p:grpSp>
      <p:pic>
        <p:nvPicPr>
          <p:cNvPr id="600" name="Google Shape;600;p63"/>
          <p:cNvPicPr preferRelativeResize="0"/>
          <p:nvPr/>
        </p:nvPicPr>
        <p:blipFill>
          <a:blip r:embed="rId4">
            <a:alphaModFix/>
          </a:blip>
          <a:stretch>
            <a:fillRect/>
          </a:stretch>
        </p:blipFill>
        <p:spPr>
          <a:xfrm>
            <a:off x="1199025" y="1389525"/>
            <a:ext cx="3070425" cy="1683974"/>
          </a:xfrm>
          <a:prstGeom prst="rect">
            <a:avLst/>
          </a:prstGeom>
          <a:noFill/>
          <a:ln>
            <a:noFill/>
          </a:ln>
        </p:spPr>
      </p:pic>
    </p:spTree>
  </p:cSld>
  <p:clrMapOvr>
    <a:masterClrMapping/>
  </p:clrMapOvr>
  <mc:AlternateContent>
    <mc:Choice Requires="p14">
      <p:transition spd="slow" p14:dur="1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7"/>
                                        </p:tgtEl>
                                        <p:attrNameLst>
                                          <p:attrName>style.visibility</p:attrName>
                                        </p:attrNameLst>
                                      </p:cBhvr>
                                      <p:to>
                                        <p:strVal val="visible"/>
                                      </p:to>
                                    </p:set>
                                    <p:animEffect filter="fade" transition="in">
                                      <p:cBhvr>
                                        <p:cTn dur="1000"/>
                                        <p:tgtEl>
                                          <p:spTgt spid="557"/>
                                        </p:tgtEl>
                                      </p:cBhvr>
                                    </p:animEffect>
                                  </p:childTnLst>
                                </p:cTn>
                              </p:par>
                              <p:par>
                                <p:cTn fill="hold" nodeType="withEffect" presetClass="entr" presetID="10" presetSubtype="0">
                                  <p:stCondLst>
                                    <p:cond delay="0"/>
                                  </p:stCondLst>
                                  <p:childTnLst>
                                    <p:set>
                                      <p:cBhvr>
                                        <p:cTn dur="1" fill="hold">
                                          <p:stCondLst>
                                            <p:cond delay="0"/>
                                          </p:stCondLst>
                                        </p:cTn>
                                        <p:tgtEl>
                                          <p:spTgt spid="555"/>
                                        </p:tgtEl>
                                        <p:attrNameLst>
                                          <p:attrName>style.visibility</p:attrName>
                                        </p:attrNameLst>
                                      </p:cBhvr>
                                      <p:to>
                                        <p:strVal val="visible"/>
                                      </p:to>
                                    </p:set>
                                    <p:animEffect filter="fade" transition="in">
                                      <p:cBhvr>
                                        <p:cTn dur="1000"/>
                                        <p:tgtEl>
                                          <p:spTgt spid="555"/>
                                        </p:tgtEl>
                                      </p:cBhvr>
                                    </p:animEffect>
                                  </p:childTnLst>
                                </p:cTn>
                              </p:par>
                              <p:par>
                                <p:cTn fill="hold" nodeType="withEffect" presetClass="entr" presetID="10" presetSubtype="0">
                                  <p:stCondLst>
                                    <p:cond delay="0"/>
                                  </p:stCondLst>
                                  <p:childTnLst>
                                    <p:set>
                                      <p:cBhvr>
                                        <p:cTn dur="1" fill="hold">
                                          <p:stCondLst>
                                            <p:cond delay="0"/>
                                          </p:stCondLst>
                                        </p:cTn>
                                        <p:tgtEl>
                                          <p:spTgt spid="580"/>
                                        </p:tgtEl>
                                        <p:attrNameLst>
                                          <p:attrName>style.visibility</p:attrName>
                                        </p:attrNameLst>
                                      </p:cBhvr>
                                      <p:to>
                                        <p:strVal val="visible"/>
                                      </p:to>
                                    </p:set>
                                    <p:animEffect filter="fade" transition="in">
                                      <p:cBhvr>
                                        <p:cTn dur="1000"/>
                                        <p:tgtEl>
                                          <p:spTgt spid="580"/>
                                        </p:tgtEl>
                                      </p:cBhvr>
                                    </p:animEffect>
                                  </p:childTnLst>
                                </p:cTn>
                              </p:par>
                              <p:par>
                                <p:cTn fill="hold" nodeType="withEffect" presetClass="entr" presetID="10" presetSubtype="0">
                                  <p:stCondLst>
                                    <p:cond delay="0"/>
                                  </p:stCondLst>
                                  <p:childTnLst>
                                    <p:set>
                                      <p:cBhvr>
                                        <p:cTn dur="1" fill="hold">
                                          <p:stCondLst>
                                            <p:cond delay="0"/>
                                          </p:stCondLst>
                                        </p:cTn>
                                        <p:tgtEl>
                                          <p:spTgt spid="600"/>
                                        </p:tgtEl>
                                        <p:attrNameLst>
                                          <p:attrName>style.visibility</p:attrName>
                                        </p:attrNameLst>
                                      </p:cBhvr>
                                      <p:to>
                                        <p:strVal val="visible"/>
                                      </p:to>
                                    </p:set>
                                    <p:animEffect filter="fade" transition="in">
                                      <p:cBhvr>
                                        <p:cTn dur="1000"/>
                                        <p:tgtEl>
                                          <p:spTgt spid="60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56"/>
                                        </p:tgtEl>
                                        <p:attrNameLst>
                                          <p:attrName>style.visibility</p:attrName>
                                        </p:attrNameLst>
                                      </p:cBhvr>
                                      <p:to>
                                        <p:strVal val="visible"/>
                                      </p:to>
                                    </p:set>
                                    <p:animEffect filter="fade" transition="in">
                                      <p:cBhvr>
                                        <p:cTn dur="1000"/>
                                        <p:tgtEl>
                                          <p:spTgt spid="556"/>
                                        </p:tgtEl>
                                      </p:cBhvr>
                                    </p:animEffect>
                                  </p:childTnLst>
                                </p:cTn>
                              </p:par>
                              <p:par>
                                <p:cTn fill="hold" nodeType="withEffect" presetClass="entr" presetID="10" presetSubtype="0">
                                  <p:stCondLst>
                                    <p:cond delay="0"/>
                                  </p:stCondLst>
                                  <p:childTnLst>
                                    <p:set>
                                      <p:cBhvr>
                                        <p:cTn dur="1" fill="hold">
                                          <p:stCondLst>
                                            <p:cond delay="0"/>
                                          </p:stCondLst>
                                        </p:cTn>
                                        <p:tgtEl>
                                          <p:spTgt spid="553"/>
                                        </p:tgtEl>
                                        <p:attrNameLst>
                                          <p:attrName>style.visibility</p:attrName>
                                        </p:attrNameLst>
                                      </p:cBhvr>
                                      <p:to>
                                        <p:strVal val="visible"/>
                                      </p:to>
                                    </p:set>
                                    <p:animEffect filter="fade" transition="in">
                                      <p:cBhvr>
                                        <p:cTn dur="1000"/>
                                        <p:tgtEl>
                                          <p:spTgt spid="553"/>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558"/>
                                        </p:tgtEl>
                                        <p:attrNameLst>
                                          <p:attrName>style.visibility</p:attrName>
                                        </p:attrNameLst>
                                      </p:cBhvr>
                                      <p:to>
                                        <p:strVal val="visible"/>
                                      </p:to>
                                    </p:set>
                                    <p:animEffect filter="fade" transition="in">
                                      <p:cBhvr>
                                        <p:cTn dur="1000"/>
                                        <p:tgtEl>
                                          <p:spTgt spid="558"/>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554"/>
                                        </p:tgtEl>
                                        <p:attrNameLst>
                                          <p:attrName>style.visibility</p:attrName>
                                        </p:attrNameLst>
                                      </p:cBhvr>
                                      <p:to>
                                        <p:strVal val="visible"/>
                                      </p:to>
                                    </p:set>
                                    <p:animEffect filter="fade" transition="in">
                                      <p:cBhvr>
                                        <p:cTn dur="1000"/>
                                        <p:tgtEl>
                                          <p:spTgt spid="5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Analysis Infographic">
      <a:dk1>
        <a:srgbClr val="000000"/>
      </a:dk1>
      <a:lt1>
        <a:srgbClr val="FFFFFF"/>
      </a:lt1>
      <a:dk2>
        <a:srgbClr val="44546A"/>
      </a:dk2>
      <a:lt2>
        <a:srgbClr val="E7E6E6"/>
      </a:lt2>
      <a:accent1>
        <a:srgbClr val="3CC4AA"/>
      </a:accent1>
      <a:accent2>
        <a:srgbClr val="E8B31C"/>
      </a:accent2>
      <a:accent3>
        <a:srgbClr val="6AC4E0"/>
      </a:accent3>
      <a:accent4>
        <a:srgbClr val="F8442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