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81" r:id="rId2"/>
    <p:sldId id="480" r:id="rId3"/>
    <p:sldId id="483" r:id="rId4"/>
    <p:sldId id="482" r:id="rId5"/>
    <p:sldId id="484" r:id="rId6"/>
    <p:sldId id="312" r:id="rId7"/>
    <p:sldId id="485" r:id="rId8"/>
    <p:sldId id="486" r:id="rId9"/>
    <p:sldId id="495" r:id="rId10"/>
    <p:sldId id="496" r:id="rId11"/>
    <p:sldId id="491" r:id="rId12"/>
    <p:sldId id="492" r:id="rId13"/>
    <p:sldId id="493" r:id="rId14"/>
    <p:sldId id="455" r:id="rId15"/>
    <p:sldId id="494" r:id="rId16"/>
    <p:sldId id="457" r:id="rId17"/>
    <p:sldId id="502" r:id="rId18"/>
  </p:sldIdLst>
  <p:sldSz cx="12192000" cy="6858000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291" autoAdjust="0"/>
  </p:normalViewPr>
  <p:slideViewPr>
    <p:cSldViewPr snapToGrid="0">
      <p:cViewPr>
        <p:scale>
          <a:sx n="70" d="100"/>
          <a:sy n="70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138383442045176"/>
          <c:y val="1.6863695199620367E-2"/>
          <c:w val="0.40979998603722662"/>
          <c:h val="0.9808270467065201"/>
        </c:manualLayout>
      </c:layout>
      <c:barChart>
        <c:barDir val="bar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rgbClr val="002060"/>
              </a:solidFill>
              <a:miter lim="800000"/>
            </a:ln>
            <a:effectLst/>
          </c:spPr>
          <c:invertIfNegative val="0"/>
          <c:cat>
            <c:strRef>
              <c:f>Лист1!$B$2:$B$7</c:f>
              <c:strCache>
                <c:ptCount val="6"/>
                <c:pt idx="0">
                  <c:v>Эффективность обеспечения качества образования</c:v>
                </c:pt>
                <c:pt idx="1">
                  <c:v>Качество преподавания</c:v>
                </c:pt>
                <c:pt idx="2">
                  <c:v>Достижения обучающихся</c:v>
                </c:pt>
                <c:pt idx="3">
                  <c:v>Достижения педагога</c:v>
                </c:pt>
                <c:pt idx="4">
                  <c:v>Обобщение</c:v>
                </c:pt>
                <c:pt idx="5">
                  <c:v>Повышение профессиональной и педагогической квалификации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15</c:v>
                </c:pt>
                <c:pt idx="1">
                  <c:v>41</c:v>
                </c:pt>
                <c:pt idx="2">
                  <c:v>11</c:v>
                </c:pt>
                <c:pt idx="3">
                  <c:v>10</c:v>
                </c:pt>
                <c:pt idx="4">
                  <c:v>56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E7-4EDA-AA88-F32E45014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071524239"/>
        <c:axId val="648852047"/>
      </c:barChart>
      <c:catAx>
        <c:axId val="1071524239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8852047"/>
        <c:crosses val="autoZero"/>
        <c:auto val="1"/>
        <c:lblAlgn val="ctr"/>
        <c:lblOffset val="100"/>
        <c:noMultiLvlLbl val="0"/>
      </c:catAx>
      <c:valAx>
        <c:axId val="648852047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152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0.51464</cdr:x>
      <cdr:y>0.10232</cdr:y>
    </cdr:from>
    <cdr:to>
      <cdr:x>0.57505</cdr:x>
      <cdr:y>0.17611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6D0C670-E758-4F2F-8D27-AF37842A144E}"/>
            </a:ext>
          </a:extLst>
        </cdr:cNvPr>
        <cdr:cNvSpPr txBox="1"/>
      </cdr:nvSpPr>
      <cdr:spPr>
        <a:xfrm xmlns:a="http://schemas.openxmlformats.org/drawingml/2006/main">
          <a:off x="3860084" y="408493"/>
          <a:ext cx="453111" cy="2945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15</a:t>
          </a:r>
        </a:p>
      </cdr:txBody>
    </cdr:sp>
  </cdr:relSizeAnchor>
  <cdr:relSizeAnchor xmlns:cdr="http://schemas.openxmlformats.org/drawingml/2006/chartDrawing">
    <cdr:from>
      <cdr:x>0.48513</cdr:x>
      <cdr:y>0.56356</cdr:y>
    </cdr:from>
    <cdr:to>
      <cdr:x>0.54553</cdr:x>
      <cdr:y>0.63735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EB8C21C4-8012-4AC9-A157-B9383935BDC7}"/>
            </a:ext>
          </a:extLst>
        </cdr:cNvPr>
        <cdr:cNvSpPr txBox="1"/>
      </cdr:nvSpPr>
      <cdr:spPr>
        <a:xfrm xmlns:a="http://schemas.openxmlformats.org/drawingml/2006/main">
          <a:off x="3638777" y="2249894"/>
          <a:ext cx="453037" cy="2945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10</a:t>
          </a:r>
        </a:p>
      </cdr:txBody>
    </cdr:sp>
  </cdr:relSizeAnchor>
  <cdr:relSizeAnchor xmlns:cdr="http://schemas.openxmlformats.org/drawingml/2006/chartDrawing">
    <cdr:from>
      <cdr:x>0.87955</cdr:x>
      <cdr:y>0.71981</cdr:y>
    </cdr:from>
    <cdr:to>
      <cdr:x>0.93995</cdr:x>
      <cdr:y>0.79359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7AE8988-C265-4860-A0D4-1A6266F2F35C}"/>
            </a:ext>
          </a:extLst>
        </cdr:cNvPr>
        <cdr:cNvSpPr txBox="1"/>
      </cdr:nvSpPr>
      <cdr:spPr>
        <a:xfrm xmlns:a="http://schemas.openxmlformats.org/drawingml/2006/main">
          <a:off x="6597134" y="2873689"/>
          <a:ext cx="453036" cy="294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56</a:t>
          </a:r>
        </a:p>
      </cdr:txBody>
    </cdr:sp>
  </cdr:relSizeAnchor>
  <cdr:relSizeAnchor xmlns:cdr="http://schemas.openxmlformats.org/drawingml/2006/chartDrawing">
    <cdr:from>
      <cdr:x>0.41651</cdr:x>
      <cdr:y>0.87573</cdr:y>
    </cdr:from>
    <cdr:to>
      <cdr:x>0.47691</cdr:x>
      <cdr:y>0.94952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97AE8988-C265-4860-A0D4-1A6266F2F35C}"/>
            </a:ext>
          </a:extLst>
        </cdr:cNvPr>
        <cdr:cNvSpPr txBox="1"/>
      </cdr:nvSpPr>
      <cdr:spPr>
        <a:xfrm xmlns:a="http://schemas.openxmlformats.org/drawingml/2006/main">
          <a:off x="3124046" y="3496135"/>
          <a:ext cx="453037" cy="2945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cdr:txBody>
    </cdr:sp>
  </cdr:relSizeAnchor>
  <cdr:relSizeAnchor xmlns:cdr="http://schemas.openxmlformats.org/drawingml/2006/chartDrawing">
    <cdr:from>
      <cdr:x>0.74959</cdr:x>
      <cdr:y>0.25783</cdr:y>
    </cdr:from>
    <cdr:to>
      <cdr:x>0.80999</cdr:x>
      <cdr:y>0.33161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97AE8988-C265-4860-A0D4-1A6266F2F35C}"/>
            </a:ext>
          </a:extLst>
        </cdr:cNvPr>
        <cdr:cNvSpPr txBox="1"/>
      </cdr:nvSpPr>
      <cdr:spPr>
        <a:xfrm xmlns:a="http://schemas.openxmlformats.org/drawingml/2006/main">
          <a:off x="5622353" y="1029345"/>
          <a:ext cx="453036" cy="294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41</a:t>
          </a:r>
        </a:p>
      </cdr:txBody>
    </cdr:sp>
  </cdr:relSizeAnchor>
  <cdr:relSizeAnchor xmlns:cdr="http://schemas.openxmlformats.org/drawingml/2006/chartDrawing">
    <cdr:from>
      <cdr:x>0.48513</cdr:x>
      <cdr:y>0.41185</cdr:y>
    </cdr:from>
    <cdr:to>
      <cdr:x>0.54553</cdr:x>
      <cdr:y>0.48564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EB8C21C4-8012-4AC9-A157-B9383935BDC7}"/>
            </a:ext>
          </a:extLst>
        </cdr:cNvPr>
        <cdr:cNvSpPr txBox="1"/>
      </cdr:nvSpPr>
      <cdr:spPr>
        <a:xfrm xmlns:a="http://schemas.openxmlformats.org/drawingml/2006/main">
          <a:off x="3638777" y="1644217"/>
          <a:ext cx="453037" cy="2945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11</a:t>
          </a:r>
        </a:p>
      </cdr:txBody>
    </cdr:sp>
  </cdr:relSizeAnchor>
  <cdr:relSizeAnchor xmlns:cdr="http://schemas.openxmlformats.org/drawingml/2006/chartDrawing">
    <cdr:from>
      <cdr:x>0.00574</cdr:x>
      <cdr:y>0.07957</cdr:y>
    </cdr:from>
    <cdr:to>
      <cdr:x>0.37231</cdr:x>
      <cdr:y>1</cdr:y>
    </cdr:to>
    <cdr:sp macro="" textlink="">
      <cdr:nvSpPr>
        <cdr:cNvPr id="8" name="Прямоугольник 7">
          <a:extLst xmlns:a="http://schemas.openxmlformats.org/drawingml/2006/main">
            <a:ext uri="{FF2B5EF4-FFF2-40B4-BE49-F238E27FC236}">
              <a16:creationId xmlns:a16="http://schemas.microsoft.com/office/drawing/2014/main" id="{61A538FB-9570-D77D-5E49-4064F2700BA5}"/>
            </a:ext>
          </a:extLst>
        </cdr:cNvPr>
        <cdr:cNvSpPr/>
      </cdr:nvSpPr>
      <cdr:spPr>
        <a:xfrm xmlns:a="http://schemas.openxmlformats.org/drawingml/2006/main">
          <a:off x="40537" y="316217"/>
          <a:ext cx="2586925" cy="365771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ru-RU" sz="1400" b="1" i="1" dirty="0" err="1"/>
            <a:t>Білім</a:t>
          </a:r>
          <a:r>
            <a:rPr lang="ru-RU" sz="1400" b="1" i="1" dirty="0"/>
            <a:t> </a:t>
          </a:r>
          <a:r>
            <a:rPr lang="ru-RU" sz="1400" b="1" i="1" dirty="0" err="1"/>
            <a:t>берудің</a:t>
          </a:r>
          <a:r>
            <a:rPr lang="ru-RU" sz="1400" b="1" i="1" dirty="0"/>
            <a:t> </a:t>
          </a:r>
          <a:r>
            <a:rPr lang="ru-RU" sz="1400" b="1" i="1" dirty="0" err="1"/>
            <a:t>сапасын</a:t>
          </a:r>
          <a:r>
            <a:rPr lang="ru-RU" sz="1400" b="1" i="1" dirty="0"/>
            <a:t> </a:t>
          </a:r>
          <a:r>
            <a:rPr lang="ru-RU" sz="1400" b="1" i="1" dirty="0" err="1"/>
            <a:t>қамтамасыз</a:t>
          </a:r>
          <a:r>
            <a:rPr lang="ru-RU" sz="1400" b="1" i="1" dirty="0"/>
            <a:t> </a:t>
          </a:r>
          <a:r>
            <a:rPr lang="ru-RU" sz="1400" b="1" i="1" dirty="0" err="1"/>
            <a:t>ету</a:t>
          </a:r>
          <a:r>
            <a:rPr lang="ru-RU" sz="1400" b="1" i="1" dirty="0"/>
            <a:t> </a:t>
          </a:r>
          <a:r>
            <a:rPr lang="ru-RU" sz="1400" b="1" i="1" dirty="0" err="1"/>
            <a:t>тиімділігі</a:t>
          </a:r>
          <a:endParaRPr lang="ru-RU" sz="1400" b="1" i="1" dirty="0"/>
        </a:p>
        <a:p xmlns:a="http://schemas.openxmlformats.org/drawingml/2006/main">
          <a:endParaRPr lang="ru-RU" sz="1400" b="1" i="1" dirty="0"/>
        </a:p>
        <a:p xmlns:a="http://schemas.openxmlformats.org/drawingml/2006/main">
          <a:r>
            <a:rPr lang="ru-RU" sz="1400" b="1" i="1" dirty="0" err="1"/>
            <a:t>Оқыту</a:t>
          </a:r>
          <a:r>
            <a:rPr lang="ru-RU" sz="1400" b="1" i="1" dirty="0"/>
            <a:t> </a:t>
          </a:r>
          <a:r>
            <a:rPr lang="ru-RU" sz="1400" b="1" i="1" dirty="0" err="1"/>
            <a:t>сапасы</a:t>
          </a:r>
          <a:endParaRPr lang="ru-RU" sz="1400" b="1" i="1" dirty="0"/>
        </a:p>
        <a:p xmlns:a="http://schemas.openxmlformats.org/drawingml/2006/main">
          <a:endParaRPr lang="ru-RU" sz="1400" b="1" i="1" dirty="0"/>
        </a:p>
        <a:p xmlns:a="http://schemas.openxmlformats.org/drawingml/2006/main">
          <a:endParaRPr lang="ru-RU" sz="1400" b="1" i="1" dirty="0"/>
        </a:p>
        <a:p xmlns:a="http://schemas.openxmlformats.org/drawingml/2006/main">
          <a:r>
            <a:rPr lang="ru-RU" sz="1400" b="1" i="1" dirty="0" err="1"/>
            <a:t>Білім</a:t>
          </a:r>
          <a:r>
            <a:rPr lang="ru-RU" sz="1400" b="1" i="1" dirty="0"/>
            <a:t> </a:t>
          </a:r>
          <a:r>
            <a:rPr lang="ru-RU" sz="1400" b="1" i="1" dirty="0" err="1"/>
            <a:t>алушылардың</a:t>
          </a:r>
          <a:r>
            <a:rPr lang="ru-RU" sz="1400" b="1" i="1" dirty="0"/>
            <a:t> </a:t>
          </a:r>
          <a:r>
            <a:rPr lang="ru-RU" sz="1400" b="1" i="1" dirty="0" err="1"/>
            <a:t>жетістіктері</a:t>
          </a:r>
          <a:endParaRPr lang="ru-RU" sz="1400" b="1" i="1" dirty="0"/>
        </a:p>
        <a:p xmlns:a="http://schemas.openxmlformats.org/drawingml/2006/main">
          <a:endParaRPr lang="ru-RU" sz="1400" b="1" i="1" dirty="0"/>
        </a:p>
        <a:p xmlns:a="http://schemas.openxmlformats.org/drawingml/2006/main">
          <a:r>
            <a:rPr lang="ru-RU" sz="1400" b="1" i="1" dirty="0" err="1"/>
            <a:t>Педагогтің</a:t>
          </a:r>
          <a:r>
            <a:rPr lang="ru-RU" sz="1400" b="1" i="1" dirty="0"/>
            <a:t> </a:t>
          </a:r>
          <a:r>
            <a:rPr lang="ru-RU" sz="1400" b="1" i="1" dirty="0" err="1"/>
            <a:t>жетістіктері</a:t>
          </a:r>
          <a:endParaRPr lang="ru-RU" sz="1400" b="1" i="1" dirty="0"/>
        </a:p>
        <a:p xmlns:a="http://schemas.openxmlformats.org/drawingml/2006/main">
          <a:endParaRPr lang="ru-RU" sz="1400" b="1" i="1" dirty="0"/>
        </a:p>
        <a:p xmlns:a="http://schemas.openxmlformats.org/drawingml/2006/main">
          <a:endParaRPr lang="ru-RU" sz="1400" b="1" i="1" dirty="0"/>
        </a:p>
        <a:p xmlns:a="http://schemas.openxmlformats.org/drawingml/2006/main">
          <a:r>
            <a:rPr lang="ru-RU" sz="1400" b="1" i="1" dirty="0" err="1"/>
            <a:t>Жалпылау</a:t>
          </a:r>
          <a:endParaRPr lang="ru-RU" sz="1400" b="1" i="1" dirty="0"/>
        </a:p>
        <a:p xmlns:a="http://schemas.openxmlformats.org/drawingml/2006/main">
          <a:endParaRPr lang="ru-RU" sz="1400" b="1" i="1" dirty="0"/>
        </a:p>
        <a:p xmlns:a="http://schemas.openxmlformats.org/drawingml/2006/main">
          <a:r>
            <a:rPr lang="ru-RU" sz="1400" b="1" i="1" dirty="0" err="1"/>
            <a:t>Кәсіби</a:t>
          </a:r>
          <a:r>
            <a:rPr lang="ru-RU" sz="1400" b="1" i="1" dirty="0"/>
            <a:t> </a:t>
          </a:r>
          <a:r>
            <a:rPr lang="ru-RU" sz="1400" b="1" i="1" dirty="0" err="1"/>
            <a:t>және</a:t>
          </a:r>
          <a:r>
            <a:rPr lang="ru-RU" sz="1400" b="1" i="1" dirty="0"/>
            <a:t> </a:t>
          </a:r>
          <a:r>
            <a:rPr lang="ru-RU" sz="1400" b="1" i="1" dirty="0" err="1"/>
            <a:t>педагогикалық</a:t>
          </a:r>
          <a:r>
            <a:rPr lang="ru-RU" sz="1400" b="1" i="1" dirty="0"/>
            <a:t> </a:t>
          </a:r>
          <a:r>
            <a:rPr lang="ru-RU" sz="1400" b="1" i="1" dirty="0" err="1"/>
            <a:t>біліктілікті</a:t>
          </a:r>
          <a:r>
            <a:rPr lang="ru-RU" sz="1400" b="1" i="1" dirty="0"/>
            <a:t> </a:t>
          </a:r>
          <a:r>
            <a:rPr lang="ru-RU" sz="1400" b="1" i="1" dirty="0" err="1"/>
            <a:t>арттыру</a:t>
          </a:r>
          <a:r>
            <a:rPr lang="ru-RU" sz="1400" b="1" i="1" dirty="0"/>
            <a:t> </a:t>
          </a:r>
          <a:r>
            <a:rPr lang="ru-RU" sz="1400" b="1" i="1" dirty="0" err="1">
              <a:solidFill>
                <a:srgbClr val="C00000"/>
              </a:solidFill>
            </a:rPr>
            <a:t>міндетті</a:t>
          </a:r>
          <a:endParaRPr lang="ru-RU" sz="1400" b="1" i="1" dirty="0">
            <a:solidFill>
              <a:srgbClr val="C0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r">
              <a:defRPr sz="1200"/>
            </a:lvl1pPr>
          </a:lstStyle>
          <a:p>
            <a:fld id="{AFD11EEC-7413-4F75-879C-2AD1CC2DFDF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5" rIns="92290" bIns="4614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0"/>
          </a:xfrm>
          <a:prstGeom prst="rect">
            <a:avLst/>
          </a:prstGeom>
        </p:spPr>
        <p:txBody>
          <a:bodyPr vert="horz" lIns="92290" tIns="46145" rIns="92290" bIns="4614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r">
              <a:defRPr sz="1200"/>
            </a:lvl1pPr>
          </a:lstStyle>
          <a:p>
            <a:fld id="{03FA4234-B685-4D69-A794-9262FCDC7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A4234-B685-4D69-A794-9262FCDC7B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4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1452">
              <a:defRPr/>
            </a:pPr>
            <a:fld id="{90358A6A-3CD7-4411-998B-73AED86972EA}" type="slidenum">
              <a:rPr lang="x-none">
                <a:solidFill>
                  <a:prstClr val="black"/>
                </a:solidFill>
                <a:latin typeface="Calibri" panose="020F0502020204030204"/>
              </a:rPr>
              <a:pPr defTabSz="461452">
                <a:defRPr/>
              </a:pPr>
              <a:t>2</a:t>
            </a:fld>
            <a:endParaRPr lang="x-none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644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1452">
              <a:defRPr/>
            </a:pPr>
            <a:fld id="{90358A6A-3CD7-4411-998B-73AED86972EA}" type="slidenum">
              <a:rPr lang="x-none">
                <a:solidFill>
                  <a:prstClr val="black"/>
                </a:solidFill>
                <a:latin typeface="Calibri" panose="020F0502020204030204"/>
              </a:rPr>
              <a:pPr defTabSz="461452">
                <a:defRPr/>
              </a:pPr>
              <a:t>3</a:t>
            </a:fld>
            <a:endParaRPr lang="x-none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716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A4234-B685-4D69-A794-9262FCDC7B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5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A4234-B685-4D69-A794-9262FCDC7B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46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A4234-B685-4D69-A794-9262FCDC7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0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A4234-B685-4D69-A794-9262FCDC7B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3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A4234-B685-4D69-A794-9262FCDC7B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5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9DCD-8CE9-49F7-B8A7-FC36B5B84297}" type="datetime1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53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BCE5-3F35-464A-B052-582EB362334F}" type="datetime1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1704-4D82-4829-880D-10A2330FA029}" type="datetime1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6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26C-93A1-48D8-B22C-939698B5FA8D}" type="datetime1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9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0992-3221-401B-ACBB-9383574F91AA}" type="datetime1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1A5-EECF-44A4-9F63-C9C16ABB6457}" type="datetime1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B98F-8389-4C76-B588-4AAAA95FC183}" type="datetime1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6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6F4E-B4DC-476A-BB11-8ADC9E9A9574}" type="datetime1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67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E3E-0231-4BBC-ACCD-13EF0D74A56D}" type="datetime1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2DB-5F1D-4F33-9674-C52A04A330C9}" type="datetime1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5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E3A-F534-40A5-868F-9E7AE93BAD86}" type="datetime1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9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9C6C-33E3-4062-A6B4-3AED05403989}" type="datetime1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A03D-2B07-493C-91EA-3145C9351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12" Type="http://schemas.openxmlformats.org/officeDocument/2006/relationships/hyperlink" Target="https://docs.google.com/forms/d/e/1FAIpQLSekNCQ_wKJ3Fw8NMprlHJI17mGuQY78GNbdvvd4s2rCHRlnBg/viewform?usp=sf_link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hyperlink" Target="https://miro.com/app/board/uXjVMqEDH7w=/" TargetMode="External"/><Relationship Id="rId4" Type="http://schemas.openxmlformats.org/officeDocument/2006/relationships/image" Target="../media/image27.jpg"/><Relationship Id="rId9" Type="http://schemas.openxmlformats.org/officeDocument/2006/relationships/image" Target="../media/image32.png"/><Relationship Id="rId1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1054;&#1057;&#1054;%20&#1086;&#1094;&#1077;&#1085;&#1082;&#1072;%20&#1101;&#1092;&#1092;&#1077;&#1082;&#1090;&#1080;&#1074;&#1085;&#1086;&#1089;&#1090;&#1080;%20&#1087;&#1077;&#1076;&#1072;&#1075;&#1086;&#1075;&#1072;.docx" TargetMode="Externa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0" r="43139"/>
          <a:stretch/>
        </p:blipFill>
        <p:spPr>
          <a:xfrm>
            <a:off x="-56561" y="-6651"/>
            <a:ext cx="4609707" cy="6858000"/>
          </a:xfrm>
          <a:prstGeom prst="rect">
            <a:avLst/>
          </a:prstGeom>
        </p:spPr>
      </p:pic>
      <p:sp>
        <p:nvSpPr>
          <p:cNvPr id="12" name="Freeform 5"/>
          <p:cNvSpPr/>
          <p:nvPr/>
        </p:nvSpPr>
        <p:spPr>
          <a:xfrm>
            <a:off x="-56560" y="-6651"/>
            <a:ext cx="4615860" cy="6864651"/>
          </a:xfrm>
          <a:custGeom>
            <a:avLst/>
            <a:gdLst/>
            <a:ahLst/>
            <a:cxnLst/>
            <a:rect l="l" t="t" r="r" b="b"/>
            <a:pathLst>
              <a:path w="4482924" h="1045650">
                <a:moveTo>
                  <a:pt x="0" y="0"/>
                </a:moveTo>
                <a:lnTo>
                  <a:pt x="4482924" y="0"/>
                </a:lnTo>
                <a:lnTo>
                  <a:pt x="4482924" y="1045650"/>
                </a:lnTo>
                <a:lnTo>
                  <a:pt x="0" y="1045650"/>
                </a:lnTo>
                <a:close/>
              </a:path>
            </a:pathLst>
          </a:custGeom>
          <a:solidFill>
            <a:srgbClr val="002147">
              <a:alpha val="70000"/>
            </a:srgbClr>
          </a:solidFill>
        </p:spPr>
        <p:txBody>
          <a:bodyPr/>
          <a:lstStyle/>
          <a:p>
            <a:endParaRPr lang="LID4096"/>
          </a:p>
        </p:txBody>
      </p:sp>
      <p:sp>
        <p:nvSpPr>
          <p:cNvPr id="6" name="Прямоугольник 5"/>
          <p:cNvSpPr/>
          <p:nvPr/>
        </p:nvSpPr>
        <p:spPr>
          <a:xfrm>
            <a:off x="4648200" y="3920180"/>
            <a:ext cx="7543800" cy="10578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23508" y="3893422"/>
            <a:ext cx="4682692" cy="92333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/>
            <a:r>
              <a:rPr lang="ru-RU" sz="5400" b="1" dirty="0">
                <a:solidFill>
                  <a:schemeClr val="bg1"/>
                </a:solidFill>
                <a:latin typeface="Oswald"/>
              </a:rPr>
              <a:t>ПЕДАГОГТЕРДІ 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Freeform 16"/>
          <p:cNvSpPr/>
          <p:nvPr/>
        </p:nvSpPr>
        <p:spPr>
          <a:xfrm>
            <a:off x="497575" y="495299"/>
            <a:ext cx="1966225" cy="1076061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626100" y="2392892"/>
            <a:ext cx="5880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514" y="954815"/>
            <a:ext cx="934806" cy="61420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808909" y="4872910"/>
            <a:ext cx="497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ru-RU" sz="5400" b="1" dirty="0">
                <a:latin typeface="Oswald" panose="00000500000000000000" pitchFamily="2" charset="-52"/>
              </a:rPr>
              <a:t>АТТЕСТАТТАУ</a:t>
            </a:r>
            <a:endParaRPr lang="ru-RU" sz="5400" dirty="0">
              <a:latin typeface="Oswald" panose="00000500000000000000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F20D6A-C1FB-35E4-7A3F-887CBD59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1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36600" y="962640"/>
            <a:ext cx="10617200" cy="4359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26524" y="6344687"/>
            <a:ext cx="2743200" cy="365125"/>
          </a:xfrm>
        </p:spPr>
        <p:txBody>
          <a:bodyPr/>
          <a:lstStyle/>
          <a:p>
            <a:fld id="{3C37A03D-2B07-493C-91EA-3145C93517F4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1" y="180944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Oswald"/>
                <a:cs typeface="Times New Roman"/>
              </a:rPr>
              <a:t>2-ТАРАУ. 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1-ПАРАГРАФ.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32000" y="1106363"/>
            <a:ext cx="9182101" cy="3036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b="1" dirty="0">
                <a:latin typeface="+mj-lt"/>
                <a:ea typeface="Times New Roman" panose="02020603050405020304" pitchFamily="18" charset="0"/>
              </a:rPr>
              <a:t>35.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Бір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білім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беру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ұйымынан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басқа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білім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беру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ұйымына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ауысқан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кезде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немесе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педагог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білім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беру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ұйымындағы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басқа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лауазымға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тағайындалған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кезде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педагог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қолданылу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мерзімі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аяқталғанға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дейін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қолданыстағы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санатын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+mj-lt"/>
                <a:ea typeface="Times New Roman" panose="02020603050405020304" pitchFamily="18" charset="0"/>
              </a:rPr>
              <a:t>сақтайды</a:t>
            </a:r>
            <a:r>
              <a:rPr lang="ru-RU" sz="28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(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егер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оның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атқаратын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лауазымының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санатына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сәйкес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+mj-lt"/>
                <a:ea typeface="Times New Roman" panose="02020603050405020304" pitchFamily="18" charset="0"/>
              </a:rPr>
              <a:t>келсе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).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7963"/>
            <a:ext cx="690619" cy="755666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1412109" y="5895360"/>
            <a:ext cx="9979790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Бөлімнің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басшысы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меңгерушісі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)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немесе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әдістемелік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кабинеттің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орталықтың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)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әдіскері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лауазымына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ауысқан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кезде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педагогке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берілген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sz="1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b="1" dirty="0">
                <a:latin typeface="+mj-lt"/>
                <a:ea typeface="Times New Roman" panose="02020603050405020304" pitchFamily="18" charset="0"/>
              </a:rPr>
              <a:t>3 </a:t>
            </a:r>
            <a:r>
              <a:rPr lang="ru-RU" sz="1200" b="1" dirty="0" err="1">
                <a:latin typeface="+mj-lt"/>
                <a:ea typeface="Times New Roman" panose="02020603050405020304" pitchFamily="18" charset="0"/>
              </a:rPr>
              <a:t>жыл</a:t>
            </a:r>
            <a:r>
              <a:rPr lang="ru-RU" sz="1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+mj-lt"/>
                <a:ea typeface="Times New Roman" panose="02020603050405020304" pitchFamily="18" charset="0"/>
              </a:rPr>
              <a:t>бойы</a:t>
            </a:r>
            <a:r>
              <a:rPr lang="ru-RU" sz="1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+mj-lt"/>
                <a:ea typeface="Times New Roman" panose="02020603050405020304" pitchFamily="18" charset="0"/>
              </a:rPr>
              <a:t>қолданылады</a:t>
            </a:r>
            <a:endParaRPr lang="ru-RU" sz="12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7" y="5895360"/>
            <a:ext cx="433180" cy="4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6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29834" y="1857805"/>
            <a:ext cx="4845383" cy="45392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356991" y="1852216"/>
            <a:ext cx="4845383" cy="45392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Group 17"/>
          <p:cNvGrpSpPr/>
          <p:nvPr/>
        </p:nvGrpSpPr>
        <p:grpSpPr>
          <a:xfrm>
            <a:off x="6230256" y="1742463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14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CDC9B-2046-F7C9-61A0-0CE727B6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407" y="2219648"/>
            <a:ext cx="3393641" cy="343058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latin typeface="+mj-lt"/>
                <a:ea typeface="Times New Roman" panose="02020603050405020304" pitchFamily="18" charset="0"/>
              </a:rPr>
              <a:t>«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Педагог-модератор», </a:t>
            </a:r>
            <a:r>
              <a:rPr lang="ru-RU" sz="1800" dirty="0">
                <a:latin typeface="+mj-lt"/>
                <a:ea typeface="Times New Roman" panose="02020603050405020304" pitchFamily="18" charset="0"/>
              </a:rPr>
              <a:t>«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педагог-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сарапшы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санатын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мерзімінен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бұрын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берген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жағдайда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, педагог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тиісінше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«педагог-модератор</a:t>
            </a:r>
            <a:r>
              <a:rPr lang="ru-RU" sz="1800" dirty="0">
                <a:latin typeface="+mj-lt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, «педагог-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сарапшы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үшін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шекті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деңгейге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жете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отырып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, ПББ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өткендігі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туралы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 сертификат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</a:rPr>
              <a:t>береді</a:t>
            </a:r>
            <a:endParaRPr lang="ru-RU" sz="1800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88A3C-4B1D-0F35-E231-BF941E0B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-1"/>
            <a:ext cx="12192000" cy="902034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34716" y="123253"/>
            <a:ext cx="1068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Oswald"/>
                <a:cs typeface="Times New Roman"/>
              </a:rPr>
              <a:t>2-ТАРАУ. 2-ПАРАГРАФ.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Педагогтерге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біліктілік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санаттарын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мерзімінен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бұрын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беру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тәртібі</a:t>
            </a:r>
            <a:endParaRPr lang="ru-RU" sz="2000" b="1" dirty="0">
              <a:solidFill>
                <a:srgbClr val="FFC000"/>
              </a:solidFill>
              <a:latin typeface="Oswald"/>
              <a:cs typeface="Times New Roman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36900" y="2132944"/>
            <a:ext cx="3474049" cy="389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44. Платформа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жұмыс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істей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бастағаннан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бастап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тиісті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деңгейдегі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аттестаттау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комиссиясы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педагог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қолданыстағы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санатынан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жоғары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қызмет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тиімділігінің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көрсеткіштерін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жыл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сайын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(2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жыл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бойы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үздіксіз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)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орындаған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жағдайда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санатын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мерзімінен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бұрын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беру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туралы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шешім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шығару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мүмкіндігі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бар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1001421" y="1772008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11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7" y="1819563"/>
            <a:ext cx="759655" cy="80017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72" y="2014558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2FF4A-0CE2-F178-C871-C28443C2D23E}"/>
              </a:ext>
            </a:extLst>
          </p:cNvPr>
          <p:cNvSpPr txBox="1"/>
          <p:nvPr/>
        </p:nvSpPr>
        <p:spPr>
          <a:xfrm>
            <a:off x="1377523" y="960533"/>
            <a:ext cx="1021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err="1"/>
              <a:t>Біліктілік</a:t>
            </a:r>
            <a:r>
              <a:rPr lang="ru-RU" dirty="0"/>
              <a:t> </a:t>
            </a:r>
            <a:r>
              <a:rPr lang="ru-RU" dirty="0" err="1"/>
              <a:t>санатын</a:t>
            </a:r>
            <a:r>
              <a:rPr lang="ru-RU" dirty="0"/>
              <a:t> </a:t>
            </a:r>
            <a:r>
              <a:rPr lang="ru-RU" dirty="0" err="1"/>
              <a:t>мерзімінен</a:t>
            </a:r>
            <a:r>
              <a:rPr lang="ru-RU" dirty="0"/>
              <a:t> </a:t>
            </a:r>
            <a:r>
              <a:rPr lang="ru-RU" dirty="0" err="1"/>
              <a:t>бұрын</a:t>
            </a:r>
            <a:r>
              <a:rPr lang="ru-RU" dirty="0"/>
              <a:t> беру </a:t>
            </a:r>
            <a:r>
              <a:rPr lang="ru-RU" dirty="0" err="1"/>
              <a:t>тәртібі</a:t>
            </a:r>
            <a:r>
              <a:rPr lang="ru-RU" dirty="0"/>
              <a:t> </a:t>
            </a:r>
            <a:r>
              <a:rPr lang="ru-RU" b="1" dirty="0">
                <a:solidFill>
                  <a:schemeClr val="accent2"/>
                </a:solidFill>
              </a:rPr>
              <a:t>Платформа </a:t>
            </a:r>
            <a:r>
              <a:rPr lang="ru-RU" b="1" dirty="0" err="1">
                <a:solidFill>
                  <a:schemeClr val="accent2"/>
                </a:solidFill>
              </a:rPr>
              <a:t>жұмыс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істей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бастағанға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дейін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қолданылады</a:t>
            </a:r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C64ABB-AF82-41A9-5E4D-0B51E38DE6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9" y="972779"/>
            <a:ext cx="433180" cy="4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736600" y="4975517"/>
            <a:ext cx="10617200" cy="1306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CDC9B-2046-F7C9-61A0-0CE727B6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278" y="5163951"/>
            <a:ext cx="9399522" cy="111839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52.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Білім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берудегі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өзгерістер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көшбасшыларын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іріктеу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және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даярлау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бағдарламасы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бойынша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оқудан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өткен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және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кадр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резервіне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кірген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педагогтерге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лауазымға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тағайындау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кезінде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аттестаттау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рәсімінен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өтпей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«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басшы-көшбасшы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effectLst/>
                <a:latin typeface="+mj-lt"/>
                <a:ea typeface="Times New Roman" panose="02020603050405020304" pitchFamily="18" charset="0"/>
              </a:rPr>
              <a:t>беріледі</a:t>
            </a:r>
            <a:endParaRPr lang="ru-RU" sz="1600" b="1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88A3C-4B1D-0F35-E231-BF941E0B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-1"/>
            <a:ext cx="12192000" cy="1056432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9863" y="97073"/>
            <a:ext cx="112259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Oswald"/>
                <a:cs typeface="Times New Roman"/>
              </a:rPr>
              <a:t>2-ТАРАУ. 3-ПАРАГРАФ. </a:t>
            </a:r>
          </a:p>
          <a:p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Оңайлатылған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тәртіп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бойынша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педагогтерге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біліктілік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санатын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беру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тәртібі</a:t>
            </a:r>
            <a:endParaRPr lang="ru-RU" sz="2000" b="1" dirty="0">
              <a:solidFill>
                <a:srgbClr val="FFC000"/>
              </a:solidFill>
              <a:latin typeface="Oswald"/>
              <a:cs typeface="Times New Roman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36600" y="1130435"/>
            <a:ext cx="10617200" cy="2616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66" y="1215184"/>
            <a:ext cx="664824" cy="49963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954278" y="1196028"/>
            <a:ext cx="9022244" cy="120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51.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Қазақстан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Республикасы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Үкіметінің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2022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жылғы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13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маусымдағы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№390 «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Мұғалімдер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тапшылығы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бар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өңірлер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үшін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тиісті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қолдау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шараларының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пакетімен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тарту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қағидаларын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бекіту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туралы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арнаулы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бағдарлама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)»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Қаулысына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сәйкес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жұмысқа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қабылданған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педагогтерге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өтініш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негізінде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аттестаттау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рәсімінен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өтпей-ақ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беріледі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248962" y="2655897"/>
            <a:ext cx="3573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жоғары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жоғары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оқу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орнынан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кейінгі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білім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беру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ұйымдарының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түлектеріне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– «педагог-модератор»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213426" y="2682974"/>
            <a:ext cx="0" cy="8916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369505" y="2645952"/>
            <a:ext cx="4326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+mj-lt"/>
                <a:ea typeface="Times New Roman" panose="02020603050405020304" pitchFamily="18" charset="0"/>
              </a:rPr>
              <a:t>«педагог-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сарапшы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», «педагог-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зерттеуші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бар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педагогтерге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-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деңгейге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жоғары</a:t>
            </a:r>
            <a:endParaRPr lang="ru-RU" sz="1600" b="1" dirty="0"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074226" y="2682974"/>
            <a:ext cx="0" cy="8916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912456" y="3794597"/>
            <a:ext cx="9301644" cy="105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Басқа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білім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беру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ұйымына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ауысқан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кезде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педагогтер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арнаулы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бағдарлама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шеңберінде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берілген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санатын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растау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рәсімінен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өтеді</a:t>
            </a:r>
            <a:endParaRPr lang="ru-RU" sz="1600" b="1" dirty="0"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Кезекті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аттестаттау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осы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Қағидаларда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айқындалатын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мерзімдерде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өткізіледі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8" y="4059048"/>
            <a:ext cx="433180" cy="43318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78" y="5246841"/>
            <a:ext cx="591701" cy="5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9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88A3C-4B1D-0F35-E231-BF941E0B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0"/>
            <a:ext cx="12192000" cy="787400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25840"/>
            <a:ext cx="10643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Oswald"/>
                <a:cs typeface="Times New Roman"/>
              </a:rPr>
              <a:t>2-ТАРАУ. 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ПББ ЖҮРГІЗУ ТӘРТІБІ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1101534"/>
            <a:ext cx="10389269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latin typeface="+mj-lt"/>
                <a:ea typeface="Times New Roman" panose="02020603050405020304" pitchFamily="18" charset="0"/>
              </a:rPr>
              <a:t>59. ПББ </a:t>
            </a:r>
            <a:r>
              <a:rPr lang="ru-RU" b="1" dirty="0" err="1">
                <a:latin typeface="+mj-lt"/>
                <a:ea typeface="Times New Roman" panose="02020603050405020304" pitchFamily="18" charset="0"/>
              </a:rPr>
              <a:t>нәтижесі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Times New Roman" panose="02020603050405020304" pitchFamily="18" charset="0"/>
              </a:rPr>
              <a:t>келесі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Times New Roman" panose="02020603050405020304" pitchFamily="18" charset="0"/>
              </a:rPr>
              <a:t>шекті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Times New Roman" panose="02020603050405020304" pitchFamily="18" charset="0"/>
              </a:rPr>
              <a:t>деңгейге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Times New Roman" panose="02020603050405020304" pitchFamily="18" charset="0"/>
              </a:rPr>
              <a:t>жеткенде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Times New Roman" panose="02020603050405020304" pitchFamily="18" charset="0"/>
              </a:rPr>
              <a:t>оң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Times New Roman" panose="02020603050405020304" pitchFamily="18" charset="0"/>
              </a:rPr>
              <a:t>деп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Times New Roman" panose="02020603050405020304" pitchFamily="18" charset="0"/>
              </a:rPr>
              <a:t>саналады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: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054770" y="1621247"/>
            <a:ext cx="99864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41135" y="2027331"/>
            <a:ext cx="4845383" cy="3598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Group 17"/>
          <p:cNvGrpSpPr/>
          <p:nvPr/>
        </p:nvGrpSpPr>
        <p:grpSpPr>
          <a:xfrm>
            <a:off x="914400" y="1917579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13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1537587" y="2817207"/>
            <a:ext cx="1383712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latin typeface="+mj-lt"/>
                <a:ea typeface="Times New Roman" panose="02020603050405020304" pitchFamily="18" charset="0"/>
              </a:rPr>
              <a:t>ПЕДАГОГТЕР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48" y="2231207"/>
            <a:ext cx="579994" cy="43588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570448" y="3113860"/>
            <a:ext cx="3975769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«педагог-модератор»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– 60 %;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«педагог-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сарапшы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+mj-lt"/>
                <a:ea typeface="Times New Roman" panose="02020603050405020304" pitchFamily="18" charset="0"/>
              </a:rPr>
              <a:t>– 70 %;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195810" y="2027331"/>
            <a:ext cx="4845383" cy="3598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7"/>
          <p:cNvGrpSpPr/>
          <p:nvPr/>
        </p:nvGrpSpPr>
        <p:grpSpPr>
          <a:xfrm>
            <a:off x="6069075" y="1917579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20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" t="4451" r="10644" b="12230"/>
          <a:stretch/>
        </p:blipFill>
        <p:spPr>
          <a:xfrm>
            <a:off x="6415831" y="2268604"/>
            <a:ext cx="477748" cy="530476"/>
          </a:xfrm>
          <a:prstGeom prst="rect">
            <a:avLst/>
          </a:prstGeom>
        </p:spPr>
      </p:pic>
      <p:sp>
        <p:nvSpPr>
          <p:cNvPr id="24" name="Объект 2">
            <a:extLst>
              <a:ext uri="{FF2B5EF4-FFF2-40B4-BE49-F238E27FC236}">
                <a16:creationId xmlns:a16="http://schemas.microsoft.com/office/drawing/2014/main" id="{554CDC9B-2046-F7C9-61A0-0CE727B68206}"/>
              </a:ext>
            </a:extLst>
          </p:cNvPr>
          <p:cNvSpPr txBox="1">
            <a:spLocks/>
          </p:cNvSpPr>
          <p:nvPr/>
        </p:nvSpPr>
        <p:spPr>
          <a:xfrm>
            <a:off x="6553538" y="2928982"/>
            <a:ext cx="4129925" cy="1864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 err="1">
                <a:latin typeface="+mj-lt"/>
              </a:rPr>
              <a:t>Білім</a:t>
            </a:r>
            <a:r>
              <a:rPr lang="ru-RU" sz="1800" dirty="0">
                <a:latin typeface="+mj-lt"/>
              </a:rPr>
              <a:t> беру </a:t>
            </a:r>
            <a:r>
              <a:rPr lang="ru-RU" sz="1800" dirty="0" err="1">
                <a:latin typeface="+mj-lt"/>
              </a:rPr>
              <a:t>ұйымдарының</a:t>
            </a:r>
            <a:r>
              <a:rPr lang="ru-RU" sz="1800" dirty="0">
                <a:latin typeface="+mj-lt"/>
              </a:rPr>
              <a:t> (</a:t>
            </a:r>
            <a:r>
              <a:rPr lang="ru-RU" sz="1800" dirty="0" err="1">
                <a:latin typeface="+mj-lt"/>
              </a:rPr>
              <a:t>әдістемелік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кабинеттердің</a:t>
            </a:r>
            <a:r>
              <a:rPr lang="ru-RU" sz="1800" dirty="0">
                <a:latin typeface="+mj-lt"/>
              </a:rPr>
              <a:t> (</a:t>
            </a:r>
            <a:r>
              <a:rPr lang="ru-RU" sz="1800" dirty="0" err="1">
                <a:latin typeface="+mj-lt"/>
              </a:rPr>
              <a:t>орталықтардың</a:t>
            </a:r>
            <a:r>
              <a:rPr lang="ru-RU" sz="1800" dirty="0">
                <a:latin typeface="+mj-lt"/>
              </a:rPr>
              <a:t>)</a:t>
            </a:r>
            <a:r>
              <a:rPr lang="ru-RU" sz="1800" b="1" dirty="0">
                <a:latin typeface="+mj-lt"/>
              </a:rPr>
              <a:t> БАСШЫЛАРЫ, </a:t>
            </a:r>
            <a:r>
              <a:rPr lang="ru-RU" sz="1800" dirty="0" err="1">
                <a:latin typeface="+mj-lt"/>
              </a:rPr>
              <a:t>бөлімдердің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басшылары</a:t>
            </a:r>
            <a:r>
              <a:rPr lang="ru-RU" sz="1800" dirty="0">
                <a:latin typeface="+mj-lt"/>
              </a:rPr>
              <a:t> (</a:t>
            </a:r>
            <a:r>
              <a:rPr lang="ru-RU" sz="1800" dirty="0" err="1">
                <a:latin typeface="+mj-lt"/>
              </a:rPr>
              <a:t>меңгерушілері</a:t>
            </a:r>
            <a:r>
              <a:rPr lang="ru-RU" sz="1800" dirty="0">
                <a:latin typeface="+mj-lt"/>
              </a:rPr>
              <a:t>) </a:t>
            </a:r>
            <a:r>
              <a:rPr lang="ru-RU" sz="1800" dirty="0">
                <a:latin typeface="+mj-lt"/>
                <a:ea typeface="Times New Roman" panose="02020603050405020304" pitchFamily="18" charset="0"/>
              </a:rPr>
              <a:t>- </a:t>
            </a:r>
            <a:r>
              <a:rPr lang="ru-RU" sz="2100" b="1" dirty="0">
                <a:latin typeface="+mj-lt"/>
              </a:rPr>
              <a:t>70 %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 err="1">
                <a:latin typeface="+mj-lt"/>
              </a:rPr>
              <a:t>Әдістемелік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кабинеттердің</a:t>
            </a:r>
            <a:r>
              <a:rPr lang="ru-RU" sz="1800" dirty="0">
                <a:latin typeface="+mj-lt"/>
              </a:rPr>
              <a:t> (</a:t>
            </a:r>
            <a:r>
              <a:rPr lang="ru-RU" sz="1800" dirty="0" err="1">
                <a:latin typeface="+mj-lt"/>
              </a:rPr>
              <a:t>орталықтардың</a:t>
            </a:r>
            <a:r>
              <a:rPr lang="ru-RU" sz="1800" dirty="0">
                <a:latin typeface="+mj-lt"/>
              </a:rPr>
              <a:t>) </a:t>
            </a:r>
            <a:r>
              <a:rPr lang="ru-RU" sz="1800" b="1" dirty="0">
                <a:latin typeface="+mj-lt"/>
              </a:rPr>
              <a:t>ӘДІСКЕРЛЕРІ </a:t>
            </a:r>
            <a:r>
              <a:rPr lang="ru-RU" sz="1800" b="1" dirty="0">
                <a:latin typeface="+mj-lt"/>
                <a:ea typeface="Times New Roman" panose="02020603050405020304" pitchFamily="18" charset="0"/>
              </a:rPr>
              <a:t>– </a:t>
            </a:r>
            <a:r>
              <a:rPr lang="ru-RU" sz="2100" b="1" dirty="0">
                <a:latin typeface="+mj-lt"/>
              </a:rPr>
              <a:t>70 %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1800" b="1" dirty="0">
              <a:latin typeface="+mj-lt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76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BC322F-16B3-43F4-BE33-97AB30C8AA95}"/>
              </a:ext>
            </a:extLst>
          </p:cNvPr>
          <p:cNvSpPr/>
          <p:nvPr/>
        </p:nvSpPr>
        <p:spPr>
          <a:xfrm>
            <a:off x="6393079" y="626307"/>
            <a:ext cx="5396807" cy="40011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080DA14-16DB-47FE-8970-3B6FA13DEA21}"/>
              </a:ext>
            </a:extLst>
          </p:cNvPr>
          <p:cNvSpPr/>
          <p:nvPr/>
        </p:nvSpPr>
        <p:spPr>
          <a:xfrm>
            <a:off x="414596" y="665462"/>
            <a:ext cx="5396807" cy="400110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8" name="Google Shape;299;p6"/>
          <p:cNvCxnSpPr/>
          <p:nvPr/>
        </p:nvCxnSpPr>
        <p:spPr>
          <a:xfrm>
            <a:off x="6106270" y="1674183"/>
            <a:ext cx="16795" cy="2258169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91E659-BD5A-78CA-7269-BD16A0D9CD51}"/>
              </a:ext>
            </a:extLst>
          </p:cNvPr>
          <p:cNvSpPr/>
          <p:nvPr/>
        </p:nvSpPr>
        <p:spPr>
          <a:xfrm>
            <a:off x="422079" y="639975"/>
            <a:ext cx="5000828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АҒЫМДАҒЫ ЖАҒДАЙ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760537" y="1057967"/>
            <a:ext cx="51232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Педагогтер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портфолиосын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қарағаннан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кейін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өткізіледі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191E659-BD5A-78CA-7269-BD16A0D9CD51}"/>
              </a:ext>
            </a:extLst>
          </p:cNvPr>
          <p:cNvSpPr/>
          <p:nvPr/>
        </p:nvSpPr>
        <p:spPr>
          <a:xfrm>
            <a:off x="6525800" y="634023"/>
            <a:ext cx="5000828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ҰСЫНЫС</a:t>
            </a:r>
          </a:p>
        </p:txBody>
      </p:sp>
      <p:cxnSp>
        <p:nvCxnSpPr>
          <p:cNvPr id="45" name="Google Shape;299;p6"/>
          <p:cNvCxnSpPr/>
          <p:nvPr/>
        </p:nvCxnSpPr>
        <p:spPr>
          <a:xfrm flipH="1">
            <a:off x="341521" y="1590311"/>
            <a:ext cx="14729" cy="2722984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302;p6"/>
          <p:cNvSpPr/>
          <p:nvPr/>
        </p:nvSpPr>
        <p:spPr>
          <a:xfrm>
            <a:off x="721676" y="1432838"/>
            <a:ext cx="4967762" cy="9575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1600"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Тестілеу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-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барлық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санаттар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үшін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бір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тест)</a:t>
            </a:r>
            <a:endParaRPr lang="ru-RU" sz="1600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lvl="0">
              <a:buClr>
                <a:srgbClr val="000000"/>
              </a:buClr>
              <a:buSzPts val="1600"/>
            </a:pPr>
            <a:r>
              <a:rPr lang="ru-RU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Пәндік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білім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- 30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тапсырма</a:t>
            </a:r>
            <a:endParaRPr lang="ru-RU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600"/>
            </a:pPr>
            <a:r>
              <a:rPr lang="ru-RU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Оқыту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әдістемесі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- 20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тапсырма</a:t>
            </a:r>
            <a:endParaRPr lang="ru-RU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600"/>
            </a:pPr>
            <a:r>
              <a:rPr lang="ru-RU" sz="14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Барлығы</a:t>
            </a:r>
            <a:r>
              <a:rPr lang="ru-RU" sz="1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- 50 </a:t>
            </a:r>
            <a:r>
              <a:rPr lang="ru-RU" sz="14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тапсырма</a:t>
            </a:r>
            <a:endParaRPr sz="160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03;p6"/>
          <p:cNvSpPr/>
          <p:nvPr/>
        </p:nvSpPr>
        <p:spPr>
          <a:xfrm>
            <a:off x="737382" y="2473124"/>
            <a:ext cx="4936351" cy="4897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  <a:sym typeface="Arial"/>
              </a:rPr>
              <a:t>2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  <a:sym typeface="Arial"/>
              </a:rPr>
              <a:t>.</a:t>
            </a:r>
            <a:r>
              <a:rPr lang="ru-RU" sz="16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Эссе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жазу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– </a:t>
            </a:r>
            <a:r>
              <a:rPr lang="ru-RU" sz="1600" b="1" dirty="0">
                <a:latin typeface="+mj-lt"/>
                <a:cs typeface="Arial" panose="020B0604020202020204" pitchFamily="34" charset="0"/>
                <a:sym typeface="Arial"/>
              </a:rPr>
              <a:t>250-300 </a:t>
            </a:r>
            <a:r>
              <a:rPr lang="ru-RU" sz="1600" dirty="0" err="1">
                <a:latin typeface="+mj-lt"/>
                <a:cs typeface="Arial" panose="020B0604020202020204" pitchFamily="34" charset="0"/>
                <a:sym typeface="Arial"/>
              </a:rPr>
              <a:t>сөз</a:t>
            </a:r>
            <a:endParaRPr lang="ru-RU" sz="1600" dirty="0">
              <a:latin typeface="+mj-lt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(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аттестаттау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кезінде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ескерілмейді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)</a:t>
            </a:r>
            <a:endParaRPr sz="1400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50" name="Google Shape;304;p6"/>
          <p:cNvSpPr/>
          <p:nvPr/>
        </p:nvSpPr>
        <p:spPr>
          <a:xfrm>
            <a:off x="721676" y="3991358"/>
            <a:ext cx="5053326" cy="162053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1600"/>
            </a:pPr>
            <a:endParaRPr lang="ru-RU" sz="1600" b="0" i="0" u="none" strike="noStrike" cap="none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305;p6"/>
          <p:cNvCxnSpPr/>
          <p:nvPr/>
        </p:nvCxnSpPr>
        <p:spPr>
          <a:xfrm>
            <a:off x="463797" y="2823140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307;p6"/>
          <p:cNvCxnSpPr/>
          <p:nvPr/>
        </p:nvCxnSpPr>
        <p:spPr>
          <a:xfrm>
            <a:off x="470005" y="1477825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310;p6"/>
          <p:cNvCxnSpPr/>
          <p:nvPr/>
        </p:nvCxnSpPr>
        <p:spPr>
          <a:xfrm>
            <a:off x="375380" y="4155944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82587"/>
              </p:ext>
            </p:extLst>
          </p:nvPr>
        </p:nvGraphicFramePr>
        <p:xfrm>
          <a:off x="919243" y="3940620"/>
          <a:ext cx="4847464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287">
                  <a:extLst>
                    <a:ext uri="{9D8B030D-6E8A-4147-A177-3AD203B41FA5}">
                      <a16:colId xmlns:a16="http://schemas.microsoft.com/office/drawing/2014/main" val="3924510486"/>
                    </a:ext>
                  </a:extLst>
                </a:gridCol>
                <a:gridCol w="2313177">
                  <a:extLst>
                    <a:ext uri="{9D8B030D-6E8A-4147-A177-3AD203B41FA5}">
                      <a16:colId xmlns:a16="http://schemas.microsoft.com/office/drawing/2014/main" val="2721409421"/>
                    </a:ext>
                  </a:extLst>
                </a:gridCol>
              </a:tblGrid>
              <a:tr h="28785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ПББ </a:t>
                      </a:r>
                      <a:r>
                        <a:rPr lang="ru-RU" sz="14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өтудің</a:t>
                      </a:r>
                      <a:r>
                        <a:rPr lang="ru-RU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ru-RU" sz="14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шекті</a:t>
                      </a:r>
                      <a:r>
                        <a:rPr lang="ru-RU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ru-RU" sz="14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деңгейі</a:t>
                      </a:r>
                      <a:endParaRPr lang="ru-RU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674"/>
                  </a:ext>
                </a:extLst>
              </a:tr>
              <a:tr h="261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«Педагог»</a:t>
                      </a:r>
                      <a:endParaRPr lang="ru-RU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50 %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206466"/>
                  </a:ext>
                </a:extLst>
              </a:tr>
              <a:tr h="261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«Педагог-модератор»</a:t>
                      </a:r>
                      <a:endParaRPr lang="ru-RU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60 %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544097"/>
                  </a:ext>
                </a:extLst>
              </a:tr>
              <a:tr h="261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«Педагог-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сарапшы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»</a:t>
                      </a:r>
                      <a:endParaRPr lang="ru-RU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70 %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770649"/>
                  </a:ext>
                </a:extLst>
              </a:tr>
              <a:tr h="230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«Педагог-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зерттеуші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»</a:t>
                      </a:r>
                      <a:endParaRPr lang="ru-RU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80 %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855217"/>
                  </a:ext>
                </a:extLst>
              </a:tr>
              <a:tr h="261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«Педагог-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шебер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»</a:t>
                      </a:r>
                      <a:endParaRPr lang="ru-RU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90 %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664366"/>
                  </a:ext>
                </a:extLst>
              </a:tr>
            </a:tbl>
          </a:graphicData>
        </a:graphic>
      </p:graphicFrame>
      <p:sp>
        <p:nvSpPr>
          <p:cNvPr id="36" name="Прямоугольник 35"/>
          <p:cNvSpPr/>
          <p:nvPr/>
        </p:nvSpPr>
        <p:spPr>
          <a:xfrm>
            <a:off x="6132253" y="960818"/>
            <a:ext cx="5949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Қызмет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нәтижелерін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кешенді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талдамалық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жинақтау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материалдары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қаралғанға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b="1" i="1" dirty="0" err="1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дейін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жүргізіледі</a:t>
            </a:r>
            <a:endParaRPr lang="ru-RU" b="1" i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0" name="Google Shape;305;p6"/>
          <p:cNvCxnSpPr/>
          <p:nvPr/>
        </p:nvCxnSpPr>
        <p:spPr>
          <a:xfrm>
            <a:off x="6132253" y="2580617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307;p6"/>
          <p:cNvCxnSpPr/>
          <p:nvPr/>
        </p:nvCxnSpPr>
        <p:spPr>
          <a:xfrm>
            <a:off x="6220025" y="1803435"/>
            <a:ext cx="166317" cy="3094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" name="Google Shape;310;p6"/>
          <p:cNvCxnSpPr/>
          <p:nvPr/>
        </p:nvCxnSpPr>
        <p:spPr>
          <a:xfrm flipV="1">
            <a:off x="6261854" y="3808768"/>
            <a:ext cx="111854" cy="3438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302;p6"/>
          <p:cNvSpPr/>
          <p:nvPr/>
        </p:nvSpPr>
        <p:spPr>
          <a:xfrm>
            <a:off x="6338141" y="1574140"/>
            <a:ext cx="5423503" cy="8247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buClr>
                <a:srgbClr val="000000"/>
              </a:buClr>
              <a:buSzPts val="1600"/>
              <a:buAutoNum type="arabicPeriod"/>
            </a:pP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Тестілеу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-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Тапсырмалар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күрделілігінің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3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деңгейі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vl="0">
              <a:buClr>
                <a:srgbClr val="000000"/>
              </a:buClr>
              <a:buSzPts val="1600"/>
            </a:pPr>
            <a:endParaRPr lang="ru-RU" sz="1600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lvl="0">
              <a:buClr>
                <a:srgbClr val="000000"/>
              </a:buClr>
              <a:buSzPts val="1600"/>
            </a:pPr>
            <a:r>
              <a:rPr lang="ru-RU" sz="16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Пәндік</a:t>
            </a:r>
            <a:r>
              <a:rPr lang="ru-RU" sz="16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білім</a:t>
            </a:r>
            <a:r>
              <a:rPr lang="ru-RU" sz="16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– </a:t>
            </a:r>
            <a:r>
              <a:rPr lang="en-US" sz="1600" b="1" i="0" u="none" strike="noStrike" cap="none" dirty="0">
                <a:solidFill>
                  <a:srgbClr val="C00000"/>
                </a:solidFill>
                <a:latin typeface="+mj-lt"/>
                <a:ea typeface="Arial"/>
                <a:cs typeface="Arial"/>
                <a:sym typeface="Arial"/>
              </a:rPr>
              <a:t>100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60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тапсырма</a:t>
            </a:r>
            <a:endParaRPr lang="ru-RU" sz="160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03;p6"/>
          <p:cNvSpPr/>
          <p:nvPr/>
        </p:nvSpPr>
        <p:spPr>
          <a:xfrm>
            <a:off x="6383070" y="2459929"/>
            <a:ext cx="5443630" cy="47629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Алынып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тасталады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62" name="Google Shape;304;p6"/>
          <p:cNvSpPr/>
          <p:nvPr/>
        </p:nvSpPr>
        <p:spPr>
          <a:xfrm>
            <a:off x="6278951" y="4026016"/>
            <a:ext cx="5537669" cy="160334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1600"/>
            </a:pPr>
            <a:endParaRPr lang="ru-RU" sz="1600" b="0" i="0" u="none" strike="noStrike" cap="none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60453" y="5684826"/>
            <a:ext cx="5028985" cy="79650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Педагогтер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ПББ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рәсімінен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күнтізбелік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жылы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2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рет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тегін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өте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алады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272925" y="5691006"/>
            <a:ext cx="5543695" cy="97586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0"/>
            <a:endParaRPr lang="ru-RU" sz="14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0"/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Педагогтер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ПББ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рәсімінен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өте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алады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</a:t>
            </a:r>
          </a:p>
          <a:p>
            <a:pPr marL="285750" lvl="0" indent="-285750">
              <a:buFontTx/>
              <a:buChar char="-"/>
            </a:pPr>
            <a:r>
              <a:rPr lang="ru-RU" sz="1600" dirty="0" err="1">
                <a:solidFill>
                  <a:srgbClr val="C00000"/>
                </a:solidFill>
                <a:latin typeface="+mj-lt"/>
              </a:rPr>
              <a:t>білім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 беру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саласындағы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уәкілетті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 орган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бекіткен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кестеге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сәйкес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жыл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ішінде</a:t>
            </a:r>
            <a:endParaRPr lang="ru-RU" sz="1600" dirty="0">
              <a:solidFill>
                <a:srgbClr val="C00000"/>
              </a:solidFill>
              <a:latin typeface="+mj-lt"/>
            </a:endParaRPr>
          </a:p>
          <a:p>
            <a:pPr marL="285750" lvl="0" indent="-285750">
              <a:buFontTx/>
              <a:buChar char="-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рет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тегін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1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рет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 –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ақылы</a:t>
            </a:r>
            <a:r>
              <a:rPr lang="ru-RU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+mj-lt"/>
              </a:rPr>
              <a:t>негізде</a:t>
            </a:r>
            <a:endParaRPr lang="ru-RU" sz="1600" dirty="0">
              <a:solidFill>
                <a:srgbClr val="C00000"/>
              </a:solidFill>
              <a:latin typeface="+mj-lt"/>
            </a:endParaRPr>
          </a:p>
          <a:p>
            <a:pPr lvl="0"/>
            <a:endParaRPr lang="ru-RU" sz="14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ru-RU" sz="14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D4B604C-FC19-E9E3-4A97-B2C41D64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69008"/>
              </p:ext>
            </p:extLst>
          </p:nvPr>
        </p:nvGraphicFramePr>
        <p:xfrm>
          <a:off x="6487427" y="4309314"/>
          <a:ext cx="484587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221">
                  <a:extLst>
                    <a:ext uri="{9D8B030D-6E8A-4147-A177-3AD203B41FA5}">
                      <a16:colId xmlns:a16="http://schemas.microsoft.com/office/drawing/2014/main" val="3924510486"/>
                    </a:ext>
                  </a:extLst>
                </a:gridCol>
                <a:gridCol w="2386658">
                  <a:extLst>
                    <a:ext uri="{9D8B030D-6E8A-4147-A177-3AD203B41FA5}">
                      <a16:colId xmlns:a16="http://schemas.microsoft.com/office/drawing/2014/main" val="2721409421"/>
                    </a:ext>
                  </a:extLst>
                </a:gridCol>
              </a:tblGrid>
              <a:tr h="2144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ПББ </a:t>
                      </a:r>
                      <a:r>
                        <a:rPr lang="ru-RU" sz="16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өтудің</a:t>
                      </a: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ru-RU" sz="16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шекті</a:t>
                      </a:r>
                      <a:r>
                        <a:rPr lang="ru-RU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ru-RU" sz="16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деңгейі</a:t>
                      </a:r>
                      <a:endParaRPr lang="ru-RU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674"/>
                  </a:ext>
                </a:extLst>
              </a:tr>
              <a:tr h="194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«Педагог-модератор»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60 %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544097"/>
                  </a:ext>
                </a:extLst>
              </a:tr>
              <a:tr h="194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«Педагог-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сарапшы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»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70 %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770649"/>
                  </a:ext>
                </a:extLst>
              </a:tr>
            </a:tbl>
          </a:graphicData>
        </a:graphic>
      </p:graphicFrame>
      <p:sp>
        <p:nvSpPr>
          <p:cNvPr id="11" name="Google Shape;303;p6">
            <a:extLst>
              <a:ext uri="{FF2B5EF4-FFF2-40B4-BE49-F238E27FC236}">
                <a16:creationId xmlns:a16="http://schemas.microsoft.com/office/drawing/2014/main" id="{007226EB-FCAA-060A-5DC7-9315C9F562B7}"/>
              </a:ext>
            </a:extLst>
          </p:cNvPr>
          <p:cNvSpPr/>
          <p:nvPr/>
        </p:nvSpPr>
        <p:spPr>
          <a:xfrm>
            <a:off x="754334" y="3128342"/>
            <a:ext cx="4919399" cy="7787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Біліктілік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санатын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беру (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растау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)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кезінде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барлық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педагогтер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ПББ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рәсімінен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өтеді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303;p6">
            <a:extLst>
              <a:ext uri="{FF2B5EF4-FFF2-40B4-BE49-F238E27FC236}">
                <a16:creationId xmlns:a16="http://schemas.microsoft.com/office/drawing/2014/main" id="{84235965-F83B-0009-3F1F-1A662680758D}"/>
              </a:ext>
            </a:extLst>
          </p:cNvPr>
          <p:cNvSpPr/>
          <p:nvPr/>
        </p:nvSpPr>
        <p:spPr>
          <a:xfrm>
            <a:off x="6344960" y="3128342"/>
            <a:ext cx="5481739" cy="83603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«Педагог-модератор», «педагог-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сарапшы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»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біліктілік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санатын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беруге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үміткер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педагогтер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ПББ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рәсімінен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өтеді</a:t>
            </a:r>
            <a:r>
              <a:rPr lang="ru-RU" sz="1600" b="1" dirty="0">
                <a:solidFill>
                  <a:srgbClr val="C00000"/>
                </a:solidFill>
                <a:latin typeface="+mj-lt"/>
              </a:rPr>
              <a:t> 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0"/>
            <a:ext cx="12192000" cy="556524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ru-RU" sz="2000" b="1" dirty="0">
              <a:solidFill>
                <a:srgbClr val="FFC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235987" y="1380584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3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222150" y="4011188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5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220733" y="2716719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7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5987932" y="3712847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9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5969387" y="2463354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71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5966334" y="1674183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443147" y="82837"/>
            <a:ext cx="4003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Oswald"/>
                <a:cs typeface="Times New Roman"/>
              </a:rPr>
              <a:t>ПЕДАГОГТЕРДІҢ 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БІЛІМІН БАҒАЛАУ 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88A3C-4B1D-0F35-E231-BF941E0B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1387"/>
            <a:ext cx="2743200" cy="365125"/>
          </a:xfrm>
        </p:spPr>
        <p:txBody>
          <a:bodyPr/>
          <a:lstStyle/>
          <a:p>
            <a:fld id="{3C37A03D-2B07-493C-91EA-3145C93517F4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38231" y="0"/>
            <a:ext cx="12192000" cy="787400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5600" y="53577"/>
            <a:ext cx="1148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Oswald"/>
                <a:cs typeface="Times New Roman"/>
              </a:rPr>
              <a:t>3-ТАРАУ. 2-ПАРАГРАФ.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Қызмет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нәтижелерін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кешенді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талдамалық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жинақтау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Oswald"/>
                <a:cs typeface="Times New Roman"/>
              </a:rPr>
              <a:t>тәртібі</a:t>
            </a:r>
            <a:endParaRPr lang="ru-RU" sz="2000" b="1" dirty="0">
              <a:solidFill>
                <a:srgbClr val="FFC000"/>
              </a:solidFill>
              <a:latin typeface="Oswald"/>
              <a:cs typeface="Times New Roman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79869" y="2736293"/>
            <a:ext cx="4772794" cy="1480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55600" y="962640"/>
            <a:ext cx="11341100" cy="16458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Group 17"/>
          <p:cNvGrpSpPr/>
          <p:nvPr/>
        </p:nvGrpSpPr>
        <p:grpSpPr>
          <a:xfrm>
            <a:off x="779607" y="2619714"/>
            <a:ext cx="253469" cy="269841"/>
            <a:chOff x="0" y="0"/>
            <a:chExt cx="3619627" cy="3134614"/>
          </a:xfrm>
          <a:solidFill>
            <a:srgbClr val="FFC000"/>
          </a:solidFill>
        </p:grpSpPr>
        <p:sp>
          <p:nvSpPr>
            <p:cNvPr id="13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366356" y="976053"/>
            <a:ext cx="101144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Қызмет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нәтижелерін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кешенді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талдамалық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жинақтауға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арналған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педагог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материалдары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педагог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қызметінің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бағыттары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бойынша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құжаттарды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мәліметтерді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):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білім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алушылардың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үлгерімі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мен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оқыту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сапасының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динамикасы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;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білім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алушылардың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тәрбиеленушілердің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)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және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педагогтердің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конкурстардағы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олимпиадалардағы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жарыстардағы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чемпионаттардағы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жетістіктерінен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интеграциялау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;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тәжірибені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жинақтау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трансляциялау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),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әдістемелік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материалдар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Педагогикалық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қоғамдастықтағы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өзара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әрекеттесі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біліктілікті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арттыру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әртүрлі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дерекқорлары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арқылы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платформада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жұмыс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істегеннен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бастап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)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қалыптастырылады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8" y="1139881"/>
            <a:ext cx="685800" cy="437198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2067026" y="2909147"/>
            <a:ext cx="33779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ea typeface="Times New Roman" panose="02020603050405020304" pitchFamily="18" charset="0"/>
              </a:rPr>
              <a:t>Платформа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педагогтерді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кәсіби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белсенділікке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ынталандыру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үшін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жыл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сайын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жүйелі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түрде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толықтырылып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отырады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289774" y="2688589"/>
            <a:ext cx="4889500" cy="1480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Group 17"/>
          <p:cNvGrpSpPr/>
          <p:nvPr/>
        </p:nvGrpSpPr>
        <p:grpSpPr>
          <a:xfrm>
            <a:off x="6134231" y="2648041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23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7117113" y="2767280"/>
            <a:ext cx="38364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Педагогтің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жеке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кабинетіне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платформада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кіру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педагогке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аттестаттаушы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органның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Комиссияның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жауапты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тұлғасына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материалдарды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жүктеу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құқығынсыз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беріледі</a:t>
            </a:r>
            <a:endParaRPr lang="ru-RU" sz="1600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06" y="2878835"/>
            <a:ext cx="583776" cy="55016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53" y="3002385"/>
            <a:ext cx="550727" cy="550165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1238250" y="4287011"/>
            <a:ext cx="10344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latin typeface="+mj-lt"/>
                <a:ea typeface="Times New Roman" panose="02020603050405020304" pitchFamily="18" charset="0"/>
              </a:rPr>
              <a:t>Платформа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жұмыс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істей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бастағанға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дейін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педагог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қызметінің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нәтижелерін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кешенді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талдамалық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жинақтау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материалдарын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білім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беру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ұйымы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қалыптастырады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және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тиісті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деңгейдегі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комиссияға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электрондық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жеткізгіштерде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немесе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қағаз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форматта</a:t>
            </a:r>
            <a:r>
              <a:rPr lang="ru-RU" sz="14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+mj-lt"/>
                <a:ea typeface="Times New Roman" panose="02020603050405020304" pitchFamily="18" charset="0"/>
              </a:rPr>
              <a:t>жіберіледі</a:t>
            </a:r>
            <a:endParaRPr lang="ru-RU" sz="1400" b="1" dirty="0"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015198" y="4350059"/>
            <a:ext cx="0" cy="6125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14959" y="5074820"/>
            <a:ext cx="5893336" cy="136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807200" y="5056031"/>
            <a:ext cx="4889500" cy="13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113122" y="5095571"/>
            <a:ext cx="50951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ea typeface="Times New Roman" panose="02020603050405020304" pitchFamily="18" charset="0"/>
              </a:rPr>
              <a:t>87. Комиссия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Платформада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осы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Қағидаларға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12-қосымшаға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сәйкес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Педагог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қызметін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бағалау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критерийлері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мен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тиімділік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көрсеткіштеріне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сәйкес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қызмет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нәтижелерін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кешенді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талдамалық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жинақтауды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жүргізеді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4" y="5435219"/>
            <a:ext cx="735584" cy="551688"/>
          </a:xfrm>
          <a:prstGeom prst="rect">
            <a:avLst/>
          </a:prstGeom>
        </p:spPr>
      </p:pic>
      <p:sp>
        <p:nvSpPr>
          <p:cNvPr id="41" name="Прямоугольник 40"/>
          <p:cNvSpPr/>
          <p:nvPr/>
        </p:nvSpPr>
        <p:spPr>
          <a:xfrm>
            <a:off x="6943894" y="5068854"/>
            <a:ext cx="45369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Платформа </a:t>
            </a:r>
            <a:r>
              <a:rPr lang="ru-RU" sz="1600" dirty="0" err="1">
                <a:latin typeface="+mj-lt"/>
              </a:rPr>
              <a:t>жұмыс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істей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бастағанға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дейін</a:t>
            </a:r>
            <a:r>
              <a:rPr lang="ru-RU" sz="1600" dirty="0">
                <a:latin typeface="+mj-lt"/>
              </a:rPr>
              <a:t> Комиссия педагог </a:t>
            </a:r>
            <a:r>
              <a:rPr lang="ru-RU" sz="1600" dirty="0" err="1">
                <a:latin typeface="+mj-lt"/>
              </a:rPr>
              <a:t>қызметінің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нәтижелерін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электрондық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немесе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қағаз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форматта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кешенді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талдамалық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жинақтау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материалдарын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қарайды</a:t>
            </a:r>
            <a:r>
              <a:rPr lang="ru-RU" sz="1600" dirty="0">
                <a:latin typeface="+mj-lt"/>
              </a:rPr>
              <a:t>.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6429006" y="5095571"/>
            <a:ext cx="0" cy="11807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1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1201" y="1386401"/>
            <a:ext cx="984731" cy="702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350;p8"/>
          <p:cNvCxnSpPr/>
          <p:nvPr/>
        </p:nvCxnSpPr>
        <p:spPr>
          <a:xfrm flipV="1">
            <a:off x="6414104" y="1880113"/>
            <a:ext cx="3367043" cy="788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7205085" y="58537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Тұрақты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толықтыру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a typeface="Arial"/>
              <a:cs typeface="Arial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80" y="3152512"/>
            <a:ext cx="891870" cy="5942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940" y="2575553"/>
            <a:ext cx="666534" cy="60697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6363124" y="975910"/>
            <a:ext cx="3764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Педагог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бейінін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педагогтердің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қызметі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туралы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жеке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деректер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мен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мәліметтерді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қамтитын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әртүрлі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дерекқорлармен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интеграциялау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ea typeface="Arial"/>
                <a:cs typeface="Arial"/>
              </a:rPr>
              <a:t>арқылы</a:t>
            </a:r>
            <a:endParaRPr lang="ru-RU" sz="1400" dirty="0">
              <a:solidFill>
                <a:schemeClr val="accent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3" name="Скругленный прямоугольник 1">
            <a:extLst>
              <a:ext uri="{FF2B5EF4-FFF2-40B4-BE49-F238E27FC236}">
                <a16:creationId xmlns:a16="http://schemas.microsoft.com/office/drawing/2014/main" id="{9BD01693-C781-17E4-1B9F-D11BDBDD7469}"/>
              </a:ext>
            </a:extLst>
          </p:cNvPr>
          <p:cNvSpPr/>
          <p:nvPr/>
        </p:nvSpPr>
        <p:spPr>
          <a:xfrm>
            <a:off x="2153489" y="720346"/>
            <a:ext cx="2066505" cy="307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r>
              <a:rPr lang="ru-RU" sz="1400" b="1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</a:rPr>
              <a:t> Логин</a:t>
            </a: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r>
              <a:rPr lang="ru-RU" sz="1400" b="1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</a:rPr>
              <a:t> </a:t>
            </a:r>
          </a:p>
        </p:txBody>
      </p:sp>
      <p:sp>
        <p:nvSpPr>
          <p:cNvPr id="5" name="Google Shape;302;p6">
            <a:extLst>
              <a:ext uri="{FF2B5EF4-FFF2-40B4-BE49-F238E27FC236}">
                <a16:creationId xmlns:a16="http://schemas.microsoft.com/office/drawing/2014/main" id="{3FDBE6FB-8082-3D02-0A33-4EAD4EEA4C99}"/>
              </a:ext>
            </a:extLst>
          </p:cNvPr>
          <p:cNvSpPr/>
          <p:nvPr/>
        </p:nvSpPr>
        <p:spPr>
          <a:xfrm>
            <a:off x="714599" y="3647117"/>
            <a:ext cx="1821565" cy="42075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b="1" dirty="0" err="1">
                <a:latin typeface="Arial Narrow" panose="020B0606020202030204" pitchFamily="34" charset="0"/>
              </a:rPr>
              <a:t>Тәжірибені</a:t>
            </a:r>
            <a:r>
              <a:rPr lang="ru-RU" sz="1200" b="1" dirty="0">
                <a:latin typeface="Arial Narrow" panose="020B0606020202030204" pitchFamily="34" charset="0"/>
              </a:rPr>
              <a:t> </a:t>
            </a:r>
            <a:r>
              <a:rPr lang="ru-RU" sz="1200" b="1" dirty="0" err="1">
                <a:latin typeface="Arial Narrow" panose="020B0606020202030204" pitchFamily="34" charset="0"/>
              </a:rPr>
              <a:t>бақылау</a:t>
            </a:r>
            <a:endParaRPr lang="ru-RU" sz="1200" b="1" dirty="0">
              <a:latin typeface="Arial Narrow" panose="020B0606020202030204" pitchFamily="34" charset="0"/>
            </a:endParaRPr>
          </a:p>
        </p:txBody>
      </p:sp>
      <p:sp>
        <p:nvSpPr>
          <p:cNvPr id="6" name="Google Shape;302;p6">
            <a:extLst>
              <a:ext uri="{FF2B5EF4-FFF2-40B4-BE49-F238E27FC236}">
                <a16:creationId xmlns:a16="http://schemas.microsoft.com/office/drawing/2014/main" id="{B5C7B173-CD22-B119-ACB7-2BC9B63EA001}"/>
              </a:ext>
            </a:extLst>
          </p:cNvPr>
          <p:cNvSpPr/>
          <p:nvPr/>
        </p:nvSpPr>
        <p:spPr>
          <a:xfrm>
            <a:off x="714598" y="4156583"/>
            <a:ext cx="1821565" cy="64338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200" b="1" dirty="0" err="1">
                <a:cs typeface="Arial" panose="020B0604020202020204" pitchFamily="34" charset="0"/>
              </a:rPr>
              <a:t>Білім</a:t>
            </a:r>
            <a:r>
              <a:rPr lang="ru-RU" sz="1200" b="1" dirty="0">
                <a:cs typeface="Arial" panose="020B0604020202020204" pitchFamily="34" charset="0"/>
              </a:rPr>
              <a:t> </a:t>
            </a:r>
            <a:r>
              <a:rPr lang="ru-RU" sz="1200" b="1" dirty="0" err="1">
                <a:cs typeface="Arial" panose="020B0604020202020204" pitchFamily="34" charset="0"/>
              </a:rPr>
              <a:t>алушылардың</a:t>
            </a:r>
            <a:r>
              <a:rPr lang="ru-RU" sz="1200" b="1" dirty="0">
                <a:cs typeface="Arial" panose="020B0604020202020204" pitchFamily="34" charset="0"/>
              </a:rPr>
              <a:t> (</a:t>
            </a:r>
            <a:r>
              <a:rPr lang="ru-RU" sz="1200" b="1" dirty="0" err="1">
                <a:cs typeface="Arial" panose="020B0604020202020204" pitchFamily="34" charset="0"/>
              </a:rPr>
              <a:t>тәрбиеленушілердің</a:t>
            </a:r>
            <a:r>
              <a:rPr lang="ru-RU" sz="1200" b="1" dirty="0">
                <a:cs typeface="Arial" panose="020B0604020202020204" pitchFamily="34" charset="0"/>
              </a:rPr>
              <a:t>)</a:t>
            </a:r>
            <a:r>
              <a:rPr lang="ru-RU" sz="1200" b="1" dirty="0" err="1">
                <a:cs typeface="Arial" panose="020B0604020202020204" pitchFamily="34" charset="0"/>
              </a:rPr>
              <a:t>жетістіктері</a:t>
            </a:r>
            <a:endParaRPr lang="ru-RU" sz="1200" dirty="0">
              <a:cs typeface="Arial" panose="020B0604020202020204" pitchFamily="34" charset="0"/>
            </a:endParaRPr>
          </a:p>
        </p:txBody>
      </p:sp>
      <p:sp>
        <p:nvSpPr>
          <p:cNvPr id="7" name="Google Shape;302;p6">
            <a:extLst>
              <a:ext uri="{FF2B5EF4-FFF2-40B4-BE49-F238E27FC236}">
                <a16:creationId xmlns:a16="http://schemas.microsoft.com/office/drawing/2014/main" id="{F63D2767-1D7C-ED91-D615-CB9194275BAD}"/>
              </a:ext>
            </a:extLst>
          </p:cNvPr>
          <p:cNvSpPr/>
          <p:nvPr/>
        </p:nvSpPr>
        <p:spPr>
          <a:xfrm>
            <a:off x="714596" y="5412995"/>
            <a:ext cx="1821565" cy="71725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200" b="1" dirty="0" err="1">
                <a:cs typeface="Arial" panose="020B0604020202020204" pitchFamily="34" charset="0"/>
              </a:rPr>
              <a:t>Үздік</a:t>
            </a:r>
            <a:r>
              <a:rPr lang="ru-RU" sz="1200" b="1" dirty="0">
                <a:cs typeface="Arial" panose="020B0604020202020204" pitchFamily="34" charset="0"/>
              </a:rPr>
              <a:t> </a:t>
            </a:r>
            <a:r>
              <a:rPr lang="ru-RU" sz="1200" b="1" dirty="0" err="1">
                <a:cs typeface="Arial" panose="020B0604020202020204" pitchFamily="34" charset="0"/>
              </a:rPr>
              <a:t>педагогикалық</a:t>
            </a:r>
            <a:r>
              <a:rPr lang="ru-RU" sz="1200" b="1" dirty="0">
                <a:cs typeface="Arial" panose="020B0604020202020204" pitchFamily="34" charset="0"/>
              </a:rPr>
              <a:t> </a:t>
            </a:r>
            <a:r>
              <a:rPr lang="ru-RU" sz="1200" b="1" dirty="0" err="1">
                <a:cs typeface="Arial" panose="020B0604020202020204" pitchFamily="34" charset="0"/>
              </a:rPr>
              <a:t>тәжірибелерді</a:t>
            </a:r>
            <a:r>
              <a:rPr lang="ru-RU" sz="1200" b="1" dirty="0">
                <a:cs typeface="Arial" panose="020B0604020202020204" pitchFamily="34" charset="0"/>
              </a:rPr>
              <a:t> </a:t>
            </a:r>
            <a:r>
              <a:rPr lang="ru-RU" sz="1200" b="1" dirty="0" err="1">
                <a:cs typeface="Arial" panose="020B0604020202020204" pitchFamily="34" charset="0"/>
              </a:rPr>
              <a:t>жалпылау</a:t>
            </a:r>
            <a:r>
              <a:rPr lang="ru-RU" sz="1200" b="1" dirty="0">
                <a:cs typeface="Arial" panose="020B0604020202020204" pitchFamily="34" charset="0"/>
              </a:rPr>
              <a:t> (</a:t>
            </a:r>
            <a:r>
              <a:rPr lang="ru-RU" sz="1200" b="1" dirty="0" err="1">
                <a:cs typeface="Arial" panose="020B0604020202020204" pitchFamily="34" charset="0"/>
              </a:rPr>
              <a:t>тарату</a:t>
            </a:r>
            <a:r>
              <a:rPr lang="ru-RU" sz="1200" b="1" dirty="0">
                <a:cs typeface="Arial" panose="020B0604020202020204" pitchFamily="34" charset="0"/>
              </a:rPr>
              <a:t>) </a:t>
            </a:r>
          </a:p>
        </p:txBody>
      </p:sp>
      <p:sp>
        <p:nvSpPr>
          <p:cNvPr id="17" name="Google Shape;302;p6">
            <a:extLst>
              <a:ext uri="{FF2B5EF4-FFF2-40B4-BE49-F238E27FC236}">
                <a16:creationId xmlns:a16="http://schemas.microsoft.com/office/drawing/2014/main" id="{CAB57F00-D4E9-E6B0-58EB-EBDB8EAC1E33}"/>
              </a:ext>
            </a:extLst>
          </p:cNvPr>
          <p:cNvSpPr/>
          <p:nvPr/>
        </p:nvSpPr>
        <p:spPr>
          <a:xfrm>
            <a:off x="714597" y="4888682"/>
            <a:ext cx="1821565" cy="4429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200" b="1" dirty="0">
                <a:cs typeface="Arial" panose="020B0604020202020204" pitchFamily="34" charset="0"/>
              </a:rPr>
              <a:t>Педагог </a:t>
            </a:r>
            <a:r>
              <a:rPr lang="ru-RU" sz="1200" b="1" dirty="0" err="1">
                <a:cs typeface="Arial" panose="020B0604020202020204" pitchFamily="34" charset="0"/>
              </a:rPr>
              <a:t>жетістіктері</a:t>
            </a:r>
            <a:endParaRPr lang="ru-RU" sz="1200" dirty="0"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4C29E-40FB-6590-F83A-2BCA1F24FCA8}"/>
              </a:ext>
            </a:extLst>
          </p:cNvPr>
          <p:cNvSpPr txBox="1"/>
          <p:nvPr/>
        </p:nvSpPr>
        <p:spPr>
          <a:xfrm>
            <a:off x="720467" y="2204513"/>
            <a:ext cx="7296135" cy="338554"/>
          </a:xfrm>
          <a:prstGeom prst="rect">
            <a:avLst/>
          </a:prstGeom>
          <a:solidFill>
            <a:srgbClr val="002147"/>
          </a:solidFill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600" b="1" dirty="0" err="1">
                <a:solidFill>
                  <a:srgbClr val="FFC000"/>
                </a:solidFill>
                <a:latin typeface="Arial Narrow" panose="020B0606020202030204" pitchFamily="34" charset="0"/>
                <a:sym typeface="Arial"/>
              </a:rPr>
              <a:t>Негізгі</a:t>
            </a:r>
            <a:r>
              <a:rPr lang="ru-RU" sz="1600" b="1" dirty="0">
                <a:solidFill>
                  <a:srgbClr val="FFC000"/>
                </a:solidFill>
                <a:latin typeface="Arial Narrow" panose="020B0606020202030204" pitchFamily="34" charset="0"/>
                <a:sym typeface="Arial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Arial Narrow" panose="020B0606020202030204" pitchFamily="34" charset="0"/>
                <a:sym typeface="Arial"/>
              </a:rPr>
              <a:t>қойындылар</a:t>
            </a:r>
            <a:endParaRPr lang="ru-RU" sz="1600" b="1" dirty="0">
              <a:solidFill>
                <a:srgbClr val="FFC000"/>
              </a:solidFill>
              <a:latin typeface="Arial Narrow" panose="020B0606020202030204" pitchFamily="34" charset="0"/>
              <a:sym typeface="Arial"/>
            </a:endParaRPr>
          </a:p>
        </p:txBody>
      </p:sp>
      <p:sp>
        <p:nvSpPr>
          <p:cNvPr id="20" name="Google Shape;302;p6">
            <a:extLst>
              <a:ext uri="{FF2B5EF4-FFF2-40B4-BE49-F238E27FC236}">
                <a16:creationId xmlns:a16="http://schemas.microsoft.com/office/drawing/2014/main" id="{5A72D653-4D3A-D6F4-E12F-93B2C650BF12}"/>
              </a:ext>
            </a:extLst>
          </p:cNvPr>
          <p:cNvSpPr/>
          <p:nvPr/>
        </p:nvSpPr>
        <p:spPr>
          <a:xfrm>
            <a:off x="714600" y="3137651"/>
            <a:ext cx="1821565" cy="42075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b="1" dirty="0" err="1">
                <a:latin typeface="Arial Narrow" panose="020B0606020202030204" pitchFamily="34" charset="0"/>
              </a:rPr>
              <a:t>Оқыту</a:t>
            </a:r>
            <a:r>
              <a:rPr lang="ru-RU" sz="1200" b="1" dirty="0">
                <a:latin typeface="Arial Narrow" panose="020B0606020202030204" pitchFamily="34" charset="0"/>
              </a:rPr>
              <a:t> </a:t>
            </a:r>
            <a:r>
              <a:rPr lang="ru-RU" sz="1200" b="1" dirty="0" err="1">
                <a:latin typeface="Arial Narrow" panose="020B0606020202030204" pitchFamily="34" charset="0"/>
              </a:rPr>
              <a:t>сапасын</a:t>
            </a:r>
            <a:r>
              <a:rPr lang="ru-RU" sz="1200" b="1" dirty="0">
                <a:latin typeface="Arial Narrow" panose="020B0606020202030204" pitchFamily="34" charset="0"/>
              </a:rPr>
              <a:t> </a:t>
            </a:r>
            <a:r>
              <a:rPr lang="ru-RU" sz="1200" b="1" dirty="0" err="1">
                <a:latin typeface="Arial Narrow" panose="020B0606020202030204" pitchFamily="34" charset="0"/>
              </a:rPr>
              <a:t>мониторингтеу</a:t>
            </a:r>
            <a:endParaRPr lang="ru-RU" sz="1200" b="1" dirty="0">
              <a:latin typeface="Arial Narrow" panose="020B0606020202030204" pitchFamily="34" charset="0"/>
            </a:endParaRPr>
          </a:p>
        </p:txBody>
      </p:sp>
      <p:sp>
        <p:nvSpPr>
          <p:cNvPr id="21" name="Скругленный прямоугольник 1">
            <a:extLst>
              <a:ext uri="{FF2B5EF4-FFF2-40B4-BE49-F238E27FC236}">
                <a16:creationId xmlns:a16="http://schemas.microsoft.com/office/drawing/2014/main" id="{24AB84DF-6B1F-A520-4E40-330AB5CD97E3}"/>
              </a:ext>
            </a:extLst>
          </p:cNvPr>
          <p:cNvSpPr/>
          <p:nvPr/>
        </p:nvSpPr>
        <p:spPr>
          <a:xfrm>
            <a:off x="720466" y="690607"/>
            <a:ext cx="1305420" cy="13398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r>
              <a:rPr lang="ru-RU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</a:rPr>
              <a:t>Педагогтің</a:t>
            </a:r>
            <a:r>
              <a:rPr lang="ru-RU" sz="1400" b="1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</a:rPr>
              <a:t> </a:t>
            </a:r>
            <a:r>
              <a:rPr lang="ru-RU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</a:rPr>
              <a:t>жеке</a:t>
            </a:r>
            <a:r>
              <a:rPr lang="ru-RU" sz="1400" b="1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</a:rPr>
              <a:t> </a:t>
            </a:r>
            <a:r>
              <a:rPr lang="ru-RU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</a:rPr>
              <a:t>кабинеті</a:t>
            </a:r>
            <a:endParaRPr lang="ru-RU" sz="1000" b="1" dirty="0">
              <a:solidFill>
                <a:schemeClr val="accent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23" name="Скругленный прямоугольник 1">
            <a:extLst>
              <a:ext uri="{FF2B5EF4-FFF2-40B4-BE49-F238E27FC236}">
                <a16:creationId xmlns:a16="http://schemas.microsoft.com/office/drawing/2014/main" id="{43BE5B41-6CCF-063B-49AC-404AA8E36D39}"/>
              </a:ext>
            </a:extLst>
          </p:cNvPr>
          <p:cNvSpPr/>
          <p:nvPr/>
        </p:nvSpPr>
        <p:spPr>
          <a:xfrm>
            <a:off x="2153489" y="1165737"/>
            <a:ext cx="2066505" cy="307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r>
              <a:rPr lang="ru-RU" sz="1400" b="1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</a:rPr>
              <a:t>Пароль</a:t>
            </a: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r>
              <a:rPr lang="ru-RU" sz="1400" b="1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</a:rPr>
              <a:t> </a:t>
            </a:r>
          </a:p>
        </p:txBody>
      </p:sp>
      <p:sp>
        <p:nvSpPr>
          <p:cNvPr id="24" name="Google Shape;302;p6">
            <a:extLst>
              <a:ext uri="{FF2B5EF4-FFF2-40B4-BE49-F238E27FC236}">
                <a16:creationId xmlns:a16="http://schemas.microsoft.com/office/drawing/2014/main" id="{D55ABF45-9962-CBB6-225A-AE3FCFE2CFB5}"/>
              </a:ext>
            </a:extLst>
          </p:cNvPr>
          <p:cNvSpPr/>
          <p:nvPr/>
        </p:nvSpPr>
        <p:spPr>
          <a:xfrm>
            <a:off x="720466" y="2639332"/>
            <a:ext cx="1821565" cy="42080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b="1" dirty="0">
                <a:latin typeface="Arial Narrow" panose="020B0606020202030204" pitchFamily="34" charset="0"/>
              </a:rPr>
              <a:t>Жеке </a:t>
            </a:r>
            <a:r>
              <a:rPr lang="ru-RU" sz="1200" b="1" dirty="0" err="1">
                <a:latin typeface="Arial Narrow" panose="020B0606020202030204" pitchFamily="34" charset="0"/>
              </a:rPr>
              <a:t>мәліметтер</a:t>
            </a:r>
            <a:endParaRPr lang="ru-RU" sz="1200" b="1" dirty="0">
              <a:latin typeface="Arial Narrow" panose="020B0606020202030204" pitchFamily="34" charset="0"/>
            </a:endParaRPr>
          </a:p>
        </p:txBody>
      </p:sp>
      <p:sp>
        <p:nvSpPr>
          <p:cNvPr id="25" name="Google Shape;302;p6">
            <a:extLst>
              <a:ext uri="{FF2B5EF4-FFF2-40B4-BE49-F238E27FC236}">
                <a16:creationId xmlns:a16="http://schemas.microsoft.com/office/drawing/2014/main" id="{FC5202E0-DE79-89A0-B846-3379769FE491}"/>
              </a:ext>
            </a:extLst>
          </p:cNvPr>
          <p:cNvSpPr/>
          <p:nvPr/>
        </p:nvSpPr>
        <p:spPr>
          <a:xfrm>
            <a:off x="2640918" y="2644997"/>
            <a:ext cx="5375686" cy="42080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dirty="0" err="1"/>
              <a:t>Білімі</a:t>
            </a:r>
            <a:r>
              <a:rPr lang="ru-RU" sz="1200" dirty="0"/>
              <a:t>, </a:t>
            </a:r>
            <a:r>
              <a:rPr lang="ru-RU" sz="1200" dirty="0" err="1"/>
              <a:t>жұмыс</a:t>
            </a:r>
            <a:r>
              <a:rPr lang="ru-RU" sz="1200" dirty="0"/>
              <a:t> </a:t>
            </a:r>
            <a:r>
              <a:rPr lang="ru-RU" sz="1200" dirty="0" err="1"/>
              <a:t>орны</a:t>
            </a:r>
            <a:r>
              <a:rPr lang="ru-RU" sz="1200" dirty="0"/>
              <a:t>, </a:t>
            </a:r>
            <a:r>
              <a:rPr lang="ru-RU" sz="1200" dirty="0" err="1"/>
              <a:t>пәні</a:t>
            </a:r>
            <a:r>
              <a:rPr lang="ru-RU" sz="1200" dirty="0"/>
              <a:t>, </a:t>
            </a:r>
            <a:r>
              <a:rPr lang="ru-RU" sz="1200" dirty="0" err="1"/>
              <a:t>жұмыс</a:t>
            </a:r>
            <a:r>
              <a:rPr lang="ru-RU" sz="1200" dirty="0"/>
              <a:t> </a:t>
            </a:r>
            <a:r>
              <a:rPr lang="ru-RU" sz="1200" dirty="0" err="1"/>
              <a:t>өтілі</a:t>
            </a:r>
            <a:r>
              <a:rPr lang="ru-RU" sz="1200" dirty="0"/>
              <a:t>, </a:t>
            </a:r>
            <a:r>
              <a:rPr lang="ru-RU" sz="1200" dirty="0" err="1"/>
              <a:t>санаты</a:t>
            </a:r>
            <a:r>
              <a:rPr lang="ru-RU" sz="1200" dirty="0"/>
              <a:t>, ПББ, БАК </a:t>
            </a:r>
            <a:r>
              <a:rPr lang="ru-RU" sz="1200" dirty="0" err="1"/>
              <a:t>нәтижесі</a:t>
            </a:r>
            <a:endParaRPr lang="ru-RU" sz="1200" dirty="0"/>
          </a:p>
        </p:txBody>
      </p:sp>
      <p:sp>
        <p:nvSpPr>
          <p:cNvPr id="26" name="Google Shape;302;p6">
            <a:extLst>
              <a:ext uri="{FF2B5EF4-FFF2-40B4-BE49-F238E27FC236}">
                <a16:creationId xmlns:a16="http://schemas.microsoft.com/office/drawing/2014/main" id="{06FA0DC0-1DEA-A31B-F89A-D08C0C9DA7F8}"/>
              </a:ext>
            </a:extLst>
          </p:cNvPr>
          <p:cNvSpPr/>
          <p:nvPr/>
        </p:nvSpPr>
        <p:spPr>
          <a:xfrm>
            <a:off x="2640918" y="3135345"/>
            <a:ext cx="5375686" cy="4207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dirty="0" err="1">
                <a:latin typeface="Arial Narrow" panose="020B0606020202030204" pitchFamily="34" charset="0"/>
              </a:rPr>
              <a:t>Білім</a:t>
            </a:r>
            <a:r>
              <a:rPr lang="ru-RU" sz="1200" dirty="0">
                <a:latin typeface="Arial Narrow" panose="020B0606020202030204" pitchFamily="34" charset="0"/>
              </a:rPr>
              <a:t> </a:t>
            </a:r>
            <a:r>
              <a:rPr lang="ru-RU" sz="1200" dirty="0" err="1">
                <a:latin typeface="Arial Narrow" panose="020B0606020202030204" pitchFamily="34" charset="0"/>
              </a:rPr>
              <a:t>сапасының</a:t>
            </a:r>
            <a:r>
              <a:rPr lang="ru-RU" sz="1200" dirty="0">
                <a:latin typeface="Arial Narrow" panose="020B0606020202030204" pitchFamily="34" charset="0"/>
              </a:rPr>
              <a:t> </a:t>
            </a:r>
            <a:r>
              <a:rPr lang="ru-RU" sz="1200" dirty="0" err="1">
                <a:latin typeface="Arial Narrow" panose="020B0606020202030204" pitchFamily="34" charset="0"/>
              </a:rPr>
              <a:t>нәтижелері</a:t>
            </a:r>
            <a:r>
              <a:rPr lang="ru-RU" sz="1200" dirty="0">
                <a:latin typeface="Arial Narrow" panose="020B0606020202030204" pitchFamily="34" charset="0"/>
              </a:rPr>
              <a:t>. ББЖМ </a:t>
            </a:r>
            <a:r>
              <a:rPr lang="ru-RU" sz="1200" dirty="0" err="1">
                <a:latin typeface="Arial Narrow" panose="020B0606020202030204" pitchFamily="34" charset="0"/>
              </a:rPr>
              <a:t>нәтижелері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pic>
        <p:nvPicPr>
          <p:cNvPr id="29" name="Рисунок 28" descr="Изображение выглядит как Шрифт, Графика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D3CC0CD-AD56-76B3-B2F3-513CB42882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286" y="3182523"/>
            <a:ext cx="805707" cy="504101"/>
          </a:xfrm>
          <a:prstGeom prst="rect">
            <a:avLst/>
          </a:prstGeom>
        </p:spPr>
      </p:pic>
      <p:sp>
        <p:nvSpPr>
          <p:cNvPr id="30" name="Google Shape;302;p6">
            <a:extLst>
              <a:ext uri="{FF2B5EF4-FFF2-40B4-BE49-F238E27FC236}">
                <a16:creationId xmlns:a16="http://schemas.microsoft.com/office/drawing/2014/main" id="{8EA72A1B-8863-E268-A49C-BB30CBB71CA0}"/>
              </a:ext>
            </a:extLst>
          </p:cNvPr>
          <p:cNvSpPr/>
          <p:nvPr/>
        </p:nvSpPr>
        <p:spPr>
          <a:xfrm>
            <a:off x="2640917" y="3647069"/>
            <a:ext cx="5375686" cy="42080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dirty="0" err="1">
                <a:latin typeface="Arial Narrow" panose="020B0606020202030204" pitchFamily="34" charset="0"/>
              </a:rPr>
              <a:t>Сабақты</a:t>
            </a:r>
            <a:r>
              <a:rPr lang="ru-RU" sz="1200" dirty="0">
                <a:latin typeface="Arial Narrow" panose="020B0606020202030204" pitchFamily="34" charset="0"/>
              </a:rPr>
              <a:t>/</a:t>
            </a:r>
            <a:r>
              <a:rPr lang="ru-RU" sz="1200" dirty="0" err="1">
                <a:latin typeface="Arial Narrow" panose="020B0606020202030204" pitchFamily="34" charset="0"/>
              </a:rPr>
              <a:t>іс-шараны</a:t>
            </a:r>
            <a:r>
              <a:rPr lang="ru-RU" sz="1200" dirty="0">
                <a:latin typeface="Arial Narrow" panose="020B0606020202030204" pitchFamily="34" charset="0"/>
              </a:rPr>
              <a:t> </a:t>
            </a:r>
            <a:r>
              <a:rPr lang="ru-RU" sz="1200" dirty="0" err="1">
                <a:latin typeface="Arial Narrow" panose="020B0606020202030204" pitchFamily="34" charset="0"/>
              </a:rPr>
              <a:t>бақылау</a:t>
            </a:r>
            <a:r>
              <a:rPr lang="ru-RU" sz="1200" dirty="0">
                <a:latin typeface="Arial Narrow" panose="020B0606020202030204" pitchFamily="34" charset="0"/>
              </a:rPr>
              <a:t> </a:t>
            </a:r>
            <a:r>
              <a:rPr lang="ru-RU" sz="1200" dirty="0" err="1">
                <a:latin typeface="Arial Narrow" panose="020B0606020202030204" pitchFamily="34" charset="0"/>
              </a:rPr>
              <a:t>парақтары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32" name="Google Shape;302;p6">
            <a:extLst>
              <a:ext uri="{FF2B5EF4-FFF2-40B4-BE49-F238E27FC236}">
                <a16:creationId xmlns:a16="http://schemas.microsoft.com/office/drawing/2014/main" id="{27B233A8-264E-BA43-02BF-77470EF58AD5}"/>
              </a:ext>
            </a:extLst>
          </p:cNvPr>
          <p:cNvSpPr/>
          <p:nvPr/>
        </p:nvSpPr>
        <p:spPr>
          <a:xfrm>
            <a:off x="2640917" y="4159770"/>
            <a:ext cx="5375686" cy="65862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dirty="0" err="1"/>
              <a:t>Олимпиадаларға</a:t>
            </a:r>
            <a:r>
              <a:rPr lang="ru-RU" sz="1200" dirty="0"/>
              <a:t>, </a:t>
            </a:r>
            <a:r>
              <a:rPr lang="ru-RU" sz="1200" dirty="0" err="1"/>
              <a:t>жарыстарға</a:t>
            </a:r>
            <a:r>
              <a:rPr lang="ru-RU" sz="1200" dirty="0"/>
              <a:t>, </a:t>
            </a:r>
            <a:r>
              <a:rPr lang="ru-RU" sz="1200" dirty="0" err="1"/>
              <a:t>конкурстарға</a:t>
            </a:r>
            <a:r>
              <a:rPr lang="ru-RU" sz="1200" dirty="0"/>
              <a:t> </a:t>
            </a:r>
            <a:r>
              <a:rPr lang="ru-RU" sz="1200" dirty="0" err="1"/>
              <a:t>қатысу</a:t>
            </a:r>
            <a:r>
              <a:rPr lang="ru-RU" sz="1200" dirty="0"/>
              <a:t> </a:t>
            </a:r>
            <a:r>
              <a:rPr lang="ru-RU" sz="1200" dirty="0" err="1"/>
              <a:t>дәлелі</a:t>
            </a:r>
            <a:r>
              <a:rPr lang="ru-RU" sz="1200" dirty="0"/>
              <a:t> (сертификат, грамота, диплом, </a:t>
            </a:r>
            <a:r>
              <a:rPr lang="ru-RU" sz="1200" dirty="0" err="1"/>
              <a:t>алғыс</a:t>
            </a:r>
            <a:r>
              <a:rPr lang="ru-RU" sz="1200" dirty="0"/>
              <a:t> хат) 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33" name="Google Shape;302;p6">
            <a:extLst>
              <a:ext uri="{FF2B5EF4-FFF2-40B4-BE49-F238E27FC236}">
                <a16:creationId xmlns:a16="http://schemas.microsoft.com/office/drawing/2014/main" id="{25A07E8C-FA72-8A35-5A22-F11E6C99761A}"/>
              </a:ext>
            </a:extLst>
          </p:cNvPr>
          <p:cNvSpPr/>
          <p:nvPr/>
        </p:nvSpPr>
        <p:spPr>
          <a:xfrm>
            <a:off x="2640917" y="4910296"/>
            <a:ext cx="5375686" cy="4213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dirty="0" err="1"/>
              <a:t>Олимпиадаларға</a:t>
            </a:r>
            <a:r>
              <a:rPr lang="ru-RU" sz="1200" dirty="0"/>
              <a:t>, </a:t>
            </a:r>
            <a:r>
              <a:rPr lang="ru-RU" sz="1200" dirty="0" err="1"/>
              <a:t>жарыстарға</a:t>
            </a:r>
            <a:r>
              <a:rPr lang="ru-RU" sz="1200" dirty="0"/>
              <a:t>, </a:t>
            </a:r>
            <a:r>
              <a:rPr lang="ru-RU" sz="1200" dirty="0" err="1"/>
              <a:t>конкурстарға</a:t>
            </a:r>
            <a:r>
              <a:rPr lang="ru-RU" sz="1200" dirty="0"/>
              <a:t> </a:t>
            </a:r>
            <a:r>
              <a:rPr lang="ru-RU" sz="1200" dirty="0" err="1"/>
              <a:t>қатысу</a:t>
            </a:r>
            <a:r>
              <a:rPr lang="ru-RU" sz="1200" dirty="0"/>
              <a:t> </a:t>
            </a:r>
            <a:r>
              <a:rPr lang="ru-RU" sz="1200" dirty="0" err="1"/>
              <a:t>дәлелі</a:t>
            </a:r>
            <a:r>
              <a:rPr lang="ru-RU" sz="1200" dirty="0"/>
              <a:t> (сертификат, грамота, диплом, </a:t>
            </a:r>
            <a:r>
              <a:rPr lang="ru-RU" sz="1200" dirty="0" err="1"/>
              <a:t>алғыс</a:t>
            </a:r>
            <a:r>
              <a:rPr lang="ru-RU" sz="1200" dirty="0"/>
              <a:t> хат) 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pic>
        <p:nvPicPr>
          <p:cNvPr id="35" name="Рисунок 34" descr="Изображение выглядит как символ, логотип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5BAF886-0A76-B9FC-CBBC-E5CDDB49B2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10" y="2570332"/>
            <a:ext cx="1127914" cy="5588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CF68CE5-8BA5-FD9B-40FF-A8529C87F5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383" y="2600813"/>
            <a:ext cx="513874" cy="51387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1890650-E56A-48EB-40FB-191F188C7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89" y="4156583"/>
            <a:ext cx="1057831" cy="105783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1FA6847-CCD7-3466-CF56-1FCC3D278A2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1" b="21800"/>
          <a:stretch/>
        </p:blipFill>
        <p:spPr>
          <a:xfrm>
            <a:off x="11056664" y="2599431"/>
            <a:ext cx="888008" cy="529321"/>
          </a:xfrm>
          <a:prstGeom prst="rect">
            <a:avLst/>
          </a:prstGeom>
        </p:spPr>
      </p:pic>
      <p:sp>
        <p:nvSpPr>
          <p:cNvPr id="46" name="Google Shape;302;p6">
            <a:extLst>
              <a:ext uri="{FF2B5EF4-FFF2-40B4-BE49-F238E27FC236}">
                <a16:creationId xmlns:a16="http://schemas.microsoft.com/office/drawing/2014/main" id="{A2F881A5-C8F6-C56C-D22C-F9CF415340ED}"/>
              </a:ext>
            </a:extLst>
          </p:cNvPr>
          <p:cNvSpPr/>
          <p:nvPr/>
        </p:nvSpPr>
        <p:spPr>
          <a:xfrm>
            <a:off x="2640917" y="5416366"/>
            <a:ext cx="5375686" cy="71388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dirty="0" err="1">
                <a:latin typeface="Arial Narrow" panose="020B0606020202030204" pitchFamily="34" charset="0"/>
              </a:rPr>
              <a:t>Жалпылау</a:t>
            </a:r>
            <a:r>
              <a:rPr lang="ru-RU" sz="1200" dirty="0">
                <a:latin typeface="Arial Narrow" panose="020B0606020202030204" pitchFamily="34" charset="0"/>
              </a:rPr>
              <a:t>, </a:t>
            </a:r>
            <a:r>
              <a:rPr lang="ru-RU" sz="1200" dirty="0" err="1">
                <a:latin typeface="Arial Narrow" panose="020B0606020202030204" pitchFamily="34" charset="0"/>
              </a:rPr>
              <a:t>тарату</a:t>
            </a:r>
            <a:r>
              <a:rPr lang="ru-RU" sz="1200" dirty="0">
                <a:latin typeface="Arial Narrow" panose="020B0606020202030204" pitchFamily="34" charset="0"/>
              </a:rPr>
              <a:t> </a:t>
            </a:r>
            <a:r>
              <a:rPr lang="ru-RU" sz="1200" dirty="0" err="1">
                <a:latin typeface="Arial Narrow" panose="020B0606020202030204" pitchFamily="34" charset="0"/>
              </a:rPr>
              <a:t>дәлелі</a:t>
            </a:r>
            <a:r>
              <a:rPr lang="ru-RU" sz="1200" dirty="0">
                <a:latin typeface="Arial Narrow" panose="020B0606020202030204" pitchFamily="34" charset="0"/>
              </a:rPr>
              <a:t> (сертификат, </a:t>
            </a:r>
            <a:r>
              <a:rPr lang="ru-RU" sz="1200" dirty="0" err="1">
                <a:latin typeface="Arial Narrow" panose="020B0606020202030204" pitchFamily="34" charset="0"/>
              </a:rPr>
              <a:t>хаттама</a:t>
            </a:r>
            <a:r>
              <a:rPr lang="ru-RU" sz="1200" dirty="0">
                <a:latin typeface="Arial Narrow" panose="020B0606020202030204" pitchFamily="34" charset="0"/>
              </a:rPr>
              <a:t>, </a:t>
            </a:r>
            <a:r>
              <a:rPr lang="ru-RU" sz="1200" dirty="0" err="1">
                <a:latin typeface="Arial Narrow" panose="020B0606020202030204" pitchFamily="34" charset="0"/>
              </a:rPr>
              <a:t>бұйрық</a:t>
            </a:r>
            <a:r>
              <a:rPr lang="ru-RU" sz="1200" dirty="0">
                <a:latin typeface="Arial Narrow" panose="020B0606020202030204" pitchFamily="34" charset="0"/>
              </a:rPr>
              <a:t>), </a:t>
            </a:r>
            <a:r>
              <a:rPr lang="ru-RU" sz="1200" dirty="0" err="1">
                <a:latin typeface="Arial Narrow" panose="020B0606020202030204" pitchFamily="34" charset="0"/>
              </a:rPr>
              <a:t>шығармашылық</a:t>
            </a:r>
            <a:r>
              <a:rPr lang="ru-RU" sz="1200" dirty="0">
                <a:latin typeface="Arial Narrow" panose="020B0606020202030204" pitchFamily="34" charset="0"/>
              </a:rPr>
              <a:t> (</a:t>
            </a:r>
            <a:r>
              <a:rPr lang="ru-RU" sz="1200" dirty="0" err="1">
                <a:latin typeface="Arial Narrow" panose="020B0606020202030204" pitchFamily="34" charset="0"/>
              </a:rPr>
              <a:t>сараптамалық</a:t>
            </a:r>
            <a:r>
              <a:rPr lang="ru-RU" sz="1200" dirty="0">
                <a:latin typeface="Arial Narrow" panose="020B0606020202030204" pitchFamily="34" charset="0"/>
              </a:rPr>
              <a:t>, </a:t>
            </a:r>
            <a:r>
              <a:rPr lang="ru-RU" sz="1200" dirty="0" err="1">
                <a:latin typeface="Arial Narrow" panose="020B0606020202030204" pitchFamily="34" charset="0"/>
              </a:rPr>
              <a:t>жұмыс</a:t>
            </a:r>
            <a:r>
              <a:rPr lang="ru-RU" sz="1200" dirty="0">
                <a:latin typeface="Arial Narrow" panose="020B0606020202030204" pitchFamily="34" charset="0"/>
              </a:rPr>
              <a:t>) </a:t>
            </a:r>
            <a:r>
              <a:rPr lang="ru-RU" sz="1200" dirty="0" err="1">
                <a:latin typeface="Arial Narrow" panose="020B0606020202030204" pitchFamily="34" charset="0"/>
              </a:rPr>
              <a:t>топтарға</a:t>
            </a:r>
            <a:r>
              <a:rPr lang="ru-RU" sz="1200" dirty="0">
                <a:latin typeface="Arial Narrow" panose="020B0606020202030204" pitchFamily="34" charset="0"/>
              </a:rPr>
              <a:t> </a:t>
            </a:r>
            <a:r>
              <a:rPr lang="ru-RU" sz="1200" dirty="0" err="1">
                <a:latin typeface="Arial Narrow" panose="020B0606020202030204" pitchFamily="34" charset="0"/>
              </a:rPr>
              <a:t>қатысу</a:t>
            </a:r>
            <a:r>
              <a:rPr lang="ru-RU" sz="1200" dirty="0">
                <a:latin typeface="Arial Narrow" panose="020B0606020202030204" pitchFamily="34" charset="0"/>
              </a:rPr>
              <a:t> </a:t>
            </a:r>
            <a:r>
              <a:rPr lang="ru-RU" sz="1200" dirty="0" err="1">
                <a:latin typeface="Arial Narrow" panose="020B0606020202030204" pitchFamily="34" charset="0"/>
              </a:rPr>
              <a:t>дәлелі</a:t>
            </a:r>
            <a:r>
              <a:rPr lang="ru-RU" sz="1200" dirty="0">
                <a:latin typeface="Arial Narrow" panose="020B0606020202030204" pitchFamily="34" charset="0"/>
              </a:rPr>
              <a:t> (</a:t>
            </a:r>
            <a:r>
              <a:rPr lang="ru-RU" sz="1200" dirty="0" err="1">
                <a:latin typeface="Arial Narrow" panose="020B0606020202030204" pitchFamily="34" charset="0"/>
              </a:rPr>
              <a:t>оқу-әдістемелік</a:t>
            </a:r>
            <a:r>
              <a:rPr lang="ru-RU" sz="1200" dirty="0">
                <a:latin typeface="Arial Narrow" panose="020B0606020202030204" pitchFamily="34" charset="0"/>
              </a:rPr>
              <a:t> </a:t>
            </a:r>
            <a:r>
              <a:rPr lang="ru-RU" sz="1200" dirty="0" err="1">
                <a:latin typeface="Arial Narrow" panose="020B0606020202030204" pitchFamily="34" charset="0"/>
              </a:rPr>
              <a:t>кеңестің</a:t>
            </a:r>
            <a:r>
              <a:rPr lang="ru-RU" sz="1200" dirty="0">
                <a:latin typeface="Arial Narrow" panose="020B0606020202030204" pitchFamily="34" charset="0"/>
              </a:rPr>
              <a:t> </a:t>
            </a:r>
            <a:r>
              <a:rPr lang="ru-RU" sz="1200" dirty="0" err="1">
                <a:latin typeface="Arial Narrow" panose="020B0606020202030204" pitchFamily="34" charset="0"/>
              </a:rPr>
              <a:t>хаттамасы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1C4EE506-12FE-257E-0508-DE19CD35E3DE}"/>
              </a:ext>
            </a:extLst>
          </p:cNvPr>
          <p:cNvSpPr/>
          <p:nvPr/>
        </p:nvSpPr>
        <p:spPr>
          <a:xfrm>
            <a:off x="9361594" y="5386954"/>
            <a:ext cx="1290060" cy="656349"/>
          </a:xfrm>
          <a:prstGeom prst="roundRect">
            <a:avLst/>
          </a:prstGeom>
          <a:solidFill>
            <a:srgbClr val="F4FAFE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256C1F29-398C-6BFC-C0D5-38DFDCEEC1A0}"/>
              </a:ext>
            </a:extLst>
          </p:cNvPr>
          <p:cNvSpPr/>
          <p:nvPr/>
        </p:nvSpPr>
        <p:spPr>
          <a:xfrm>
            <a:off x="9457652" y="5493563"/>
            <a:ext cx="1118462" cy="46769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ptos Narrow" panose="020B0004020202020204" pitchFamily="34" charset="0"/>
              </a:rPr>
              <a:t>ББ </a:t>
            </a:r>
            <a:r>
              <a:rPr lang="ru-RU" sz="12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дерекқоры</a:t>
            </a:r>
            <a:endParaRPr lang="ru-RU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5" name="Google Shape;302;p6">
            <a:extLst>
              <a:ext uri="{FF2B5EF4-FFF2-40B4-BE49-F238E27FC236}">
                <a16:creationId xmlns:a16="http://schemas.microsoft.com/office/drawing/2014/main" id="{F67AC74E-F3B4-C003-C019-7680FB8DFBCA}"/>
              </a:ext>
            </a:extLst>
          </p:cNvPr>
          <p:cNvSpPr/>
          <p:nvPr/>
        </p:nvSpPr>
        <p:spPr>
          <a:xfrm>
            <a:off x="714596" y="6223615"/>
            <a:ext cx="2281153" cy="420801"/>
          </a:xfrm>
          <a:prstGeom prst="roundRect">
            <a:avLst>
              <a:gd name="adj" fmla="val 16667"/>
            </a:avLst>
          </a:prstGeom>
          <a:solidFill>
            <a:srgbClr val="F4FAFE"/>
          </a:solidFill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b="1" dirty="0" err="1">
                <a:latin typeface="Arial Narrow" panose="020B0606020202030204" pitchFamily="34" charset="0"/>
              </a:rPr>
              <a:t>Аттестаттауға</a:t>
            </a:r>
            <a:r>
              <a:rPr lang="ru-RU" sz="1200" b="1" dirty="0">
                <a:latin typeface="Arial Narrow" panose="020B0606020202030204" pitchFamily="34" charset="0"/>
              </a:rPr>
              <a:t> </a:t>
            </a:r>
            <a:r>
              <a:rPr lang="ru-RU" sz="1200" b="1" dirty="0" err="1">
                <a:latin typeface="Arial Narrow" panose="020B0606020202030204" pitchFamily="34" charset="0"/>
              </a:rPr>
              <a:t>өтініш</a:t>
            </a:r>
            <a:endParaRPr lang="ru-RU" sz="1200" b="1" dirty="0">
              <a:latin typeface="Arial Narrow" panose="020B0606020202030204" pitchFamily="34" charset="0"/>
            </a:endParaRPr>
          </a:p>
        </p:txBody>
      </p:sp>
      <p:sp>
        <p:nvSpPr>
          <p:cNvPr id="57" name="Google Shape;302;p6">
            <a:extLst>
              <a:ext uri="{FF2B5EF4-FFF2-40B4-BE49-F238E27FC236}">
                <a16:creationId xmlns:a16="http://schemas.microsoft.com/office/drawing/2014/main" id="{9BDAC153-192C-0D19-FA8E-440B27E8E6B6}"/>
              </a:ext>
            </a:extLst>
          </p:cNvPr>
          <p:cNvSpPr/>
          <p:nvPr/>
        </p:nvSpPr>
        <p:spPr>
          <a:xfrm>
            <a:off x="5486399" y="6223614"/>
            <a:ext cx="2530203" cy="420801"/>
          </a:xfrm>
          <a:prstGeom prst="roundRect">
            <a:avLst>
              <a:gd name="adj" fmla="val 16667"/>
            </a:avLst>
          </a:prstGeom>
          <a:solidFill>
            <a:srgbClr val="F4FAFE"/>
          </a:solidFill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b="1" dirty="0" err="1">
                <a:latin typeface="Arial Narrow" panose="020B0606020202030204" pitchFamily="34" charset="0"/>
              </a:rPr>
              <a:t>Аттестаттау</a:t>
            </a:r>
            <a:r>
              <a:rPr lang="ru-RU" sz="1200" b="1" dirty="0">
                <a:latin typeface="Arial Narrow" panose="020B0606020202030204" pitchFamily="34" charset="0"/>
              </a:rPr>
              <a:t> </a:t>
            </a:r>
            <a:r>
              <a:rPr lang="ru-RU" sz="1200" b="1" dirty="0" err="1">
                <a:latin typeface="Arial Narrow" panose="020B0606020202030204" pitchFamily="34" charset="0"/>
              </a:rPr>
              <a:t>комиссиясының</a:t>
            </a:r>
            <a:r>
              <a:rPr lang="ru-RU" sz="1200" b="1" dirty="0">
                <a:latin typeface="Arial Narrow" panose="020B0606020202030204" pitchFamily="34" charset="0"/>
              </a:rPr>
              <a:t> </a:t>
            </a:r>
            <a:r>
              <a:rPr lang="ru-RU" sz="1200" b="1" dirty="0" err="1">
                <a:latin typeface="Arial Narrow" panose="020B0606020202030204" pitchFamily="34" charset="0"/>
              </a:rPr>
              <a:t>шешімі</a:t>
            </a:r>
            <a:endParaRPr lang="ru-RU" sz="1200" b="1" dirty="0">
              <a:latin typeface="Arial Narrow" panose="020B0606020202030204" pitchFamily="34" charset="0"/>
            </a:endParaRPr>
          </a:p>
        </p:txBody>
      </p:sp>
      <p:sp>
        <p:nvSpPr>
          <p:cNvPr id="58" name="Google Shape;302;p6">
            <a:extLst>
              <a:ext uri="{FF2B5EF4-FFF2-40B4-BE49-F238E27FC236}">
                <a16:creationId xmlns:a16="http://schemas.microsoft.com/office/drawing/2014/main" id="{88FE4A8E-98E8-B45F-9DE2-FBE515A878E0}"/>
              </a:ext>
            </a:extLst>
          </p:cNvPr>
          <p:cNvSpPr/>
          <p:nvPr/>
        </p:nvSpPr>
        <p:spPr>
          <a:xfrm>
            <a:off x="3100497" y="6223614"/>
            <a:ext cx="2281153" cy="420801"/>
          </a:xfrm>
          <a:prstGeom prst="roundRect">
            <a:avLst>
              <a:gd name="adj" fmla="val 16667"/>
            </a:avLst>
          </a:prstGeom>
          <a:solidFill>
            <a:srgbClr val="F4FAFE"/>
          </a:solidFill>
          <a:ln w="127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ru-RU" sz="1200" b="1" dirty="0">
                <a:latin typeface="Arial Narrow" panose="020B0606020202030204" pitchFamily="34" charset="0"/>
              </a:rPr>
              <a:t>ПББ-</a:t>
            </a:r>
            <a:r>
              <a:rPr lang="ru-RU" sz="1200" b="1" dirty="0" err="1">
                <a:latin typeface="Arial Narrow" panose="020B0606020202030204" pitchFamily="34" charset="0"/>
              </a:rPr>
              <a:t>ға</a:t>
            </a:r>
            <a:r>
              <a:rPr lang="ru-RU" sz="1200" b="1" dirty="0">
                <a:latin typeface="Arial Narrow" panose="020B0606020202030204" pitchFamily="34" charset="0"/>
              </a:rPr>
              <a:t> </a:t>
            </a:r>
            <a:r>
              <a:rPr lang="ru-RU" sz="1200" b="1" dirty="0" err="1">
                <a:latin typeface="Arial Narrow" panose="020B0606020202030204" pitchFamily="34" charset="0"/>
              </a:rPr>
              <a:t>өтініш</a:t>
            </a:r>
            <a:endParaRPr lang="ru-RU" sz="1200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294D7-5A8F-C990-1ABC-B1967A7486ED}"/>
              </a:ext>
            </a:extLst>
          </p:cNvPr>
          <p:cNvSpPr txBox="1"/>
          <p:nvPr/>
        </p:nvSpPr>
        <p:spPr>
          <a:xfrm>
            <a:off x="8566455" y="6382805"/>
            <a:ext cx="28803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hlinkClick r:id="rId10"/>
              </a:rPr>
              <a:t>https://miro.com/app/board/uXjVMqEDH7w=/</a:t>
            </a:r>
            <a:r>
              <a:rPr lang="ru-RU" sz="1100" dirty="0"/>
              <a:t> </a:t>
            </a:r>
          </a:p>
        </p:txBody>
      </p:sp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163D87EF-7065-CBD9-81D3-4AF66A12972C}"/>
              </a:ext>
            </a:extLst>
          </p:cNvPr>
          <p:cNvSpPr/>
          <p:nvPr/>
        </p:nvSpPr>
        <p:spPr>
          <a:xfrm>
            <a:off x="2153489" y="1656472"/>
            <a:ext cx="3228163" cy="279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ct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r"/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ea typeface="Arial"/>
                <a:cs typeface="Arial"/>
              </a:rPr>
              <a:t>Деректерді</a:t>
            </a: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ea typeface="Arial"/>
                <a:cs typeface="Arial"/>
              </a:rPr>
              <a:t>өңдеуге</a:t>
            </a: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ea typeface="Arial"/>
                <a:cs typeface="Arial"/>
              </a:rPr>
              <a:t> </a:t>
            </a: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ea typeface="Arial"/>
                <a:cs typeface="Arial"/>
              </a:rPr>
              <a:t>келісемін</a:t>
            </a:r>
            <a:endParaRPr lang="ru-RU" sz="14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</a:endParaRPr>
          </a:p>
          <a:p>
            <a:pPr algn="r"/>
            <a:endParaRPr lang="ru-RU" sz="1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r"/>
            <a:endParaRPr lang="ru-RU" sz="1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Arial"/>
              <a:cs typeface="Arial"/>
            </a:endParaRPr>
          </a:p>
          <a:p>
            <a:pPr algn="r"/>
            <a:endParaRPr lang="ru-RU" sz="1400" b="1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</a:endParaRPr>
          </a:p>
        </p:txBody>
      </p:sp>
      <p:pic>
        <p:nvPicPr>
          <p:cNvPr id="13" name="Рисунок 12" descr="Изображение выглядит как символ, логотип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0421D1F-D831-EB43-74E4-1D910745D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21" y="1694722"/>
            <a:ext cx="249046" cy="249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DDAEF3-4FE4-9C1F-CCE8-6CFCCEBF1F5A}"/>
              </a:ext>
            </a:extLst>
          </p:cNvPr>
          <p:cNvSpPr txBox="1"/>
          <p:nvPr/>
        </p:nvSpPr>
        <p:spPr>
          <a:xfrm>
            <a:off x="8095195" y="3660632"/>
            <a:ext cx="3910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Aptos" panose="020B0004020202020204" pitchFamily="34" charset="0"/>
                <a:hlinkClick r:id="rId12"/>
              </a:rPr>
              <a:t>https://docs.google.com/forms/d/e/1FAIpQLSekNCQ_wKJ3Fw8NMprlHJI17mGuQY78GNbdvvd4s2rCHRlnBg/viewform?usp=sf_link</a:t>
            </a:r>
            <a:endParaRPr lang="ru-RU" sz="1000" dirty="0"/>
          </a:p>
        </p:txBody>
      </p:sp>
      <p:pic>
        <p:nvPicPr>
          <p:cNvPr id="15" name="Рисунок 14" descr="Изображение выглядит как логотип, символ, графическая вставк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AFDCABD-E4D5-F792-4BE4-19E2B51479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34" y="4161538"/>
            <a:ext cx="1061623" cy="1056905"/>
          </a:xfrm>
          <a:prstGeom prst="rect">
            <a:avLst/>
          </a:prstGeom>
        </p:spPr>
      </p:pic>
      <p:pic>
        <p:nvPicPr>
          <p:cNvPr id="16" name="Рисунок 15" descr="Изображение выглядит как логотип, Графика, графическая встав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FA7C47D2-4438-B766-AF3F-0F32003E1E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713" y="3999249"/>
            <a:ext cx="1393901" cy="1387705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Шрифт, Графика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21341412-62A1-1B34-8C03-14C98460491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298" y="5259602"/>
            <a:ext cx="989601" cy="940464"/>
          </a:xfrm>
          <a:prstGeom prst="rect">
            <a:avLst/>
          </a:prstGeom>
        </p:spPr>
      </p:pic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-737" y="-2988"/>
            <a:ext cx="12192000" cy="556524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ru-RU" sz="2000" b="1" dirty="0">
                <a:solidFill>
                  <a:srgbClr val="FFC000"/>
                </a:solidFill>
                <a:latin typeface="Oswald" panose="02000803000000000000" pitchFamily="2" charset="-52"/>
                <a:cs typeface="Arial" panose="020B0604020202020204" pitchFamily="34" charset="0"/>
              </a:rPr>
              <a:t>ПЕДАГОГТІҢ ҮЗДІКСІЗ КӘСІБИ ДАМУ </a:t>
            </a:r>
            <a:r>
              <a:rPr lang="ru-RU" sz="2000" b="1" dirty="0">
                <a:solidFill>
                  <a:schemeClr val="bg1"/>
                </a:solidFill>
                <a:latin typeface="Oswald" panose="02000803000000000000" pitchFamily="2" charset="-52"/>
                <a:cs typeface="Arial" panose="020B0604020202020204" pitchFamily="34" charset="0"/>
              </a:rPr>
              <a:t>ҰЛТТЫҚ ПЛАТФОРМАСЫ</a:t>
            </a: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5" y="926898"/>
            <a:ext cx="542482" cy="5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трелка: вправо 16">
            <a:extLst>
              <a:ext uri="{FF2B5EF4-FFF2-40B4-BE49-F238E27FC236}">
                <a16:creationId xmlns:a16="http://schemas.microsoft.com/office/drawing/2014/main" id="{52CD478B-8F60-4EE6-88D7-99D84BF4DAB3}"/>
              </a:ext>
            </a:extLst>
          </p:cNvPr>
          <p:cNvSpPr/>
          <p:nvPr/>
        </p:nvSpPr>
        <p:spPr>
          <a:xfrm rot="5400000">
            <a:off x="2362855" y="2850182"/>
            <a:ext cx="3809621" cy="1445228"/>
          </a:xfrm>
          <a:prstGeom prst="rightArrow">
            <a:avLst>
              <a:gd name="adj1" fmla="val 50000"/>
              <a:gd name="adj2" fmla="val 1431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-38100"/>
            <a:ext cx="7909881" cy="1697217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10560" y="334022"/>
            <a:ext cx="11476522" cy="1456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Group 17"/>
          <p:cNvGrpSpPr/>
          <p:nvPr/>
        </p:nvGrpSpPr>
        <p:grpSpPr>
          <a:xfrm>
            <a:off x="271178" y="254737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9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704669" y="314918"/>
            <a:ext cx="7281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cs typeface="Arial" panose="020B0604020202020204" pitchFamily="34" charset="0"/>
              </a:rPr>
              <a:t>ОРТА БІЛІМ БЕРУ ҰЙЫМЫ ПЕДАГОГІНІҢ ҚЫЗМЕТІН БАҒАЛАУ КРИТЕРИЙЛЕРІ МЕН ТИІМДІЛІК КӨРСЕТКІШТЕРІ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21239" y="1040105"/>
            <a:ext cx="45719" cy="430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Что сегодня важно для учителей Казахстана? | The-steppe.com">
            <a:extLst>
              <a:ext uri="{FF2B5EF4-FFF2-40B4-BE49-F238E27FC236}">
                <a16:creationId xmlns:a16="http://schemas.microsoft.com/office/drawing/2014/main" id="{E7DCB395-3BB6-4684-837A-CC497AE00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5" r="37576"/>
          <a:stretch/>
        </p:blipFill>
        <p:spPr bwMode="auto">
          <a:xfrm>
            <a:off x="7964244" y="-19762"/>
            <a:ext cx="4202543" cy="567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E15AD9A1-BE4D-426E-B0C0-22AFC4722C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944309"/>
              </p:ext>
            </p:extLst>
          </p:nvPr>
        </p:nvGraphicFramePr>
        <p:xfrm>
          <a:off x="781975" y="1531427"/>
          <a:ext cx="7057190" cy="4102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0919" y="1194779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КРИТЕРИЙЛЕР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378908" y="1040105"/>
            <a:ext cx="45719" cy="430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608207" y="1183659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БАЛДАР</a:t>
            </a:r>
          </a:p>
        </p:txBody>
      </p:sp>
      <p:sp>
        <p:nvSpPr>
          <p:cNvPr id="17" name="Прямоугольник 16"/>
          <p:cNvSpPr/>
          <p:nvPr/>
        </p:nvSpPr>
        <p:spPr>
          <a:xfrm flipH="1">
            <a:off x="7704025" y="898958"/>
            <a:ext cx="45719" cy="4535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969078" y="1190200"/>
            <a:ext cx="1520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КӨРСЕТКІШТЕР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2322" y="1839989"/>
            <a:ext cx="248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12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ru-RU" sz="12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көрсеткіш</a:t>
            </a:r>
            <a:endParaRPr lang="ru-RU" sz="1200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Kundelik.kz </a:t>
            </a:r>
            <a:r>
              <a:rPr lang="ru-RU" sz="1200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Талдау</a:t>
            </a:r>
            <a:r>
              <a:rPr lang="ru-RU" sz="12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ҰТО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903383" y="2465574"/>
            <a:ext cx="3035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көрсеткіш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Автоматтандырылған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бағалау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парағы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931091" y="3143678"/>
            <a:ext cx="248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көрсеткіш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Daryn.kz,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ББ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дерекқоры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958084" y="3786318"/>
            <a:ext cx="248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көрсеткіш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Daryn.kz,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ББ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дерекқоры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931091" y="4399590"/>
            <a:ext cx="248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көрсеткіш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ББ, КЕАҚ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дерекқоры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933597" y="4953937"/>
            <a:ext cx="24889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200" b="0" i="1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ҚБДҚ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Өрлеу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ПШО)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болуы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2D49D5-6B9F-4784-A9B0-274BC6D3DA1F}"/>
              </a:ext>
            </a:extLst>
          </p:cNvPr>
          <p:cNvSpPr txBox="1"/>
          <p:nvPr/>
        </p:nvSpPr>
        <p:spPr>
          <a:xfrm>
            <a:off x="2411174" y="5658766"/>
            <a:ext cx="159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1600" b="1" dirty="0">
                <a:latin typeface="Arial" panose="020B0604020202020204" pitchFamily="34" charset="0"/>
                <a:cs typeface="Arial" panose="020B0604020202020204" pitchFamily="34" charset="0"/>
              </a:rPr>
              <a:t>Барлығы: 136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5" action="ppaction://hlinkfile"/>
            <a:extLst>
              <a:ext uri="{FF2B5EF4-FFF2-40B4-BE49-F238E27FC236}">
                <a16:creationId xmlns:a16="http://schemas.microsoft.com/office/drawing/2014/main" id="{FFD8AAD8-8C68-4278-AE5D-C898CA96FD84}"/>
              </a:ext>
            </a:extLst>
          </p:cNvPr>
          <p:cNvSpPr txBox="1"/>
          <p:nvPr/>
        </p:nvSpPr>
        <p:spPr>
          <a:xfrm>
            <a:off x="6694280" y="5654834"/>
            <a:ext cx="517681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600" b="1" dirty="0" err="1">
                <a:solidFill>
                  <a:schemeClr val="accent5"/>
                </a:solidFill>
                <a:latin typeface="Arial Narrow"/>
                <a:cs typeface="Arial"/>
              </a:rPr>
              <a:t>Сіз</a:t>
            </a:r>
            <a:r>
              <a:rPr lang="ru-RU" sz="1600" b="1" dirty="0">
                <a:solidFill>
                  <a:schemeClr val="accent5"/>
                </a:solidFill>
                <a:latin typeface="Arial Narrow"/>
                <a:cs typeface="Arial"/>
              </a:rPr>
              <a:t> «педагог-</a:t>
            </a:r>
            <a:r>
              <a:rPr lang="ru-RU" sz="1600" b="1" dirty="0" err="1">
                <a:solidFill>
                  <a:schemeClr val="accent5"/>
                </a:solidFill>
                <a:latin typeface="Arial Narrow"/>
                <a:cs typeface="Arial"/>
              </a:rPr>
              <a:t>сарапшы</a:t>
            </a:r>
            <a:r>
              <a:rPr lang="ru-RU" sz="1600" b="1" dirty="0">
                <a:solidFill>
                  <a:schemeClr val="accent5"/>
                </a:solidFill>
                <a:latin typeface="Arial Narrow"/>
                <a:cs typeface="Arial"/>
              </a:rPr>
              <a:t>» </a:t>
            </a:r>
            <a:r>
              <a:rPr lang="ru-RU" sz="1600" b="1" dirty="0" err="1">
                <a:solidFill>
                  <a:schemeClr val="accent5"/>
                </a:solidFill>
                <a:latin typeface="Arial Narrow"/>
                <a:cs typeface="Arial"/>
              </a:rPr>
              <a:t>санатына</a:t>
            </a:r>
            <a:r>
              <a:rPr lang="ru-RU" sz="1600" b="1" dirty="0">
                <a:solidFill>
                  <a:schemeClr val="accent5"/>
                </a:solidFill>
                <a:latin typeface="Arial Narrow"/>
                <a:cs typeface="Arial"/>
              </a:rPr>
              <a:t> </a:t>
            </a:r>
            <a:r>
              <a:rPr lang="ru-RU" sz="1600" b="1" dirty="0" err="1">
                <a:solidFill>
                  <a:schemeClr val="accent5"/>
                </a:solidFill>
                <a:latin typeface="Arial Narrow"/>
                <a:cs typeface="Arial"/>
              </a:rPr>
              <a:t>сәйкес</a:t>
            </a:r>
            <a:r>
              <a:rPr lang="ru-RU" sz="1600" b="1" dirty="0">
                <a:solidFill>
                  <a:schemeClr val="accent5"/>
                </a:solidFill>
                <a:latin typeface="Arial Narrow"/>
                <a:cs typeface="Arial"/>
              </a:rPr>
              <a:t> </a:t>
            </a:r>
            <a:r>
              <a:rPr lang="ru-RU" sz="1600" b="1" dirty="0" err="1">
                <a:solidFill>
                  <a:schemeClr val="accent5"/>
                </a:solidFill>
                <a:latin typeface="Arial Narrow"/>
                <a:cs typeface="Arial"/>
              </a:rPr>
              <a:t>келесіз</a:t>
            </a:r>
            <a:endParaRPr lang="x-none" sz="1600" b="1" dirty="0">
              <a:solidFill>
                <a:schemeClr val="accent5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887173" y="5687793"/>
            <a:ext cx="5686046" cy="2856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678640" y="5681504"/>
            <a:ext cx="5208091" cy="2856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ED40643-5C85-78A1-B3F2-EC5367BF154E}"/>
              </a:ext>
            </a:extLst>
          </p:cNvPr>
          <p:cNvSpPr/>
          <p:nvPr/>
        </p:nvSpPr>
        <p:spPr>
          <a:xfrm>
            <a:off x="575047" y="6135387"/>
            <a:ext cx="976519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buSzPts val="1600"/>
            </a:pP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*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Жыл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сайын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Платформа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педагогтің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қызметі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үшін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балдарды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автоматты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түрде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есептейді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.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Біліктілік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санатына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сәйкес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педагогтің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белсенділігі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бақыланады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.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Осылайша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жинақтаушы</a:t>
            </a:r>
            <a:r>
              <a:rPr lang="ru-RU" sz="1200" dirty="0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 балл </a:t>
            </a:r>
            <a:r>
              <a:rPr lang="ru-RU" sz="1200" dirty="0" err="1">
                <a:solidFill>
                  <a:srgbClr val="000000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қалыптасады</a:t>
            </a:r>
            <a:endParaRPr lang="ru-RU" sz="1200" dirty="0">
              <a:solidFill>
                <a:srgbClr val="C00000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90B98F-5BF1-74DE-47BF-ECA41C99EF38}"/>
              </a:ext>
            </a:extLst>
          </p:cNvPr>
          <p:cNvSpPr/>
          <p:nvPr/>
        </p:nvSpPr>
        <p:spPr>
          <a:xfrm>
            <a:off x="331937" y="6096068"/>
            <a:ext cx="48276" cy="430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408640-17A1-D823-7F6D-C966A3538016}"/>
              </a:ext>
            </a:extLst>
          </p:cNvPr>
          <p:cNvSpPr txBox="1"/>
          <p:nvPr/>
        </p:nvSpPr>
        <p:spPr>
          <a:xfrm>
            <a:off x="234951" y="1862903"/>
            <a:ext cx="72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13 % </a:t>
            </a:r>
            <a:endParaRPr lang="ru-RU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81F897-D7D3-74DB-9321-6BC24D4A2642}"/>
              </a:ext>
            </a:extLst>
          </p:cNvPr>
          <p:cNvSpPr txBox="1"/>
          <p:nvPr/>
        </p:nvSpPr>
        <p:spPr>
          <a:xfrm>
            <a:off x="258321" y="2552944"/>
            <a:ext cx="72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30 % </a:t>
            </a:r>
            <a:endParaRPr lang="ru-RU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68A819-D89D-FEC6-52AE-9F2B11D31AE0}"/>
              </a:ext>
            </a:extLst>
          </p:cNvPr>
          <p:cNvSpPr txBox="1"/>
          <p:nvPr/>
        </p:nvSpPr>
        <p:spPr>
          <a:xfrm>
            <a:off x="281180" y="3138594"/>
            <a:ext cx="72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8 % </a:t>
            </a:r>
            <a:endParaRPr lang="ru-RU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54199D-0F21-420C-1E4C-4DA15AD2AF63}"/>
              </a:ext>
            </a:extLst>
          </p:cNvPr>
          <p:cNvSpPr txBox="1"/>
          <p:nvPr/>
        </p:nvSpPr>
        <p:spPr>
          <a:xfrm>
            <a:off x="278464" y="3776380"/>
            <a:ext cx="72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8 % </a:t>
            </a:r>
            <a:endParaRPr lang="ru-RU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2E462-73B1-01D6-AE09-564F177E02B2}"/>
              </a:ext>
            </a:extLst>
          </p:cNvPr>
          <p:cNvSpPr txBox="1"/>
          <p:nvPr/>
        </p:nvSpPr>
        <p:spPr>
          <a:xfrm>
            <a:off x="286199" y="4378272"/>
            <a:ext cx="72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40 % </a:t>
            </a:r>
            <a:endParaRPr lang="ru-RU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64778C98-3207-B89E-7AE7-2B4EA4B8EC93}"/>
              </a:ext>
            </a:extLst>
          </p:cNvPr>
          <p:cNvSpPr txBox="1"/>
          <p:nvPr/>
        </p:nvSpPr>
        <p:spPr>
          <a:xfrm>
            <a:off x="315077" y="5015278"/>
            <a:ext cx="72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k-K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  <a:endParaRPr lang="ru-RU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83440-BC8E-3BCF-EAA6-25BA9D527D5C}"/>
              </a:ext>
            </a:extLst>
          </p:cNvPr>
          <p:cNvSpPr txBox="1"/>
          <p:nvPr/>
        </p:nvSpPr>
        <p:spPr>
          <a:xfrm>
            <a:off x="-24854" y="157915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err="1"/>
              <a:t>Жалпы</a:t>
            </a:r>
            <a:r>
              <a:rPr lang="ru-RU" sz="1050" b="1" dirty="0"/>
              <a:t> </a:t>
            </a:r>
          </a:p>
          <a:p>
            <a:r>
              <a:rPr lang="ru-RU" sz="1050" b="1" dirty="0" err="1"/>
              <a:t>бағадан</a:t>
            </a:r>
            <a:r>
              <a:rPr lang="ru-RU" sz="1050" b="1" dirty="0"/>
              <a:t> </a:t>
            </a:r>
            <a:r>
              <a:rPr lang="ru-RU" sz="1050" b="1" dirty="0" err="1"/>
              <a:t>үлес</a:t>
            </a:r>
            <a:endParaRPr lang="ru-RU" sz="1050" b="1" dirty="0"/>
          </a:p>
        </p:txBody>
      </p:sp>
      <p:sp>
        <p:nvSpPr>
          <p:cNvPr id="36" name="Номер слайда 35">
            <a:extLst>
              <a:ext uri="{FF2B5EF4-FFF2-40B4-BE49-F238E27FC236}">
                <a16:creationId xmlns:a16="http://schemas.microsoft.com/office/drawing/2014/main" id="{0F975ECD-BE15-9C07-8B71-C39E51B9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7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905959" y="470276"/>
            <a:ext cx="96544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 err="1">
                <a:latin typeface="Aptos Narrow" panose="020B0004020202020204" pitchFamily="34" charset="0"/>
              </a:rPr>
              <a:t>Білім</a:t>
            </a:r>
            <a:r>
              <a:rPr lang="ru-RU" sz="1600" b="1" i="1" dirty="0">
                <a:latin typeface="Aptos Narrow" panose="020B0004020202020204" pitchFamily="34" charset="0"/>
              </a:rPr>
              <a:t> беру </a:t>
            </a:r>
            <a:r>
              <a:rPr lang="ru-RU" sz="1600" b="1" i="1" dirty="0" err="1">
                <a:latin typeface="Aptos Narrow" panose="020B0004020202020204" pitchFamily="34" charset="0"/>
              </a:rPr>
              <a:t>саласында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ұстаз</a:t>
            </a:r>
            <a:r>
              <a:rPr lang="ru-RU" sz="1600" b="1" i="1" dirty="0">
                <a:latin typeface="Aptos Narrow" panose="020B0004020202020204" pitchFamily="34" charset="0"/>
              </a:rPr>
              <a:t> – </a:t>
            </a:r>
            <a:r>
              <a:rPr lang="ru-RU" sz="1600" b="1" i="1" dirty="0" err="1">
                <a:latin typeface="Aptos Narrow" panose="020B0004020202020204" pitchFamily="34" charset="0"/>
              </a:rPr>
              <a:t>ең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басты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тұлға</a:t>
            </a:r>
            <a:r>
              <a:rPr lang="ru-RU" sz="1600" b="1" i="1" dirty="0">
                <a:latin typeface="Aptos Narrow" panose="020B0004020202020204" pitchFamily="34" charset="0"/>
              </a:rPr>
              <a:t>. </a:t>
            </a:r>
            <a:r>
              <a:rPr lang="ru-RU" sz="1600" b="1" i="1" dirty="0" err="1">
                <a:latin typeface="Aptos Narrow" panose="020B0004020202020204" pitchFamily="34" charset="0"/>
              </a:rPr>
              <a:t>Оның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қоғамдағымәртебесін</a:t>
            </a:r>
            <a:r>
              <a:rPr lang="ru-RU" sz="1600" b="1" i="1" dirty="0">
                <a:latin typeface="Aptos Narrow" panose="020B0004020202020204" pitchFamily="34" charset="0"/>
              </a:rPr>
              <a:t>, </a:t>
            </a:r>
            <a:r>
              <a:rPr lang="ru-RU" sz="1600" b="1" i="1" dirty="0" err="1">
                <a:latin typeface="Aptos Narrow" panose="020B0004020202020204" pitchFamily="34" charset="0"/>
              </a:rPr>
              <a:t>беделін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арттыра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беруіміз</a:t>
            </a:r>
            <a:r>
              <a:rPr lang="ru-RU" sz="1600" b="1" i="1" dirty="0">
                <a:latin typeface="Aptos Narrow" panose="020B0004020202020204" pitchFamily="34" charset="0"/>
              </a:rPr>
              <a:t> керек ….</a:t>
            </a:r>
          </a:p>
          <a:p>
            <a:r>
              <a:rPr lang="ru-RU" sz="1600" b="1" i="1" dirty="0" err="1">
                <a:latin typeface="Aptos Narrow" panose="020B0004020202020204" pitchFamily="34" charset="0"/>
              </a:rPr>
              <a:t>Бұл</a:t>
            </a:r>
            <a:r>
              <a:rPr lang="ru-RU" sz="1600" b="1" i="1" dirty="0">
                <a:latin typeface="Aptos Narrow" panose="020B0004020202020204" pitchFamily="34" charset="0"/>
              </a:rPr>
              <a:t> салада </a:t>
            </a:r>
            <a:r>
              <a:rPr lang="ru-RU" sz="1600" b="1" i="1" dirty="0" err="1">
                <a:latin typeface="Aptos Narrow" panose="020B0004020202020204" pitchFamily="34" charset="0"/>
              </a:rPr>
              <a:t>қатып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қалған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қатаң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ереже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жоқ</a:t>
            </a:r>
            <a:r>
              <a:rPr lang="ru-RU" sz="1600" b="1" i="1" dirty="0">
                <a:latin typeface="Aptos Narrow" panose="020B0004020202020204" pitchFamily="34" charset="0"/>
              </a:rPr>
              <a:t>. </a:t>
            </a:r>
            <a:r>
              <a:rPr lang="ru-RU" sz="1600" b="1" i="1" dirty="0" err="1">
                <a:latin typeface="Aptos Narrow" panose="020B0004020202020204" pitchFamily="34" charset="0"/>
              </a:rPr>
              <a:t>Бірақ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негізі</a:t>
            </a:r>
            <a:r>
              <a:rPr lang="ru-RU" sz="1600" b="1" i="1" dirty="0">
                <a:latin typeface="Aptos Narrow" panose="020B0004020202020204" pitchFamily="34" charset="0"/>
              </a:rPr>
              <a:t>, </a:t>
            </a:r>
            <a:r>
              <a:rPr lang="ru-RU" sz="1600" b="1" i="1" dirty="0" err="1">
                <a:latin typeface="Aptos Narrow" panose="020B0004020202020204" pitchFamily="34" charset="0"/>
              </a:rPr>
              <a:t>ұстаздарға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қойылатын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талап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жоғары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болуға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тиіс</a:t>
            </a:r>
            <a:r>
              <a:rPr lang="ru-RU" sz="1600" b="1" i="1" dirty="0">
                <a:latin typeface="Aptos Narrow" panose="020B0004020202020204" pitchFamily="34" charset="0"/>
              </a:rPr>
              <a:t>. </a:t>
            </a:r>
          </a:p>
          <a:p>
            <a:pPr algn="r"/>
            <a:r>
              <a:rPr lang="ru-RU" sz="1600" b="1" i="1" dirty="0">
                <a:latin typeface="Aptos Narrow" panose="020B0004020202020204" pitchFamily="34" charset="0"/>
              </a:rPr>
              <a:t>ҚР </a:t>
            </a:r>
            <a:r>
              <a:rPr lang="ru-RU" sz="1600" b="1" i="1" dirty="0" err="1">
                <a:latin typeface="Aptos Narrow" panose="020B0004020202020204" pitchFamily="34" charset="0"/>
              </a:rPr>
              <a:t>Президенті</a:t>
            </a:r>
            <a:r>
              <a:rPr lang="ru-RU" sz="1600" b="1" i="1" dirty="0">
                <a:latin typeface="Aptos Narrow" panose="020B0004020202020204" pitchFamily="34" charset="0"/>
              </a:rPr>
              <a:t> </a:t>
            </a:r>
            <a:r>
              <a:rPr lang="ru-RU" sz="1600" b="1" i="1" dirty="0" err="1">
                <a:latin typeface="Aptos Narrow" panose="020B0004020202020204" pitchFamily="34" charset="0"/>
              </a:rPr>
              <a:t>Қ.Тоқаев</a:t>
            </a:r>
            <a:endParaRPr lang="ru-RU" sz="1600" b="1" i="1" dirty="0">
              <a:latin typeface="Aptos Narrow" panose="020B00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77477" y="332430"/>
            <a:ext cx="10960197" cy="14894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ptos Narrow" panose="020B00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40" y="603267"/>
            <a:ext cx="428376" cy="266747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54318" y="17160"/>
            <a:ext cx="0" cy="644159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888364" y="2087678"/>
            <a:ext cx="10960200" cy="441346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364" y="2097127"/>
            <a:ext cx="6945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FFC000"/>
                </a:solidFill>
                <a:latin typeface="Aptos Narrow" panose="020B0004020202020204" pitchFamily="34" charset="0"/>
                <a:cs typeface="Times New Roman"/>
              </a:rPr>
              <a:t>АТТЕСТАТТАУДЫҢ </a:t>
            </a:r>
            <a:r>
              <a:rPr lang="ru-RU" sz="2200" b="1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МАҚСАТЫ МЕН МІНДЕТТЕРІ </a:t>
            </a:r>
            <a:r>
              <a:rPr lang="kk-KZ" sz="2200" b="1" dirty="0">
                <a:solidFill>
                  <a:srgbClr val="FFC000"/>
                </a:solidFill>
                <a:latin typeface="Aptos Narrow" panose="020B0004020202020204" pitchFamily="34" charset="0"/>
                <a:cs typeface="Times New Roman"/>
              </a:rPr>
              <a:t> </a:t>
            </a:r>
            <a:endParaRPr lang="ru-RU" sz="2200" dirty="0">
              <a:solidFill>
                <a:srgbClr val="FFC000"/>
              </a:solidFill>
              <a:latin typeface="Aptos Narrow" panose="020B0004020202020204" pitchFamily="34" charset="0"/>
            </a:endParaRPr>
          </a:p>
        </p:txBody>
      </p:sp>
      <p:cxnSp>
        <p:nvCxnSpPr>
          <p:cNvPr id="23" name="Прямая соединительная линия 22"/>
          <p:cNvCxnSpPr>
            <a:cxnSpLocks/>
          </p:cNvCxnSpPr>
          <p:nvPr/>
        </p:nvCxnSpPr>
        <p:spPr>
          <a:xfrm>
            <a:off x="872200" y="332430"/>
            <a:ext cx="10885" cy="148649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60;g1fa1abc381b_3_83"/>
          <p:cNvSpPr txBox="1">
            <a:spLocks noChangeArrowheads="1"/>
          </p:cNvSpPr>
          <p:nvPr/>
        </p:nvSpPr>
        <p:spPr bwMode="auto">
          <a:xfrm>
            <a:off x="1712016" y="2683286"/>
            <a:ext cx="9502800" cy="7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ts val="2000"/>
            </a:pPr>
            <a:r>
              <a:rPr lang="ru-RU" altLang="ru-RU" sz="1800" b="1" dirty="0">
                <a:solidFill>
                  <a:schemeClr val="tx1"/>
                </a:solidFill>
                <a:latin typeface="Aptos Narrow" panose="020B0004020202020204" pitchFamily="34" charset="0"/>
              </a:rPr>
              <a:t>МАҚСАТЫ: </a:t>
            </a:r>
          </a:p>
          <a:p>
            <a:pPr>
              <a:buSzPts val="2000"/>
            </a:pP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педагогтердің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кәсіби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дамуының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үздіксіздігін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қамтамасыз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ету</a:t>
            </a:r>
            <a:endParaRPr lang="ru-RU" altLang="ru-RU" sz="18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2" name="Google Shape;160;g1fa1abc381b_3_83"/>
          <p:cNvSpPr txBox="1">
            <a:spLocks noChangeArrowheads="1"/>
          </p:cNvSpPr>
          <p:nvPr/>
        </p:nvSpPr>
        <p:spPr bwMode="auto">
          <a:xfrm>
            <a:off x="1581364" y="3667098"/>
            <a:ext cx="10214296" cy="20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900"/>
            </a:pPr>
            <a:r>
              <a:rPr lang="ru-RU" altLang="ru-RU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МІНДЕТТЕРІ:</a:t>
            </a:r>
          </a:p>
          <a:p>
            <a:pPr marL="285750" indent="-285750">
              <a:buClr>
                <a:srgbClr val="1C69D5"/>
              </a:buClr>
              <a:buSzPts val="1200"/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кәсіби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дамыуының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үздіксіздігін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қамтамасыз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ету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үшін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кәсіби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жетістіктер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мен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перспективаларын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анықтау</a:t>
            </a:r>
            <a:endParaRPr lang="ru-RU" altLang="ru-RU" sz="1800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marL="285750" indent="-285750">
              <a:buClr>
                <a:srgbClr val="1C69D5"/>
              </a:buClr>
              <a:buSzPts val="1200"/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кәсіби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құзыреттілікті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бағалау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негізінде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педагогтердің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біліктілік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сипаттамаларына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сәйкестігін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анықтау</a:t>
            </a:r>
            <a:endParaRPr lang="ru-RU" altLang="ru-RU" sz="1800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marL="285750" indent="-285750">
              <a:buClr>
                <a:srgbClr val="1C69D5"/>
              </a:buClr>
              <a:buSzPts val="1200"/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педагогтерді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үздіксіз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білім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алуға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,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өзін-өзі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тәрбиелеуге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,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біліктілігін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арттыруға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ынталандыру</a:t>
            </a:r>
            <a:endParaRPr lang="ru-RU" altLang="ru-RU" sz="1800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marL="285750" indent="-285750">
              <a:buClr>
                <a:srgbClr val="1C69D5"/>
              </a:buClr>
              <a:buSzPts val="1200"/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педагогтердің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әлеуетті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кәсіби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мүмкіндіктерін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пайдалану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перспективаларын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ашу</a:t>
            </a:r>
            <a:endParaRPr lang="ru-RU" altLang="ru-RU" sz="1800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marL="285750" indent="-285750">
              <a:buClr>
                <a:srgbClr val="1C69D5"/>
              </a:buClr>
              <a:buSzPts val="1200"/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педагогикалық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еңбектің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тиімділігі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мен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сапасын</a:t>
            </a:r>
            <a:r>
              <a:rPr lang="ru-RU" altLang="ru-RU" sz="18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ru-RU" altLang="ru-RU" sz="1800" dirty="0" err="1">
                <a:solidFill>
                  <a:schemeClr val="tx1"/>
                </a:solidFill>
                <a:latin typeface="Aptos Narrow" panose="020B0004020202020204" pitchFamily="34" charset="0"/>
              </a:rPr>
              <a:t>арттыру</a:t>
            </a:r>
            <a:endParaRPr lang="ru-RU" altLang="ru-RU" sz="18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4" y="3816986"/>
            <a:ext cx="511411" cy="4276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3" y="2701348"/>
            <a:ext cx="552921" cy="536609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877306" y="2642414"/>
            <a:ext cx="10960373" cy="9112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ptos Narrow" panose="020B00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B0DAFB-F0F1-5395-4B5D-7A090441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>
                <a:latin typeface="Aptos Narrow" panose="020B0004020202020204" pitchFamily="34" charset="0"/>
              </a:rPr>
              <a:t>2</a:t>
            </a:fld>
            <a:endParaRPr lang="ru-RU">
              <a:latin typeface="Aptos Narrow" panose="020B00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77306" y="3672655"/>
            <a:ext cx="10960373" cy="2786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871808" y="552642"/>
            <a:ext cx="9540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>
                <a:latin typeface="Aptos Narrow" panose="020B0004020202020204" pitchFamily="34" charset="0"/>
              </a:rPr>
              <a:t>Аттестаттау</a:t>
            </a:r>
            <a:r>
              <a:rPr lang="ru-RU" b="1" i="1" dirty="0">
                <a:latin typeface="Aptos Narrow" panose="020B0004020202020204" pitchFamily="34" charset="0"/>
              </a:rPr>
              <a:t> - </a:t>
            </a:r>
            <a:r>
              <a:rPr lang="ru-RU" b="1" i="1" dirty="0" err="1">
                <a:latin typeface="Aptos Narrow" panose="020B0004020202020204" pitchFamily="34" charset="0"/>
              </a:rPr>
              <a:t>педагогтің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атқаратын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лауазымына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сәйкестігін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айқындау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мақсатында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жүргізілетін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рәсім</a:t>
            </a:r>
            <a:r>
              <a:rPr lang="ru-RU" b="1" i="1" dirty="0">
                <a:latin typeface="Aptos Narrow" panose="020B0004020202020204" pitchFamily="34" charset="0"/>
              </a:rPr>
              <a:t>; </a:t>
            </a:r>
            <a:r>
              <a:rPr lang="ru-RU" b="1" i="1" dirty="0" err="1">
                <a:latin typeface="Aptos Narrow" panose="020B0004020202020204" pitchFamily="34" charset="0"/>
              </a:rPr>
              <a:t>педагогтің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кәсіби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құзыреттілік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деңгейін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айқындау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мақсатында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өткізілетін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біліктілік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санатын</a:t>
            </a:r>
            <a:r>
              <a:rPr lang="ru-RU" b="1" i="1" dirty="0">
                <a:latin typeface="Aptos Narrow" panose="020B0004020202020204" pitchFamily="34" charset="0"/>
              </a:rPr>
              <a:t> беру (</a:t>
            </a:r>
            <a:r>
              <a:rPr lang="ru-RU" b="1" i="1" dirty="0" err="1">
                <a:latin typeface="Aptos Narrow" panose="020B0004020202020204" pitchFamily="34" charset="0"/>
              </a:rPr>
              <a:t>растау</a:t>
            </a:r>
            <a:r>
              <a:rPr lang="ru-RU" b="1" i="1" dirty="0">
                <a:latin typeface="Aptos Narrow" panose="020B0004020202020204" pitchFamily="34" charset="0"/>
              </a:rPr>
              <a:t>) </a:t>
            </a:r>
            <a:r>
              <a:rPr lang="ru-RU" b="1" i="1" dirty="0" err="1">
                <a:latin typeface="Aptos Narrow" panose="020B0004020202020204" pitchFamily="34" charset="0"/>
              </a:rPr>
              <a:t>рәсімі</a:t>
            </a:r>
            <a:r>
              <a:rPr lang="ru-RU" b="1" i="1" dirty="0">
                <a:latin typeface="Aptos Narrow" panose="020B0004020202020204" pitchFamily="34" charset="0"/>
              </a:rPr>
              <a:t>, </a:t>
            </a:r>
            <a:r>
              <a:rPr lang="ru-RU" b="1" i="1" dirty="0" err="1">
                <a:latin typeface="Aptos Narrow" panose="020B0004020202020204" pitchFamily="34" charset="0"/>
              </a:rPr>
              <a:t>оның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нәтижелері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бойынша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біліктілік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санаты</a:t>
            </a:r>
            <a:r>
              <a:rPr lang="ru-RU" b="1" i="1" dirty="0">
                <a:latin typeface="Aptos Narrow" panose="020B0004020202020204" pitchFamily="34" charset="0"/>
              </a:rPr>
              <a:t> </a:t>
            </a:r>
            <a:r>
              <a:rPr lang="ru-RU" b="1" i="1" dirty="0" err="1">
                <a:latin typeface="Aptos Narrow" panose="020B0004020202020204" pitchFamily="34" charset="0"/>
              </a:rPr>
              <a:t>беріледі</a:t>
            </a:r>
            <a:r>
              <a:rPr lang="ru-RU" b="1" i="1" dirty="0">
                <a:latin typeface="Aptos Narrow" panose="020B0004020202020204" pitchFamily="34" charset="0"/>
              </a:rPr>
              <a:t> (</a:t>
            </a:r>
            <a:r>
              <a:rPr lang="ru-RU" b="1" i="1" dirty="0" err="1">
                <a:latin typeface="Aptos Narrow" panose="020B0004020202020204" pitchFamily="34" charset="0"/>
              </a:rPr>
              <a:t>расталады</a:t>
            </a:r>
            <a:r>
              <a:rPr lang="ru-RU" b="1" i="1" dirty="0">
                <a:latin typeface="Aptos Narrow" panose="020B0004020202020204" pitchFamily="34" charset="0"/>
              </a:rPr>
              <a:t>).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77477" y="332429"/>
            <a:ext cx="10960197" cy="21974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ptos Narrow" panose="020B00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11" y="631818"/>
            <a:ext cx="428376" cy="266747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54318" y="332430"/>
            <a:ext cx="0" cy="61263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888364" y="2787839"/>
            <a:ext cx="10960200" cy="441346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648" y="2810413"/>
            <a:ext cx="69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ПЕДАГОГТЕРДІ АТТЕСТАТТАУ ҚАҒИДАЛАРЫ</a:t>
            </a:r>
            <a:endParaRPr lang="ru-RU" dirty="0">
              <a:solidFill>
                <a:srgbClr val="FFC000"/>
              </a:solidFill>
              <a:latin typeface="Aptos Narrow" panose="020B0004020202020204" pitchFamily="34" charset="0"/>
            </a:endParaRPr>
          </a:p>
        </p:txBody>
      </p:sp>
      <p:cxnSp>
        <p:nvCxnSpPr>
          <p:cNvPr id="23" name="Прямая соединительная линия 22"/>
          <p:cNvCxnSpPr>
            <a:cxnSpLocks/>
          </p:cNvCxnSpPr>
          <p:nvPr/>
        </p:nvCxnSpPr>
        <p:spPr>
          <a:xfrm>
            <a:off x="872200" y="332430"/>
            <a:ext cx="16091" cy="219745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77306" y="3370521"/>
            <a:ext cx="10960373" cy="29381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ptos Narrow" panose="020B00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B0DAFB-F0F1-5395-4B5D-7A090441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>
                <a:latin typeface="Aptos Narrow" panose="020B0004020202020204" pitchFamily="34" charset="0"/>
              </a:rPr>
              <a:t>3</a:t>
            </a:fld>
            <a:endParaRPr lang="ru-RU">
              <a:latin typeface="Aptos Narrow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790CF-4500-F2A6-613C-76790A68B8A6}"/>
              </a:ext>
            </a:extLst>
          </p:cNvPr>
          <p:cNvSpPr txBox="1"/>
          <p:nvPr/>
        </p:nvSpPr>
        <p:spPr>
          <a:xfrm>
            <a:off x="2993791" y="3782927"/>
            <a:ext cx="8360009" cy="135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Педагогтің</a:t>
            </a:r>
            <a:r>
              <a:rPr lang="ru-RU" sz="1800" b="1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үздіксіз</a:t>
            </a:r>
            <a:r>
              <a:rPr lang="ru-RU" sz="1800" b="1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кәсіби</a:t>
            </a:r>
            <a:r>
              <a:rPr lang="ru-RU" sz="1800" b="1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даму </a:t>
            </a:r>
            <a:r>
              <a:rPr lang="ru-RU" sz="1800" b="1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ұлттық</a:t>
            </a:r>
            <a:r>
              <a:rPr lang="ru-RU" sz="1800" b="1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платформасы</a:t>
            </a:r>
            <a:r>
              <a:rPr lang="ru-RU" sz="1800" b="1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(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бұдан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әрі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– Платформа) – педагог пен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білім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алушылардың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жетістіктерін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растайтын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педагогтің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жеке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кабинетінің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деректері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және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оның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кәсіби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қызметінің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құжаттары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тәжірибені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жинақтау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тарату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),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біліктілікті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арттыру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туралы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мәліметтер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бар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ақпараттық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жүйе</a:t>
            </a:r>
            <a:r>
              <a:rPr lang="ru-RU" sz="1800" dirty="0">
                <a:effectLst/>
                <a:latin typeface="Aptos Narrow" panose="020B0004020202020204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Aptos Narrow" panose="020B00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11" y="3782927"/>
            <a:ext cx="1197994" cy="12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284738" y="1052623"/>
            <a:ext cx="4069062" cy="5199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56930" y="1052623"/>
            <a:ext cx="4379345" cy="5199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-1"/>
            <a:ext cx="12192000" cy="669851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E1570-9D2E-AC1B-DC3A-9C3E6E09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28"/>
            <a:ext cx="10515600" cy="517191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FFC000"/>
                </a:solidFill>
                <a:latin typeface="Oswald"/>
                <a:ea typeface="+mn-ea"/>
                <a:cs typeface="Times New Roman"/>
              </a:rPr>
              <a:t>АТТЕСТАТТАУ </a:t>
            </a:r>
            <a:r>
              <a:rPr lang="ru-RU" sz="2000" b="1" dirty="0">
                <a:solidFill>
                  <a:schemeClr val="bg1"/>
                </a:solidFill>
                <a:latin typeface="Oswald"/>
                <a:ea typeface="+mn-ea"/>
                <a:cs typeface="Times New Roman"/>
              </a:rPr>
              <a:t>КЕЗЕҢІ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792DE8-2547-97B6-1EA2-308591B5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4</a:t>
            </a:fld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1141229" y="2081635"/>
            <a:ext cx="3771966" cy="2585323"/>
            <a:chOff x="1141228" y="2070552"/>
            <a:chExt cx="2750289" cy="2585323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192618" y="2906380"/>
              <a:ext cx="2463209" cy="39340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141228" y="2070552"/>
              <a:ext cx="2750289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ПЕДАГОГТЕРДІ АТТЕСТАТТАУ </a:t>
              </a:r>
            </a:p>
            <a:p>
              <a:r>
                <a:rPr lang="ru-RU" dirty="0">
                  <a:latin typeface="+mj-lt"/>
                </a:rPr>
                <a:t>кем </a:t>
              </a:r>
              <a:r>
                <a:rPr lang="ru-RU" dirty="0" err="1">
                  <a:latin typeface="+mj-lt"/>
                </a:rPr>
                <a:t>дегенде</a:t>
              </a:r>
              <a:endParaRPr lang="ru-RU" dirty="0">
                <a:latin typeface="+mj-lt"/>
              </a:endParaRPr>
            </a:p>
            <a:p>
              <a:endParaRPr lang="ru-RU" b="1" dirty="0">
                <a:latin typeface="+mj-lt"/>
              </a:endParaRPr>
            </a:p>
            <a:p>
              <a:r>
                <a:rPr lang="ru-RU" b="1" dirty="0">
                  <a:solidFill>
                    <a:srgbClr val="FFC000"/>
                  </a:solidFill>
                  <a:latin typeface="+mj-lt"/>
                </a:rPr>
                <a:t>бес </a:t>
              </a:r>
              <a:r>
                <a:rPr lang="ru-RU" b="1" dirty="0" err="1">
                  <a:solidFill>
                    <a:srgbClr val="FFC000"/>
                  </a:solidFill>
                  <a:latin typeface="+mj-lt"/>
                </a:rPr>
                <a:t>жылда</a:t>
              </a:r>
              <a:r>
                <a:rPr lang="ru-RU" b="1" dirty="0">
                  <a:solidFill>
                    <a:srgbClr val="FFC000"/>
                  </a:solidFill>
                  <a:latin typeface="+mj-lt"/>
                </a:rPr>
                <a:t> </a:t>
              </a:r>
              <a:r>
                <a:rPr lang="ru-RU" b="1" dirty="0" err="1">
                  <a:solidFill>
                    <a:schemeClr val="bg1"/>
                  </a:solidFill>
                  <a:latin typeface="+mj-lt"/>
                </a:rPr>
                <a:t>бір</a:t>
              </a:r>
              <a:r>
                <a:rPr lang="ru-RU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ru-RU" b="1" dirty="0" err="1">
                  <a:solidFill>
                    <a:schemeClr val="bg1"/>
                  </a:solidFill>
                  <a:latin typeface="+mj-lt"/>
                </a:rPr>
                <a:t>рет</a:t>
              </a:r>
              <a:r>
                <a:rPr lang="ru-RU" b="1" dirty="0">
                  <a:solidFill>
                    <a:schemeClr val="bg1"/>
                  </a:solidFill>
                  <a:latin typeface="+mj-lt"/>
                </a:rPr>
                <a:t> </a:t>
              </a:r>
              <a:endParaRPr lang="ru-RU" b="1" dirty="0">
                <a:solidFill>
                  <a:srgbClr val="FFC000"/>
                </a:solidFill>
                <a:latin typeface="+mj-lt"/>
              </a:endParaRPr>
            </a:p>
            <a:p>
              <a:endParaRPr lang="ru-RU" b="1" dirty="0">
                <a:latin typeface="+mj-lt"/>
              </a:endParaRPr>
            </a:p>
            <a:p>
              <a:r>
                <a:rPr lang="ru-RU" dirty="0" err="1">
                  <a:latin typeface="+mj-lt"/>
                </a:rPr>
                <a:t>Қазақстан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Республикасының</a:t>
              </a:r>
              <a:r>
                <a:rPr lang="ru-RU" dirty="0">
                  <a:latin typeface="+mj-lt"/>
                </a:rPr>
                <a:t> "Педагог </a:t>
              </a:r>
              <a:r>
                <a:rPr lang="ru-RU" dirty="0" err="1">
                  <a:latin typeface="+mj-lt"/>
                </a:rPr>
                <a:t>мәртебесі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туралы</a:t>
              </a:r>
              <a:r>
                <a:rPr lang="ru-RU" dirty="0">
                  <a:latin typeface="+mj-lt"/>
                </a:rPr>
                <a:t>" </a:t>
              </a:r>
              <a:r>
                <a:rPr lang="ru-RU" dirty="0" err="1">
                  <a:latin typeface="+mj-lt"/>
                </a:rPr>
                <a:t>Заңының</a:t>
              </a:r>
              <a:r>
                <a:rPr lang="ru-RU" dirty="0">
                  <a:latin typeface="+mj-lt"/>
                </a:rPr>
                <a:t> 15 - бабы 1-тармағының 3) </a:t>
              </a:r>
              <a:r>
                <a:rPr lang="ru-RU" dirty="0" err="1">
                  <a:latin typeface="+mj-lt"/>
                </a:rPr>
                <a:t>тармақшасына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сәйкес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өткізіледі</a:t>
              </a:r>
              <a:r>
                <a:rPr lang="ru-RU" dirty="0">
                  <a:latin typeface="+mj-lt"/>
                </a:rPr>
                <a:t>.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7507472" y="1816946"/>
            <a:ext cx="3543299" cy="3416320"/>
            <a:chOff x="7507472" y="2049286"/>
            <a:chExt cx="3543299" cy="341632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7507472" y="3652283"/>
              <a:ext cx="2463209" cy="39340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7519982" y="2049286"/>
              <a:ext cx="3530789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err="1">
                  <a:latin typeface="+mj-lt"/>
                </a:rPr>
                <a:t>Білім</a:t>
              </a:r>
              <a:r>
                <a:rPr lang="ru-RU" dirty="0">
                  <a:latin typeface="+mj-lt"/>
                </a:rPr>
                <a:t> беру </a:t>
              </a:r>
              <a:r>
                <a:rPr lang="ru-RU" dirty="0" err="1">
                  <a:latin typeface="+mj-lt"/>
                </a:rPr>
                <a:t>ұйымдарының</a:t>
              </a:r>
              <a:r>
                <a:rPr lang="ru-RU" dirty="0">
                  <a:latin typeface="+mj-lt"/>
                </a:rPr>
                <a:t> </a:t>
              </a:r>
              <a:r>
                <a:rPr lang="ru-RU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БАСШЫЛАРЫ</a:t>
              </a:r>
              <a:r>
                <a:rPr lang="ru-RU" dirty="0">
                  <a:latin typeface="+mj-lt"/>
                </a:rPr>
                <a:t>, </a:t>
              </a:r>
              <a:r>
                <a:rPr lang="ru-RU" dirty="0" err="1">
                  <a:latin typeface="+mj-lt"/>
                </a:rPr>
                <a:t>әдістемелік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кабинеттердің</a:t>
              </a:r>
              <a:r>
                <a:rPr lang="ru-RU" dirty="0">
                  <a:latin typeface="+mj-lt"/>
                </a:rPr>
                <a:t> (</a:t>
              </a:r>
              <a:r>
                <a:rPr lang="ru-RU" dirty="0" err="1">
                  <a:latin typeface="+mj-lt"/>
                </a:rPr>
                <a:t>орталықтардың</a:t>
              </a:r>
              <a:r>
                <a:rPr lang="ru-RU" dirty="0">
                  <a:latin typeface="+mj-lt"/>
                </a:rPr>
                <a:t>) </a:t>
              </a:r>
              <a:r>
                <a:rPr lang="ru-RU" dirty="0" err="1">
                  <a:latin typeface="+mj-lt"/>
                </a:rPr>
                <a:t>басшылары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аттестаттаудан</a:t>
              </a:r>
              <a:endParaRPr lang="ru-RU" dirty="0">
                <a:latin typeface="+mj-lt"/>
              </a:endParaRPr>
            </a:p>
            <a:p>
              <a:endParaRPr lang="ru-RU" dirty="0">
                <a:latin typeface="+mj-lt"/>
              </a:endParaRPr>
            </a:p>
            <a:p>
              <a:endParaRPr lang="ru-RU" dirty="0">
                <a:solidFill>
                  <a:srgbClr val="FF0000"/>
                </a:solidFill>
                <a:latin typeface="+mj-lt"/>
              </a:endParaRPr>
            </a:p>
            <a:p>
              <a:r>
                <a:rPr lang="ru-RU" b="1" dirty="0" err="1">
                  <a:solidFill>
                    <a:srgbClr val="FFC000"/>
                  </a:solidFill>
                  <a:latin typeface="+mj-lt"/>
                </a:rPr>
                <a:t>үш</a:t>
              </a:r>
              <a:r>
                <a:rPr lang="ru-RU" b="1" dirty="0">
                  <a:solidFill>
                    <a:srgbClr val="FFC000"/>
                  </a:solidFill>
                  <a:latin typeface="+mj-lt"/>
                </a:rPr>
                <a:t> </a:t>
              </a:r>
              <a:r>
                <a:rPr lang="ru-RU" b="1" dirty="0" err="1">
                  <a:solidFill>
                    <a:srgbClr val="FFC000"/>
                  </a:solidFill>
                  <a:latin typeface="+mj-lt"/>
                </a:rPr>
                <a:t>жылда</a:t>
              </a:r>
              <a:r>
                <a:rPr lang="ru-RU" b="1" dirty="0">
                  <a:solidFill>
                    <a:srgbClr val="FFC000"/>
                  </a:solidFill>
                  <a:latin typeface="+mj-lt"/>
                </a:rPr>
                <a:t> </a:t>
              </a:r>
              <a:r>
                <a:rPr lang="ru-RU" b="1" dirty="0" err="1">
                  <a:solidFill>
                    <a:schemeClr val="bg1"/>
                  </a:solidFill>
                  <a:latin typeface="+mj-lt"/>
                </a:rPr>
                <a:t>бір</a:t>
              </a:r>
              <a:r>
                <a:rPr lang="ru-RU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ru-RU" b="1" dirty="0" err="1">
                  <a:solidFill>
                    <a:schemeClr val="bg1"/>
                  </a:solidFill>
                  <a:latin typeface="+mj-lt"/>
                </a:rPr>
                <a:t>рет</a:t>
              </a:r>
              <a:r>
                <a:rPr lang="ru-RU" b="1" dirty="0">
                  <a:solidFill>
                    <a:schemeClr val="bg1"/>
                  </a:solidFill>
                  <a:latin typeface="+mj-lt"/>
                </a:rPr>
                <a:t> </a:t>
              </a:r>
              <a:endParaRPr lang="ru-RU" b="1" dirty="0">
                <a:solidFill>
                  <a:srgbClr val="FFC000"/>
                </a:solidFill>
                <a:latin typeface="+mj-lt"/>
              </a:endParaRPr>
            </a:p>
            <a:p>
              <a:endParaRPr lang="ru-RU" dirty="0">
                <a:solidFill>
                  <a:srgbClr val="FF0000"/>
                </a:solidFill>
                <a:latin typeface="+mj-lt"/>
              </a:endParaRPr>
            </a:p>
            <a:p>
              <a:r>
                <a:rPr lang="ru-RU" dirty="0" err="1">
                  <a:latin typeface="+mj-lt"/>
                </a:rPr>
                <a:t>Қазақстан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Республикасының</a:t>
              </a:r>
              <a:r>
                <a:rPr lang="ru-RU" dirty="0">
                  <a:latin typeface="+mj-lt"/>
                </a:rPr>
                <a:t> "</a:t>
              </a:r>
              <a:r>
                <a:rPr lang="ru-RU" dirty="0" err="1">
                  <a:latin typeface="+mj-lt"/>
                </a:rPr>
                <a:t>Білім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туралы</a:t>
              </a:r>
              <a:r>
                <a:rPr lang="ru-RU" dirty="0">
                  <a:latin typeface="+mj-lt"/>
                </a:rPr>
                <a:t>" </a:t>
              </a:r>
              <a:r>
                <a:rPr lang="ru-RU" dirty="0" err="1">
                  <a:latin typeface="+mj-lt"/>
                </a:rPr>
                <a:t>Заңы</a:t>
              </a:r>
              <a:r>
                <a:rPr lang="ru-RU" dirty="0">
                  <a:latin typeface="+mj-lt"/>
                </a:rPr>
                <a:t> 44-бабының 5-тармағына </a:t>
              </a:r>
              <a:r>
                <a:rPr lang="ru-RU" dirty="0" err="1">
                  <a:latin typeface="+mj-lt"/>
                </a:rPr>
                <a:t>және</a:t>
              </a:r>
              <a:r>
                <a:rPr lang="ru-RU" dirty="0">
                  <a:latin typeface="+mj-lt"/>
                </a:rPr>
                <a:t> осы </a:t>
              </a:r>
              <a:r>
                <a:rPr lang="ru-RU" dirty="0" err="1">
                  <a:latin typeface="+mj-lt"/>
                </a:rPr>
                <a:t>Қағидаларға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сәйкес</a:t>
              </a:r>
              <a:r>
                <a:rPr lang="ru-RU" dirty="0">
                  <a:latin typeface="+mj-lt"/>
                </a:rPr>
                <a:t> </a:t>
              </a:r>
              <a:r>
                <a:rPr lang="ru-RU" dirty="0" err="1">
                  <a:latin typeface="+mj-lt"/>
                </a:rPr>
                <a:t>өтеді</a:t>
              </a:r>
              <a:r>
                <a:rPr lang="ru-RU" dirty="0">
                  <a:latin typeface="+mj-lt"/>
                </a:rPr>
                <a:t>. </a:t>
              </a:r>
            </a:p>
          </p:txBody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89" y="1317312"/>
            <a:ext cx="664824" cy="49963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" t="4451" r="10644" b="12230"/>
          <a:stretch/>
        </p:blipFill>
        <p:spPr>
          <a:xfrm>
            <a:off x="8922152" y="1144000"/>
            <a:ext cx="606057" cy="67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719090" y="1646059"/>
            <a:ext cx="4634710" cy="4876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-1"/>
            <a:ext cx="12192000" cy="669851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717B6-42DF-58BD-DB03-2E5613E6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0"/>
            <a:ext cx="10515600" cy="693654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Oswald"/>
                <a:ea typeface="+mn-ea"/>
                <a:cs typeface="Times New Roman"/>
              </a:rPr>
              <a:t>АТТЕСТАТТАУ </a:t>
            </a:r>
            <a:r>
              <a:rPr lang="ru-RU" sz="2000" b="1" dirty="0">
                <a:solidFill>
                  <a:srgbClr val="FFC000"/>
                </a:solidFill>
                <a:latin typeface="Oswald"/>
                <a:ea typeface="+mn-ea"/>
                <a:cs typeface="Times New Roman"/>
              </a:rPr>
              <a:t>КЕЗЕҢДЕРІ</a:t>
            </a:r>
            <a:endParaRPr lang="ru-RU" sz="2000" b="1" dirty="0">
              <a:solidFill>
                <a:schemeClr val="bg1"/>
              </a:solidFill>
              <a:latin typeface="Oswald"/>
              <a:ea typeface="+mn-ea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268A1E-4976-71AE-4C91-F02DBBE9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2507" y="838832"/>
            <a:ext cx="10960197" cy="4938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2" y="948844"/>
            <a:ext cx="428376" cy="26674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61988" y="897551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+mj-lt"/>
              </a:rPr>
              <a:t>АТТЕСТАТТАУ КЕЛЕСІ КЕЗЕҢДЕРДІ ҚАМТИДЫ: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88760" y="1646059"/>
            <a:ext cx="4634710" cy="4876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2" y="1846751"/>
            <a:ext cx="579994" cy="43588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768586" y="2004580"/>
            <a:ext cx="1920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/>
              <a:t>ПЕДАГОГТЕР ҮШІН: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88760" y="2458989"/>
            <a:ext cx="43792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ПББ (осы </a:t>
            </a:r>
            <a:r>
              <a:rPr lang="ru-RU" sz="2000" dirty="0" err="1">
                <a:latin typeface="+mj-lt"/>
              </a:rPr>
              <a:t>Қағидалардың</a:t>
            </a:r>
            <a:r>
              <a:rPr lang="ru-RU" sz="2000" dirty="0">
                <a:latin typeface="+mj-lt"/>
              </a:rPr>
              <a:t> 16-тармағында </a:t>
            </a:r>
            <a:r>
              <a:rPr lang="ru-RU" sz="2000" dirty="0" err="1">
                <a:latin typeface="+mj-lt"/>
              </a:rPr>
              <a:t>айқындалған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техникалық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және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кәсіптік</a:t>
            </a:r>
            <a:r>
              <a:rPr lang="ru-RU" sz="2000" dirty="0">
                <a:latin typeface="+mj-lt"/>
              </a:rPr>
              <a:t>, орта </a:t>
            </a:r>
            <a:r>
              <a:rPr lang="ru-RU" sz="2000" dirty="0" err="1">
                <a:latin typeface="+mj-lt"/>
              </a:rPr>
              <a:t>білімнен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кейінгі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білім</a:t>
            </a:r>
            <a:r>
              <a:rPr lang="ru-RU" sz="2000" dirty="0">
                <a:latin typeface="+mj-lt"/>
              </a:rPr>
              <a:t> беру </a:t>
            </a:r>
            <a:r>
              <a:rPr lang="ru-RU" sz="2000" dirty="0" err="1">
                <a:latin typeface="+mj-lt"/>
              </a:rPr>
              <a:t>ұйымдарының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өндірістік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оқыту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шеберлері</a:t>
            </a:r>
            <a:r>
              <a:rPr lang="ru-RU" sz="2000" dirty="0">
                <a:latin typeface="+mj-lt"/>
              </a:rPr>
              <a:t> мен </a:t>
            </a:r>
            <a:r>
              <a:rPr lang="ru-RU" sz="2000" dirty="0" err="1">
                <a:latin typeface="+mj-lt"/>
              </a:rPr>
              <a:t>арнайы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пәндер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бойынша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оқытушыларын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педагогтерін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қоспағанда</a:t>
            </a:r>
            <a:r>
              <a:rPr lang="ru-RU" sz="2000" dirty="0">
                <a:latin typeface="+mj-lt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>
                <a:latin typeface="+mj-lt"/>
              </a:rPr>
              <a:t>қызмет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нәтижелерін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кешенді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талдамалық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жинақтау</a:t>
            </a:r>
            <a:r>
              <a:rPr lang="ru-RU" sz="2000" dirty="0">
                <a:latin typeface="+mj-lt"/>
              </a:rPr>
              <a:t>.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754436" y="1881850"/>
            <a:ext cx="3864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+mj-lt"/>
              </a:rPr>
              <a:t>Білім</a:t>
            </a:r>
            <a:r>
              <a:rPr lang="ru-RU" dirty="0">
                <a:latin typeface="+mj-lt"/>
              </a:rPr>
              <a:t> беру </a:t>
            </a:r>
            <a:r>
              <a:rPr lang="ru-RU" dirty="0" err="1">
                <a:latin typeface="+mj-lt"/>
              </a:rPr>
              <a:t>ұйымдарының</a:t>
            </a:r>
            <a:r>
              <a:rPr lang="ru-RU" dirty="0">
                <a:latin typeface="+mj-lt"/>
              </a:rPr>
              <a:t> </a:t>
            </a:r>
            <a:r>
              <a:rPr lang="ru-RU" b="1" dirty="0"/>
              <a:t>БАСШЫЛАРЫ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ә</a:t>
            </a:r>
            <a:r>
              <a:rPr lang="ru-RU" dirty="0" err="1">
                <a:latin typeface="+mj-lt"/>
              </a:rPr>
              <a:t>дістемелік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кабинеттердің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орталықтардың</a:t>
            </a:r>
            <a:r>
              <a:rPr lang="ru-RU" dirty="0">
                <a:latin typeface="+mj-lt"/>
              </a:rPr>
              <a:t>) </a:t>
            </a:r>
            <a:r>
              <a:rPr lang="ru-RU" dirty="0" err="1">
                <a:latin typeface="+mj-lt"/>
              </a:rPr>
              <a:t>басшылары</a:t>
            </a:r>
            <a:r>
              <a:rPr lang="ru-RU" dirty="0">
                <a:latin typeface="+mj-lt"/>
              </a:rPr>
              <a:t> </a:t>
            </a:r>
            <a:r>
              <a:rPr lang="ru-RU" b="1" dirty="0">
                <a:latin typeface="+mj-lt"/>
              </a:rPr>
              <a:t>ҮШІН</a:t>
            </a:r>
            <a:r>
              <a:rPr lang="ru-RU" dirty="0">
                <a:latin typeface="+mj-lt"/>
              </a:rPr>
              <a:t>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754436" y="3529625"/>
            <a:ext cx="31463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ПББ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>
                <a:latin typeface="+mj-lt"/>
              </a:rPr>
              <a:t>қызметтің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негізгі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көрсеткіштерінің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орындалуын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талдамалық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жалпылау</a:t>
            </a:r>
            <a:endParaRPr lang="ru-RU" sz="2000" dirty="0">
              <a:latin typeface="+mj-lt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" t="4451" r="10644" b="12230"/>
          <a:stretch/>
        </p:blipFill>
        <p:spPr>
          <a:xfrm>
            <a:off x="6997889" y="1928513"/>
            <a:ext cx="477748" cy="5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D426DCD-DFEF-4157-93A7-6F6DF0104146}"/>
              </a:ext>
            </a:extLst>
          </p:cNvPr>
          <p:cNvSpPr/>
          <p:nvPr/>
        </p:nvSpPr>
        <p:spPr>
          <a:xfrm>
            <a:off x="6480031" y="656268"/>
            <a:ext cx="5396807" cy="40011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7F333EA-9231-4F4E-B984-DD1905F7C936}"/>
              </a:ext>
            </a:extLst>
          </p:cNvPr>
          <p:cNvSpPr/>
          <p:nvPr/>
        </p:nvSpPr>
        <p:spPr>
          <a:xfrm>
            <a:off x="414596" y="665462"/>
            <a:ext cx="5396807" cy="400110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91E659-BD5A-78CA-7269-BD16A0D9CD51}"/>
              </a:ext>
            </a:extLst>
          </p:cNvPr>
          <p:cNvSpPr/>
          <p:nvPr/>
        </p:nvSpPr>
        <p:spPr>
          <a:xfrm>
            <a:off x="-785843" y="656268"/>
            <a:ext cx="5000828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АҒЫМДАҒЫ ЖАҒДАЙ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518357" y="1207983"/>
            <a:ext cx="55256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+mj-lt"/>
                <a:cs typeface="Arial" panose="020B0604020202020204" pitchFamily="34" charset="0"/>
              </a:rPr>
              <a:t>Педагогтің</a:t>
            </a:r>
            <a:r>
              <a:rPr lang="ru-RU" dirty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 err="1">
                <a:latin typeface="+mj-lt"/>
                <a:cs typeface="Arial" panose="020B0604020202020204" pitchFamily="34" charset="0"/>
              </a:rPr>
              <a:t>қағаз</a:t>
            </a:r>
            <a:r>
              <a:rPr lang="ru-RU" dirty="0">
                <a:latin typeface="+mj-lt"/>
                <a:cs typeface="Arial" panose="020B0604020202020204" pitchFamily="34" charset="0"/>
              </a:rPr>
              <a:t>/</a:t>
            </a:r>
            <a:r>
              <a:rPr lang="ru-RU" dirty="0" err="1">
                <a:latin typeface="+mj-lt"/>
                <a:cs typeface="Arial" panose="020B0604020202020204" pitchFamily="34" charset="0"/>
              </a:rPr>
              <a:t>электрондық</a:t>
            </a:r>
            <a:r>
              <a:rPr lang="ru-RU" dirty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 err="1">
                <a:latin typeface="+mj-lt"/>
                <a:cs typeface="Arial" panose="020B0604020202020204" pitchFamily="34" charset="0"/>
              </a:rPr>
              <a:t>форматта</a:t>
            </a:r>
            <a:r>
              <a:rPr lang="ru-RU" dirty="0">
                <a:latin typeface="+mj-lt"/>
                <a:cs typeface="Arial" panose="020B0604020202020204" pitchFamily="34" charset="0"/>
              </a:rPr>
              <a:t> портфолио </a:t>
            </a:r>
            <a:r>
              <a:rPr lang="ru-RU" dirty="0" err="1">
                <a:latin typeface="+mj-lt"/>
                <a:cs typeface="Arial" panose="020B0604020202020204" pitchFamily="34" charset="0"/>
              </a:rPr>
              <a:t>қалыптастыруы</a:t>
            </a:r>
            <a:r>
              <a:rPr lang="ru-RU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+mj-lt"/>
                <a:cs typeface="Arial" panose="020B0604020202020204" pitchFamily="34" charset="0"/>
              </a:rPr>
              <a:t>Педагогтердің</a:t>
            </a:r>
            <a:r>
              <a:rPr lang="ru-RU" dirty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 err="1">
                <a:latin typeface="+mj-lt"/>
                <a:cs typeface="Arial" panose="020B0604020202020204" pitchFamily="34" charset="0"/>
              </a:rPr>
              <a:t>құжаттарын</a:t>
            </a:r>
            <a:r>
              <a:rPr lang="ru-RU" dirty="0">
                <a:latin typeface="+mj-lt"/>
                <a:cs typeface="Arial" panose="020B0604020202020204" pitchFamily="34" charset="0"/>
              </a:rPr>
              <a:t> (</a:t>
            </a:r>
            <a:r>
              <a:rPr lang="ru-RU" dirty="0" err="1">
                <a:latin typeface="+mj-lt"/>
                <a:cs typeface="Arial" panose="020B0604020202020204" pitchFamily="34" charset="0"/>
              </a:rPr>
              <a:t>портфолиосын</a:t>
            </a:r>
            <a:r>
              <a:rPr lang="ru-RU" dirty="0">
                <a:latin typeface="+mj-lt"/>
                <a:cs typeface="Arial" panose="020B0604020202020204" pitchFamily="34" charset="0"/>
              </a:rPr>
              <a:t>) </a:t>
            </a:r>
            <a:r>
              <a:rPr lang="ru-RU" dirty="0" err="1">
                <a:latin typeface="+mj-lt"/>
                <a:cs typeface="Arial" panose="020B0604020202020204" pitchFamily="34" charset="0"/>
              </a:rPr>
              <a:t>қарау</a:t>
            </a:r>
            <a:r>
              <a:rPr lang="ru-RU" dirty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 err="1">
                <a:latin typeface="+mj-lt"/>
                <a:cs typeface="Arial" panose="020B0604020202020204" pitchFamily="34" charset="0"/>
              </a:rPr>
              <a:t>мерзімдері</a:t>
            </a:r>
            <a:r>
              <a:rPr lang="ru-RU" dirty="0">
                <a:latin typeface="+mj-lt"/>
                <a:cs typeface="Arial" panose="020B0604020202020204" pitchFamily="34" charset="0"/>
              </a:rPr>
              <a:t> - </a:t>
            </a:r>
            <a:r>
              <a:rPr lang="ru-RU" i="1" dirty="0">
                <a:latin typeface="+mj-lt"/>
                <a:cs typeface="Arial" panose="020B0604020202020204" pitchFamily="34" charset="0"/>
              </a:rPr>
              <a:t>6 </a:t>
            </a:r>
            <a:r>
              <a:rPr lang="ru-RU" i="1" dirty="0" err="1">
                <a:latin typeface="+mj-lt"/>
                <a:cs typeface="Arial" panose="020B0604020202020204" pitchFamily="34" charset="0"/>
              </a:rPr>
              <a:t>айға</a:t>
            </a:r>
            <a:r>
              <a:rPr lang="ru-RU" i="1" dirty="0">
                <a:latin typeface="+mj-lt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+mj-lt"/>
                <a:cs typeface="Arial" panose="020B0604020202020204" pitchFamily="34" charset="0"/>
              </a:rPr>
              <a:t>дейін</a:t>
            </a:r>
            <a:endParaRPr lang="ru-RU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191E659-BD5A-78CA-7269-BD16A0D9CD51}"/>
              </a:ext>
            </a:extLst>
          </p:cNvPr>
          <p:cNvSpPr/>
          <p:nvPr/>
        </p:nvSpPr>
        <p:spPr>
          <a:xfrm>
            <a:off x="6210532" y="646646"/>
            <a:ext cx="2516922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ҰСЫНЫС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152654" y="883706"/>
            <a:ext cx="47774" cy="553431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262411" y="1264057"/>
            <a:ext cx="5684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kk-KZ" altLang="ru-RU" dirty="0">
                <a:latin typeface="+mj-lt"/>
                <a:cs typeface="Arial" panose="020B0604020202020204" pitchFamily="34" charset="0"/>
              </a:rPr>
              <a:t>Педагогтің үздіксіз кәсіби даму ұлттық платформасында педагогтердің портфолиосын қалыптастыру </a:t>
            </a:r>
            <a:r>
              <a:rPr lang="kk-KZ" altLang="ru-RU" i="1" dirty="0">
                <a:latin typeface="+mj-lt"/>
                <a:cs typeface="Arial" panose="020B0604020202020204" pitchFamily="34" charset="0"/>
              </a:rPr>
              <a:t>(педагогтің қатысуынсыз) </a:t>
            </a:r>
          </a:p>
        </p:txBody>
      </p:sp>
      <p:cxnSp>
        <p:nvCxnSpPr>
          <p:cNvPr id="45" name="Google Shape;299;p6"/>
          <p:cNvCxnSpPr/>
          <p:nvPr/>
        </p:nvCxnSpPr>
        <p:spPr>
          <a:xfrm>
            <a:off x="545427" y="3183031"/>
            <a:ext cx="5151" cy="2693777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302;p6"/>
          <p:cNvSpPr/>
          <p:nvPr/>
        </p:nvSpPr>
        <p:spPr>
          <a:xfrm>
            <a:off x="918371" y="2563233"/>
            <a:ext cx="4935500" cy="78873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ЭҮП, ХҚКО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арқылы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өтініш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беру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Қызмет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көрсету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мерзімі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– </a:t>
            </a:r>
            <a:r>
              <a:rPr lang="ru-RU" sz="2000" b="1" i="0" u="none" strike="noStrike" cap="none" dirty="0">
                <a:latin typeface="+mj-lt"/>
                <a:ea typeface="Arial"/>
                <a:cs typeface="Arial"/>
                <a:sym typeface="Arial"/>
              </a:rPr>
              <a:t>1-7 </a:t>
            </a:r>
            <a:r>
              <a:rPr lang="ru-RU" sz="2000" b="1" i="0" u="none" strike="noStrike" cap="none" dirty="0" err="1">
                <a:latin typeface="+mj-lt"/>
                <a:ea typeface="Arial"/>
                <a:cs typeface="Arial"/>
                <a:sym typeface="Arial"/>
              </a:rPr>
              <a:t>жұмыс</a:t>
            </a:r>
            <a:r>
              <a:rPr lang="ru-RU" sz="2000" b="1" i="0" u="none" strike="noStrike" cap="none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2000" b="1" i="0" u="none" strike="noStrike" cap="none" dirty="0" err="1">
                <a:latin typeface="+mj-lt"/>
                <a:ea typeface="Arial"/>
                <a:cs typeface="Arial"/>
                <a:sym typeface="Arial"/>
              </a:rPr>
              <a:t>күні</a:t>
            </a:r>
            <a:endParaRPr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03;p6"/>
          <p:cNvSpPr/>
          <p:nvPr/>
        </p:nvSpPr>
        <p:spPr>
          <a:xfrm>
            <a:off x="913353" y="3490921"/>
            <a:ext cx="4949984" cy="147352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ЭҮП </a:t>
            </a:r>
            <a:r>
              <a:rPr lang="ru-RU" b="1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арқылы</a:t>
            </a:r>
            <a:r>
              <a:rPr lang="ru-RU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ММ, </a:t>
            </a:r>
            <a:r>
              <a:rPr lang="ru-RU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Мектеп</a:t>
            </a:r>
            <a:r>
              <a:rPr lang="ru-RU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Колледж, ББ, ОМ АЖО (ҰББД) </a:t>
            </a:r>
            <a:r>
              <a:rPr lang="ru-RU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түседі</a:t>
            </a:r>
            <a:r>
              <a:rPr lang="ru-RU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endParaRPr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endParaRPr sz="105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ХҚКО </a:t>
            </a:r>
            <a:r>
              <a:rPr lang="ru-RU" b="1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арқылы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мектепке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колледжге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 ББ, ОМ-не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құжаттарды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курьерлік</a:t>
            </a:r>
            <a:r>
              <a:rPr lang="ru-RU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жеткізу</a:t>
            </a:r>
            <a:endParaRPr lang="ru-RU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rgbClr val="000000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04;p6"/>
          <p:cNvSpPr/>
          <p:nvPr/>
        </p:nvSpPr>
        <p:spPr>
          <a:xfrm>
            <a:off x="941729" y="5049534"/>
            <a:ext cx="4922336" cy="12440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1600"/>
            </a:pP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Құжаттарды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қараудың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бірнеше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кезеңдері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</a:p>
          <a:p>
            <a:pPr marL="342900" lvl="0" indent="-342900">
              <a:buClr>
                <a:srgbClr val="000000"/>
              </a:buClr>
              <a:buSzPts val="1600"/>
              <a:buAutoNum type="arabicPeriod"/>
            </a:pP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Сараптама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кеңесі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ұсыныстар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береді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 marL="342900" lvl="0" indent="-342900">
              <a:buClr>
                <a:srgbClr val="000000"/>
              </a:buClr>
              <a:buSzPts val="1600"/>
              <a:buAutoNum type="arabicPeriod"/>
            </a:pP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Аттестаттау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комиссиясы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қайта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қарайды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305;p6"/>
          <p:cNvCxnSpPr/>
          <p:nvPr/>
        </p:nvCxnSpPr>
        <p:spPr>
          <a:xfrm>
            <a:off x="661345" y="4272900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307;p6"/>
          <p:cNvCxnSpPr/>
          <p:nvPr/>
        </p:nvCxnSpPr>
        <p:spPr>
          <a:xfrm>
            <a:off x="670170" y="3066665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310;p6"/>
          <p:cNvCxnSpPr/>
          <p:nvPr/>
        </p:nvCxnSpPr>
        <p:spPr>
          <a:xfrm>
            <a:off x="690912" y="5741095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299;p6"/>
          <p:cNvCxnSpPr/>
          <p:nvPr/>
        </p:nvCxnSpPr>
        <p:spPr>
          <a:xfrm>
            <a:off x="6611695" y="3351970"/>
            <a:ext cx="26797" cy="2319593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302;p6"/>
          <p:cNvSpPr/>
          <p:nvPr/>
        </p:nvSpPr>
        <p:spPr>
          <a:xfrm>
            <a:off x="6935932" y="2591061"/>
            <a:ext cx="4955938" cy="119081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1600"/>
            </a:pP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Педагогтердің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құжаттарын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портфолиосын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ru-RU" b="1" dirty="0" err="1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платформада</a:t>
            </a:r>
            <a:r>
              <a:rPr lang="ru-RU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тиісті</a:t>
            </a:r>
            <a:r>
              <a:rPr lang="ru-RU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дерекқорлармен</a:t>
            </a:r>
            <a:r>
              <a:rPr lang="ru-RU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интеграциялау</a:t>
            </a:r>
            <a:r>
              <a:rPr lang="ru-RU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арқылы</a:t>
            </a:r>
            <a:r>
              <a:rPr lang="ru-RU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жүйелі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жыл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сайынғы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қалыптастыру</a:t>
            </a:r>
            <a:endParaRPr lang="ru-RU" dirty="0">
              <a:solidFill>
                <a:srgbClr val="C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305;p6"/>
          <p:cNvCxnSpPr/>
          <p:nvPr/>
        </p:nvCxnSpPr>
        <p:spPr>
          <a:xfrm>
            <a:off x="6704701" y="4562090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307;p6"/>
          <p:cNvCxnSpPr/>
          <p:nvPr/>
        </p:nvCxnSpPr>
        <p:spPr>
          <a:xfrm>
            <a:off x="6704701" y="3183031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302;p6"/>
          <p:cNvSpPr/>
          <p:nvPr/>
        </p:nvSpPr>
        <p:spPr>
          <a:xfrm>
            <a:off x="6955518" y="3907635"/>
            <a:ext cx="4936352" cy="120774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1600"/>
            </a:pP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Аттестатталатын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педагогтің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жеке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кабинеті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арқылы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платформада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өтінішті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өз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бетінше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беруі</a:t>
            </a:r>
            <a:endParaRPr lang="ru-RU" b="1" dirty="0">
              <a:solidFill>
                <a:srgbClr val="C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305;p6"/>
          <p:cNvCxnSpPr/>
          <p:nvPr/>
        </p:nvCxnSpPr>
        <p:spPr>
          <a:xfrm>
            <a:off x="6704701" y="5807711"/>
            <a:ext cx="250817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302;p6"/>
          <p:cNvSpPr/>
          <p:nvPr/>
        </p:nvSpPr>
        <p:spPr>
          <a:xfrm>
            <a:off x="6945227" y="5201526"/>
            <a:ext cx="4946643" cy="109206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1600"/>
            </a:pP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Аттестаттау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комиссиясының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педагогтердің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материалдарын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қарауы</a:t>
            </a:r>
            <a:r>
              <a:rPr lang="ru-RU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6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</a:t>
            </a:r>
            <a:r>
              <a:rPr lang="ru-RU" sz="1600" i="1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платформада</a:t>
            </a:r>
            <a:r>
              <a:rPr lang="ru-RU" sz="16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600" i="1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педагогтің</a:t>
            </a:r>
            <a:r>
              <a:rPr lang="ru-RU" sz="16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600" i="1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жеке</a:t>
            </a:r>
            <a:r>
              <a:rPr lang="ru-RU" sz="16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600" i="1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кабинетіне</a:t>
            </a:r>
            <a:r>
              <a:rPr lang="ru-RU" sz="16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600" i="1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кіру</a:t>
            </a:r>
            <a:r>
              <a:rPr lang="ru-RU" sz="16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600" i="1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мүмкіндігі</a:t>
            </a:r>
            <a:r>
              <a:rPr lang="ru-RU" sz="16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1600" i="1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беріледі</a:t>
            </a:r>
            <a:r>
              <a:rPr lang="ru-RU" sz="16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lang="ru-RU" sz="1600" b="1" i="1" dirty="0">
              <a:solidFill>
                <a:srgbClr val="C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24A596-273F-BE14-D22D-AC9FE87545F5}"/>
              </a:ext>
            </a:extLst>
          </p:cNvPr>
          <p:cNvSpPr/>
          <p:nvPr/>
        </p:nvSpPr>
        <p:spPr>
          <a:xfrm>
            <a:off x="-13504" y="-19637"/>
            <a:ext cx="12192000" cy="629239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ru-RU" sz="2400" b="1" dirty="0">
                <a:solidFill>
                  <a:srgbClr val="FFC000"/>
                </a:solidFill>
                <a:latin typeface="Oswald"/>
                <a:cs typeface="Times New Roman"/>
              </a:rPr>
              <a:t>             КЕШЕНДІ ТАЛДАМАЛЫҚ ЖИНАҚТАУ </a:t>
            </a:r>
            <a:endParaRPr kumimoji="0" lang="x-non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F67175-2DF0-A69B-CD89-6CFFDD7D4CBC}"/>
              </a:ext>
            </a:extLst>
          </p:cNvPr>
          <p:cNvSpPr/>
          <p:nvPr/>
        </p:nvSpPr>
        <p:spPr>
          <a:xfrm>
            <a:off x="87549" y="102252"/>
            <a:ext cx="98249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2400" b="1" dirty="0">
                <a:solidFill>
                  <a:schemeClr val="bg1"/>
                </a:solidFill>
                <a:latin typeface="Oswald"/>
                <a:cs typeface="Times New Roman"/>
              </a:rPr>
              <a:t>ҚЫЗМЕТ ҚОРЫТЫНДЫЛАРЫН</a:t>
            </a:r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6498358" y="4457517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37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399423" y="2890353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39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6480031" y="3108244"/>
            <a:ext cx="231266" cy="218585"/>
            <a:chOff x="0" y="0"/>
            <a:chExt cx="3619627" cy="3134614"/>
          </a:xfrm>
          <a:solidFill>
            <a:srgbClr val="FFC000"/>
          </a:solidFill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41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414596" y="4163147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47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416792" y="5637805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56" name="Group 17">
            <a:extLst>
              <a:ext uri="{FF2B5EF4-FFF2-40B4-BE49-F238E27FC236}">
                <a16:creationId xmlns:a16="http://schemas.microsoft.com/office/drawing/2014/main" id="{5D1EA5A3-E669-4530-B49F-52C5560498E1}"/>
              </a:ext>
            </a:extLst>
          </p:cNvPr>
          <p:cNvGrpSpPr/>
          <p:nvPr/>
        </p:nvGrpSpPr>
        <p:grpSpPr>
          <a:xfrm>
            <a:off x="6541679" y="5696704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0AA5191E-6771-40BE-BE54-D3BEA3696C1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562891" y="2068623"/>
            <a:ext cx="10905209" cy="18283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62891" y="4047780"/>
            <a:ext cx="10905209" cy="18283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EC9F3D-7DFF-72A4-F2BB-D43D3A8C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-1"/>
            <a:ext cx="12192000" cy="881744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1195" y="126213"/>
            <a:ext cx="11440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Oswald"/>
                <a:cs typeface="Times New Roman"/>
              </a:rPr>
              <a:t>ПЕДАГОГТЕРГЕ БІЛІКТІЛІК САНАТТАРЫН БЕРУ (РАСТАУ) ТӘРТІБІ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A1C11C-B223-DFC7-4493-1B5A2B73AAC5}"/>
              </a:ext>
            </a:extLst>
          </p:cNvPr>
          <p:cNvSpPr txBox="1">
            <a:spLocks/>
          </p:cNvSpPr>
          <p:nvPr/>
        </p:nvSpPr>
        <p:spPr>
          <a:xfrm>
            <a:off x="501195" y="530074"/>
            <a:ext cx="10515600" cy="25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err="1">
                <a:solidFill>
                  <a:srgbClr val="FFC000"/>
                </a:solidFill>
              </a:rPr>
              <a:t>Педагогтерге</a:t>
            </a:r>
            <a:r>
              <a:rPr lang="ru-RU" sz="2400" b="1" dirty="0">
                <a:solidFill>
                  <a:srgbClr val="FFC000"/>
                </a:solidFill>
              </a:rPr>
              <a:t> </a:t>
            </a:r>
            <a:r>
              <a:rPr lang="ru-RU" sz="2400" b="1" dirty="0" err="1">
                <a:solidFill>
                  <a:srgbClr val="FFC000"/>
                </a:solidFill>
              </a:rPr>
              <a:t>біліктілік</a:t>
            </a:r>
            <a:r>
              <a:rPr lang="ru-RU" sz="2400" b="1" dirty="0">
                <a:solidFill>
                  <a:srgbClr val="FFC000"/>
                </a:solidFill>
              </a:rPr>
              <a:t> </a:t>
            </a:r>
            <a:r>
              <a:rPr lang="ru-RU" sz="2400" b="1" dirty="0" err="1">
                <a:solidFill>
                  <a:srgbClr val="FFC000"/>
                </a:solidFill>
              </a:rPr>
              <a:t>санаттарын</a:t>
            </a:r>
            <a:r>
              <a:rPr lang="ru-RU" sz="2400" b="1" dirty="0">
                <a:solidFill>
                  <a:srgbClr val="FFC000"/>
                </a:solidFill>
              </a:rPr>
              <a:t> </a:t>
            </a:r>
            <a:r>
              <a:rPr lang="ru-RU" sz="2400" b="1" dirty="0" err="1">
                <a:solidFill>
                  <a:srgbClr val="FFC000"/>
                </a:solidFill>
              </a:rPr>
              <a:t>кезекті</a:t>
            </a:r>
            <a:r>
              <a:rPr lang="ru-RU" sz="2400" b="1" dirty="0">
                <a:solidFill>
                  <a:srgbClr val="FFC000"/>
                </a:solidFill>
              </a:rPr>
              <a:t> беру (</a:t>
            </a:r>
            <a:r>
              <a:rPr lang="ru-RU" sz="2400" b="1" dirty="0" err="1">
                <a:solidFill>
                  <a:srgbClr val="FFC000"/>
                </a:solidFill>
              </a:rPr>
              <a:t>растау</a:t>
            </a:r>
            <a:r>
              <a:rPr lang="ru-RU" sz="2400" b="1" dirty="0">
                <a:solidFill>
                  <a:srgbClr val="FFC000"/>
                </a:solidFill>
              </a:rPr>
              <a:t>) </a:t>
            </a:r>
            <a:r>
              <a:rPr lang="ru-RU" sz="2400" b="1" dirty="0" err="1">
                <a:solidFill>
                  <a:srgbClr val="FFC000"/>
                </a:solidFill>
              </a:rPr>
              <a:t>тәртібі</a:t>
            </a:r>
            <a:endParaRPr lang="ru-RU" sz="2400" b="1" dirty="0">
              <a:solidFill>
                <a:srgbClr val="FFC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33307" y="1258956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ПББ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тапсырудан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босатылады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dirty="0" err="1">
                <a:latin typeface="+mj-lt"/>
              </a:rPr>
              <a:t>және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қызмет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нәтижелерін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кешенді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жалпылаудан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өтеді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қызметтің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негізгі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көрсеткіштерін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талдамалық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орындау</a:t>
            </a:r>
            <a:r>
              <a:rPr lang="ru-RU" dirty="0">
                <a:latin typeface="+mj-lt"/>
              </a:rPr>
              <a:t>)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" y="1217766"/>
            <a:ext cx="729343" cy="7293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287404" y="2256396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+mj-lt"/>
              </a:rPr>
              <a:t>ПЕДАГОГТЕР: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803726" y="2796529"/>
            <a:ext cx="0" cy="772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39796" y="2714884"/>
            <a:ext cx="3189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  <a:latin typeface="+mj-lt"/>
              </a:rPr>
              <a:t>бұрын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берілген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dirty="0" err="1">
                <a:latin typeface="+mj-lt"/>
              </a:rPr>
              <a:t>біліктілік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санатын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растау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кезінде</a:t>
            </a:r>
            <a:endParaRPr lang="ru-RU" dirty="0">
              <a:latin typeface="+mj-lt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4483097" y="2796529"/>
            <a:ext cx="0" cy="772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614175" y="2703167"/>
            <a:ext cx="3866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+mj-lt"/>
              </a:rPr>
              <a:t>«педагог-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зерттеуші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», «педагог-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шебер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» </a:t>
            </a:r>
            <a:r>
              <a:rPr lang="ru-RU" dirty="0" err="1">
                <a:latin typeface="+mj-lt"/>
              </a:rPr>
              <a:t>біліктілік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санатын</a:t>
            </a:r>
            <a:r>
              <a:rPr lang="ru-RU" dirty="0">
                <a:latin typeface="+mj-lt"/>
              </a:rPr>
              <a:t> беру </a:t>
            </a:r>
            <a:r>
              <a:rPr lang="ru-RU" dirty="0" err="1">
                <a:latin typeface="+mj-lt"/>
              </a:rPr>
              <a:t>кезінде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696319" y="2672324"/>
            <a:ext cx="2555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+mj-lt"/>
              </a:rPr>
              <a:t>30 (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отыз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) </a:t>
            </a:r>
            <a:r>
              <a:rPr lang="ru-RU" dirty="0" err="1">
                <a:latin typeface="+mj-lt"/>
              </a:rPr>
              <a:t>және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одан</a:t>
            </a:r>
            <a:r>
              <a:rPr lang="ru-RU" dirty="0">
                <a:latin typeface="+mj-lt"/>
              </a:rPr>
              <a:t> да </a:t>
            </a:r>
            <a:r>
              <a:rPr lang="ru-RU" dirty="0" err="1">
                <a:latin typeface="+mj-lt"/>
              </a:rPr>
              <a:t>көп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жыл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педагогикалық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өтілі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болған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кезде</a:t>
            </a:r>
            <a:endParaRPr lang="ru-RU" dirty="0">
              <a:latin typeface="+mj-lt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8532583" y="2796529"/>
            <a:ext cx="0" cy="772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268180" y="4188449"/>
            <a:ext cx="10323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+mj-lt"/>
              </a:rPr>
              <a:t>БІЛІМ БЕРУ ҰЙЫМДАРЫНЫҢ БАСШЫЛАРЫ, ӘДІСТЕМЕЛІК КАБИНЕТТЕРДІҢ (ОРТАЛЫҚТАРДЫҢ) БАСШЫЛАРЫ, БӨЛІМДЕРДІҢ БАСШЫЛАРЫ (МЕҢГЕРУШІЛЕРІ) ЖӘНЕ ӘДІСТЕМЕЛІК КАБИНЕТТЕРДІҢ (ОРТАЛЫҚТАРДЫҢ) ӘДІСКЕРЛЕРІ: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939796" y="5019734"/>
            <a:ext cx="4158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  <a:latin typeface="+mj-lt"/>
              </a:rPr>
              <a:t>бұрын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берілген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dirty="0" err="1">
                <a:latin typeface="+mj-lt"/>
              </a:rPr>
              <a:t>біліктілік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санатын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растау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кезінде</a:t>
            </a:r>
            <a:endParaRPr lang="ru-RU" dirty="0">
              <a:latin typeface="+mj-lt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810986" y="4956457"/>
            <a:ext cx="0" cy="772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234209" y="49754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+mj-lt"/>
              </a:rPr>
              <a:t>«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басшы-көшбасшы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», «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бірінші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біліктілік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санатының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+mj-lt"/>
              </a:rPr>
              <a:t>әдіскері</a:t>
            </a:r>
            <a:r>
              <a:rPr lang="ru-RU" b="1" dirty="0">
                <a:solidFill>
                  <a:schemeClr val="accent2"/>
                </a:solidFill>
                <a:latin typeface="+mj-lt"/>
              </a:rPr>
              <a:t>» </a:t>
            </a:r>
            <a:r>
              <a:rPr lang="ru-RU" dirty="0" err="1">
                <a:latin typeface="+mj-lt"/>
              </a:rPr>
              <a:t>біліктілік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санатын</a:t>
            </a:r>
            <a:r>
              <a:rPr lang="ru-RU" dirty="0">
                <a:latin typeface="+mj-lt"/>
              </a:rPr>
              <a:t> беру </a:t>
            </a:r>
            <a:r>
              <a:rPr lang="ru-RU" dirty="0" err="1">
                <a:latin typeface="+mj-lt"/>
              </a:rPr>
              <a:t>кезінде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112657" y="4956457"/>
            <a:ext cx="0" cy="772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" y="2302846"/>
            <a:ext cx="428376" cy="26674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" y="4319316"/>
            <a:ext cx="428376" cy="2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7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939800" y="1146607"/>
            <a:ext cx="10414000" cy="11266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39800" y="4501132"/>
            <a:ext cx="10414000" cy="1478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" y="2677081"/>
            <a:ext cx="428376" cy="26674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54CDC9B-2046-F7C9-61A0-0CE727B6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49" y="4796111"/>
            <a:ext cx="8953500" cy="92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+mj-lt"/>
              </a:rPr>
              <a:t>19. </a:t>
            </a:r>
            <a:r>
              <a:rPr lang="ru-RU" sz="1800" dirty="0">
                <a:latin typeface="+mj-lt"/>
              </a:rPr>
              <a:t>«</a:t>
            </a:r>
            <a:r>
              <a:rPr lang="ru-RU" sz="1800" dirty="0" err="1">
                <a:latin typeface="+mj-lt"/>
              </a:rPr>
              <a:t>Өтініш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білдірген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біліктілік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санатына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сәйкес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келмейді</a:t>
            </a:r>
            <a:r>
              <a:rPr lang="ru-RU" sz="1800" dirty="0">
                <a:latin typeface="+mj-lt"/>
              </a:rPr>
              <a:t>» </a:t>
            </a:r>
            <a:r>
              <a:rPr lang="ru-RU" sz="1800" dirty="0" err="1">
                <a:latin typeface="+mj-lt"/>
              </a:rPr>
              <a:t>шешімі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қабылданған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кезде</a:t>
            </a:r>
            <a:r>
              <a:rPr lang="ru-RU" sz="1800" dirty="0">
                <a:latin typeface="+mj-lt"/>
              </a:rPr>
              <a:t>, 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ПББ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нәтижелеріне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және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қызмет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қорытындыларын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кешенді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талдамалық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жинақтауға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сәйкес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біліктілік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санаты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беріледі</a:t>
            </a:r>
            <a:r>
              <a:rPr lang="ru-RU" sz="18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endParaRPr lang="ru-RU" sz="1800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88A3C-4B1D-0F35-E231-BF941E0B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1" y="180944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Oswald"/>
                <a:cs typeface="Times New Roman"/>
              </a:rPr>
              <a:t>2-ТАРАУ. 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1-ПАРАГРАФ.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6924" y="152527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+mj-lt"/>
              </a:rPr>
              <a:t>18. </a:t>
            </a:r>
            <a:r>
              <a:rPr lang="ru-RU" b="1" dirty="0" err="1">
                <a:latin typeface="+mj-lt"/>
              </a:rPr>
              <a:t>Педагогтерге</a:t>
            </a:r>
            <a:r>
              <a:rPr lang="ru-RU" b="1" dirty="0">
                <a:latin typeface="+mj-lt"/>
              </a:rPr>
              <a:t> </a:t>
            </a:r>
            <a:r>
              <a:rPr lang="ru-RU" b="1" dirty="0" err="1">
                <a:latin typeface="+mj-lt"/>
              </a:rPr>
              <a:t>біліктілік</a:t>
            </a:r>
            <a:r>
              <a:rPr lang="ru-RU" b="1" dirty="0">
                <a:latin typeface="+mj-lt"/>
              </a:rPr>
              <a:t> </a:t>
            </a:r>
            <a:r>
              <a:rPr lang="ru-RU" b="1" dirty="0" err="1">
                <a:latin typeface="+mj-lt"/>
              </a:rPr>
              <a:t>санаттарын</a:t>
            </a:r>
            <a:r>
              <a:rPr lang="ru-RU" b="1" dirty="0">
                <a:latin typeface="+mj-lt"/>
              </a:rPr>
              <a:t> беру (</a:t>
            </a:r>
            <a:r>
              <a:rPr lang="ru-RU" b="1" dirty="0" err="1">
                <a:latin typeface="+mj-lt"/>
              </a:rPr>
              <a:t>растау</a:t>
            </a:r>
            <a:r>
              <a:rPr lang="ru-RU" b="1" dirty="0">
                <a:latin typeface="+mj-lt"/>
              </a:rPr>
              <a:t>) </a:t>
            </a:r>
            <a:r>
              <a:rPr lang="ru-RU" b="1" dirty="0" err="1">
                <a:latin typeface="+mj-lt"/>
              </a:rPr>
              <a:t>жөніндегі</a:t>
            </a:r>
            <a:r>
              <a:rPr lang="ru-RU" b="1" dirty="0">
                <a:latin typeface="+mj-lt"/>
              </a:rPr>
              <a:t> </a:t>
            </a:r>
            <a:r>
              <a:rPr lang="ru-RU" b="1" dirty="0" err="1">
                <a:latin typeface="+mj-lt"/>
              </a:rPr>
              <a:t>шешімді</a:t>
            </a:r>
            <a:r>
              <a:rPr lang="ru-RU" b="1" dirty="0">
                <a:latin typeface="+mj-lt"/>
              </a:rPr>
              <a:t> Комиссия </a:t>
            </a:r>
            <a:r>
              <a:rPr lang="ru-RU" b="1" dirty="0" err="1">
                <a:latin typeface="+mj-lt"/>
              </a:rPr>
              <a:t>қабылдайды</a:t>
            </a:r>
            <a:endParaRPr lang="ru-RU" b="1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44103" y="2625788"/>
            <a:ext cx="556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+mj-lt"/>
              </a:rPr>
              <a:t>КОМИССИЯ КЕЛЕСІ ШЕШІМДЕРДІҢ БІРІН ҚАБЫЛДАЙДЫ: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16708" y="3187184"/>
            <a:ext cx="3098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+mj-lt"/>
              </a:rPr>
              <a:t>Өтініш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берілген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біліктілік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санатына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сәйкес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келеді</a:t>
            </a:r>
            <a:endParaRPr lang="ru-RU" dirty="0"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62452" y="3205164"/>
            <a:ext cx="6391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+mj-lt"/>
              </a:rPr>
              <a:t>Өтініш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берілген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біліктілік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санатына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сәйкес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келмейді</a:t>
            </a:r>
            <a:r>
              <a:rPr lang="ru-RU" dirty="0">
                <a:latin typeface="+mj-lt"/>
              </a:rPr>
              <a:t> 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(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қазіргі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біліктілік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санатына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сәйкес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келеді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немесе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қазіргіден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төмен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санатқа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сәйкес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келеді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)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6550" y="320198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1.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40542" y="320198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2.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12037" r="10000" b="22592"/>
          <a:stretch/>
        </p:blipFill>
        <p:spPr>
          <a:xfrm>
            <a:off x="1202312" y="1418541"/>
            <a:ext cx="721737" cy="62597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03" y="4797382"/>
            <a:ext cx="563353" cy="5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326979" y="2398785"/>
            <a:ext cx="2667001" cy="3945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6600" y="962641"/>
            <a:ext cx="10617200" cy="1310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A03D-2B07-493C-91EA-3145C93517F4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9B2DAE-A30F-3CEC-533C-9BF7F513FF0B}"/>
              </a:ext>
            </a:extLst>
          </p:cNvPr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1" y="180944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Oswald"/>
                <a:cs typeface="Times New Roman"/>
              </a:rPr>
              <a:t>2-ТАРАУ. </a:t>
            </a:r>
            <a:r>
              <a:rPr lang="ru-RU" sz="2000" b="1" dirty="0">
                <a:solidFill>
                  <a:srgbClr val="FFC000"/>
                </a:solidFill>
                <a:latin typeface="Oswald"/>
                <a:cs typeface="Times New Roman"/>
              </a:rPr>
              <a:t>1-ПАРАГРАФ.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52156" y="1017794"/>
            <a:ext cx="886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+mj-lt"/>
                <a:ea typeface="Times New Roman" panose="02020603050405020304" pitchFamily="18" charset="0"/>
              </a:rPr>
              <a:t>26. «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Екінші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», «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бірінші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санаттары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бар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педагогтерге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«педагог-модератор»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; "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жоғары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" - </a:t>
            </a:r>
            <a:r>
              <a:rPr lang="ru-RU" b="1" dirty="0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"педагог-</a:t>
            </a:r>
            <a:r>
              <a:rPr lang="ru-RU" b="1" dirty="0" err="1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сарапшы</a:t>
            </a:r>
            <a:r>
              <a:rPr lang="ru-RU" b="1" dirty="0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«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беріледі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+mj-lt"/>
                <a:ea typeface="Times New Roman" panose="02020603050405020304" pitchFamily="18" charset="0"/>
              </a:rPr>
              <a:t>"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Санатсыз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"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педагогтерге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"педагог"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ea typeface="Times New Roman" panose="02020603050405020304" pitchFamily="18" charset="0"/>
              </a:rPr>
              <a:t>беріледі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.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66" y="1118324"/>
            <a:ext cx="664824" cy="49963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263628" y="2806738"/>
            <a:ext cx="2667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+mj-lt"/>
                <a:ea typeface="Times New Roman" panose="02020603050405020304" pitchFamily="18" charset="0"/>
              </a:rPr>
              <a:t>«Педагог-модератор», «педагог-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сарапшы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берілген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бұрын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берілген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«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екінші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санат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», «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бірінші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санат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», «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жоғары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санат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санаттарының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қолданылу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мерзімі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аяқталғанға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дейін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сақталады</a:t>
            </a:r>
            <a:endParaRPr lang="ru-RU" sz="1600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67531" y="2368290"/>
            <a:ext cx="3810000" cy="3951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829456" y="2524760"/>
            <a:ext cx="348615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Қызмет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тиімділігінің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көрсеткіштеріне</a:t>
            </a:r>
            <a:r>
              <a:rPr lang="ru-RU" sz="1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+mj-lt"/>
                <a:ea typeface="Times New Roman" panose="02020603050405020304" pitchFamily="18" charset="0"/>
              </a:rPr>
              <a:t>сәйкес</a:t>
            </a:r>
            <a:endParaRPr lang="ru-RU" sz="1600" b="1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«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бірінші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санат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бар педагог </a:t>
            </a:r>
            <a:r>
              <a:rPr lang="ru-RU" sz="1600" b="1" dirty="0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«педагог-</a:t>
            </a:r>
            <a:r>
              <a:rPr lang="ru-RU" sz="1600" b="1" dirty="0" err="1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зерттеуші</a:t>
            </a:r>
            <a:r>
              <a:rPr lang="ru-RU" sz="1600" b="1" dirty="0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санатына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беру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үшін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аттестаттау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рәсімінен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өтуге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құқығы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бар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endParaRPr lang="ru-RU" sz="1600" b="1" dirty="0">
              <a:solidFill>
                <a:schemeClr val="accent2">
                  <a:lumMod val="75000"/>
                </a:schemeClr>
              </a:solidFill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«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Жоғары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санат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санаты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бар педагог </a:t>
            </a:r>
            <a:r>
              <a:rPr lang="ru-RU" sz="1600" b="1" dirty="0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«педагог-</a:t>
            </a:r>
            <a:r>
              <a:rPr lang="ru-RU" sz="1600" b="1" dirty="0" err="1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шебер</a:t>
            </a:r>
            <a:r>
              <a:rPr lang="ru-RU" sz="1600" b="1" dirty="0">
                <a:solidFill>
                  <a:schemeClr val="accent2"/>
                </a:solidFill>
                <a:latin typeface="+mj-lt"/>
                <a:ea typeface="Times New Roman" panose="02020603050405020304" pitchFamily="18" charset="0"/>
              </a:rPr>
              <a:t>»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біліктілік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санатына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беру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үшін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аттестаттау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рәсімінен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өтуге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Times New Roman" panose="02020603050405020304" pitchFamily="18" charset="0"/>
              </a:rPr>
              <a:t>құқығы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 бар</a:t>
            </a:r>
          </a:p>
        </p:txBody>
      </p:sp>
      <p:grpSp>
        <p:nvGrpSpPr>
          <p:cNvPr id="16" name="Group 17"/>
          <p:cNvGrpSpPr/>
          <p:nvPr/>
        </p:nvGrpSpPr>
        <p:grpSpPr>
          <a:xfrm>
            <a:off x="1876394" y="2417615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17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57721" y="2351470"/>
            <a:ext cx="253469" cy="219505"/>
            <a:chOff x="0" y="0"/>
            <a:chExt cx="3619627" cy="3134614"/>
          </a:xfrm>
          <a:solidFill>
            <a:srgbClr val="FFC000"/>
          </a:solidFill>
        </p:grpSpPr>
        <p:sp>
          <p:nvSpPr>
            <p:cNvPr id="19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921862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1800</Words>
  <Application>Microsoft Office PowerPoint</Application>
  <PresentationFormat>Широкоэкранный</PresentationFormat>
  <Paragraphs>268</Paragraphs>
  <Slides>17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Aptos</vt:lpstr>
      <vt:lpstr>Aptos Narrow</vt:lpstr>
      <vt:lpstr>Arial</vt:lpstr>
      <vt:lpstr>Arial Narrow</vt:lpstr>
      <vt:lpstr>Calibri</vt:lpstr>
      <vt:lpstr>Calibri Light</vt:lpstr>
      <vt:lpstr>Oswald</vt:lpstr>
      <vt:lpstr>Тема Office</vt:lpstr>
      <vt:lpstr>Презентация PowerPoint</vt:lpstr>
      <vt:lpstr>Презентация PowerPoint</vt:lpstr>
      <vt:lpstr>Презентация PowerPoint</vt:lpstr>
      <vt:lpstr>АТТЕСТАТТАУ КЕЗЕҢІ</vt:lpstr>
      <vt:lpstr>АТТЕСТАТТАУ КЕЗЕҢДЕРІ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Распределенное лидерство в управлении качеством образования</dc:title>
  <dc:creator>User-Nao</dc:creator>
  <cp:lastModifiedBy>Admin</cp:lastModifiedBy>
  <cp:revision>53</cp:revision>
  <cp:lastPrinted>2023-09-06T10:41:27Z</cp:lastPrinted>
  <dcterms:created xsi:type="dcterms:W3CDTF">2023-05-15T12:12:26Z</dcterms:created>
  <dcterms:modified xsi:type="dcterms:W3CDTF">2023-11-22T12:30:06Z</dcterms:modified>
</cp:coreProperties>
</file>