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7" r:id="rId3"/>
    <p:sldId id="273" r:id="rId4"/>
    <p:sldId id="274" r:id="rId5"/>
    <p:sldId id="259" r:id="rId6"/>
    <p:sldId id="260" r:id="rId7"/>
    <p:sldId id="276" r:id="rId8"/>
    <p:sldId id="261" r:id="rId9"/>
    <p:sldId id="275" r:id="rId10"/>
    <p:sldId id="262" r:id="rId11"/>
    <p:sldId id="263" r:id="rId12"/>
    <p:sldId id="267" r:id="rId13"/>
    <p:sldId id="268" r:id="rId14"/>
    <p:sldId id="264" r:id="rId15"/>
    <p:sldId id="270" r:id="rId16"/>
    <p:sldId id="271" r:id="rId17"/>
    <p:sldId id="272" r:id="rId18"/>
    <p:sldId id="265" r:id="rId19"/>
    <p:sldId id="266" r:id="rId20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>
        <p:scale>
          <a:sx n="66" d="100"/>
          <a:sy n="66" d="100"/>
        </p:scale>
        <p:origin x="82" y="3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08.05.2024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08.05.2024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08.05.2024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08.05.2024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08.05.2024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08.05.2024</a:t>
            </a:r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08.05.2024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08.05.2024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08.05.2024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08.05.2024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/>
      <a:lvl1pPr marL="0" lvl="0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-11832" y="0"/>
            <a:ext cx="7692572" cy="6858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839416" y="2292507"/>
            <a:ext cx="641698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Ежедневник «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On every day»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8" name="Picture 103">
            <a:extLst>
              <a:ext uri="{FF2B5EF4-FFF2-40B4-BE49-F238E27FC236}">
                <a16:creationId xmlns:a16="http://schemas.microsoft.com/office/drawing/2014/main" id="{57494B22-AF32-4297-80DB-5E7AF92D04DE}"/>
              </a:ext>
            </a:extLst>
          </p:cNvPr>
          <p:cNvPicPr/>
          <p:nvPr/>
        </p:nvPicPr>
        <p:blipFill>
          <a:blip r:embed="rId2" cstate="print"/>
          <a:srcRect b="12493"/>
          <a:stretch/>
        </p:blipFill>
        <p:spPr>
          <a:xfrm>
            <a:off x="-1" y="3463844"/>
            <a:ext cx="12192001" cy="3430565"/>
          </a:xfrm>
          <a:prstGeom prst="rect">
            <a:avLst/>
          </a:prstGeom>
        </p:spPr>
      </p:pic>
      <p:sp>
        <p:nvSpPr>
          <p:cNvPr id="107" name="Shape 107"/>
          <p:cNvSpPr txBox="1"/>
          <p:nvPr/>
        </p:nvSpPr>
        <p:spPr>
          <a:xfrm>
            <a:off x="335360" y="4616460"/>
            <a:ext cx="5431568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Выполнили: 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Бальжинимаева Валерия Зориктуевна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Щетинин Николай Романович</a:t>
            </a: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Группа: БИ-32 БИ-31</a:t>
            </a: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Шарапов Артем Андреевич</a:t>
            </a:r>
            <a:endParaRPr sz="180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10" name="Рисунок 9" descr="Фирменный стиль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404" y="285728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483763" y="961680"/>
            <a:ext cx="1086882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Целевую аудиторию можно выделить по следующим признакам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Целевая аудитория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04" y="214290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800F9C-D076-4B11-A841-DE32504F9FCE}"/>
              </a:ext>
            </a:extLst>
          </p:cNvPr>
          <p:cNvSpPr txBox="1"/>
          <p:nvPr/>
        </p:nvSpPr>
        <p:spPr>
          <a:xfrm>
            <a:off x="661589" y="1709141"/>
            <a:ext cx="4282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Демографическим</a:t>
            </a:r>
          </a:p>
          <a:p>
            <a:pPr lvl="0"/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не важен </a:t>
            </a:r>
          </a:p>
          <a:p>
            <a:pPr lvl="0"/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Возраст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от 16 до 60 лет</a:t>
            </a:r>
          </a:p>
          <a:p>
            <a:pPr lvl="0"/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Национальные признаки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отсутствует</a:t>
            </a:r>
          </a:p>
          <a:p>
            <a:pPr lvl="0"/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Семья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не важно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563B7-2289-43E9-AB88-5E2D359B2AAB}"/>
              </a:ext>
            </a:extLst>
          </p:cNvPr>
          <p:cNvSpPr txBox="1"/>
          <p:nvPr/>
        </p:nvSpPr>
        <p:spPr>
          <a:xfrm>
            <a:off x="5885494" y="1598490"/>
            <a:ext cx="5560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Социальным</a:t>
            </a:r>
          </a:p>
          <a:p>
            <a:pPr lvl="0"/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важно, но можно выделить несколько социальных групп: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Люди не закончившие среднее образование (школьники)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Люди не закончившие высшее образование (студенты)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Люди имеющие высшее образование (взрослые люди с образованием)</a:t>
            </a:r>
          </a:p>
          <a:p>
            <a:pPr lvl="0"/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доходов: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5600руб/мес. до 150 тыс.руб/мес. </a:t>
            </a:r>
          </a:p>
          <a:p>
            <a:pPr lvl="0"/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Религия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не важно</a:t>
            </a:r>
            <a:endParaRPr lang="ru-RU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430C2-089F-452E-8248-C8FB0627FCFD}"/>
              </a:ext>
            </a:extLst>
          </p:cNvPr>
          <p:cNvSpPr txBox="1"/>
          <p:nvPr/>
        </p:nvSpPr>
        <p:spPr>
          <a:xfrm>
            <a:off x="6606641" y="4283080"/>
            <a:ext cx="54006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</a:pPr>
            <a:r>
              <a:rPr lang="ru-RU" sz="1600" b="1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Географическим</a:t>
            </a:r>
            <a:endParaRPr lang="ru-RU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Россия и страны СНГ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Целевая аудитория может варьироваться от миллионов пользователей в крупных городах до меньших групп в менее населенных регионах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Климат не важен, но в более теплых регионах активность людей больше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E427F-367D-4B16-B841-CDABA6CF510F}"/>
              </a:ext>
            </a:extLst>
          </p:cNvPr>
          <p:cNvSpPr txBox="1"/>
          <p:nvPr/>
        </p:nvSpPr>
        <p:spPr>
          <a:xfrm>
            <a:off x="18510" y="3117176"/>
            <a:ext cx="5789458" cy="349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ru-RU" sz="1600" b="1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Психологическая</a:t>
            </a:r>
            <a:r>
              <a:rPr lang="ru-RU" sz="160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Жизненная позиция клиента: </a:t>
            </a: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Про-активные пользователи</a:t>
            </a:r>
            <a:endParaRPr lang="ru-RU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1600" u="sng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Ценности: </a:t>
            </a:r>
            <a:r>
              <a:rPr lang="ru-RU" sz="160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Саморазвитие, </a:t>
            </a:r>
            <a:r>
              <a:rPr lang="ru-RU" sz="1600" dirty="0">
                <a:solidFill>
                  <a:srgbClr val="2E2F3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1600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доровый образ жизни </a:t>
            </a:r>
            <a:endParaRPr lang="ru-RU" sz="1600" dirty="0">
              <a:solidFill>
                <a:srgbClr val="2E2F3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1600" u="sng" dirty="0">
                <a:solidFill>
                  <a:srgbClr val="2E2F3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Интересы: </a:t>
            </a:r>
            <a:r>
              <a:rPr lang="ru-RU" sz="1600" dirty="0">
                <a:solidFill>
                  <a:srgbClr val="2E2F3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Разные, вероятнее всего очень различные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1600" u="sng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Образ жизни:</a:t>
            </a:r>
            <a:endParaRPr lang="ru-RU" sz="16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Пользователи, для которых важно максимально эффективно использовать время, стремящиеся к достижению целей и выполнению задач.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Люди, ценящие гармонию в жизни и стремящиеся к тому, чтобы находить время как для работы, так и для отдыха и увлечений.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114462" y="1449444"/>
            <a:ext cx="8981516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000" dirty="0"/>
              <a:t>Маркетинговый план — это дорожная карта, показывающая конкретные шаги для достижения целей бизнеса.</a:t>
            </a:r>
          </a:p>
          <a:p>
            <a:r>
              <a:rPr lang="ru-RU" sz="2000" dirty="0"/>
              <a:t>В нём описываются следующие задачи:</a:t>
            </a:r>
          </a:p>
          <a:p>
            <a:pPr lvl="0"/>
            <a:r>
              <a:rPr lang="ru-RU" sz="2000" dirty="0"/>
              <a:t>Объём и ассортимент продукции с планированием выхода на запланированную мощность.</a:t>
            </a:r>
          </a:p>
          <a:p>
            <a:pPr lvl="0"/>
            <a:r>
              <a:rPr lang="ru-RU" sz="2000" dirty="0"/>
              <a:t>Планирование товародвижения, сбыта продукции, сервиса, рекламной кампании и других аспектов.</a:t>
            </a:r>
          </a:p>
          <a:p>
            <a:pPr lvl="0"/>
            <a:r>
              <a:rPr lang="ru-RU" sz="2000" dirty="0"/>
              <a:t>Подробное обоснование выбранной ценовой политики, описание системы маркетингового контроля.</a:t>
            </a:r>
          </a:p>
          <a:p>
            <a:pPr lvl="0"/>
            <a:r>
              <a:rPr lang="ru-RU" sz="2000" dirty="0"/>
              <a:t>Описание внешнего вида товара (как самих изделий, так и упаковки — размера, характеристики, дизайна и т. д.).</a:t>
            </a:r>
          </a:p>
          <a:p>
            <a:endParaRPr lang="ru-RU" sz="2000" dirty="0"/>
          </a:p>
        </p:txBody>
      </p:sp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Маркетинговый план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04" y="214290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114462" y="1449444"/>
            <a:ext cx="898151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b="1" dirty="0"/>
              <a:t>Стратегия развития проекта</a:t>
            </a:r>
            <a:r>
              <a:rPr lang="ru-RU" dirty="0"/>
              <a:t> — это список действий и задач, которые планируется реализовать в рамках проекта в определённый период времени с достижением обозначенных результатов на каждом из этапов проекта.</a:t>
            </a:r>
            <a:endParaRPr lang="ru-RU" sz="1600" dirty="0"/>
          </a:p>
          <a:p>
            <a:r>
              <a:rPr lang="ru-RU" b="1" dirty="0"/>
              <a:t>Подготовка стратегии проекта включает три этапа: </a:t>
            </a:r>
            <a:endParaRPr lang="ru-RU" sz="1600" dirty="0"/>
          </a:p>
          <a:p>
            <a:pPr lvl="0"/>
            <a:r>
              <a:rPr lang="ru-RU" b="1" dirty="0"/>
              <a:t>Стратегический анализ.</a:t>
            </a:r>
            <a:r>
              <a:rPr lang="ru-RU" dirty="0"/>
              <a:t> Направлен на идентификацию и оценку факторов внешней и внутренней среды. </a:t>
            </a:r>
            <a:endParaRPr lang="ru-RU" sz="1600" dirty="0"/>
          </a:p>
          <a:p>
            <a:pPr lvl="0"/>
            <a:r>
              <a:rPr lang="ru-RU" b="1" dirty="0"/>
              <a:t>Разработка и выбор стратегии проекта.</a:t>
            </a:r>
            <a:r>
              <a:rPr lang="ru-RU" dirty="0"/>
              <a:t> Выделяют три организационных уровня, на которых осуществляется разработка стратегии: </a:t>
            </a:r>
            <a:endParaRPr lang="ru-RU" sz="1600" dirty="0"/>
          </a:p>
          <a:p>
            <a:pPr lvl="1"/>
            <a:r>
              <a:rPr lang="ru-RU" b="1" dirty="0"/>
              <a:t>Корпоративная стратегия.</a:t>
            </a:r>
            <a:r>
              <a:rPr lang="ru-RU" dirty="0"/>
              <a:t> Определяет общее направление развития, которое может заключаться в росте, сохранении или сокращении. </a:t>
            </a:r>
            <a:endParaRPr lang="ru-RU" sz="1600" dirty="0"/>
          </a:p>
          <a:p>
            <a:pPr lvl="1"/>
            <a:r>
              <a:rPr lang="ru-RU" b="1" dirty="0"/>
              <a:t>Деловая стратегия.</a:t>
            </a:r>
            <a:r>
              <a:rPr lang="ru-RU" dirty="0"/>
              <a:t> Представляет собой стратегию конкуренции конкретной продукции на конкретном рынке. </a:t>
            </a:r>
            <a:endParaRPr lang="ru-RU" sz="1600" dirty="0"/>
          </a:p>
          <a:p>
            <a:pPr lvl="1"/>
            <a:r>
              <a:rPr lang="ru-RU" b="1" dirty="0"/>
              <a:t>Функциональная стратегия.</a:t>
            </a:r>
            <a:r>
              <a:rPr lang="ru-RU" dirty="0"/>
              <a:t> Создаётся для каждого функционального подразделения, чтобы конкретизировать выбранную стратегию проекта. </a:t>
            </a:r>
            <a:endParaRPr lang="ru-RU" sz="1600" dirty="0"/>
          </a:p>
          <a:p>
            <a:r>
              <a:rPr lang="ru-RU" b="1" dirty="0"/>
              <a:t>Реализация стратегии проекта</a:t>
            </a:r>
            <a:r>
              <a:rPr lang="ru-RU" dirty="0"/>
              <a:t>. Включает в себя мобилизацию ресурсов, вовлечение сотрудников, создание необходимой инфраструктуры</a:t>
            </a:r>
            <a:endParaRPr lang="ru-RU" sz="2800" dirty="0"/>
          </a:p>
        </p:txBody>
      </p:sp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Стратегия развития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04" y="214290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114462" y="1449444"/>
            <a:ext cx="8981516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dirty="0"/>
              <a:t>Производственный план проекта — неотъемлемая часть любого бизнес-плана, в которой описаны все производственные и рабочие процессы фирмы.  </a:t>
            </a:r>
          </a:p>
          <a:p>
            <a:r>
              <a:rPr lang="ru-RU" dirty="0"/>
              <a:t>Он включает:  </a:t>
            </a:r>
          </a:p>
          <a:p>
            <a:pPr lvl="0"/>
            <a:r>
              <a:rPr lang="ru-RU" dirty="0"/>
              <a:t>описание технологического процесса;  </a:t>
            </a:r>
          </a:p>
          <a:p>
            <a:pPr lvl="0"/>
            <a:r>
              <a:rPr lang="ru-RU" dirty="0"/>
              <a:t>основные требования к организации производственного процесса;  </a:t>
            </a:r>
          </a:p>
          <a:p>
            <a:pPr lvl="0"/>
            <a:r>
              <a:rPr lang="ru-RU" dirty="0"/>
              <a:t>программу производства продукции;  </a:t>
            </a:r>
          </a:p>
          <a:p>
            <a:pPr lvl="0"/>
            <a:r>
              <a:rPr lang="ru-RU" dirty="0"/>
              <a:t>состав необходимого оборудования;  </a:t>
            </a:r>
          </a:p>
          <a:p>
            <a:pPr lvl="0"/>
            <a:r>
              <a:rPr lang="ru-RU" dirty="0"/>
              <a:t>стоимость основных производственных фондов;  </a:t>
            </a:r>
          </a:p>
          <a:p>
            <a:pPr lvl="0"/>
            <a:r>
              <a:rPr lang="ru-RU" dirty="0"/>
              <a:t>потребность сырья, материалов, комплектующих;  </a:t>
            </a:r>
          </a:p>
          <a:p>
            <a:pPr lvl="0"/>
            <a:r>
              <a:rPr lang="ru-RU" dirty="0"/>
              <a:t>поставщиков сырья и материалов и ориентировочные цены, условия поставок;  </a:t>
            </a:r>
          </a:p>
          <a:p>
            <a:pPr lvl="0"/>
            <a:r>
              <a:rPr lang="ru-RU" dirty="0"/>
              <a:t>альтернативные источники снабжения материальными ресурсами;  </a:t>
            </a:r>
          </a:p>
          <a:p>
            <a:pPr lvl="0"/>
            <a:r>
              <a:rPr lang="ru-RU" dirty="0"/>
              <a:t>себестоимость (текущие издержки) производимой продукции;  </a:t>
            </a:r>
          </a:p>
          <a:p>
            <a:pPr lvl="0"/>
            <a:r>
              <a:rPr lang="ru-RU" dirty="0"/>
              <a:t>экологическую безопасность проекта, затраты, эффективность.</a:t>
            </a:r>
          </a:p>
        </p:txBody>
      </p:sp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Производственный план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04" y="214290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114462" y="1449444"/>
            <a:ext cx="8981516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000" dirty="0"/>
              <a:t>В этом разделе отображаются все действия, связанные с организацией бизнеса. Важно их разбить на отдельные шаги, указав при этом и сроки реализации по каждому пункту. </a:t>
            </a:r>
          </a:p>
          <a:p>
            <a:r>
              <a:rPr lang="ru-RU" sz="2000" dirty="0"/>
              <a:t>1 шаг описать основные этапы реализации проекта</a:t>
            </a:r>
          </a:p>
          <a:p>
            <a:r>
              <a:rPr lang="ru-RU" sz="2000" dirty="0"/>
              <a:t>2 шаг построить структуру предприятия</a:t>
            </a:r>
          </a:p>
          <a:p>
            <a:r>
              <a:rPr lang="ru-RU" sz="2000" dirty="0"/>
              <a:t>3 шаг составить штатное расписание в виде таблицы</a:t>
            </a:r>
          </a:p>
          <a:p>
            <a:endParaRPr lang="ru-RU" sz="2000" dirty="0"/>
          </a:p>
        </p:txBody>
      </p:sp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Организационный план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04" y="214290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114462" y="1449444"/>
            <a:ext cx="89815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dirty="0"/>
              <a:t>Оценка риска формируется из анализа двух показателей: качественный показатель и количественный показатель.</a:t>
            </a:r>
          </a:p>
        </p:txBody>
      </p:sp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Оценка риска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04" y="214290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630475" y="800826"/>
            <a:ext cx="231724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-15284" y="237647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Бизнес модель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04" y="214290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Таблица 2">
            <a:extLst>
              <a:ext uri="{FF2B5EF4-FFF2-40B4-BE49-F238E27FC236}">
                <a16:creationId xmlns:a16="http://schemas.microsoft.com/office/drawing/2014/main" id="{47A1A0F0-A440-48F1-BD0B-685AA2425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05634"/>
              </p:ext>
            </p:extLst>
          </p:nvPr>
        </p:nvGraphicFramePr>
        <p:xfrm>
          <a:off x="-15284" y="1301765"/>
          <a:ext cx="121920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807206257"/>
                    </a:ext>
                  </a:extLst>
                </a:gridCol>
                <a:gridCol w="2304732">
                  <a:extLst>
                    <a:ext uri="{9D8B030D-6E8A-4147-A177-3AD203B41FA5}">
                      <a16:colId xmlns:a16="http://schemas.microsoft.com/office/drawing/2014/main" val="3724774096"/>
                    </a:ext>
                  </a:extLst>
                </a:gridCol>
                <a:gridCol w="2572068">
                  <a:extLst>
                    <a:ext uri="{9D8B030D-6E8A-4147-A177-3AD203B41FA5}">
                      <a16:colId xmlns:a16="http://schemas.microsoft.com/office/drawing/2014/main" val="190992306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085817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13955345"/>
                    </a:ext>
                  </a:extLst>
                </a:gridCol>
              </a:tblGrid>
              <a:tr h="1872584">
                <a:tc rowSpan="2">
                  <a:txBody>
                    <a:bodyPr/>
                    <a:lstStyle/>
                    <a:p>
                      <a:pPr algn="just"/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Потребности клиентов, ощущаемая ценность.</a:t>
                      </a:r>
                    </a:p>
                    <a:p>
                      <a:pPr algn="just"/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Чего хочет клиент?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Удобный, интуитивно понятный интерфейс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Сочетание положительных качеств как обычных ежедневников так и приложений расписаний в одном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сравнивать расписание разных групп для определения удобного времени для создания мероприятий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ru-RU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Какие у него не решенные проблемы?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 учебные заведения пользуются приложениями государственных организаций, что не дает возможность пользователю свободно выбирать платформу на свой выбор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ru-RU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Чем его можно зацепить?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Удобство пользования как для студентов так и для преподавателей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Совмещение в себе и учебного и личного расписания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Приятный дизайн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Источники и компоненты продукта</a:t>
                      </a:r>
                    </a:p>
                    <a:p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Наш секретный соус (технология, знание открытие)</a:t>
                      </a:r>
                    </a:p>
                    <a:p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добавления в друзья и просматривания расписаний друг друга, очень удобно при построении общих планов</a:t>
                      </a:r>
                    </a:p>
                    <a:p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Что нужно что бы продукт заработал?</a:t>
                      </a:r>
                    </a:p>
                    <a:p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Хорошая реклама, хороший дизайн, хорошая поддержка серверов</a:t>
                      </a:r>
                      <a:endParaRPr lang="ru-RU" sz="105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Нерыночное конкурентное преимущество</a:t>
                      </a:r>
                    </a:p>
                    <a:p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Что есть такого у нас чего нет у конкурентов (и им будет трудно это достать, даже за большие деньги)</a:t>
                      </a:r>
                    </a:p>
                    <a:p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Интересная идея для внедрения как и в личное пользование так и в государственные учреждения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Механизмы привлечения клиентов</a:t>
                      </a:r>
                    </a:p>
                    <a:p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Откуда берутся пользователи?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Поисковые системы (</a:t>
                      </a:r>
                      <a:r>
                        <a:rPr lang="en-US" sz="9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SEO)</a:t>
                      </a:r>
                      <a:endParaRPr lang="ru-RU" sz="900" b="0" i="0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Поисковые системы (</a:t>
                      </a:r>
                      <a:r>
                        <a:rPr lang="en-US" sz="9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SEO)</a:t>
                      </a:r>
                      <a:endParaRPr lang="ru-RU" sz="900" b="0" i="0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Контент-маркетинг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Реклама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Партнерство и сотрудничество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Какие каналы наиболее эффективны?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SEO </a:t>
                      </a:r>
                      <a:r>
                        <a:rPr lang="ru-RU" sz="9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контент-маркетинг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Социальные сети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900" b="0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Контекстная реклама</a:t>
                      </a:r>
                      <a:endParaRPr lang="ru-RU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Портреты и пирамиды зрелости клиентов</a:t>
                      </a:r>
                    </a:p>
                    <a:p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Кто наш клиент?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Студент/ школьник/учитель/преподаватель/любой человек который пользуется ежедневником</a:t>
                      </a:r>
                    </a:p>
                    <a:p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Что его лучше характеризует?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Ответственность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Практичность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Организованность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Привычка к планированию</a:t>
                      </a:r>
                    </a:p>
                    <a:p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 он принимает решения?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 и систематизация информации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 и решение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Что он делает?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Пользователь живет очень насыщенной жизнь поэтому ему важно укомплектовать свои планы</a:t>
                      </a:r>
                    </a:p>
                    <a:p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 чем он думает?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 лучше спланировать свое время?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Вот было бы какое-нибудь приложение которое напоминало мне о ближайших планах</a:t>
                      </a:r>
                      <a:endParaRPr lang="ru-RU" sz="1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Сколько денег у клиента?</a:t>
                      </a:r>
                    </a:p>
                    <a:p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 4200 до 70 тыс. в месяц (зарплата или карманные деньги)</a:t>
                      </a:r>
                    </a:p>
                    <a:p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Сколько таких клиентов?</a:t>
                      </a:r>
                    </a:p>
                    <a:p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 миллиона жителей России, или примерно каждый шестой россиянин + 15% населения</a:t>
                      </a:r>
                    </a:p>
                    <a:p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44578"/>
                  </a:ext>
                </a:extLst>
              </a:tr>
              <a:tr h="346936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Продукт и упаковка</a:t>
                      </a:r>
                    </a:p>
                    <a:p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 нужно упаковать продукт, что бы он был привлекательным?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Приятный дизайн приложения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Легкость скачивания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Легкость оформления подписок и платных частей системы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документов удостоверяющих что приложение официально оформлено</a:t>
                      </a:r>
                    </a:p>
                    <a:p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Какие функциональные особенности продукта важны?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удобно сравнивать расписания всех классов, групп, потоков и т.д.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Удобно ставить личные дела в любой промежуток времени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Категоризация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Напоминания от приложения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новых категорий самим пользователем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Рыночная стратегия</a:t>
                      </a:r>
                    </a:p>
                    <a:p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каком состоянии находиться рынок?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 интереса к продуктивности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Конкуренция: Рынок насыщен разнообразными приложениями, от простых до многофункциональных, включая интеграцию с другими инструментами</a:t>
                      </a:r>
                    </a:p>
                    <a:p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Ключевые стратегические направления?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Кроссплатформенность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Облачные технологии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 вести себя на рынке?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Изучайте успешные приложения в вашей нише, чтобы понять, какие функции и подходы работают, а какие нет.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Разработайте продуманную маркетинговую стратегию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Рассмотрите различные модели монетизации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Действия клиентов</a:t>
                      </a:r>
                    </a:p>
                    <a:p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Что делают клиенты когда приходят?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Разбираются в основных функциях приложения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Создают свои категории для личных событий</a:t>
                      </a:r>
                    </a:p>
                    <a:p>
                      <a:r>
                        <a:rPr lang="ru-RU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что реагируют?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Дизайн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платных услуг</a:t>
                      </a:r>
                    </a:p>
                    <a:p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что кликают?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все?</a:t>
                      </a:r>
                    </a:p>
                    <a:p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Сколько они платят?</a:t>
                      </a:r>
                    </a:p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– бесплатный.</a:t>
                      </a:r>
                    </a:p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 – 167 рублей в месяц при оплате за год.</a:t>
                      </a:r>
                    </a:p>
                    <a:p>
                      <a:r>
                        <a:rPr lang="ru-RU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Forever</a:t>
                      </a:r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5999 рублей за весь период пользования.</a:t>
                      </a:r>
                    </a:p>
                    <a:p>
                      <a:r>
                        <a:rPr lang="ru-RU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 мы это измеряем?</a:t>
                      </a:r>
                    </a:p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цена по рынку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78705"/>
                  </a:ext>
                </a:extLst>
              </a:tr>
            </a:tbl>
          </a:graphicData>
        </a:graphic>
      </p:graphicFrame>
      <p:sp>
        <p:nvSpPr>
          <p:cNvPr id="9" name="Shape 90">
            <a:extLst>
              <a:ext uri="{FF2B5EF4-FFF2-40B4-BE49-F238E27FC236}">
                <a16:creationId xmlns:a16="http://schemas.microsoft.com/office/drawing/2014/main" id="{5FD05070-AA93-48A8-B475-6A85974BE372}"/>
              </a:ext>
            </a:extLst>
          </p:cNvPr>
          <p:cNvSpPr txBox="1"/>
          <p:nvPr/>
        </p:nvSpPr>
        <p:spPr>
          <a:xfrm>
            <a:off x="6456040" y="836509"/>
            <a:ext cx="259228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Рынок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114462" y="1449444"/>
            <a:ext cx="8981516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b="1" dirty="0"/>
              <a:t>MPV (</a:t>
            </a:r>
            <a:r>
              <a:rPr lang="ru-RU" b="1" dirty="0" err="1"/>
              <a:t>Minimum</a:t>
            </a:r>
            <a:r>
              <a:rPr lang="ru-RU" b="1" dirty="0"/>
              <a:t> </a:t>
            </a:r>
            <a:r>
              <a:rPr lang="ru-RU" b="1" dirty="0" err="1"/>
              <a:t>Viable</a:t>
            </a:r>
            <a:r>
              <a:rPr lang="ru-RU" b="1" dirty="0"/>
              <a:t> </a:t>
            </a:r>
            <a:r>
              <a:rPr lang="ru-RU" b="1" dirty="0" err="1"/>
              <a:t>Product</a:t>
            </a:r>
            <a:r>
              <a:rPr lang="ru-RU" b="1" dirty="0"/>
              <a:t>)</a:t>
            </a:r>
            <a:r>
              <a:rPr lang="ru-RU" dirty="0"/>
              <a:t> — </a:t>
            </a:r>
            <a:r>
              <a:rPr lang="ru-RU" b="1" dirty="0"/>
              <a:t>это самая ранняя версия продукта, услуги или сервиса.</a:t>
            </a:r>
            <a:endParaRPr lang="ru-RU" dirty="0"/>
          </a:p>
          <a:p>
            <a:r>
              <a:rPr lang="ru-RU" b="1" dirty="0"/>
              <a:t>Основная идея MPV</a:t>
            </a:r>
            <a:r>
              <a:rPr lang="ru-RU" dirty="0"/>
              <a:t> — позволить разработчикам получить обратную связь от пользователей и использовать её для улучшения продукта. Это помогает сократить время и затраты на разработку, а также снижает риски, связанные с запуском на рынок.</a:t>
            </a:r>
          </a:p>
          <a:p>
            <a:r>
              <a:rPr lang="ru-RU" dirty="0"/>
              <a:t>Этапы создания MPV:</a:t>
            </a:r>
          </a:p>
          <a:p>
            <a:pPr lvl="0"/>
            <a:r>
              <a:rPr lang="ru-RU" dirty="0"/>
              <a:t>Определение потребностей целевой аудитории. Необходимо провести исследование рынка, чтобы понять, кто будет использовать решение и чего от него ожидают пользователи.  </a:t>
            </a:r>
          </a:p>
          <a:p>
            <a:pPr lvl="0"/>
            <a:r>
              <a:rPr lang="ru-RU" dirty="0"/>
              <a:t>Поиск сильных сторон. Нужно составить список достоинств и возможных недостатков: что выделит продукт среди клиентов, чего не хватает клиентам у возможных конкурентов, какова ценность продукта.  </a:t>
            </a:r>
          </a:p>
          <a:p>
            <a:pPr lvl="0"/>
            <a:r>
              <a:rPr lang="ru-RU" dirty="0"/>
              <a:t>Оценка жизнеспособности. Следует провести бета-тестирование среди внутренних </a:t>
            </a:r>
            <a:r>
              <a:rPr lang="ru-RU" dirty="0" err="1"/>
              <a:t>тестировщиков</a:t>
            </a:r>
            <a:r>
              <a:rPr lang="ru-RU" dirty="0"/>
              <a:t> из команды или узкой аудитории лояльных клиентов. Нужно собрать обратную связь и сфокусироваться на функциональности тестовой версии и способности закрывать потребности.  </a:t>
            </a:r>
          </a:p>
          <a:p>
            <a:pPr lvl="0"/>
            <a:r>
              <a:rPr lang="ru-RU" dirty="0"/>
              <a:t>Проработка, улучшение и запуск. Если MPV проходит стадию тестирования, наступает пора исследований, разработки, исправлений, запуска и последующих обновлений. </a:t>
            </a:r>
          </a:p>
        </p:txBody>
      </p:sp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MPV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04" y="214290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114462" y="1449444"/>
            <a:ext cx="898151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000" b="1" dirty="0"/>
              <a:t>Финансовый план проекта</a:t>
            </a:r>
            <a:r>
              <a:rPr lang="ru-RU" sz="2000" dirty="0"/>
              <a:t> — документ, который описывает финансовые цели и стратегии на определённый период времени, как правило, на год. Он позволяет оценить финансовые потребности проекта и определить, какие ресурсы необходимы для достижения целей</a:t>
            </a:r>
          </a:p>
        </p:txBody>
      </p:sp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Финансовый план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04" y="214290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00"/>
          <p:cNvGrpSpPr/>
          <p:nvPr/>
        </p:nvGrpSpPr>
        <p:grpSpPr>
          <a:xfrm>
            <a:off x="-1" y="0"/>
            <a:ext cx="12192001" cy="6892822"/>
            <a:chOff x="0" y="0"/>
            <a:chExt cx="9661585" cy="6892822"/>
          </a:xfrm>
        </p:grpSpPr>
        <p:sp>
          <p:nvSpPr>
            <p:cNvPr id="101" name="Shape 101"/>
            <p:cNvSpPr/>
            <p:nvPr/>
          </p:nvSpPr>
          <p:spPr>
            <a:xfrm>
              <a:off x="1" y="0"/>
              <a:ext cx="6096000" cy="6858000"/>
            </a:xfrm>
            <a:prstGeom prst="rect">
              <a:avLst/>
            </a:prstGeom>
            <a:solidFill>
              <a:srgbClr val="124B8B"/>
            </a:solidFill>
          </p:spPr>
          <p:style>
            <a:lnRef idx="2">
              <a:schemeClr val="accent1">
                <a:shade val="50000"/>
              </a:schemeClr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lIns="91440" tIns="45720" rIns="91440" bIns="45720" anchor="ctr"/>
            <a:lstStyle/>
            <a:p>
              <a:pPr marL="0" indent="0" algn="ctr"/>
              <a:endParaRPr sz="18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" name="Picture 103"/>
            <p:cNvPicPr/>
            <p:nvPr/>
          </p:nvPicPr>
          <p:blipFill>
            <a:blip r:embed="rId2" cstate="print"/>
            <a:srcRect b="12493"/>
            <a:stretch/>
          </p:blipFill>
          <p:spPr>
            <a:xfrm>
              <a:off x="0" y="3462257"/>
              <a:ext cx="9661585" cy="3430565"/>
            </a:xfrm>
            <a:prstGeom prst="rect">
              <a:avLst/>
            </a:prstGeom>
          </p:spPr>
        </p:pic>
      </p:grpSp>
      <p:sp>
        <p:nvSpPr>
          <p:cNvPr id="106" name="Shape 106"/>
          <p:cNvSpPr txBox="1"/>
          <p:nvPr/>
        </p:nvSpPr>
        <p:spPr>
          <a:xfrm>
            <a:off x="964901" y="1542780"/>
            <a:ext cx="670273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Описать команду и написать, кто, что выполнял в проекте, также можно прикрепить фото (в том числе руководителя проекта)</a:t>
            </a:r>
            <a:endParaRPr sz="2400" b="1" dirty="0">
              <a:solidFill>
                <a:schemeClr val="bg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952464" y="4214818"/>
            <a:ext cx="4166196" cy="12958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l">
              <a:lnSpc>
                <a:spcPct val="150000"/>
              </a:lnSpc>
            </a:pPr>
            <a:r>
              <a:rPr sz="18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Контакты</a:t>
            </a:r>
            <a:r>
              <a:rPr sz="18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:</a:t>
            </a:r>
            <a:br>
              <a:rPr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</a:br>
            <a:r>
              <a:rPr sz="1800" u="sng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электронная</a:t>
            </a:r>
            <a:r>
              <a:rPr sz="1800" u="sng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800" u="sng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почта</a:t>
            </a:r>
            <a:endParaRPr sz="1800" u="sng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0" indent="0" algn="l">
              <a:lnSpc>
                <a:spcPct val="150000"/>
              </a:lnSpc>
            </a:pPr>
            <a:r>
              <a:rPr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+ 7 </a:t>
            </a:r>
            <a:r>
              <a:rPr sz="18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телефон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0" name="Рисунок 9" descr="Фирменный стиль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39404" y="285728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515466" y="1171008"/>
            <a:ext cx="10261054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Название проекта: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Ежедневник </a:t>
            </a:r>
            <a:r>
              <a:rPr lang="ru-RU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«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On every day»</a:t>
            </a:r>
            <a:endParaRPr lang="ru-RU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0"/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Предметная область: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Проект включает в себя создание программного обеспечения, которое будет функционировать как веб-приложение.</a:t>
            </a:r>
          </a:p>
          <a:p>
            <a:pPr lvl="0"/>
            <a:r>
              <a:rPr lang="ru-RU" b="1" dirty="0">
                <a:latin typeface="Times New Roman" pitchFamily="18" charset="0"/>
                <a:cs typeface="Times New Roman" pitchFamily="18" charset="0"/>
              </a:rPr>
              <a:t>Срок реализации: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3,5 месяца</a:t>
            </a:r>
          </a:p>
          <a:p>
            <a:pPr lvl="0"/>
            <a:r>
              <a:rPr lang="ru-RU" b="1" dirty="0">
                <a:latin typeface="Times New Roman" pitchFamily="18" charset="0"/>
                <a:cs typeface="Times New Roman" pitchFamily="18" charset="0"/>
              </a:rPr>
              <a:t>Идея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: Создания гибкого и минималистичного сайта , который позволяет пользователям легко планировать свои задачи и события. Эта идея направлена ​​на решение проблем с помощью простых и эффективных инструментов.</a:t>
            </a:r>
          </a:p>
          <a:p>
            <a:pPr lvl="0"/>
            <a:r>
              <a:rPr lang="ru-RU" b="1" dirty="0">
                <a:latin typeface="Times New Roman" pitchFamily="18" charset="0"/>
                <a:cs typeface="Times New Roman" pitchFamily="18" charset="0"/>
              </a:rPr>
              <a:t>Объект проекта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управление временем и задачами пользователей.</a:t>
            </a:r>
          </a:p>
          <a:p>
            <a:pPr lvl="0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</a:t>
            </a:r>
            <a:r>
              <a:rPr lang="ru-RU" b="1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проекта: </a:t>
            </a:r>
            <a:r>
              <a:rPr lang="ru-RU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ежедневник «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On every day</a:t>
            </a:r>
            <a:r>
              <a:rPr lang="ru-RU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b="1" i="0" dirty="0">
              <a:solidFill>
                <a:srgbClr val="2E2F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b="1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</a:t>
            </a:r>
            <a:r>
              <a:rPr lang="ru-RU" b="0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сайта ежедневника заключается в создании понятного и функционального инструмента , который поможет пользователям эффективно управлять своим временем и задачами.</a:t>
            </a:r>
          </a:p>
          <a:p>
            <a:r>
              <a:rPr lang="ru-RU" sz="1800" b="1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функционала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1800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ru-RU" sz="1800" i="0" dirty="0">
              <a:solidFill>
                <a:srgbClr val="2E2F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1800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ru-RU" dirty="0">
              <a:solidFill>
                <a:srgbClr val="2E2F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ru-RU" dirty="0">
              <a:solidFill>
                <a:srgbClr val="2E2F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и продвижение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Сбор обратной связи и улучшение</a:t>
            </a:r>
          </a:p>
          <a:p>
            <a:pPr lvl="0"/>
            <a:endParaRPr lang="ru-RU" b="0" i="0" dirty="0">
              <a:solidFill>
                <a:srgbClr val="2E2F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indent="0" algn="l"/>
            <a:r>
              <a:rPr lang="ru-RU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Описание проекта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04" y="214290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908186" y="1096990"/>
            <a:ext cx="8981516" cy="5729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ru-RU" b="1" dirty="0">
                <a:solidFill>
                  <a:srgbClr val="2E2F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параметры продукта:</a:t>
            </a:r>
          </a:p>
          <a:p>
            <a:pPr lvl="0"/>
            <a:endParaRPr lang="ru-RU" b="1" i="0" dirty="0">
              <a:solidFill>
                <a:srgbClr val="2E2F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1000"/>
              </a:spcAft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Проблемный вопрос: </a:t>
            </a:r>
            <a:r>
              <a:rPr lang="ru-RU" dirty="0">
                <a:solidFill>
                  <a:srgbClr val="2E2F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Каковы основные препятствия и вызовы, с которыми сталкиваются пользователи при использовании электронных ежедневников, и как эти проблемы могут быть решены для улучшения пользовательского опыта?</a:t>
            </a:r>
          </a:p>
          <a:p>
            <a:pPr lvl="0"/>
            <a:r>
              <a:rPr lang="ru-RU" b="1" dirty="0">
                <a:solidFill>
                  <a:srgbClr val="2E2F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</a:t>
            </a:r>
            <a:r>
              <a:rPr lang="ru-RU" u="sng" dirty="0">
                <a:solidFill>
                  <a:srgbClr val="2E2F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2E2F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ежедневник становится все более актуальным инструментом для планирования и организации личного времени в современном мире.</a:t>
            </a: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проблемный вопрос (для исследовательского проекта);</a:t>
            </a:r>
          </a:p>
          <a:p>
            <a:pPr lvl="0"/>
            <a:endParaRPr lang="ru-RU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Основные целевые группы: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Студенты и молодые специалисты.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Люди, активно планирующие свою жизнь и события.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Пользователи, стремящиеся к упорядоченности и организации</a:t>
            </a:r>
          </a:p>
          <a:p>
            <a:pPr lvl="0"/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indent="0" algn="l"/>
            <a:r>
              <a:rPr lang="ru-RU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Описание проекта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04" y="214290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5071D4-06F3-4AEC-B840-680CA9F62DF7}"/>
              </a:ext>
            </a:extLst>
          </p:cNvPr>
          <p:cNvSpPr txBox="1"/>
          <p:nvPr/>
        </p:nvSpPr>
        <p:spPr>
          <a:xfrm>
            <a:off x="6303590" y="1864697"/>
            <a:ext cx="37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Технологии бэкенда: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Node.js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CCB11-E3B6-4657-BF14-A37D465823EF}"/>
              </a:ext>
            </a:extLst>
          </p:cNvPr>
          <p:cNvSpPr txBox="1"/>
          <p:nvPr/>
        </p:nvSpPr>
        <p:spPr>
          <a:xfrm>
            <a:off x="1046037" y="1563328"/>
            <a:ext cx="37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Технологии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фронтенда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HTML/CSS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97330-2D8E-4583-B277-4CC7556D9F6D}"/>
              </a:ext>
            </a:extLst>
          </p:cNvPr>
          <p:cNvSpPr txBox="1"/>
          <p:nvPr/>
        </p:nvSpPr>
        <p:spPr>
          <a:xfrm>
            <a:off x="1991544" y="2234029"/>
            <a:ext cx="246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данных: MySQL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460F414-D296-49CB-B009-94D5BF49E931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770000" y="1747994"/>
            <a:ext cx="1533590" cy="301369"/>
          </a:xfrm>
          <a:prstGeom prst="line">
            <a:avLst/>
          </a:prstGeom>
          <a:ln w="28575">
            <a:solidFill>
              <a:srgbClr val="124B8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184C378-96A8-47F1-B53C-D1EEF4045AE9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 flipV="1">
            <a:off x="4459342" y="2049363"/>
            <a:ext cx="1844248" cy="369332"/>
          </a:xfrm>
          <a:prstGeom prst="line">
            <a:avLst/>
          </a:prstGeom>
          <a:ln w="28575">
            <a:solidFill>
              <a:srgbClr val="124B8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66CA23F-516B-4942-BCC5-A737BF14EB5E}"/>
              </a:ext>
            </a:extLst>
          </p:cNvPr>
          <p:cNvCxnSpPr>
            <a:cxnSpLocks/>
            <a:stCxn id="9" idx="3"/>
            <a:endCxn id="10" idx="3"/>
          </p:cNvCxnSpPr>
          <p:nvPr/>
        </p:nvCxnSpPr>
        <p:spPr>
          <a:xfrm flipH="1">
            <a:off x="4459342" y="1747994"/>
            <a:ext cx="310658" cy="670701"/>
          </a:xfrm>
          <a:prstGeom prst="line">
            <a:avLst/>
          </a:prstGeom>
          <a:ln w="28575">
            <a:solidFill>
              <a:srgbClr val="124B8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5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620154" y="862002"/>
            <a:ext cx="9269548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ru-RU" b="1" dirty="0">
                <a:latin typeface="Times New Roman" panose="02020603050405020304" pitchFamily="18" charset="0"/>
                <a:cs typeface="Times New Roman" pitchFamily="18" charset="0"/>
              </a:rPr>
              <a:t>Ожидаемый результат:</a:t>
            </a:r>
          </a:p>
          <a:p>
            <a:pPr algn="l">
              <a:buFont typeface="+mj-lt"/>
              <a:buAutoNum type="arabicPeriod"/>
            </a:pPr>
            <a:r>
              <a:rPr lang="ru-RU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потребностей пользователей</a:t>
            </a:r>
            <a:endParaRPr lang="ru-RU" dirty="0">
              <a:solidFill>
                <a:srgbClr val="2E2F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дополнительного функционала для приложения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solidFill>
                  <a:srgbClr val="2E2F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монетизации</a:t>
            </a:r>
          </a:p>
          <a:p>
            <a:pPr algn="l">
              <a:buFont typeface="+mj-lt"/>
              <a:buAutoNum type="arabicPeriod"/>
            </a:pPr>
            <a:r>
              <a:rPr lang="ru-RU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связь и улучшение продукта.</a:t>
            </a:r>
          </a:p>
          <a:p>
            <a:pPr algn="l">
              <a:buFont typeface="+mj-lt"/>
              <a:buAutoNum type="arabicPeriod"/>
            </a:pPr>
            <a:r>
              <a:rPr lang="ru-RU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и продвижение</a:t>
            </a:r>
            <a:endParaRPr lang="ru-RU" dirty="0">
              <a:solidFill>
                <a:srgbClr val="2E2F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Сбор обратной связи и улучшение</a:t>
            </a:r>
            <a:endParaRPr lang="ru-RU" dirty="0">
              <a:solidFill>
                <a:srgbClr val="2E2F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dirty="0">
              <a:solidFill>
                <a:srgbClr val="2E2F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itchFamily="18" charset="0"/>
              </a:rPr>
              <a:t>Рабочая гипотеза: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Легкость использования</a:t>
            </a:r>
            <a:endParaRPr lang="ru-RU" dirty="0">
              <a:solidFill>
                <a:srgbClr val="2E2F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Напоминания о событиях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Гипотеза повышения продуктивности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i="0" dirty="0">
              <a:solidFill>
                <a:srgbClr val="2E2F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itchFamily="18" charset="0"/>
              </a:rPr>
              <a:t>Краткое описание реализации проекта</a:t>
            </a:r>
          </a:p>
          <a:p>
            <a:pPr algn="l"/>
            <a:endParaRPr lang="ru-RU" b="0" i="0" dirty="0">
              <a:solidFill>
                <a:srgbClr val="2E2F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dirty="0">
              <a:solidFill>
                <a:srgbClr val="2E2F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solidFill>
                <a:srgbClr val="2E2F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dirty="0">
              <a:solidFill>
                <a:srgbClr val="2E2F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br>
              <a:rPr lang="ru-RU" b="0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itchFamily="18" charset="0"/>
              </a:rPr>
              <a:t>Вывод</a:t>
            </a:r>
            <a:r>
              <a:rPr lang="ru-RU" dirty="0">
                <a:latin typeface="Times New Roman" panose="02020603050405020304" pitchFamily="18" charset="0"/>
                <a:cs typeface="Times New Roman" pitchFamily="18" charset="0"/>
              </a:rPr>
              <a:t>: По результатам выполненной работы, рабочая гипотеза подтвердилась, все необходимые пункты были выполнены</a:t>
            </a:r>
          </a:p>
        </p:txBody>
      </p:sp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0" indent="0" algn="l"/>
            <a:r>
              <a:rPr lang="ru-RU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Описание проекта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04" y="214290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C1DAF0-6951-4F4B-9CF6-ED3F3A8577DA}"/>
              </a:ext>
            </a:extLst>
          </p:cNvPr>
          <p:cNvSpPr txBox="1"/>
          <p:nvPr/>
        </p:nvSpPr>
        <p:spPr>
          <a:xfrm>
            <a:off x="6603596" y="4779858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и продвижение.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и обновление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3CA4D-596E-48E1-BCDE-E25481EB67EF}"/>
              </a:ext>
            </a:extLst>
          </p:cNvPr>
          <p:cNvSpPr txBox="1"/>
          <p:nvPr/>
        </p:nvSpPr>
        <p:spPr>
          <a:xfrm>
            <a:off x="1294488" y="4797152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Инициация проекта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и разработка</a:t>
            </a:r>
          </a:p>
        </p:txBody>
      </p:sp>
    </p:spTree>
    <p:extLst>
      <p:ext uri="{BB962C8B-B14F-4D97-AF65-F5344CB8AC3E}">
        <p14:creationId xmlns:p14="http://schemas.microsoft.com/office/powerpoint/2010/main" val="112936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288496" y="1052736"/>
            <a:ext cx="862559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В чем заключается проблема, на которую нацелена проектная работа?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В чем важность решения данной проблемы?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3.Что может произойти, если выдвинутая проблема не будет решена полностью или частично?</a:t>
            </a:r>
          </a:p>
        </p:txBody>
      </p:sp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Описание проблемы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04" y="214290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Справка со сплошной заливкой">
            <a:extLst>
              <a:ext uri="{FF2B5EF4-FFF2-40B4-BE49-F238E27FC236}">
                <a16:creationId xmlns:a16="http://schemas.microsoft.com/office/drawing/2014/main" id="{86054000-DC5E-4DD5-89CA-D11CFBBFD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1257" y="1175756"/>
            <a:ext cx="914400" cy="914400"/>
          </a:xfrm>
          <a:prstGeom prst="rect">
            <a:avLst/>
          </a:prstGeom>
        </p:spPr>
      </p:pic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9273A54F-7DC6-4A68-BE39-981A43C34A2C}"/>
              </a:ext>
            </a:extLst>
          </p:cNvPr>
          <p:cNvSpPr/>
          <p:nvPr/>
        </p:nvSpPr>
        <p:spPr>
          <a:xfrm>
            <a:off x="8933390" y="1191235"/>
            <a:ext cx="432048" cy="923330"/>
          </a:xfrm>
          <a:prstGeom prst="rightBrace">
            <a:avLst/>
          </a:prstGeom>
          <a:noFill/>
          <a:ln w="38100">
            <a:solidFill>
              <a:srgbClr val="124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D21F-C658-4876-A705-64D4D2617085}"/>
              </a:ext>
            </a:extLst>
          </p:cNvPr>
          <p:cNvSpPr txBox="1"/>
          <p:nvPr/>
        </p:nvSpPr>
        <p:spPr>
          <a:xfrm>
            <a:off x="623392" y="2464576"/>
            <a:ext cx="4752528" cy="2031325"/>
          </a:xfrm>
          <a:prstGeom prst="rect">
            <a:avLst/>
          </a:prstGeom>
          <a:noFill/>
          <a:ln>
            <a:solidFill>
              <a:srgbClr val="124B8B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В современном мире пользователи сталкиваются с множеством трудностей при использовании электронных ежедневников.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E2F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 удобный интерфейс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E2F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ненужных функций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E2F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Безопасность их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E2F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напоминаний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6EB01-C233-4C5A-A084-95C2835C9E79}"/>
              </a:ext>
            </a:extLst>
          </p:cNvPr>
          <p:cNvSpPr txBox="1"/>
          <p:nvPr/>
        </p:nvSpPr>
        <p:spPr>
          <a:xfrm>
            <a:off x="6687606" y="2518144"/>
            <a:ext cx="4752527" cy="2031325"/>
          </a:xfrm>
          <a:prstGeom prst="rect">
            <a:avLst/>
          </a:prstGeom>
          <a:noFill/>
          <a:ln>
            <a:solidFill>
              <a:srgbClr val="124B8B"/>
            </a:solidFill>
          </a:ln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Решение этих проблем имеет критическое значение для повышения продуктивности пользователей.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E2F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удовлетворённости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E2F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Удобство организации и планирования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E2F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Увеличение количества пользователей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004B7-7907-413B-92C6-62C911537474}"/>
              </a:ext>
            </a:extLst>
          </p:cNvPr>
          <p:cNvSpPr txBox="1"/>
          <p:nvPr/>
        </p:nvSpPr>
        <p:spPr>
          <a:xfrm>
            <a:off x="3143672" y="4637870"/>
            <a:ext cx="4968552" cy="2031325"/>
          </a:xfrm>
          <a:prstGeom prst="rect">
            <a:avLst/>
          </a:prstGeom>
          <a:noFill/>
          <a:ln>
            <a:solidFill>
              <a:srgbClr val="124B8B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2E2F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800" dirty="0">
                <a:solidFill>
                  <a:srgbClr val="2E2F3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Если выдвинутая проблема не будет решена полностью или частично, это может привести к нескольким негативным последствиям.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E2F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Уход пользователей в более надежные и удобные сервисы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E2F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Потеря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E2F3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Снижение доверия к продукту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191344" y="1095897"/>
            <a:ext cx="952149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Проектные решения с помощью нашего ежедневника Ежедневник «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Every Day»</a:t>
            </a:r>
          </a:p>
          <a:p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Решение проблемы проекта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04" y="214290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E6C6C0-C789-43A5-931F-C663A56BBE83}"/>
              </a:ext>
            </a:extLst>
          </p:cNvPr>
          <p:cNvSpPr txBox="1"/>
          <p:nvPr/>
        </p:nvSpPr>
        <p:spPr>
          <a:xfrm>
            <a:off x="407368" y="2060848"/>
            <a:ext cx="78983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разработки проекта «On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Day» мы осуществили ряд значимых и продуманных проектных решений, которые были направлены на эффективное преодоление выявленных проблем и достижение поставленных целей. Эти решения охватывают широкий спектр аспектов, включая стратегические, тактические и оперативные направления нашего проекта. Каждый из этих уровней был тщательно рассмотрен и проанализирован, что позволило нам выработать комплексный подход к реализации нашей концепции. Благодаря этому, мы смогли не только оптимизировать процессы, но и укрепить основу для дальнейшего успешного развития проекта.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Лампочка и шестеренка со сплошной заливкой">
            <a:extLst>
              <a:ext uri="{FF2B5EF4-FFF2-40B4-BE49-F238E27FC236}">
                <a16:creationId xmlns:a16="http://schemas.microsoft.com/office/drawing/2014/main" id="{B3AEAB49-4F2C-4279-8780-48B22D40F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2304" y="2060848"/>
            <a:ext cx="1204825" cy="1204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Решение проблемы проекта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9404" y="214290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229D78-A033-43F9-AECB-39120DD616A2}"/>
              </a:ext>
            </a:extLst>
          </p:cNvPr>
          <p:cNvSpPr txBox="1"/>
          <p:nvPr/>
        </p:nvSpPr>
        <p:spPr>
          <a:xfrm>
            <a:off x="544056" y="1227495"/>
            <a:ext cx="5252197" cy="172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Стратегические решения: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целей проекта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методологии управления проектом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объема работ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E14E9-FAEE-4840-BDCA-1D98B7576991}"/>
              </a:ext>
            </a:extLst>
          </p:cNvPr>
          <p:cNvSpPr txBox="1"/>
          <p:nvPr/>
        </p:nvSpPr>
        <p:spPr>
          <a:xfrm>
            <a:off x="40047" y="3235031"/>
            <a:ext cx="4903825" cy="2191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Тактические решения: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ресурсов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временного графика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рисками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технических решений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86C87-56EF-443A-88DE-3B09551F7772}"/>
              </a:ext>
            </a:extLst>
          </p:cNvPr>
          <p:cNvSpPr txBox="1"/>
          <p:nvPr/>
        </p:nvSpPr>
        <p:spPr>
          <a:xfrm>
            <a:off x="6494950" y="1861547"/>
            <a:ext cx="5324205" cy="2191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Оперативные решения: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и контроль выполнения задач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изменениями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 и конфликтов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CADA0-844F-4C9F-B606-5F90C4EB354F}"/>
              </a:ext>
            </a:extLst>
          </p:cNvPr>
          <p:cNvSpPr txBox="1"/>
          <p:nvPr/>
        </p:nvSpPr>
        <p:spPr>
          <a:xfrm>
            <a:off x="5925580" y="4704719"/>
            <a:ext cx="5546408" cy="172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по функционалу: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проблемы отсутствия напоминаний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проблемы забывчивости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проблемы планирования времени</a:t>
            </a:r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9C87C5B0-4AF8-40FB-85F8-00107C555707}"/>
              </a:ext>
            </a:extLst>
          </p:cNvPr>
          <p:cNvSpPr/>
          <p:nvPr/>
        </p:nvSpPr>
        <p:spPr>
          <a:xfrm>
            <a:off x="4613607" y="1909011"/>
            <a:ext cx="1876394" cy="3884573"/>
          </a:xfrm>
          <a:custGeom>
            <a:avLst/>
            <a:gdLst>
              <a:gd name="connsiteX0" fmla="*/ 904877 w 1876394"/>
              <a:gd name="connsiteY0" fmla="*/ 0 h 3884573"/>
              <a:gd name="connsiteX1" fmla="*/ 1851361 w 1876394"/>
              <a:gd name="connsiteY1" fmla="*/ 994610 h 3884573"/>
              <a:gd name="connsiteX2" fmla="*/ 6519 w 1876394"/>
              <a:gd name="connsiteY2" fmla="*/ 2679031 h 3884573"/>
              <a:gd name="connsiteX3" fmla="*/ 1209677 w 1876394"/>
              <a:gd name="connsiteY3" fmla="*/ 3882189 h 388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394" h="3884573">
                <a:moveTo>
                  <a:pt x="904877" y="0"/>
                </a:moveTo>
                <a:cubicBezTo>
                  <a:pt x="1452982" y="274052"/>
                  <a:pt x="2001087" y="548105"/>
                  <a:pt x="1851361" y="994610"/>
                </a:cubicBezTo>
                <a:cubicBezTo>
                  <a:pt x="1701635" y="1441115"/>
                  <a:pt x="113466" y="2197768"/>
                  <a:pt x="6519" y="2679031"/>
                </a:cubicBezTo>
                <a:cubicBezTo>
                  <a:pt x="-100428" y="3160294"/>
                  <a:pt x="1142835" y="3932989"/>
                  <a:pt x="1209677" y="3882189"/>
                </a:cubicBezTo>
              </a:path>
            </a:pathLst>
          </a:custGeom>
          <a:noFill/>
          <a:ln w="28575">
            <a:solidFill>
              <a:srgbClr val="12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4DABDED-808A-412E-9F29-6F477A65F313}"/>
              </a:ext>
            </a:extLst>
          </p:cNvPr>
          <p:cNvSpPr/>
          <p:nvPr/>
        </p:nvSpPr>
        <p:spPr>
          <a:xfrm>
            <a:off x="5338855" y="1776609"/>
            <a:ext cx="212949" cy="212949"/>
          </a:xfrm>
          <a:prstGeom prst="ellipse">
            <a:avLst/>
          </a:prstGeom>
          <a:solidFill>
            <a:srgbClr val="124B8B"/>
          </a:solidFill>
          <a:ln>
            <a:solidFill>
              <a:srgbClr val="12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D8D46C32-5A88-4177-9E3A-E03ACA3DF919}"/>
              </a:ext>
            </a:extLst>
          </p:cNvPr>
          <p:cNvSpPr/>
          <p:nvPr/>
        </p:nvSpPr>
        <p:spPr>
          <a:xfrm>
            <a:off x="6383526" y="2633933"/>
            <a:ext cx="212949" cy="212949"/>
          </a:xfrm>
          <a:prstGeom prst="ellipse">
            <a:avLst/>
          </a:prstGeom>
          <a:solidFill>
            <a:srgbClr val="124B8B"/>
          </a:solidFill>
          <a:ln>
            <a:solidFill>
              <a:srgbClr val="12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952BE2D6-4CEE-4273-B631-A0C9A101E310}"/>
              </a:ext>
            </a:extLst>
          </p:cNvPr>
          <p:cNvSpPr/>
          <p:nvPr/>
        </p:nvSpPr>
        <p:spPr>
          <a:xfrm>
            <a:off x="4502183" y="4496624"/>
            <a:ext cx="212949" cy="212949"/>
          </a:xfrm>
          <a:prstGeom prst="ellipse">
            <a:avLst/>
          </a:prstGeom>
          <a:solidFill>
            <a:srgbClr val="124B8B"/>
          </a:solidFill>
          <a:ln>
            <a:solidFill>
              <a:srgbClr val="12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E4B8C6B9-9659-4899-A7F1-FB2FC83621B2}"/>
              </a:ext>
            </a:extLst>
          </p:cNvPr>
          <p:cNvSpPr/>
          <p:nvPr/>
        </p:nvSpPr>
        <p:spPr>
          <a:xfrm>
            <a:off x="5656919" y="5630505"/>
            <a:ext cx="212949" cy="212949"/>
          </a:xfrm>
          <a:prstGeom prst="ellipse">
            <a:avLst/>
          </a:prstGeom>
          <a:solidFill>
            <a:srgbClr val="124B8B"/>
          </a:solidFill>
          <a:ln>
            <a:solidFill>
              <a:srgbClr val="12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E7CA7CD-63DE-46A0-A0CC-0D9FF9166477}"/>
              </a:ext>
            </a:extLst>
          </p:cNvPr>
          <p:cNvSpPr/>
          <p:nvPr/>
        </p:nvSpPr>
        <p:spPr>
          <a:xfrm>
            <a:off x="5355849" y="1791232"/>
            <a:ext cx="178959" cy="1789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ACC1B8F9-FAA0-4BDB-AA8F-D12E6D5DC824}"/>
              </a:ext>
            </a:extLst>
          </p:cNvPr>
          <p:cNvSpPr/>
          <p:nvPr/>
        </p:nvSpPr>
        <p:spPr>
          <a:xfrm>
            <a:off x="6400520" y="2650927"/>
            <a:ext cx="178959" cy="1789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664399E6-5E54-4036-AFAC-3AB16A9DC210}"/>
              </a:ext>
            </a:extLst>
          </p:cNvPr>
          <p:cNvSpPr/>
          <p:nvPr/>
        </p:nvSpPr>
        <p:spPr>
          <a:xfrm>
            <a:off x="4519177" y="4513618"/>
            <a:ext cx="178959" cy="1789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7344DA24-1E32-4E9A-AC9F-B1124283D686}"/>
              </a:ext>
            </a:extLst>
          </p:cNvPr>
          <p:cNvSpPr/>
          <p:nvPr/>
        </p:nvSpPr>
        <p:spPr>
          <a:xfrm>
            <a:off x="5673913" y="5647499"/>
            <a:ext cx="178959" cy="17895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 descr="Флажок со сплошной заливкой">
            <a:extLst>
              <a:ext uri="{FF2B5EF4-FFF2-40B4-BE49-F238E27FC236}">
                <a16:creationId xmlns:a16="http://schemas.microsoft.com/office/drawing/2014/main" id="{EA1A4173-F216-41B6-83FD-2A81D428B0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0744" y="1817460"/>
            <a:ext cx="169168" cy="169168"/>
          </a:xfrm>
          <a:prstGeom prst="rect">
            <a:avLst/>
          </a:prstGeom>
        </p:spPr>
      </p:pic>
      <p:pic>
        <p:nvPicPr>
          <p:cNvPr id="43" name="Рисунок 42" descr="Флажок со сплошной заливкой">
            <a:extLst>
              <a:ext uri="{FF2B5EF4-FFF2-40B4-BE49-F238E27FC236}">
                <a16:creationId xmlns:a16="http://schemas.microsoft.com/office/drawing/2014/main" id="{CCFEF90E-DC46-4895-9788-58B568B9F2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4053" y="2676210"/>
            <a:ext cx="169168" cy="169168"/>
          </a:xfrm>
          <a:prstGeom prst="rect">
            <a:avLst/>
          </a:prstGeom>
        </p:spPr>
      </p:pic>
      <p:pic>
        <p:nvPicPr>
          <p:cNvPr id="44" name="Рисунок 43" descr="Флажок со сплошной заливкой">
            <a:extLst>
              <a:ext uri="{FF2B5EF4-FFF2-40B4-BE49-F238E27FC236}">
                <a16:creationId xmlns:a16="http://schemas.microsoft.com/office/drawing/2014/main" id="{C9E7BC98-6B46-4F1D-9AA7-25F8BA178C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8968" y="4539846"/>
            <a:ext cx="169168" cy="169168"/>
          </a:xfrm>
          <a:prstGeom prst="rect">
            <a:avLst/>
          </a:prstGeom>
        </p:spPr>
      </p:pic>
      <p:pic>
        <p:nvPicPr>
          <p:cNvPr id="45" name="Рисунок 44" descr="Флажок со сплошной заливкой">
            <a:extLst>
              <a:ext uri="{FF2B5EF4-FFF2-40B4-BE49-F238E27FC236}">
                <a16:creationId xmlns:a16="http://schemas.microsoft.com/office/drawing/2014/main" id="{75A89164-9033-44E0-A387-94D344D8D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8808" y="5671880"/>
            <a:ext cx="169168" cy="1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7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Анализ рынка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 dirty="0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3247" y="170405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3066D7D-7A7B-4B7B-B192-B2AD36D67BB4}"/>
              </a:ext>
            </a:extLst>
          </p:cNvPr>
          <p:cNvSpPr/>
          <p:nvPr/>
        </p:nvSpPr>
        <p:spPr>
          <a:xfrm>
            <a:off x="3791744" y="973794"/>
            <a:ext cx="3888432" cy="715334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5F2CB2-BED3-44FE-82F1-6A8F29BAB9E2}"/>
              </a:ext>
            </a:extLst>
          </p:cNvPr>
          <p:cNvSpPr/>
          <p:nvPr/>
        </p:nvSpPr>
        <p:spPr>
          <a:xfrm>
            <a:off x="191344" y="1940472"/>
            <a:ext cx="2664296" cy="2352623"/>
          </a:xfrm>
          <a:prstGeom prst="rect">
            <a:avLst/>
          </a:prstGeom>
          <a:solidFill>
            <a:schemeClr val="bg1"/>
          </a:solidFill>
          <a:ln w="28575">
            <a:solidFill>
              <a:srgbClr val="12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60BC3F4-7570-4DA8-8C0E-CB78C82F315F}"/>
              </a:ext>
            </a:extLst>
          </p:cNvPr>
          <p:cNvSpPr/>
          <p:nvPr/>
        </p:nvSpPr>
        <p:spPr>
          <a:xfrm>
            <a:off x="8941099" y="1844824"/>
            <a:ext cx="2664296" cy="2352623"/>
          </a:xfrm>
          <a:prstGeom prst="rect">
            <a:avLst/>
          </a:prstGeom>
          <a:solidFill>
            <a:schemeClr val="bg1"/>
          </a:solidFill>
          <a:ln w="28575">
            <a:solidFill>
              <a:srgbClr val="12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9CCB2B9-04F4-4602-9D36-02EFBD1D4EA0}"/>
              </a:ext>
            </a:extLst>
          </p:cNvPr>
          <p:cNvSpPr/>
          <p:nvPr/>
        </p:nvSpPr>
        <p:spPr>
          <a:xfrm>
            <a:off x="3016409" y="3789040"/>
            <a:ext cx="2664296" cy="2280434"/>
          </a:xfrm>
          <a:prstGeom prst="rect">
            <a:avLst/>
          </a:prstGeom>
          <a:solidFill>
            <a:schemeClr val="bg1"/>
          </a:solidFill>
          <a:ln w="28575">
            <a:solidFill>
              <a:srgbClr val="12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620D59C-C965-429C-BCD6-431492836783}"/>
              </a:ext>
            </a:extLst>
          </p:cNvPr>
          <p:cNvSpPr/>
          <p:nvPr/>
        </p:nvSpPr>
        <p:spPr>
          <a:xfrm>
            <a:off x="5972018" y="3789040"/>
            <a:ext cx="2664296" cy="2268403"/>
          </a:xfrm>
          <a:prstGeom prst="rect">
            <a:avLst/>
          </a:prstGeom>
          <a:solidFill>
            <a:schemeClr val="bg1"/>
          </a:solidFill>
          <a:ln w="28575">
            <a:solidFill>
              <a:srgbClr val="12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1F015-801D-4EEB-802D-33307AF960A7}"/>
              </a:ext>
            </a:extLst>
          </p:cNvPr>
          <p:cNvSpPr txBox="1"/>
          <p:nvPr/>
        </p:nvSpPr>
        <p:spPr>
          <a:xfrm>
            <a:off x="191344" y="1940471"/>
            <a:ext cx="2520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Сильные стороны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Возможность развития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Возможность использования приложения для создания общих событий с друзьями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Бесплатная основа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kern="12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Удобный интерфейс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Удобное управление приложением</a:t>
            </a:r>
            <a:endParaRPr lang="ru-RU" sz="1200" kern="1200" dirty="0">
              <a:solidFill>
                <a:schemeClr val="dk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ru-RU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C4C069-C68C-420C-8685-43295C63CF25}"/>
              </a:ext>
            </a:extLst>
          </p:cNvPr>
          <p:cNvSpPr txBox="1"/>
          <p:nvPr/>
        </p:nvSpPr>
        <p:spPr>
          <a:xfrm>
            <a:off x="9040045" y="1910407"/>
            <a:ext cx="2702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Слабости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Реклама при бесплатном пользовании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Малое количество сотрудников поддерживающая систему (на данный момент времени)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Малое количество функций – на данный момент только самые основные</a:t>
            </a:r>
          </a:p>
          <a:p>
            <a:endParaRPr lang="ru-R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3C680A-FF22-4C3B-868B-8AD01D24CAA1}"/>
              </a:ext>
            </a:extLst>
          </p:cNvPr>
          <p:cNvSpPr txBox="1"/>
          <p:nvPr/>
        </p:nvSpPr>
        <p:spPr>
          <a:xfrm>
            <a:off x="3080978" y="3879057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от государства может быть поддержан как стартап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дальнейшего развития проекта как не просто ежедневника, а также социального приложения для планирования общих дел с друзьями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408FA4-B611-4C34-993C-E8DF3ED3B453}"/>
              </a:ext>
            </a:extLst>
          </p:cNvPr>
          <p:cNvSpPr txBox="1"/>
          <p:nvPr/>
        </p:nvSpPr>
        <p:spPr>
          <a:xfrm>
            <a:off x="6116034" y="3869279"/>
            <a:ext cx="25202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Угрозы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подобной программы более большой компанией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Закрытие малого частного бизнеса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Ужесточение законов для малого бизнеса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Уход покупателей к конкурентом</a:t>
            </a:r>
          </a:p>
          <a:p>
            <a:endParaRPr lang="ru-RU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242373"/>
            <a:ext cx="9540000" cy="576000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lIns="91440" tIns="45720" rIns="91440" bIns="45720" anchor="ctr"/>
          <a:lstStyle/>
          <a:p>
            <a:pPr marL="0" indent="0" algn="ctr"/>
            <a:endParaRPr sz="18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8510" y="277606"/>
            <a:ext cx="9521490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Анализ рынка</a:t>
            </a:r>
            <a:endParaRPr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11827343" y="6486633"/>
            <a:ext cx="359796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defPPr/>
            <a:lvl1pPr lvl="0"/>
          </a:lstStyle>
          <a:p>
            <a:pPr algn="ctr"/>
            <a:r>
              <a:rPr sz="1400" b="1" dirty="0">
                <a:solidFill>
                  <a:schemeClr val="tx1">
                    <a:lumMod val="50000"/>
                  </a:schemeClr>
                </a:solidFill>
                <a:latin typeface="Arial Narrow"/>
                <a:ea typeface="Arial Narrow"/>
                <a:cs typeface="Arial Narrow"/>
              </a:rPr>
              <a:t>2</a:t>
            </a:r>
          </a:p>
        </p:txBody>
      </p:sp>
      <p:pic>
        <p:nvPicPr>
          <p:cNvPr id="7" name="Рисунок 6" descr="Фирменный стиль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3247" y="170405"/>
            <a:ext cx="1468833" cy="14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4872C5D-63AB-4EEF-B347-358E9B5A6BA4}"/>
              </a:ext>
            </a:extLst>
          </p:cNvPr>
          <p:cNvSpPr/>
          <p:nvPr/>
        </p:nvSpPr>
        <p:spPr>
          <a:xfrm>
            <a:off x="3681704" y="973697"/>
            <a:ext cx="3888433" cy="715334"/>
          </a:xfrm>
          <a:prstGeom prst="rect">
            <a:avLst/>
          </a:prstGeom>
          <a:solidFill>
            <a:srgbClr val="124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ACF709A-5D7A-44A9-A2E4-F64C69AC1B53}"/>
              </a:ext>
            </a:extLst>
          </p:cNvPr>
          <p:cNvSpPr/>
          <p:nvPr/>
        </p:nvSpPr>
        <p:spPr>
          <a:xfrm>
            <a:off x="3078974" y="1872795"/>
            <a:ext cx="2783827" cy="4004476"/>
          </a:xfrm>
          <a:prstGeom prst="rect">
            <a:avLst/>
          </a:prstGeom>
          <a:solidFill>
            <a:schemeClr val="bg1"/>
          </a:solidFill>
          <a:ln w="28575">
            <a:solidFill>
              <a:srgbClr val="12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204A4A-B18E-4C53-97CB-F87239F31719}"/>
              </a:ext>
            </a:extLst>
          </p:cNvPr>
          <p:cNvSpPr/>
          <p:nvPr/>
        </p:nvSpPr>
        <p:spPr>
          <a:xfrm>
            <a:off x="6031780" y="1872795"/>
            <a:ext cx="2874085" cy="4011508"/>
          </a:xfrm>
          <a:prstGeom prst="rect">
            <a:avLst/>
          </a:prstGeom>
          <a:solidFill>
            <a:schemeClr val="bg1"/>
          </a:solidFill>
          <a:ln w="28575">
            <a:solidFill>
              <a:srgbClr val="12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03D84E0-CEBD-4181-9921-7270B7265F8C}"/>
              </a:ext>
            </a:extLst>
          </p:cNvPr>
          <p:cNvSpPr/>
          <p:nvPr/>
        </p:nvSpPr>
        <p:spPr>
          <a:xfrm>
            <a:off x="167751" y="1872795"/>
            <a:ext cx="2813284" cy="4004476"/>
          </a:xfrm>
          <a:prstGeom prst="rect">
            <a:avLst/>
          </a:prstGeom>
          <a:solidFill>
            <a:schemeClr val="bg1"/>
          </a:solidFill>
          <a:ln w="28575">
            <a:solidFill>
              <a:srgbClr val="12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A6429E-E151-4D15-99BD-5238FDA693A6}"/>
              </a:ext>
            </a:extLst>
          </p:cNvPr>
          <p:cNvSpPr txBox="1"/>
          <p:nvPr/>
        </p:nvSpPr>
        <p:spPr>
          <a:xfrm>
            <a:off x="293970" y="1924167"/>
            <a:ext cx="2520280" cy="263102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Политико-правовые факторы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Закон № 177-ФЗ «О внесении изменений в Федеральный закон «Об информации, информационных технологиях и о защите информации»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в терминах закона — объект авторского права разработчика.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 получает доход, который по законодательству РФ облагается налогом</a:t>
            </a:r>
          </a:p>
          <a:p>
            <a:endParaRPr lang="ru-RU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7CABB0-2AE5-4209-818D-E6E084BB867C}"/>
              </a:ext>
            </a:extLst>
          </p:cNvPr>
          <p:cNvSpPr txBox="1"/>
          <p:nvPr/>
        </p:nvSpPr>
        <p:spPr>
          <a:xfrm>
            <a:off x="3119705" y="1924167"/>
            <a:ext cx="26947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Социально-культурные факторы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Школьники + студенты + учителя разных категорий примерно 23 млн человек в России Наличие возможности пользоваться приложением – 100%, почти у всех людей в наше время есть телефоны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приложений для контроля своих планов активно развиваются в связи с увеличением количества возможных секций, мероприятий в самом обществе России</a:t>
            </a:r>
          </a:p>
          <a:p>
            <a:endParaRPr lang="ru-RU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E8586A-7236-4BBE-BD30-17369211E321}"/>
              </a:ext>
            </a:extLst>
          </p:cNvPr>
          <p:cNvSpPr txBox="1"/>
          <p:nvPr/>
        </p:nvSpPr>
        <p:spPr>
          <a:xfrm>
            <a:off x="6096000" y="1966670"/>
            <a:ext cx="252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Технологические факторы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НИОКР в России $61,8 млрд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товарные знаки, права автора, промышленные образцы, патенты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НТП признание науки социально значимой отраслью, определяющей уровень развития производительных сил государства; </a:t>
            </a:r>
            <a:endParaRPr lang="ru-RU" sz="14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D7CA8F9-DB05-491D-AFA1-C2C0EF018A90}"/>
              </a:ext>
            </a:extLst>
          </p:cNvPr>
          <p:cNvSpPr/>
          <p:nvPr/>
        </p:nvSpPr>
        <p:spPr>
          <a:xfrm>
            <a:off x="9044535" y="1872796"/>
            <a:ext cx="2885290" cy="4011507"/>
          </a:xfrm>
          <a:prstGeom prst="rect">
            <a:avLst/>
          </a:prstGeom>
          <a:solidFill>
            <a:schemeClr val="bg1"/>
          </a:solidFill>
          <a:ln w="28575">
            <a:solidFill>
              <a:srgbClr val="124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075F05-652B-4C1A-A347-C77BC71685B4}"/>
              </a:ext>
            </a:extLst>
          </p:cNvPr>
          <p:cNvSpPr txBox="1"/>
          <p:nvPr/>
        </p:nvSpPr>
        <p:spPr>
          <a:xfrm>
            <a:off x="9082274" y="1872795"/>
            <a:ext cx="25763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Экономические факторы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 они попали в интервал прогноза ЦБ РФ: 3,5-4,0% в 2024 году, 0,5-1,5% в 2025 году.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Фаза роста после нижней точки в 2021 году из-за ковида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21% курс, девальвация национальной валюты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123,8 трлн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2024 году инфляция находиться ниже среднего 5.77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безработицы 2,7млн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002734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443</TotalTime>
  <Words>2261</Words>
  <Application>Microsoft Office PowerPoint</Application>
  <DocSecurity>0</DocSecurity>
  <PresentationFormat>Широкоэкранный</PresentationFormat>
  <Paragraphs>330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Courier New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Asus</dc:creator>
  <cp:lastModifiedBy>e ay</cp:lastModifiedBy>
  <cp:revision>42</cp:revision>
  <dcterms:modified xsi:type="dcterms:W3CDTF">2024-12-15T15:32:38Z</dcterms:modified>
</cp:coreProperties>
</file>