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4" r:id="rId9"/>
    <p:sldId id="269" r:id="rId10"/>
    <p:sldId id="270" r:id="rId11"/>
    <p:sldId id="267" r:id="rId12"/>
    <p:sldId id="271" r:id="rId13"/>
    <p:sldId id="272" r:id="rId14"/>
    <p:sldId id="268" r:id="rId15"/>
    <p:sldId id="273" r:id="rId16"/>
    <p:sldId id="263" r:id="rId17"/>
    <p:sldId id="265" r:id="rId18"/>
    <p:sldId id="266" r:id="rId19"/>
    <p:sldId id="274" r:id="rId20"/>
    <p:sldId id="277" r:id="rId21"/>
    <p:sldId id="278" r:id="rId22"/>
    <p:sldId id="279" r:id="rId23"/>
    <p:sldId id="280" r:id="rId24"/>
    <p:sldId id="275" r:id="rId25"/>
    <p:sldId id="276" r:id="rId26"/>
    <p:sldId id="281" r:id="rId27"/>
    <p:sldId id="282" r:id="rId28"/>
    <p:sldId id="283" r:id="rId29"/>
    <p:sldId id="284" r:id="rId30"/>
    <p:sldId id="285" r:id="rId31"/>
    <p:sldId id="286" r:id="rId32"/>
    <p:sldId id="288" r:id="rId33"/>
    <p:sldId id="290" r:id="rId34"/>
    <p:sldId id="289" r:id="rId35"/>
    <p:sldId id="28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1/10/2018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1/10/2018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1/10/2018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1/10/2018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1/10/2018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4D872-2548-4ECB-92E9-49E7C8696E19}"/>
              </a:ext>
            </a:extLst>
          </p:cNvPr>
          <p:cNvSpPr>
            <a:spLocks noGrp="1"/>
          </p:cNvSpPr>
          <p:nvPr>
            <p:ph type="ctrTitle"/>
          </p:nvPr>
        </p:nvSpPr>
        <p:spPr/>
        <p:txBody>
          <a:bodyPr/>
          <a:lstStyle/>
          <a:p>
            <a:r>
              <a:rPr lang="es-419" dirty="0"/>
              <a:t>Fundamentos de programación</a:t>
            </a:r>
          </a:p>
        </p:txBody>
      </p:sp>
      <p:sp>
        <p:nvSpPr>
          <p:cNvPr id="3" name="Subtítulo 2">
            <a:extLst>
              <a:ext uri="{FF2B5EF4-FFF2-40B4-BE49-F238E27FC236}">
                <a16:creationId xmlns:a16="http://schemas.microsoft.com/office/drawing/2014/main" id="{97696E80-2F9D-4F62-B342-82F0824939EE}"/>
              </a:ext>
            </a:extLst>
          </p:cNvPr>
          <p:cNvSpPr>
            <a:spLocks noGrp="1"/>
          </p:cNvSpPr>
          <p:nvPr>
            <p:ph type="subTitle" idx="1"/>
          </p:nvPr>
        </p:nvSpPr>
        <p:spPr/>
        <p:txBody>
          <a:bodyPr/>
          <a:lstStyle/>
          <a:p>
            <a:r>
              <a:rPr lang="es-419" dirty="0" err="1"/>
              <a:t>Ayudantias</a:t>
            </a:r>
            <a:r>
              <a:rPr lang="es-419" dirty="0"/>
              <a:t> - 2017</a:t>
            </a:r>
          </a:p>
        </p:txBody>
      </p:sp>
    </p:spTree>
    <p:extLst>
      <p:ext uri="{BB962C8B-B14F-4D97-AF65-F5344CB8AC3E}">
        <p14:creationId xmlns:p14="http://schemas.microsoft.com/office/powerpoint/2010/main" val="230341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FE474-9EC9-4456-B61D-29A9AB46D08D}"/>
              </a:ext>
            </a:extLst>
          </p:cNvPr>
          <p:cNvSpPr>
            <a:spLocks noGrp="1"/>
          </p:cNvSpPr>
          <p:nvPr>
            <p:ph type="title"/>
          </p:nvPr>
        </p:nvSpPr>
        <p:spPr>
          <a:xfrm>
            <a:off x="1371600" y="0"/>
            <a:ext cx="9601200" cy="1485900"/>
          </a:xfrm>
        </p:spPr>
        <p:txBody>
          <a:bodyPr/>
          <a:lstStyle/>
          <a:p>
            <a:r>
              <a:rPr lang="es-419" dirty="0"/>
              <a:t>Listas y bucles</a:t>
            </a:r>
          </a:p>
        </p:txBody>
      </p:sp>
      <p:pic>
        <p:nvPicPr>
          <p:cNvPr id="4" name="Imagen 3">
            <a:extLst>
              <a:ext uri="{FF2B5EF4-FFF2-40B4-BE49-F238E27FC236}">
                <a16:creationId xmlns:a16="http://schemas.microsoft.com/office/drawing/2014/main" id="{6F896246-169F-45BE-89C7-580D3498548C}"/>
              </a:ext>
            </a:extLst>
          </p:cNvPr>
          <p:cNvPicPr>
            <a:picLocks noChangeAspect="1"/>
          </p:cNvPicPr>
          <p:nvPr/>
        </p:nvPicPr>
        <p:blipFill>
          <a:blip r:embed="rId2"/>
          <a:stretch>
            <a:fillRect/>
          </a:stretch>
        </p:blipFill>
        <p:spPr>
          <a:xfrm>
            <a:off x="659065" y="846161"/>
            <a:ext cx="10040780" cy="4769915"/>
          </a:xfrm>
          <a:prstGeom prst="rect">
            <a:avLst/>
          </a:prstGeom>
        </p:spPr>
      </p:pic>
    </p:spTree>
    <p:extLst>
      <p:ext uri="{BB962C8B-B14F-4D97-AF65-F5344CB8AC3E}">
        <p14:creationId xmlns:p14="http://schemas.microsoft.com/office/powerpoint/2010/main" val="372397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8D8E1-C0C6-47FB-8D98-9F95201EB9AE}"/>
              </a:ext>
            </a:extLst>
          </p:cNvPr>
          <p:cNvSpPr>
            <a:spLocks noGrp="1"/>
          </p:cNvSpPr>
          <p:nvPr>
            <p:ph type="title"/>
          </p:nvPr>
        </p:nvSpPr>
        <p:spPr>
          <a:xfrm>
            <a:off x="1371600" y="109025"/>
            <a:ext cx="9601200" cy="1485900"/>
          </a:xfrm>
        </p:spPr>
        <p:txBody>
          <a:bodyPr/>
          <a:lstStyle/>
          <a:p>
            <a:r>
              <a:rPr lang="es-419" dirty="0"/>
              <a:t>Listas y Bucles</a:t>
            </a:r>
          </a:p>
        </p:txBody>
      </p:sp>
      <p:sp>
        <p:nvSpPr>
          <p:cNvPr id="3" name="Marcador de contenido 2">
            <a:extLst>
              <a:ext uri="{FF2B5EF4-FFF2-40B4-BE49-F238E27FC236}">
                <a16:creationId xmlns:a16="http://schemas.microsoft.com/office/drawing/2014/main" id="{11995DA1-78AB-4002-A9C1-1CF4B3CABE31}"/>
              </a:ext>
            </a:extLst>
          </p:cNvPr>
          <p:cNvSpPr>
            <a:spLocks noGrp="1"/>
          </p:cNvSpPr>
          <p:nvPr>
            <p:ph idx="1"/>
          </p:nvPr>
        </p:nvSpPr>
        <p:spPr>
          <a:xfrm>
            <a:off x="1371600" y="3423952"/>
            <a:ext cx="9601200" cy="2443447"/>
          </a:xfrm>
        </p:spPr>
        <p:txBody>
          <a:bodyPr/>
          <a:lstStyle/>
          <a:p>
            <a:r>
              <a:rPr lang="en-US" dirty="0"/>
              <a:t>A. [34, 23]</a:t>
            </a:r>
          </a:p>
          <a:p>
            <a:r>
              <a:rPr lang="en-US" dirty="0"/>
              <a:t>B. [3, 34, 23]</a:t>
            </a:r>
          </a:p>
          <a:p>
            <a:r>
              <a:rPr lang="en-US" dirty="0"/>
              <a:t>C. [3, 6, 7, 34, 23]</a:t>
            </a:r>
          </a:p>
          <a:p>
            <a:r>
              <a:rPr lang="en-US" dirty="0"/>
              <a:t>D. </a:t>
            </a:r>
            <a:r>
              <a:rPr lang="en-US" dirty="0" err="1"/>
              <a:t>IndexError</a:t>
            </a:r>
            <a:r>
              <a:rPr lang="en-US" dirty="0"/>
              <a:t>: list index out of range</a:t>
            </a:r>
            <a:endParaRPr lang="es-419" dirty="0"/>
          </a:p>
        </p:txBody>
      </p:sp>
      <p:pic>
        <p:nvPicPr>
          <p:cNvPr id="4" name="Imagen 3">
            <a:extLst>
              <a:ext uri="{FF2B5EF4-FFF2-40B4-BE49-F238E27FC236}">
                <a16:creationId xmlns:a16="http://schemas.microsoft.com/office/drawing/2014/main" id="{041A0BAD-AE2B-4ED2-ACE8-168CED631359}"/>
              </a:ext>
            </a:extLst>
          </p:cNvPr>
          <p:cNvPicPr>
            <a:picLocks noChangeAspect="1"/>
          </p:cNvPicPr>
          <p:nvPr/>
        </p:nvPicPr>
        <p:blipFill>
          <a:blip r:embed="rId2"/>
          <a:stretch>
            <a:fillRect/>
          </a:stretch>
        </p:blipFill>
        <p:spPr>
          <a:xfrm>
            <a:off x="1314450" y="840618"/>
            <a:ext cx="9658350" cy="2443447"/>
          </a:xfrm>
          <a:prstGeom prst="rect">
            <a:avLst/>
          </a:prstGeom>
        </p:spPr>
      </p:pic>
    </p:spTree>
    <p:extLst>
      <p:ext uri="{BB962C8B-B14F-4D97-AF65-F5344CB8AC3E}">
        <p14:creationId xmlns:p14="http://schemas.microsoft.com/office/powerpoint/2010/main" val="654034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CDAC2-E492-4C84-8F7D-226862625B6D}"/>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B7B5D41A-3AA5-4C51-A939-708C6D942690}"/>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6A093FBB-E73E-4800-A74E-FCE0FBE182A2}"/>
              </a:ext>
            </a:extLst>
          </p:cNvPr>
          <p:cNvPicPr>
            <a:picLocks noChangeAspect="1"/>
          </p:cNvPicPr>
          <p:nvPr/>
        </p:nvPicPr>
        <p:blipFill>
          <a:blip r:embed="rId2"/>
          <a:stretch>
            <a:fillRect/>
          </a:stretch>
        </p:blipFill>
        <p:spPr>
          <a:xfrm>
            <a:off x="1219200" y="696599"/>
            <a:ext cx="10313158" cy="5184757"/>
          </a:xfrm>
          <a:prstGeom prst="rect">
            <a:avLst/>
          </a:prstGeom>
        </p:spPr>
      </p:pic>
    </p:spTree>
    <p:extLst>
      <p:ext uri="{BB962C8B-B14F-4D97-AF65-F5344CB8AC3E}">
        <p14:creationId xmlns:p14="http://schemas.microsoft.com/office/powerpoint/2010/main" val="70062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A065F3F-7037-4424-B48F-4C57A529B280}"/>
              </a:ext>
            </a:extLst>
          </p:cNvPr>
          <p:cNvPicPr>
            <a:picLocks noChangeAspect="1"/>
          </p:cNvPicPr>
          <p:nvPr/>
        </p:nvPicPr>
        <p:blipFill>
          <a:blip r:embed="rId2"/>
          <a:stretch>
            <a:fillRect/>
          </a:stretch>
        </p:blipFill>
        <p:spPr>
          <a:xfrm>
            <a:off x="1131058" y="188794"/>
            <a:ext cx="10087401" cy="6356444"/>
          </a:xfrm>
          <a:prstGeom prst="rect">
            <a:avLst/>
          </a:prstGeom>
        </p:spPr>
      </p:pic>
      <p:sp>
        <p:nvSpPr>
          <p:cNvPr id="3" name="Marcador de contenido 2">
            <a:extLst>
              <a:ext uri="{FF2B5EF4-FFF2-40B4-BE49-F238E27FC236}">
                <a16:creationId xmlns:a16="http://schemas.microsoft.com/office/drawing/2014/main" id="{683292AA-2BDE-4DB6-902F-C03B7BC172CE}"/>
              </a:ext>
            </a:extLst>
          </p:cNvPr>
          <p:cNvSpPr>
            <a:spLocks noGrp="1"/>
          </p:cNvSpPr>
          <p:nvPr>
            <p:ph idx="1"/>
          </p:nvPr>
        </p:nvSpPr>
        <p:spPr/>
        <p:txBody>
          <a:bodyPr/>
          <a:lstStyle/>
          <a:p>
            <a:endParaRPr lang="es-419" dirty="0"/>
          </a:p>
        </p:txBody>
      </p:sp>
    </p:spTree>
    <p:extLst>
      <p:ext uri="{BB962C8B-B14F-4D97-AF65-F5344CB8AC3E}">
        <p14:creationId xmlns:p14="http://schemas.microsoft.com/office/powerpoint/2010/main" val="81297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8BB86-6E35-4170-BBD5-80BD9560103E}"/>
              </a:ext>
            </a:extLst>
          </p:cNvPr>
          <p:cNvSpPr>
            <a:spLocks noGrp="1"/>
          </p:cNvSpPr>
          <p:nvPr>
            <p:ph type="title"/>
          </p:nvPr>
        </p:nvSpPr>
        <p:spPr>
          <a:xfrm>
            <a:off x="1295400" y="0"/>
            <a:ext cx="9601200" cy="675249"/>
          </a:xfrm>
        </p:spPr>
        <p:txBody>
          <a:bodyPr>
            <a:normAutofit fontScale="90000"/>
          </a:bodyPr>
          <a:lstStyle/>
          <a:p>
            <a:r>
              <a:rPr lang="es-419" dirty="0"/>
              <a:t>Conteo</a:t>
            </a:r>
          </a:p>
        </p:txBody>
      </p:sp>
      <p:sp>
        <p:nvSpPr>
          <p:cNvPr id="3" name="Marcador de contenido 2">
            <a:extLst>
              <a:ext uri="{FF2B5EF4-FFF2-40B4-BE49-F238E27FC236}">
                <a16:creationId xmlns:a16="http://schemas.microsoft.com/office/drawing/2014/main" id="{2BBB9DAE-71EE-4684-A451-EF6E7094BE21}"/>
              </a:ext>
            </a:extLst>
          </p:cNvPr>
          <p:cNvSpPr>
            <a:spLocks noGrp="1"/>
          </p:cNvSpPr>
          <p:nvPr>
            <p:ph idx="1"/>
          </p:nvPr>
        </p:nvSpPr>
        <p:spPr>
          <a:xfrm>
            <a:off x="7052026" y="365760"/>
            <a:ext cx="3920773" cy="5501639"/>
          </a:xfrm>
        </p:spPr>
        <p:txBody>
          <a:bodyPr/>
          <a:lstStyle/>
          <a:p>
            <a:r>
              <a:rPr lang="es-419" dirty="0"/>
              <a:t>Que resultado </a:t>
            </a:r>
            <a:r>
              <a:rPr lang="es-419" dirty="0" err="1"/>
              <a:t>dara</a:t>
            </a:r>
            <a:r>
              <a:rPr lang="es-419" dirty="0"/>
              <a:t> este </a:t>
            </a:r>
            <a:r>
              <a:rPr lang="es-419" dirty="0" err="1"/>
              <a:t>codigo</a:t>
            </a:r>
            <a:r>
              <a:rPr lang="es-419" dirty="0"/>
              <a:t>? Haga una prueba de escritorio.</a:t>
            </a:r>
          </a:p>
        </p:txBody>
      </p:sp>
      <p:pic>
        <p:nvPicPr>
          <p:cNvPr id="4" name="Imagen 3">
            <a:extLst>
              <a:ext uri="{FF2B5EF4-FFF2-40B4-BE49-F238E27FC236}">
                <a16:creationId xmlns:a16="http://schemas.microsoft.com/office/drawing/2014/main" id="{4AF44921-C3EE-4A50-8367-9170754D2E82}"/>
              </a:ext>
            </a:extLst>
          </p:cNvPr>
          <p:cNvPicPr>
            <a:picLocks noChangeAspect="1"/>
          </p:cNvPicPr>
          <p:nvPr/>
        </p:nvPicPr>
        <p:blipFill>
          <a:blip r:embed="rId2"/>
          <a:stretch>
            <a:fillRect/>
          </a:stretch>
        </p:blipFill>
        <p:spPr>
          <a:xfrm>
            <a:off x="1371599" y="606285"/>
            <a:ext cx="5604229" cy="5261113"/>
          </a:xfrm>
          <a:prstGeom prst="rect">
            <a:avLst/>
          </a:prstGeom>
        </p:spPr>
      </p:pic>
    </p:spTree>
    <p:extLst>
      <p:ext uri="{BB962C8B-B14F-4D97-AF65-F5344CB8AC3E}">
        <p14:creationId xmlns:p14="http://schemas.microsoft.com/office/powerpoint/2010/main" val="3227695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44C458-6DC8-4F12-9653-B39EF3ACB566}"/>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C1FADE84-A339-4FB0-89F7-AFD0B0074A2B}"/>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1F1F9AB1-CCAC-4750-A99C-7B3BF7F8E127}"/>
              </a:ext>
            </a:extLst>
          </p:cNvPr>
          <p:cNvPicPr>
            <a:picLocks noChangeAspect="1"/>
          </p:cNvPicPr>
          <p:nvPr/>
        </p:nvPicPr>
        <p:blipFill>
          <a:blip r:embed="rId2"/>
          <a:stretch>
            <a:fillRect/>
          </a:stretch>
        </p:blipFill>
        <p:spPr>
          <a:xfrm>
            <a:off x="2169142" y="95536"/>
            <a:ext cx="7643600" cy="6658478"/>
          </a:xfrm>
          <a:prstGeom prst="rect">
            <a:avLst/>
          </a:prstGeom>
        </p:spPr>
      </p:pic>
    </p:spTree>
    <p:extLst>
      <p:ext uri="{BB962C8B-B14F-4D97-AF65-F5344CB8AC3E}">
        <p14:creationId xmlns:p14="http://schemas.microsoft.com/office/powerpoint/2010/main" val="2668325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166F7-42BB-4EA2-B8A4-42A19D473D8A}"/>
              </a:ext>
            </a:extLst>
          </p:cNvPr>
          <p:cNvSpPr>
            <a:spLocks noGrp="1"/>
          </p:cNvSpPr>
          <p:nvPr>
            <p:ph type="title"/>
          </p:nvPr>
        </p:nvSpPr>
        <p:spPr>
          <a:xfrm>
            <a:off x="1371600" y="23189"/>
            <a:ext cx="9601200" cy="692426"/>
          </a:xfrm>
        </p:spPr>
        <p:txBody>
          <a:bodyPr/>
          <a:lstStyle/>
          <a:p>
            <a:r>
              <a:rPr lang="es-419" dirty="0" err="1"/>
              <a:t>Numpy</a:t>
            </a:r>
            <a:r>
              <a:rPr lang="es-419" dirty="0"/>
              <a:t> (1-dim)</a:t>
            </a:r>
          </a:p>
        </p:txBody>
      </p:sp>
      <p:sp>
        <p:nvSpPr>
          <p:cNvPr id="3" name="Marcador de contenido 2">
            <a:extLst>
              <a:ext uri="{FF2B5EF4-FFF2-40B4-BE49-F238E27FC236}">
                <a16:creationId xmlns:a16="http://schemas.microsoft.com/office/drawing/2014/main" id="{649F3B45-B152-49AF-8DE1-18AE15B5E43D}"/>
              </a:ext>
            </a:extLst>
          </p:cNvPr>
          <p:cNvSpPr>
            <a:spLocks noGrp="1"/>
          </p:cNvSpPr>
          <p:nvPr>
            <p:ph idx="1"/>
          </p:nvPr>
        </p:nvSpPr>
        <p:spPr>
          <a:xfrm>
            <a:off x="1371600" y="715615"/>
            <a:ext cx="10687878" cy="6119196"/>
          </a:xfrm>
        </p:spPr>
        <p:txBody>
          <a:bodyPr>
            <a:normAutofit/>
          </a:bodyPr>
          <a:lstStyle/>
          <a:p>
            <a:r>
              <a:rPr lang="es-419" dirty="0"/>
              <a:t>Índice de masa corporal de los jugadores de los Yankees Se desea calcular el índice de masa corporal (IMC) de los jugadores de baseball del equipo de los Yankees. Los datos proporcionados corresponden a las listas altura y peso, tal como se muestra a continuación: </a:t>
            </a:r>
          </a:p>
          <a:p>
            <a:r>
              <a:rPr lang="es-419" dirty="0"/>
              <a:t>altura = [180, 215, 210, 210, 188, 176, 209, 200, 210, 188, 176, 209, 200] </a:t>
            </a:r>
          </a:p>
          <a:p>
            <a:r>
              <a:rPr lang="es-419" dirty="0"/>
              <a:t>peso = [69, 74, 72, 75, 68, 70, 71, 73, 69, 74, 72, 75, 68, 70, 71, 73] </a:t>
            </a:r>
          </a:p>
          <a:p>
            <a:r>
              <a:rPr lang="es-419" dirty="0"/>
              <a:t>Para crear el arreglo </a:t>
            </a:r>
            <a:r>
              <a:rPr lang="es-419" dirty="0" err="1"/>
              <a:t>np_altura</a:t>
            </a:r>
            <a:r>
              <a:rPr lang="es-419" dirty="0"/>
              <a:t> y </a:t>
            </a:r>
            <a:r>
              <a:rPr lang="es-419" dirty="0" err="1"/>
              <a:t>np_peso</a:t>
            </a:r>
            <a:r>
              <a:rPr lang="es-419" dirty="0"/>
              <a:t>, se tomará únicamente los 10 primeros elementos de las listas altura y peso respectivamente. El valor de IMC por cada jugador resulta de aplicar la fórmula: </a:t>
            </a:r>
          </a:p>
          <a:p>
            <a:r>
              <a:rPr lang="es-419" dirty="0" err="1"/>
              <a:t>imc</a:t>
            </a:r>
            <a:r>
              <a:rPr lang="es-419" dirty="0"/>
              <a:t> = peso(kg)/altura(m)**2. Nota: Los valores de altura están dados en centímetros por lo que deberá hacer la conversión a metros previo a la aplicación de la fórmula. Adicionalmente, una vez obtenido el IMC se solicita: </a:t>
            </a:r>
          </a:p>
          <a:p>
            <a:r>
              <a:rPr lang="es-419" dirty="0"/>
              <a:t>a) Presentar el </a:t>
            </a:r>
            <a:r>
              <a:rPr lang="es-419" dirty="0" err="1"/>
              <a:t>icm</a:t>
            </a:r>
            <a:r>
              <a:rPr lang="es-419" dirty="0"/>
              <a:t> para cada jugador.</a:t>
            </a:r>
          </a:p>
          <a:p>
            <a:r>
              <a:rPr lang="es-419" dirty="0"/>
              <a:t> b) Verificar que jugadores tienen un </a:t>
            </a:r>
            <a:r>
              <a:rPr lang="es-419" dirty="0" err="1"/>
              <a:t>imc</a:t>
            </a:r>
            <a:r>
              <a:rPr lang="es-419" dirty="0"/>
              <a:t> menor a 16 para con base en el resultado, derivarlo a una consulta médica. (Utilice indexación booleana) </a:t>
            </a:r>
          </a:p>
          <a:p>
            <a:r>
              <a:rPr lang="es-419" dirty="0"/>
              <a:t>c) Indicar en qué posición se encuentra el </a:t>
            </a:r>
            <a:r>
              <a:rPr lang="es-419" dirty="0" err="1"/>
              <a:t>icm</a:t>
            </a:r>
            <a:r>
              <a:rPr lang="es-419" dirty="0"/>
              <a:t> más alto y a qué jugador le pertenece. </a:t>
            </a:r>
          </a:p>
          <a:p>
            <a:r>
              <a:rPr lang="es-419" dirty="0"/>
              <a:t>d) Calcular el promedio de los </a:t>
            </a:r>
            <a:r>
              <a:rPr lang="es-419" dirty="0" err="1"/>
              <a:t>icm</a:t>
            </a:r>
            <a:r>
              <a:rPr lang="es-419" dirty="0"/>
              <a:t> resultantes. </a:t>
            </a:r>
          </a:p>
        </p:txBody>
      </p:sp>
    </p:spTree>
    <p:extLst>
      <p:ext uri="{BB962C8B-B14F-4D97-AF65-F5344CB8AC3E}">
        <p14:creationId xmlns:p14="http://schemas.microsoft.com/office/powerpoint/2010/main" val="3480761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7350A-D8F9-4D02-897F-0ACCAAA760DA}"/>
              </a:ext>
            </a:extLst>
          </p:cNvPr>
          <p:cNvSpPr>
            <a:spLocks noGrp="1"/>
          </p:cNvSpPr>
          <p:nvPr>
            <p:ph type="title"/>
          </p:nvPr>
        </p:nvSpPr>
        <p:spPr>
          <a:xfrm>
            <a:off x="1295400" y="0"/>
            <a:ext cx="9601200" cy="1485900"/>
          </a:xfrm>
        </p:spPr>
        <p:txBody>
          <a:bodyPr/>
          <a:lstStyle/>
          <a:p>
            <a:r>
              <a:rPr lang="es-419" dirty="0" err="1"/>
              <a:t>Zoologicos</a:t>
            </a:r>
            <a:r>
              <a:rPr lang="es-419" dirty="0"/>
              <a:t> - </a:t>
            </a:r>
            <a:r>
              <a:rPr lang="es-419" dirty="0" err="1"/>
              <a:t>Numpy</a:t>
            </a:r>
            <a:endParaRPr lang="es-419" dirty="0"/>
          </a:p>
        </p:txBody>
      </p:sp>
      <p:sp>
        <p:nvSpPr>
          <p:cNvPr id="3" name="Marcador de contenido 2">
            <a:extLst>
              <a:ext uri="{FF2B5EF4-FFF2-40B4-BE49-F238E27FC236}">
                <a16:creationId xmlns:a16="http://schemas.microsoft.com/office/drawing/2014/main" id="{48B3C406-29E6-4465-AF13-B02822E653A5}"/>
              </a:ext>
            </a:extLst>
          </p:cNvPr>
          <p:cNvSpPr>
            <a:spLocks noGrp="1"/>
          </p:cNvSpPr>
          <p:nvPr>
            <p:ph idx="1"/>
          </p:nvPr>
        </p:nvSpPr>
        <p:spPr>
          <a:xfrm>
            <a:off x="1371600" y="861391"/>
            <a:ext cx="9601200" cy="5006009"/>
          </a:xfrm>
        </p:spPr>
        <p:txBody>
          <a:bodyPr/>
          <a:lstStyle/>
          <a:p>
            <a:r>
              <a:rPr lang="es-419" dirty="0"/>
              <a:t>Ud. Es encargado de los </a:t>
            </a:r>
            <a:r>
              <a:rPr lang="es-419" dirty="0" err="1"/>
              <a:t>zoologicos</a:t>
            </a:r>
            <a:r>
              <a:rPr lang="es-419" dirty="0"/>
              <a:t> del Ecuador. Tiene la matriz </a:t>
            </a:r>
            <a:r>
              <a:rPr lang="es-419" dirty="0" err="1"/>
              <a:t>datos_zoo</a:t>
            </a:r>
            <a:r>
              <a:rPr lang="es-419" dirty="0"/>
              <a:t> y una matriz alimentos.</a:t>
            </a:r>
          </a:p>
          <a:p>
            <a:endParaRPr lang="es-419" dirty="0"/>
          </a:p>
          <a:p>
            <a:endParaRPr lang="es-419" dirty="0"/>
          </a:p>
          <a:p>
            <a:endParaRPr lang="es-419" dirty="0"/>
          </a:p>
          <a:p>
            <a:endParaRPr lang="es-419" dirty="0"/>
          </a:p>
          <a:p>
            <a:endParaRPr lang="es-419" dirty="0"/>
          </a:p>
          <a:p>
            <a:endParaRPr lang="es-419" dirty="0"/>
          </a:p>
          <a:p>
            <a:endParaRPr lang="es-419" dirty="0"/>
          </a:p>
          <a:p>
            <a:endParaRPr lang="es-419" dirty="0"/>
          </a:p>
          <a:p>
            <a:r>
              <a:rPr lang="es-419" dirty="0" err="1"/>
              <a:t>Tambien</a:t>
            </a:r>
            <a:r>
              <a:rPr lang="es-419" dirty="0"/>
              <a:t> les dan las siguiente listas: </a:t>
            </a:r>
            <a:r>
              <a:rPr lang="es-419" dirty="0" err="1"/>
              <a:t>animales_felinos</a:t>
            </a:r>
            <a:r>
              <a:rPr lang="es-419" dirty="0"/>
              <a:t>, </a:t>
            </a:r>
            <a:r>
              <a:rPr lang="es-419" dirty="0" err="1"/>
              <a:t>animales_simios</a:t>
            </a:r>
            <a:r>
              <a:rPr lang="es-419" dirty="0"/>
              <a:t>, </a:t>
            </a:r>
            <a:r>
              <a:rPr lang="es-419" dirty="0" err="1"/>
              <a:t>zoologicos_costa</a:t>
            </a:r>
            <a:r>
              <a:rPr lang="es-419" dirty="0"/>
              <a:t>, </a:t>
            </a:r>
            <a:r>
              <a:rPr lang="es-419" dirty="0" err="1"/>
              <a:t>zoologicos_sierra</a:t>
            </a:r>
            <a:r>
              <a:rPr lang="es-419" dirty="0"/>
              <a:t>, </a:t>
            </a:r>
            <a:r>
              <a:rPr lang="es-419" dirty="0" err="1"/>
              <a:t>zoologicos_oriente</a:t>
            </a:r>
            <a:r>
              <a:rPr lang="es-419" dirty="0"/>
              <a:t>, </a:t>
            </a:r>
            <a:r>
              <a:rPr lang="es-419" dirty="0" err="1"/>
              <a:t>tipos_comida</a:t>
            </a:r>
            <a:r>
              <a:rPr lang="es-419" dirty="0"/>
              <a:t>.</a:t>
            </a:r>
          </a:p>
          <a:p>
            <a:endParaRPr lang="es-419" dirty="0"/>
          </a:p>
        </p:txBody>
      </p:sp>
      <p:graphicFrame>
        <p:nvGraphicFramePr>
          <p:cNvPr id="4" name="Tabla 3">
            <a:extLst>
              <a:ext uri="{FF2B5EF4-FFF2-40B4-BE49-F238E27FC236}">
                <a16:creationId xmlns:a16="http://schemas.microsoft.com/office/drawing/2014/main" id="{229F4738-F5A4-4F3C-AEB9-219EEED7F579}"/>
              </a:ext>
            </a:extLst>
          </p:cNvPr>
          <p:cNvGraphicFramePr>
            <a:graphicFrameLocks noGrp="1"/>
          </p:cNvGraphicFramePr>
          <p:nvPr>
            <p:extLst>
              <p:ext uri="{D42A27DB-BD31-4B8C-83A1-F6EECF244321}">
                <p14:modId xmlns:p14="http://schemas.microsoft.com/office/powerpoint/2010/main" val="1974536553"/>
              </p:ext>
            </p:extLst>
          </p:nvPr>
        </p:nvGraphicFramePr>
        <p:xfrm>
          <a:off x="1040294" y="1676399"/>
          <a:ext cx="5519532" cy="3183609"/>
        </p:xfrm>
        <a:graphic>
          <a:graphicData uri="http://schemas.openxmlformats.org/drawingml/2006/table">
            <a:tbl>
              <a:tblPr>
                <a:tableStyleId>{5C22544A-7EE6-4342-B048-85BDC9FD1C3A}</a:tableStyleId>
              </a:tblPr>
              <a:tblGrid>
                <a:gridCol w="919922">
                  <a:extLst>
                    <a:ext uri="{9D8B030D-6E8A-4147-A177-3AD203B41FA5}">
                      <a16:colId xmlns:a16="http://schemas.microsoft.com/office/drawing/2014/main" val="1986559580"/>
                    </a:ext>
                  </a:extLst>
                </a:gridCol>
                <a:gridCol w="919922">
                  <a:extLst>
                    <a:ext uri="{9D8B030D-6E8A-4147-A177-3AD203B41FA5}">
                      <a16:colId xmlns:a16="http://schemas.microsoft.com/office/drawing/2014/main" val="3268061176"/>
                    </a:ext>
                  </a:extLst>
                </a:gridCol>
                <a:gridCol w="919922">
                  <a:extLst>
                    <a:ext uri="{9D8B030D-6E8A-4147-A177-3AD203B41FA5}">
                      <a16:colId xmlns:a16="http://schemas.microsoft.com/office/drawing/2014/main" val="1675969196"/>
                    </a:ext>
                  </a:extLst>
                </a:gridCol>
                <a:gridCol w="919922">
                  <a:extLst>
                    <a:ext uri="{9D8B030D-6E8A-4147-A177-3AD203B41FA5}">
                      <a16:colId xmlns:a16="http://schemas.microsoft.com/office/drawing/2014/main" val="2667205826"/>
                    </a:ext>
                  </a:extLst>
                </a:gridCol>
                <a:gridCol w="919922">
                  <a:extLst>
                    <a:ext uri="{9D8B030D-6E8A-4147-A177-3AD203B41FA5}">
                      <a16:colId xmlns:a16="http://schemas.microsoft.com/office/drawing/2014/main" val="1213608359"/>
                    </a:ext>
                  </a:extLst>
                </a:gridCol>
                <a:gridCol w="919922">
                  <a:extLst>
                    <a:ext uri="{9D8B030D-6E8A-4147-A177-3AD203B41FA5}">
                      <a16:colId xmlns:a16="http://schemas.microsoft.com/office/drawing/2014/main" val="1452261854"/>
                    </a:ext>
                  </a:extLst>
                </a:gridCol>
              </a:tblGrid>
              <a:tr h="447734">
                <a:tc>
                  <a:txBody>
                    <a:bodyPr/>
                    <a:lstStyle/>
                    <a:p>
                      <a:pPr algn="ctr" fontAlgn="b"/>
                      <a:endParaRPr lang="es-419"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419" sz="1600" u="none" strike="noStrike">
                          <a:effectLst/>
                        </a:rPr>
                        <a:t>Leon</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Tigre</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Gorila</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Orangutan</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4492394"/>
                  </a:ext>
                </a:extLst>
              </a:tr>
              <a:tr h="447734">
                <a:tc>
                  <a:txBody>
                    <a:bodyPr/>
                    <a:lstStyle/>
                    <a:p>
                      <a:pPr algn="ctr" fontAlgn="b"/>
                      <a:r>
                        <a:rPr lang="es-419" sz="1600" u="none" strike="noStrike">
                          <a:effectLst/>
                        </a:rPr>
                        <a:t>Pantanal</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dirty="0">
                          <a:effectLst/>
                        </a:rPr>
                        <a:t>4</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5</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4</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2704941"/>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6769810"/>
                  </a:ext>
                </a:extLst>
              </a:tr>
              <a:tr h="447734">
                <a:tc>
                  <a:txBody>
                    <a:bodyPr/>
                    <a:lstStyle/>
                    <a:p>
                      <a:pPr algn="ctr" fontAlgn="b"/>
                      <a:r>
                        <a:rPr lang="es-419" sz="1600" u="none" strike="noStrike">
                          <a:effectLst/>
                        </a:rPr>
                        <a:t>Quito</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5</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20</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19</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4555460"/>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354353"/>
                  </a:ext>
                </a:extLst>
              </a:tr>
              <a:tr h="447734">
                <a:tc>
                  <a:txBody>
                    <a:bodyPr/>
                    <a:lstStyle/>
                    <a:p>
                      <a:pPr algn="ctr" fontAlgn="b"/>
                      <a:r>
                        <a:rPr lang="es-419" sz="1600" u="none" strike="noStrike">
                          <a:effectLst/>
                        </a:rPr>
                        <a:t>Tena</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19</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3</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22</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8951192"/>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939611"/>
                  </a:ext>
                </a:extLst>
              </a:tr>
            </a:tbl>
          </a:graphicData>
        </a:graphic>
      </p:graphicFrame>
      <p:graphicFrame>
        <p:nvGraphicFramePr>
          <p:cNvPr id="5" name="Tabla 4">
            <a:extLst>
              <a:ext uri="{FF2B5EF4-FFF2-40B4-BE49-F238E27FC236}">
                <a16:creationId xmlns:a16="http://schemas.microsoft.com/office/drawing/2014/main" id="{E536EB2D-EE7A-4C6B-A963-B7D6C6CEC07B}"/>
              </a:ext>
            </a:extLst>
          </p:cNvPr>
          <p:cNvGraphicFramePr>
            <a:graphicFrameLocks noGrp="1"/>
          </p:cNvGraphicFramePr>
          <p:nvPr>
            <p:extLst>
              <p:ext uri="{D42A27DB-BD31-4B8C-83A1-F6EECF244321}">
                <p14:modId xmlns:p14="http://schemas.microsoft.com/office/powerpoint/2010/main" val="4275698800"/>
              </p:ext>
            </p:extLst>
          </p:nvPr>
        </p:nvGraphicFramePr>
        <p:xfrm>
          <a:off x="6891131" y="1680540"/>
          <a:ext cx="4731026" cy="3179470"/>
        </p:xfrm>
        <a:graphic>
          <a:graphicData uri="http://schemas.openxmlformats.org/drawingml/2006/table">
            <a:tbl>
              <a:tblPr>
                <a:tableStyleId>{5C22544A-7EE6-4342-B048-85BDC9FD1C3A}</a:tableStyleId>
              </a:tblPr>
              <a:tblGrid>
                <a:gridCol w="1308118">
                  <a:extLst>
                    <a:ext uri="{9D8B030D-6E8A-4147-A177-3AD203B41FA5}">
                      <a16:colId xmlns:a16="http://schemas.microsoft.com/office/drawing/2014/main" val="4132931271"/>
                    </a:ext>
                  </a:extLst>
                </a:gridCol>
                <a:gridCol w="610455">
                  <a:extLst>
                    <a:ext uri="{9D8B030D-6E8A-4147-A177-3AD203B41FA5}">
                      <a16:colId xmlns:a16="http://schemas.microsoft.com/office/drawing/2014/main" val="2572171064"/>
                    </a:ext>
                  </a:extLst>
                </a:gridCol>
                <a:gridCol w="632257">
                  <a:extLst>
                    <a:ext uri="{9D8B030D-6E8A-4147-A177-3AD203B41FA5}">
                      <a16:colId xmlns:a16="http://schemas.microsoft.com/office/drawing/2014/main" val="1373856905"/>
                    </a:ext>
                  </a:extLst>
                </a:gridCol>
                <a:gridCol w="283425">
                  <a:extLst>
                    <a:ext uri="{9D8B030D-6E8A-4147-A177-3AD203B41FA5}">
                      <a16:colId xmlns:a16="http://schemas.microsoft.com/office/drawing/2014/main" val="1283270304"/>
                    </a:ext>
                  </a:extLst>
                </a:gridCol>
                <a:gridCol w="719465">
                  <a:extLst>
                    <a:ext uri="{9D8B030D-6E8A-4147-A177-3AD203B41FA5}">
                      <a16:colId xmlns:a16="http://schemas.microsoft.com/office/drawing/2014/main" val="704102576"/>
                    </a:ext>
                  </a:extLst>
                </a:gridCol>
                <a:gridCol w="1177306">
                  <a:extLst>
                    <a:ext uri="{9D8B030D-6E8A-4147-A177-3AD203B41FA5}">
                      <a16:colId xmlns:a16="http://schemas.microsoft.com/office/drawing/2014/main" val="1022933766"/>
                    </a:ext>
                  </a:extLst>
                </a:gridCol>
              </a:tblGrid>
              <a:tr h="454210">
                <a:tc>
                  <a:txBody>
                    <a:bodyPr/>
                    <a:lstStyle/>
                    <a:p>
                      <a:pPr algn="l" fontAlgn="b"/>
                      <a:endParaRPr lang="es-419"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419" sz="1800" u="none" strike="noStrike">
                          <a:effectLst/>
                        </a:rPr>
                        <a:t>Leon</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Tigre</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a:effectLst/>
                        </a:rPr>
                        <a:t>…</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Gorila</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Orangutan</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896961"/>
                  </a:ext>
                </a:extLst>
              </a:tr>
              <a:tr h="454210">
                <a:tc>
                  <a:txBody>
                    <a:bodyPr/>
                    <a:lstStyle/>
                    <a:p>
                      <a:pPr algn="l" fontAlgn="b"/>
                      <a:r>
                        <a:rPr lang="es-419" sz="1800" u="none" strike="noStrike">
                          <a:effectLst/>
                        </a:rPr>
                        <a:t>Res</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8</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6 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3099045"/>
                  </a:ext>
                </a:extLst>
              </a:tr>
              <a:tr h="454210">
                <a:tc>
                  <a:txBody>
                    <a:bodyPr/>
                    <a:lstStyle/>
                    <a:p>
                      <a:pPr algn="l" fontAlgn="ctr"/>
                      <a:r>
                        <a:rPr lang="es-419" sz="1800" u="none" strike="noStrike">
                          <a:effectLst/>
                        </a:rPr>
                        <a:t>Cerdo</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9</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4 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6710132"/>
                  </a:ext>
                </a:extLst>
              </a:tr>
              <a:tr h="454210">
                <a:tc>
                  <a:txBody>
                    <a:bodyPr/>
                    <a:lstStyle/>
                    <a:p>
                      <a:pPr algn="l" fontAlgn="b"/>
                      <a:r>
                        <a:rPr lang="es-419" sz="1800" u="none" strike="noStrike">
                          <a:effectLst/>
                        </a:rPr>
                        <a:t>Pollo</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5</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2 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8102812"/>
                  </a:ext>
                </a:extLst>
              </a:tr>
              <a:tr h="454210">
                <a:tc>
                  <a:txBody>
                    <a:bodyPr/>
                    <a:lstStyle/>
                    <a:p>
                      <a:pPr algn="l" fontAlgn="ctr"/>
                      <a:r>
                        <a:rPr lang="es-419" sz="1800" u="none" strike="noStrike">
                          <a:effectLst/>
                        </a:rPr>
                        <a:t>Lechugas</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1</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7</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6 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002400"/>
                  </a:ext>
                </a:extLst>
              </a:tr>
              <a:tr h="454210">
                <a:tc>
                  <a:txBody>
                    <a:bodyPr/>
                    <a:lstStyle/>
                    <a:p>
                      <a:pPr algn="l" fontAlgn="b"/>
                      <a:r>
                        <a:rPr lang="es-419" sz="1800" u="none" strike="noStrike">
                          <a:effectLst/>
                        </a:rPr>
                        <a:t>Zanahoria</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a:effectLst/>
                        </a:rPr>
                        <a:t>…</a:t>
                      </a:r>
                      <a:endParaRPr lang="es-419"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4</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7 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5167971"/>
                  </a:ext>
                </a:extLst>
              </a:tr>
              <a:tr h="454210">
                <a:tc>
                  <a:txBody>
                    <a:bodyPr/>
                    <a:lstStyle/>
                    <a:p>
                      <a:pPr algn="l" fontAlgn="ctr"/>
                      <a:r>
                        <a:rPr lang="es-419" sz="1800" u="none" strike="noStrike">
                          <a:effectLst/>
                        </a:rPr>
                        <a:t>Brocoli</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2 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3</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5 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0916918"/>
                  </a:ext>
                </a:extLst>
              </a:tr>
            </a:tbl>
          </a:graphicData>
        </a:graphic>
      </p:graphicFrame>
    </p:spTree>
    <p:extLst>
      <p:ext uri="{BB962C8B-B14F-4D97-AF65-F5344CB8AC3E}">
        <p14:creationId xmlns:p14="http://schemas.microsoft.com/office/powerpoint/2010/main" val="2302887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7350A-D8F9-4D02-897F-0ACCAAA760DA}"/>
              </a:ext>
            </a:extLst>
          </p:cNvPr>
          <p:cNvSpPr>
            <a:spLocks noGrp="1"/>
          </p:cNvSpPr>
          <p:nvPr>
            <p:ph type="title"/>
          </p:nvPr>
        </p:nvSpPr>
        <p:spPr>
          <a:xfrm>
            <a:off x="1295400" y="0"/>
            <a:ext cx="9601200" cy="1485900"/>
          </a:xfrm>
        </p:spPr>
        <p:txBody>
          <a:bodyPr/>
          <a:lstStyle/>
          <a:p>
            <a:r>
              <a:rPr lang="es-419" dirty="0" err="1"/>
              <a:t>Zoologicos</a:t>
            </a:r>
            <a:r>
              <a:rPr lang="es-419" dirty="0"/>
              <a:t> - </a:t>
            </a:r>
            <a:r>
              <a:rPr lang="es-419" dirty="0" err="1"/>
              <a:t>Numpy</a:t>
            </a:r>
            <a:endParaRPr lang="es-419" dirty="0"/>
          </a:p>
        </p:txBody>
      </p:sp>
      <p:sp>
        <p:nvSpPr>
          <p:cNvPr id="3" name="Marcador de contenido 2">
            <a:extLst>
              <a:ext uri="{FF2B5EF4-FFF2-40B4-BE49-F238E27FC236}">
                <a16:creationId xmlns:a16="http://schemas.microsoft.com/office/drawing/2014/main" id="{48B3C406-29E6-4465-AF13-B02822E653A5}"/>
              </a:ext>
            </a:extLst>
          </p:cNvPr>
          <p:cNvSpPr>
            <a:spLocks noGrp="1"/>
          </p:cNvSpPr>
          <p:nvPr>
            <p:ph idx="1"/>
          </p:nvPr>
        </p:nvSpPr>
        <p:spPr>
          <a:xfrm>
            <a:off x="1371600" y="861391"/>
            <a:ext cx="9601200" cy="5006009"/>
          </a:xfrm>
        </p:spPr>
        <p:txBody>
          <a:bodyPr/>
          <a:lstStyle/>
          <a:p>
            <a:r>
              <a:rPr lang="es-419" dirty="0"/>
              <a:t>Determinar el numero total de animales en el sistema.</a:t>
            </a:r>
          </a:p>
          <a:p>
            <a:r>
              <a:rPr lang="es-419" dirty="0"/>
              <a:t>El total de kg de comida que necesitan los animales por tipo de comida.</a:t>
            </a:r>
          </a:p>
          <a:p>
            <a:r>
              <a:rPr lang="es-419" dirty="0"/>
              <a:t>Determinar el zoológico con mayor numero de animales (nombre)</a:t>
            </a:r>
          </a:p>
          <a:p>
            <a:r>
              <a:rPr lang="es-419" dirty="0"/>
              <a:t>Determinar el animal con mayor presencia en los </a:t>
            </a:r>
            <a:r>
              <a:rPr lang="es-419" dirty="0" err="1"/>
              <a:t>zoologicos</a:t>
            </a:r>
            <a:r>
              <a:rPr lang="es-419" dirty="0"/>
              <a:t> del país.</a:t>
            </a:r>
          </a:p>
          <a:p>
            <a:r>
              <a:rPr lang="es-419" dirty="0"/>
              <a:t>Determinar el presupuesto de comida para los </a:t>
            </a:r>
            <a:r>
              <a:rPr lang="es-419" dirty="0" err="1"/>
              <a:t>zoologicos</a:t>
            </a:r>
            <a:r>
              <a:rPr lang="es-419" dirty="0"/>
              <a:t> de la costa y sierra. (Nota: cada kg de comida cuesta 3$)</a:t>
            </a:r>
          </a:p>
        </p:txBody>
      </p:sp>
    </p:spTree>
    <p:extLst>
      <p:ext uri="{BB962C8B-B14F-4D97-AF65-F5344CB8AC3E}">
        <p14:creationId xmlns:p14="http://schemas.microsoft.com/office/powerpoint/2010/main" val="1243333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52EE411-43E2-4C41-A02B-A0AFD13748D5}"/>
              </a:ext>
            </a:extLst>
          </p:cNvPr>
          <p:cNvSpPr>
            <a:spLocks noGrp="1"/>
          </p:cNvSpPr>
          <p:nvPr>
            <p:ph type="ctrTitle"/>
          </p:nvPr>
        </p:nvSpPr>
        <p:spPr/>
        <p:txBody>
          <a:bodyPr/>
          <a:lstStyle/>
          <a:p>
            <a:r>
              <a:rPr lang="es-419" dirty="0"/>
              <a:t>2da </a:t>
            </a:r>
            <a:r>
              <a:rPr lang="es-419" dirty="0" err="1"/>
              <a:t>hiperayudantia</a:t>
            </a:r>
            <a:endParaRPr lang="es-419" dirty="0"/>
          </a:p>
        </p:txBody>
      </p:sp>
      <p:sp>
        <p:nvSpPr>
          <p:cNvPr id="5" name="Subtítulo 4">
            <a:extLst>
              <a:ext uri="{FF2B5EF4-FFF2-40B4-BE49-F238E27FC236}">
                <a16:creationId xmlns:a16="http://schemas.microsoft.com/office/drawing/2014/main" id="{3420AB91-B688-4854-B52B-7636FB080881}"/>
              </a:ext>
            </a:extLst>
          </p:cNvPr>
          <p:cNvSpPr>
            <a:spLocks noGrp="1"/>
          </p:cNvSpPr>
          <p:nvPr>
            <p:ph type="subTitle" idx="1"/>
          </p:nvPr>
        </p:nvSpPr>
        <p:spPr/>
        <p:txBody>
          <a:bodyPr/>
          <a:lstStyle/>
          <a:p>
            <a:endParaRPr lang="es-419"/>
          </a:p>
        </p:txBody>
      </p:sp>
    </p:spTree>
    <p:extLst>
      <p:ext uri="{BB962C8B-B14F-4D97-AF65-F5344CB8AC3E}">
        <p14:creationId xmlns:p14="http://schemas.microsoft.com/office/powerpoint/2010/main" val="347428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fontScale="25000" lnSpcReduction="20000"/>
          </a:bodyPr>
          <a:lstStyle/>
          <a:p>
            <a:pPr marL="0" indent="0">
              <a:spcBef>
                <a:spcPts val="600"/>
              </a:spcBef>
              <a:spcAft>
                <a:spcPts val="600"/>
              </a:spcAft>
              <a:buNone/>
            </a:pPr>
            <a:r>
              <a:rPr lang="es-ES" sz="7200" dirty="0"/>
              <a:t>Implemente el siguiente juego de naipes, donde los naipes tienen valores</a:t>
            </a:r>
            <a:endParaRPr lang="es-419" sz="7200" dirty="0"/>
          </a:p>
          <a:p>
            <a:pPr marL="0" indent="0">
              <a:spcBef>
                <a:spcPts val="600"/>
              </a:spcBef>
              <a:spcAft>
                <a:spcPts val="600"/>
              </a:spcAft>
              <a:buNone/>
            </a:pPr>
            <a:r>
              <a:rPr lang="es-ES" sz="7200" dirty="0"/>
              <a:t>del 1 al 13:</a:t>
            </a:r>
            <a:endParaRPr lang="es-419" sz="7200" dirty="0"/>
          </a:p>
          <a:p>
            <a:pPr marL="0" indent="0">
              <a:spcBef>
                <a:spcPts val="600"/>
              </a:spcBef>
              <a:spcAft>
                <a:spcPts val="600"/>
              </a:spcAft>
              <a:buNone/>
            </a:pPr>
            <a:r>
              <a:rPr lang="es-ES" sz="7200" dirty="0"/>
              <a:t>1) Entregue 2 naipes aleatorios al jugador entre 1-13</a:t>
            </a:r>
            <a:endParaRPr lang="es-419" sz="7200" dirty="0"/>
          </a:p>
          <a:p>
            <a:pPr marL="0" indent="0">
              <a:spcBef>
                <a:spcPts val="600"/>
              </a:spcBef>
              <a:spcAft>
                <a:spcPts val="600"/>
              </a:spcAft>
              <a:buNone/>
            </a:pPr>
            <a:r>
              <a:rPr lang="es-ES" sz="7200" dirty="0"/>
              <a:t>2) Los naipes entregados deben ser almacenados en una lista</a:t>
            </a:r>
            <a:endParaRPr lang="es-419" sz="7200" dirty="0"/>
          </a:p>
          <a:p>
            <a:pPr marL="0" indent="0">
              <a:spcBef>
                <a:spcPts val="600"/>
              </a:spcBef>
              <a:spcAft>
                <a:spcPts val="600"/>
              </a:spcAft>
              <a:buNone/>
            </a:pPr>
            <a:r>
              <a:rPr lang="es-ES" sz="7200" dirty="0"/>
              <a:t>3) Muéstrele al jugador sus naipes</a:t>
            </a:r>
            <a:endParaRPr lang="es-419" sz="7200" dirty="0"/>
          </a:p>
          <a:p>
            <a:pPr marL="0" indent="0">
              <a:spcBef>
                <a:spcPts val="600"/>
              </a:spcBef>
              <a:spcAft>
                <a:spcPts val="600"/>
              </a:spcAft>
              <a:buNone/>
            </a:pPr>
            <a:r>
              <a:rPr lang="es-ES" sz="7200" dirty="0"/>
              <a:t>4) Luego pregúntele al jugador que elija una de las siguientes opciones:</a:t>
            </a:r>
            <a:endParaRPr lang="es-419" sz="7200" dirty="0"/>
          </a:p>
          <a:p>
            <a:pPr marL="0" indent="0">
              <a:spcBef>
                <a:spcPts val="600"/>
              </a:spcBef>
              <a:spcAft>
                <a:spcPts val="600"/>
              </a:spcAft>
              <a:buNone/>
            </a:pPr>
            <a:r>
              <a:rPr lang="es-ES" sz="7200" dirty="0"/>
              <a:t>a. Escoger otro naipe</a:t>
            </a:r>
            <a:endParaRPr lang="es-419" sz="7200" dirty="0"/>
          </a:p>
          <a:p>
            <a:pPr marL="0" indent="0">
              <a:spcBef>
                <a:spcPts val="600"/>
              </a:spcBef>
              <a:spcAft>
                <a:spcPts val="600"/>
              </a:spcAft>
              <a:buNone/>
            </a:pPr>
            <a:r>
              <a:rPr lang="es-ES" sz="7200" dirty="0"/>
              <a:t>b. Salir</a:t>
            </a:r>
            <a:endParaRPr lang="es-419" sz="7200" dirty="0"/>
          </a:p>
          <a:p>
            <a:pPr marL="0" indent="0">
              <a:spcBef>
                <a:spcPts val="600"/>
              </a:spcBef>
              <a:spcAft>
                <a:spcPts val="600"/>
              </a:spcAft>
              <a:buNone/>
            </a:pPr>
            <a:r>
              <a:rPr lang="es-ES" sz="7200" dirty="0"/>
              <a:t>5) Si elige la opción 1, se le da otro naipe aleatorio y regresa al paso 3)</a:t>
            </a:r>
            <a:endParaRPr lang="es-419" sz="7200" dirty="0"/>
          </a:p>
          <a:p>
            <a:pPr marL="0" indent="0">
              <a:spcBef>
                <a:spcPts val="600"/>
              </a:spcBef>
              <a:spcAft>
                <a:spcPts val="600"/>
              </a:spcAft>
              <a:buNone/>
            </a:pPr>
            <a:r>
              <a:rPr lang="es-ES" sz="7200" dirty="0"/>
              <a:t>a. El nuevo naipe se añade también al listado de naipes</a:t>
            </a:r>
            <a:endParaRPr lang="es-419" sz="7200" dirty="0"/>
          </a:p>
          <a:p>
            <a:pPr marL="0" indent="0">
              <a:spcBef>
                <a:spcPts val="600"/>
              </a:spcBef>
              <a:spcAft>
                <a:spcPts val="600"/>
              </a:spcAft>
              <a:buNone/>
            </a:pPr>
            <a:r>
              <a:rPr lang="es-ES" sz="7200" dirty="0"/>
              <a:t>6) Si elige la opción 2 ir al paso 7) :</a:t>
            </a:r>
            <a:endParaRPr lang="es-419" sz="7200" dirty="0"/>
          </a:p>
          <a:p>
            <a:pPr marL="0" indent="0">
              <a:spcBef>
                <a:spcPts val="600"/>
              </a:spcBef>
              <a:spcAft>
                <a:spcPts val="600"/>
              </a:spcAft>
              <a:buNone/>
            </a:pPr>
            <a:r>
              <a:rPr lang="es-ES" sz="7200" dirty="0"/>
              <a:t>a. no hacer nada</a:t>
            </a:r>
            <a:endParaRPr lang="es-419" sz="7200" dirty="0"/>
          </a:p>
          <a:p>
            <a:pPr marL="0" indent="0">
              <a:spcBef>
                <a:spcPts val="600"/>
              </a:spcBef>
              <a:spcAft>
                <a:spcPts val="600"/>
              </a:spcAft>
              <a:buNone/>
            </a:pPr>
            <a:r>
              <a:rPr lang="es-ES" sz="7200" dirty="0"/>
              <a:t>7) Luego se muestra nuevamente todos los naipes al jugador y el total de la suma</a:t>
            </a:r>
            <a:endParaRPr lang="es-419" sz="7200" dirty="0"/>
          </a:p>
          <a:p>
            <a:pPr marL="0" indent="0">
              <a:spcBef>
                <a:spcPts val="600"/>
              </a:spcBef>
              <a:spcAft>
                <a:spcPts val="600"/>
              </a:spcAft>
              <a:buNone/>
            </a:pPr>
            <a:r>
              <a:rPr lang="es-ES" sz="7200" dirty="0"/>
              <a:t>de todos sus naipes</a:t>
            </a:r>
            <a:endParaRPr lang="es-419" sz="7200" dirty="0"/>
          </a:p>
          <a:p>
            <a:pPr marL="0" indent="0">
              <a:spcBef>
                <a:spcPts val="600"/>
              </a:spcBef>
              <a:spcAft>
                <a:spcPts val="600"/>
              </a:spcAft>
              <a:buNone/>
            </a:pPr>
            <a:r>
              <a:rPr lang="es-ES" sz="7200" dirty="0"/>
              <a:t>a. Si el total es mayor o igual 20, le dirá al jugador que Ganó</a:t>
            </a:r>
            <a:endParaRPr lang="es-419" sz="7200" dirty="0"/>
          </a:p>
          <a:p>
            <a:pPr marL="0" indent="0">
              <a:spcBef>
                <a:spcPts val="600"/>
              </a:spcBef>
              <a:spcAft>
                <a:spcPts val="600"/>
              </a:spcAft>
              <a:buNone/>
            </a:pPr>
            <a:r>
              <a:rPr lang="es-ES" sz="7200" dirty="0"/>
              <a:t>b. Si el total es menor a 20, le dirá que Perdió</a:t>
            </a:r>
            <a:endParaRPr lang="es-419" sz="7200" dirty="0"/>
          </a:p>
          <a:p>
            <a:pPr marL="0" indent="0">
              <a:spcBef>
                <a:spcPts val="600"/>
              </a:spcBef>
              <a:spcAft>
                <a:spcPts val="600"/>
              </a:spcAft>
              <a:buNone/>
            </a:pPr>
            <a:r>
              <a:rPr lang="es-ES" sz="7200" dirty="0"/>
              <a:t>8) Fin</a:t>
            </a:r>
            <a:endParaRPr lang="es-419" sz="7200" dirty="0"/>
          </a:p>
          <a:p>
            <a:pPr marL="0" indent="0">
              <a:lnSpc>
                <a:spcPct val="120000"/>
              </a:lnSpc>
              <a:buNone/>
            </a:pPr>
            <a:endParaRPr lang="es-419" sz="3200" dirty="0"/>
          </a:p>
        </p:txBody>
      </p:sp>
    </p:spTree>
    <p:extLst>
      <p:ext uri="{BB962C8B-B14F-4D97-AF65-F5344CB8AC3E}">
        <p14:creationId xmlns:p14="http://schemas.microsoft.com/office/powerpoint/2010/main" val="2845533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4030108-CBF1-4B3B-86C9-4B99D13A9A04}"/>
              </a:ext>
            </a:extLst>
          </p:cNvPr>
          <p:cNvPicPr>
            <a:picLocks noChangeAspect="1"/>
          </p:cNvPicPr>
          <p:nvPr/>
        </p:nvPicPr>
        <p:blipFill>
          <a:blip r:embed="rId2"/>
          <a:stretch>
            <a:fillRect/>
          </a:stretch>
        </p:blipFill>
        <p:spPr>
          <a:xfrm>
            <a:off x="152960" y="429183"/>
            <a:ext cx="11896211" cy="6092639"/>
          </a:xfrm>
          <a:prstGeom prst="rect">
            <a:avLst/>
          </a:prstGeom>
        </p:spPr>
      </p:pic>
    </p:spTree>
    <p:extLst>
      <p:ext uri="{BB962C8B-B14F-4D97-AF65-F5344CB8AC3E}">
        <p14:creationId xmlns:p14="http://schemas.microsoft.com/office/powerpoint/2010/main" val="148847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E827C0F-7B38-430E-8AFA-2592A5F275A1}"/>
              </a:ext>
            </a:extLst>
          </p:cNvPr>
          <p:cNvPicPr>
            <a:picLocks noChangeAspect="1"/>
          </p:cNvPicPr>
          <p:nvPr/>
        </p:nvPicPr>
        <p:blipFill>
          <a:blip r:embed="rId2"/>
          <a:stretch>
            <a:fillRect/>
          </a:stretch>
        </p:blipFill>
        <p:spPr>
          <a:xfrm>
            <a:off x="165287" y="95809"/>
            <a:ext cx="11913676" cy="6573931"/>
          </a:xfrm>
          <a:prstGeom prst="rect">
            <a:avLst/>
          </a:prstGeom>
        </p:spPr>
      </p:pic>
    </p:spTree>
    <p:extLst>
      <p:ext uri="{BB962C8B-B14F-4D97-AF65-F5344CB8AC3E}">
        <p14:creationId xmlns:p14="http://schemas.microsoft.com/office/powerpoint/2010/main" val="3074465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278D05C-5EF8-4584-888D-E4C56E1EE106}"/>
              </a:ext>
            </a:extLst>
          </p:cNvPr>
          <p:cNvPicPr>
            <a:picLocks noChangeAspect="1"/>
          </p:cNvPicPr>
          <p:nvPr/>
        </p:nvPicPr>
        <p:blipFill>
          <a:blip r:embed="rId2"/>
          <a:stretch>
            <a:fillRect/>
          </a:stretch>
        </p:blipFill>
        <p:spPr>
          <a:xfrm>
            <a:off x="1998569" y="59509"/>
            <a:ext cx="7750548" cy="6798491"/>
          </a:xfrm>
          <a:prstGeom prst="rect">
            <a:avLst/>
          </a:prstGeom>
        </p:spPr>
      </p:pic>
    </p:spTree>
    <p:extLst>
      <p:ext uri="{BB962C8B-B14F-4D97-AF65-F5344CB8AC3E}">
        <p14:creationId xmlns:p14="http://schemas.microsoft.com/office/powerpoint/2010/main" val="3234378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F4AC6AF-8F54-4180-B553-8377495A6F0B}"/>
              </a:ext>
            </a:extLst>
          </p:cNvPr>
          <p:cNvPicPr>
            <a:picLocks noChangeAspect="1"/>
          </p:cNvPicPr>
          <p:nvPr/>
        </p:nvPicPr>
        <p:blipFill>
          <a:blip r:embed="rId2"/>
          <a:stretch>
            <a:fillRect/>
          </a:stretch>
        </p:blipFill>
        <p:spPr>
          <a:xfrm>
            <a:off x="979673" y="366712"/>
            <a:ext cx="10952844" cy="6124575"/>
          </a:xfrm>
          <a:prstGeom prst="rect">
            <a:avLst/>
          </a:prstGeom>
        </p:spPr>
      </p:pic>
    </p:spTree>
    <p:extLst>
      <p:ext uri="{BB962C8B-B14F-4D97-AF65-F5344CB8AC3E}">
        <p14:creationId xmlns:p14="http://schemas.microsoft.com/office/powerpoint/2010/main" val="3194620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8375765-B5C0-4BAE-B305-74BFC16A504E}"/>
              </a:ext>
            </a:extLst>
          </p:cNvPr>
          <p:cNvPicPr>
            <a:picLocks noChangeAspect="1"/>
          </p:cNvPicPr>
          <p:nvPr/>
        </p:nvPicPr>
        <p:blipFill>
          <a:blip r:embed="rId2"/>
          <a:stretch>
            <a:fillRect/>
          </a:stretch>
        </p:blipFill>
        <p:spPr>
          <a:xfrm>
            <a:off x="923644" y="-1"/>
            <a:ext cx="11071132" cy="6737769"/>
          </a:xfrm>
          <a:prstGeom prst="rect">
            <a:avLst/>
          </a:prstGeom>
        </p:spPr>
      </p:pic>
    </p:spTree>
    <p:extLst>
      <p:ext uri="{BB962C8B-B14F-4D97-AF65-F5344CB8AC3E}">
        <p14:creationId xmlns:p14="http://schemas.microsoft.com/office/powerpoint/2010/main" val="2649607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031BBA17-9339-49A7-9343-8468A8522B0E}"/>
              </a:ext>
            </a:extLst>
          </p:cNvPr>
          <p:cNvGrpSpPr/>
          <p:nvPr/>
        </p:nvGrpSpPr>
        <p:grpSpPr>
          <a:xfrm>
            <a:off x="2354349" y="116541"/>
            <a:ext cx="7932645" cy="6633883"/>
            <a:chOff x="1049990" y="116541"/>
            <a:chExt cx="7886701" cy="7032729"/>
          </a:xfrm>
        </p:grpSpPr>
        <p:pic>
          <p:nvPicPr>
            <p:cNvPr id="4" name="Imagen 3">
              <a:extLst>
                <a:ext uri="{FF2B5EF4-FFF2-40B4-BE49-F238E27FC236}">
                  <a16:creationId xmlns:a16="http://schemas.microsoft.com/office/drawing/2014/main" id="{5FC6610D-DCD7-470E-9C04-8B848DE3FA53}"/>
                </a:ext>
              </a:extLst>
            </p:cNvPr>
            <p:cNvPicPr>
              <a:picLocks noChangeAspect="1"/>
            </p:cNvPicPr>
            <p:nvPr/>
          </p:nvPicPr>
          <p:blipFill>
            <a:blip r:embed="rId2"/>
            <a:stretch>
              <a:fillRect/>
            </a:stretch>
          </p:blipFill>
          <p:spPr>
            <a:xfrm>
              <a:off x="1049991" y="116541"/>
              <a:ext cx="7886700" cy="4876800"/>
            </a:xfrm>
            <a:prstGeom prst="rect">
              <a:avLst/>
            </a:prstGeom>
          </p:spPr>
        </p:pic>
        <p:pic>
          <p:nvPicPr>
            <p:cNvPr id="5" name="Imagen 4">
              <a:extLst>
                <a:ext uri="{FF2B5EF4-FFF2-40B4-BE49-F238E27FC236}">
                  <a16:creationId xmlns:a16="http://schemas.microsoft.com/office/drawing/2014/main" id="{B1DE395B-3AD4-4150-A5BF-E578D73222B7}"/>
                </a:ext>
              </a:extLst>
            </p:cNvPr>
            <p:cNvPicPr>
              <a:picLocks noChangeAspect="1"/>
            </p:cNvPicPr>
            <p:nvPr/>
          </p:nvPicPr>
          <p:blipFill>
            <a:blip r:embed="rId3"/>
            <a:stretch>
              <a:fillRect/>
            </a:stretch>
          </p:blipFill>
          <p:spPr>
            <a:xfrm>
              <a:off x="1049990" y="4926106"/>
              <a:ext cx="7886699" cy="2223164"/>
            </a:xfrm>
            <a:prstGeom prst="rect">
              <a:avLst/>
            </a:prstGeom>
          </p:spPr>
        </p:pic>
      </p:grpSp>
    </p:spTree>
    <p:extLst>
      <p:ext uri="{BB962C8B-B14F-4D97-AF65-F5344CB8AC3E}">
        <p14:creationId xmlns:p14="http://schemas.microsoft.com/office/powerpoint/2010/main" val="1677092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78ABAC-2070-4C93-A9AB-6AE7475699D5}"/>
              </a:ext>
            </a:extLst>
          </p:cNvPr>
          <p:cNvSpPr>
            <a:spLocks noGrp="1"/>
          </p:cNvSpPr>
          <p:nvPr>
            <p:ph type="title"/>
          </p:nvPr>
        </p:nvSpPr>
        <p:spPr>
          <a:xfrm>
            <a:off x="1371600" y="36441"/>
            <a:ext cx="9601200" cy="1485900"/>
          </a:xfrm>
        </p:spPr>
        <p:txBody>
          <a:bodyPr/>
          <a:lstStyle/>
          <a:p>
            <a:r>
              <a:rPr lang="es-419" dirty="0"/>
              <a:t>Funciones</a:t>
            </a:r>
          </a:p>
        </p:txBody>
      </p:sp>
      <p:pic>
        <p:nvPicPr>
          <p:cNvPr id="4" name="Imagen 3">
            <a:extLst>
              <a:ext uri="{FF2B5EF4-FFF2-40B4-BE49-F238E27FC236}">
                <a16:creationId xmlns:a16="http://schemas.microsoft.com/office/drawing/2014/main" id="{F7B03CA5-BD0D-4126-8091-2E0A83B1F77E}"/>
              </a:ext>
            </a:extLst>
          </p:cNvPr>
          <p:cNvPicPr>
            <a:picLocks noChangeAspect="1"/>
          </p:cNvPicPr>
          <p:nvPr/>
        </p:nvPicPr>
        <p:blipFill>
          <a:blip r:embed="rId2"/>
          <a:stretch>
            <a:fillRect/>
          </a:stretch>
        </p:blipFill>
        <p:spPr>
          <a:xfrm>
            <a:off x="402530" y="887895"/>
            <a:ext cx="11579939" cy="5168347"/>
          </a:xfrm>
          <a:prstGeom prst="rect">
            <a:avLst/>
          </a:prstGeom>
        </p:spPr>
      </p:pic>
    </p:spTree>
    <p:extLst>
      <p:ext uri="{BB962C8B-B14F-4D97-AF65-F5344CB8AC3E}">
        <p14:creationId xmlns:p14="http://schemas.microsoft.com/office/powerpoint/2010/main" val="1393607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B2EBA-3DE9-4674-8AFD-E36E851EBEF6}"/>
              </a:ext>
            </a:extLst>
          </p:cNvPr>
          <p:cNvSpPr>
            <a:spLocks noGrp="1"/>
          </p:cNvSpPr>
          <p:nvPr>
            <p:ph type="title"/>
          </p:nvPr>
        </p:nvSpPr>
        <p:spPr>
          <a:xfrm>
            <a:off x="1371600" y="0"/>
            <a:ext cx="9601200" cy="1485900"/>
          </a:xfrm>
        </p:spPr>
        <p:txBody>
          <a:bodyPr/>
          <a:lstStyle/>
          <a:p>
            <a:r>
              <a:rPr lang="es-419" dirty="0"/>
              <a:t>Funciones</a:t>
            </a:r>
            <a:br>
              <a:rPr lang="es-419" dirty="0"/>
            </a:br>
            <a:endParaRPr lang="es-419" dirty="0"/>
          </a:p>
        </p:txBody>
      </p:sp>
      <p:pic>
        <p:nvPicPr>
          <p:cNvPr id="4" name="Imagen 3">
            <a:extLst>
              <a:ext uri="{FF2B5EF4-FFF2-40B4-BE49-F238E27FC236}">
                <a16:creationId xmlns:a16="http://schemas.microsoft.com/office/drawing/2014/main" id="{A1BE94CE-2D3C-42AD-A3F5-54E79EB5E48E}"/>
              </a:ext>
            </a:extLst>
          </p:cNvPr>
          <p:cNvPicPr>
            <a:picLocks noChangeAspect="1"/>
          </p:cNvPicPr>
          <p:nvPr/>
        </p:nvPicPr>
        <p:blipFill>
          <a:blip r:embed="rId2"/>
          <a:stretch>
            <a:fillRect/>
          </a:stretch>
        </p:blipFill>
        <p:spPr>
          <a:xfrm>
            <a:off x="29885" y="1448421"/>
            <a:ext cx="12222450" cy="2832031"/>
          </a:xfrm>
          <a:prstGeom prst="rect">
            <a:avLst/>
          </a:prstGeom>
        </p:spPr>
      </p:pic>
    </p:spTree>
    <p:extLst>
      <p:ext uri="{BB962C8B-B14F-4D97-AF65-F5344CB8AC3E}">
        <p14:creationId xmlns:p14="http://schemas.microsoft.com/office/powerpoint/2010/main" val="2106039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B2EBA-3DE9-4674-8AFD-E36E851EBEF6}"/>
              </a:ext>
            </a:extLst>
          </p:cNvPr>
          <p:cNvSpPr>
            <a:spLocks noGrp="1"/>
          </p:cNvSpPr>
          <p:nvPr>
            <p:ph type="title"/>
          </p:nvPr>
        </p:nvSpPr>
        <p:spPr>
          <a:xfrm>
            <a:off x="1371600" y="0"/>
            <a:ext cx="9601200" cy="1485900"/>
          </a:xfrm>
        </p:spPr>
        <p:txBody>
          <a:bodyPr/>
          <a:lstStyle/>
          <a:p>
            <a:r>
              <a:rPr lang="es-419" dirty="0"/>
              <a:t>Funciones</a:t>
            </a:r>
            <a:br>
              <a:rPr lang="es-419" dirty="0"/>
            </a:br>
            <a:endParaRPr lang="es-419" dirty="0"/>
          </a:p>
        </p:txBody>
      </p:sp>
      <p:pic>
        <p:nvPicPr>
          <p:cNvPr id="3" name="Imagen 2">
            <a:extLst>
              <a:ext uri="{FF2B5EF4-FFF2-40B4-BE49-F238E27FC236}">
                <a16:creationId xmlns:a16="http://schemas.microsoft.com/office/drawing/2014/main" id="{F057304C-832A-4FFA-B7CC-7BD205F5DAF3}"/>
              </a:ext>
            </a:extLst>
          </p:cNvPr>
          <p:cNvPicPr>
            <a:picLocks noChangeAspect="1"/>
          </p:cNvPicPr>
          <p:nvPr/>
        </p:nvPicPr>
        <p:blipFill>
          <a:blip r:embed="rId2"/>
          <a:stretch>
            <a:fillRect/>
          </a:stretch>
        </p:blipFill>
        <p:spPr>
          <a:xfrm>
            <a:off x="0" y="702365"/>
            <a:ext cx="12192000" cy="1526746"/>
          </a:xfrm>
          <a:prstGeom prst="rect">
            <a:avLst/>
          </a:prstGeom>
        </p:spPr>
      </p:pic>
      <p:pic>
        <p:nvPicPr>
          <p:cNvPr id="5" name="Imagen 4">
            <a:extLst>
              <a:ext uri="{FF2B5EF4-FFF2-40B4-BE49-F238E27FC236}">
                <a16:creationId xmlns:a16="http://schemas.microsoft.com/office/drawing/2014/main" id="{A708E4A5-DD6E-4B8E-9C4C-3DF4DB3CF1D4}"/>
              </a:ext>
            </a:extLst>
          </p:cNvPr>
          <p:cNvPicPr>
            <a:picLocks noChangeAspect="1"/>
          </p:cNvPicPr>
          <p:nvPr/>
        </p:nvPicPr>
        <p:blipFill>
          <a:blip r:embed="rId3"/>
          <a:stretch>
            <a:fillRect/>
          </a:stretch>
        </p:blipFill>
        <p:spPr>
          <a:xfrm>
            <a:off x="377687" y="2557779"/>
            <a:ext cx="11436626" cy="4142221"/>
          </a:xfrm>
          <a:prstGeom prst="rect">
            <a:avLst/>
          </a:prstGeom>
        </p:spPr>
      </p:pic>
    </p:spTree>
    <p:extLst>
      <p:ext uri="{BB962C8B-B14F-4D97-AF65-F5344CB8AC3E}">
        <p14:creationId xmlns:p14="http://schemas.microsoft.com/office/powerpoint/2010/main" val="3350245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545D53-3A3D-4BE9-9416-7D695DAB17B6}"/>
              </a:ext>
            </a:extLst>
          </p:cNvPr>
          <p:cNvSpPr>
            <a:spLocks noGrp="1"/>
          </p:cNvSpPr>
          <p:nvPr>
            <p:ph type="title"/>
          </p:nvPr>
        </p:nvSpPr>
        <p:spPr>
          <a:xfrm>
            <a:off x="1371600" y="247650"/>
            <a:ext cx="9601200" cy="1485900"/>
          </a:xfrm>
        </p:spPr>
        <p:txBody>
          <a:bodyPr/>
          <a:lstStyle/>
          <a:p>
            <a:r>
              <a:rPr lang="es-419" dirty="0"/>
              <a:t>Funciones</a:t>
            </a:r>
          </a:p>
        </p:txBody>
      </p:sp>
      <p:pic>
        <p:nvPicPr>
          <p:cNvPr id="4" name="Imagen 3">
            <a:extLst>
              <a:ext uri="{FF2B5EF4-FFF2-40B4-BE49-F238E27FC236}">
                <a16:creationId xmlns:a16="http://schemas.microsoft.com/office/drawing/2014/main" id="{EFDF210D-30DB-486F-8E9F-48E093039D76}"/>
              </a:ext>
            </a:extLst>
          </p:cNvPr>
          <p:cNvPicPr>
            <a:picLocks noChangeAspect="1"/>
          </p:cNvPicPr>
          <p:nvPr/>
        </p:nvPicPr>
        <p:blipFill>
          <a:blip r:embed="rId2"/>
          <a:stretch>
            <a:fillRect/>
          </a:stretch>
        </p:blipFill>
        <p:spPr>
          <a:xfrm>
            <a:off x="435871" y="964096"/>
            <a:ext cx="11677922" cy="3581400"/>
          </a:xfrm>
          <a:prstGeom prst="rect">
            <a:avLst/>
          </a:prstGeom>
        </p:spPr>
      </p:pic>
    </p:spTree>
    <p:extLst>
      <p:ext uri="{BB962C8B-B14F-4D97-AF65-F5344CB8AC3E}">
        <p14:creationId xmlns:p14="http://schemas.microsoft.com/office/powerpoint/2010/main" val="440981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a:bodyPr>
          <a:lstStyle/>
          <a:p>
            <a:pPr marL="0" indent="0">
              <a:lnSpc>
                <a:spcPct val="120000"/>
              </a:lnSpc>
              <a:buNone/>
            </a:pPr>
            <a:r>
              <a:rPr lang="es-ES" sz="2800" dirty="0"/>
              <a:t>Escriba un programa que pida primero dos números enteros (mínimo y máximo) y que después pida números enteros situados entre ellos. El programa terminará cuando se escriba un número que no esté comprendido entre los dos valores iniciales. El programa termina escribiendo la cantidad de números escritos.</a:t>
            </a:r>
            <a:endParaRPr lang="es-419" sz="2800" dirty="0"/>
          </a:p>
          <a:p>
            <a:pPr marL="0" indent="0">
              <a:lnSpc>
                <a:spcPct val="120000"/>
              </a:lnSpc>
              <a:buNone/>
            </a:pPr>
            <a:endParaRPr lang="es-419" sz="4000" dirty="0"/>
          </a:p>
        </p:txBody>
      </p:sp>
    </p:spTree>
    <p:extLst>
      <p:ext uri="{BB962C8B-B14F-4D97-AF65-F5344CB8AC3E}">
        <p14:creationId xmlns:p14="http://schemas.microsoft.com/office/powerpoint/2010/main" val="2496691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43708D-56F5-4D75-B445-EAF805E8DB33}"/>
              </a:ext>
            </a:extLst>
          </p:cNvPr>
          <p:cNvSpPr>
            <a:spLocks noGrp="1"/>
          </p:cNvSpPr>
          <p:nvPr>
            <p:ph type="title"/>
          </p:nvPr>
        </p:nvSpPr>
        <p:spPr>
          <a:xfrm>
            <a:off x="695739" y="0"/>
            <a:ext cx="9601200" cy="1485900"/>
          </a:xfrm>
        </p:spPr>
        <p:txBody>
          <a:bodyPr/>
          <a:lstStyle/>
          <a:p>
            <a:r>
              <a:rPr lang="es-419" dirty="0"/>
              <a:t>Funciones Tupla</a:t>
            </a:r>
          </a:p>
        </p:txBody>
      </p:sp>
      <p:sp>
        <p:nvSpPr>
          <p:cNvPr id="3" name="Marcador de contenido 2">
            <a:extLst>
              <a:ext uri="{FF2B5EF4-FFF2-40B4-BE49-F238E27FC236}">
                <a16:creationId xmlns:a16="http://schemas.microsoft.com/office/drawing/2014/main" id="{71BD183F-C63D-420C-B33B-FFB8D5550AB5}"/>
              </a:ext>
            </a:extLst>
          </p:cNvPr>
          <p:cNvSpPr>
            <a:spLocks noGrp="1"/>
          </p:cNvSpPr>
          <p:nvPr>
            <p:ph idx="1"/>
          </p:nvPr>
        </p:nvSpPr>
        <p:spPr>
          <a:xfrm>
            <a:off x="695738" y="629477"/>
            <a:ext cx="11496261" cy="5850835"/>
          </a:xfrm>
        </p:spPr>
        <p:txBody>
          <a:bodyPr>
            <a:normAutofit/>
          </a:bodyPr>
          <a:lstStyle/>
          <a:p>
            <a:r>
              <a:rPr lang="es-419" b="1" dirty="0"/>
              <a:t>Parte 1</a:t>
            </a:r>
            <a:endParaRPr lang="es-419" dirty="0"/>
          </a:p>
          <a:p>
            <a:r>
              <a:rPr lang="es-419" dirty="0"/>
              <a:t>Una empresa de seguros por fin de año a decidido otorgar un bono a sus trabajadores. </a:t>
            </a:r>
          </a:p>
          <a:p>
            <a:r>
              <a:rPr lang="es-419" dirty="0"/>
              <a:t>Para ello lo han contratado a usted para que los ayude, donde usted cuenta con una lista de tuplas de tamaño n con el siguiente formato: [(Nombre </a:t>
            </a:r>
            <a:r>
              <a:rPr lang="es-419" dirty="0" err="1"/>
              <a:t>Empleado,Años</a:t>
            </a:r>
            <a:r>
              <a:rPr lang="es-419" dirty="0"/>
              <a:t> de </a:t>
            </a:r>
            <a:r>
              <a:rPr lang="es-419" dirty="0" err="1"/>
              <a:t>trabajo,edad</a:t>
            </a:r>
            <a:r>
              <a:rPr lang="es-419" dirty="0"/>
              <a:t>),...] (</a:t>
            </a:r>
            <a:r>
              <a:rPr lang="es-419" b="1" dirty="0"/>
              <a:t>Asuma que no hay nombres repetidos</a:t>
            </a:r>
            <a:r>
              <a:rPr lang="es-419" dirty="0"/>
              <a:t>). Con esta información se pide escribir una función llamada </a:t>
            </a:r>
            <a:r>
              <a:rPr lang="es-419" b="1" dirty="0" err="1"/>
              <a:t>calcularBonos</a:t>
            </a:r>
            <a:r>
              <a:rPr lang="es-419" b="1" dirty="0"/>
              <a:t>(</a:t>
            </a:r>
            <a:r>
              <a:rPr lang="es-419" b="1" dirty="0" err="1"/>
              <a:t>listaEmpleados</a:t>
            </a:r>
            <a:r>
              <a:rPr lang="es-419" b="1" dirty="0"/>
              <a:t>) </a:t>
            </a:r>
            <a:r>
              <a:rPr lang="es-419" dirty="0"/>
              <a:t>la cual recibe la lista de tupla y permita calcular el "bono" para otorgarle a cada uno de los empleados. La fórmula para calcular el bono es: (300*Años)/100. La función debe retornar una lista de tuplas de la siguiente manera: [(Nombre </a:t>
            </a:r>
            <a:r>
              <a:rPr lang="es-419" dirty="0" err="1"/>
              <a:t>Empleado,Bono,edad</a:t>
            </a:r>
            <a:r>
              <a:rPr lang="es-419" dirty="0"/>
              <a:t>),...]</a:t>
            </a:r>
          </a:p>
          <a:p>
            <a:r>
              <a:rPr lang="es-419" b="1" dirty="0"/>
              <a:t>Parte 2</a:t>
            </a:r>
            <a:endParaRPr lang="es-419" dirty="0"/>
          </a:p>
          <a:p>
            <a:r>
              <a:rPr lang="es-419" dirty="0"/>
              <a:t>Escribir una función llamada </a:t>
            </a:r>
            <a:r>
              <a:rPr lang="es-419" b="1" dirty="0" err="1"/>
              <a:t>calcularMáximoMinimo</a:t>
            </a:r>
            <a:r>
              <a:rPr lang="es-419" b="1" dirty="0"/>
              <a:t>(</a:t>
            </a:r>
            <a:r>
              <a:rPr lang="es-419" b="1" dirty="0" err="1"/>
              <a:t>listaBonos</a:t>
            </a:r>
            <a:r>
              <a:rPr lang="es-419" b="1" dirty="0"/>
              <a:t>)</a:t>
            </a:r>
            <a:r>
              <a:rPr lang="es-419" dirty="0"/>
              <a:t> que reciba la lista de tuplas  generada en la función anterior, donde retorne dos tuplas una con el  </a:t>
            </a:r>
            <a:r>
              <a:rPr lang="es-419" dirty="0" err="1"/>
              <a:t>nombre,edad</a:t>
            </a:r>
            <a:r>
              <a:rPr lang="es-419" dirty="0"/>
              <a:t> y valor del bono del empleado que recibe el  mayor "bono" y otra tupla con los datos del empleado que recibe menor “bono”.</a:t>
            </a:r>
          </a:p>
          <a:p>
            <a:r>
              <a:rPr lang="es-419" dirty="0"/>
              <a:t>Crear un menú para </a:t>
            </a:r>
            <a:r>
              <a:rPr lang="es-419"/>
              <a:t>estas funciones</a:t>
            </a:r>
            <a:r>
              <a:rPr lang="es-419" dirty="0"/>
              <a:t>.</a:t>
            </a:r>
            <a:br>
              <a:rPr lang="es-419" dirty="0"/>
            </a:br>
            <a:br>
              <a:rPr lang="es-419" dirty="0"/>
            </a:br>
            <a:endParaRPr lang="es-419" dirty="0"/>
          </a:p>
        </p:txBody>
      </p:sp>
    </p:spTree>
    <p:extLst>
      <p:ext uri="{BB962C8B-B14F-4D97-AF65-F5344CB8AC3E}">
        <p14:creationId xmlns:p14="http://schemas.microsoft.com/office/powerpoint/2010/main" val="819859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EB355-86AA-4C9A-A2F6-353438AC0C7F}"/>
              </a:ext>
            </a:extLst>
          </p:cNvPr>
          <p:cNvSpPr>
            <a:spLocks noGrp="1"/>
          </p:cNvSpPr>
          <p:nvPr>
            <p:ph type="title"/>
          </p:nvPr>
        </p:nvSpPr>
        <p:spPr/>
        <p:txBody>
          <a:bodyPr/>
          <a:lstStyle/>
          <a:p>
            <a:r>
              <a:rPr lang="es-419" dirty="0"/>
              <a:t>Colecciones - Diccionarios</a:t>
            </a:r>
          </a:p>
        </p:txBody>
      </p:sp>
      <p:sp>
        <p:nvSpPr>
          <p:cNvPr id="3" name="Marcador de contenido 2">
            <a:extLst>
              <a:ext uri="{FF2B5EF4-FFF2-40B4-BE49-F238E27FC236}">
                <a16:creationId xmlns:a16="http://schemas.microsoft.com/office/drawing/2014/main" id="{AAC75816-2633-4F10-9B4A-328F728EAC8E}"/>
              </a:ext>
            </a:extLst>
          </p:cNvPr>
          <p:cNvSpPr>
            <a:spLocks noGrp="1"/>
          </p:cNvSpPr>
          <p:nvPr>
            <p:ph idx="1"/>
          </p:nvPr>
        </p:nvSpPr>
        <p:spPr/>
        <p:txBody>
          <a:bodyPr>
            <a:normAutofit/>
          </a:bodyPr>
          <a:lstStyle/>
          <a:p>
            <a:r>
              <a:rPr lang="es-419" sz="2800" i="1" dirty="0"/>
              <a:t>Generar un programa que permita guardar 10 palabras ingresadas por el usuario en una lista y luego muestre en pantalla cada palabra con sus respectivos valores correspondientes al número de veces que fueron ingresadas por el usuario.</a:t>
            </a:r>
            <a:endParaRPr lang="es-419" sz="2800" dirty="0"/>
          </a:p>
        </p:txBody>
      </p:sp>
    </p:spTree>
    <p:extLst>
      <p:ext uri="{BB962C8B-B14F-4D97-AF65-F5344CB8AC3E}">
        <p14:creationId xmlns:p14="http://schemas.microsoft.com/office/powerpoint/2010/main" val="3144895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05AE5F-2B68-4DDB-9F0E-2C1D6E3BC6EA}"/>
              </a:ext>
            </a:extLst>
          </p:cNvPr>
          <p:cNvSpPr>
            <a:spLocks noGrp="1"/>
          </p:cNvSpPr>
          <p:nvPr>
            <p:ph type="title"/>
          </p:nvPr>
        </p:nvSpPr>
        <p:spPr/>
        <p:txBody>
          <a:bodyPr/>
          <a:lstStyle/>
          <a:p>
            <a:r>
              <a:rPr lang="es-419" dirty="0"/>
              <a:t>Diccionarios</a:t>
            </a:r>
          </a:p>
        </p:txBody>
      </p:sp>
      <p:sp>
        <p:nvSpPr>
          <p:cNvPr id="3" name="Marcador de contenido 2">
            <a:extLst>
              <a:ext uri="{FF2B5EF4-FFF2-40B4-BE49-F238E27FC236}">
                <a16:creationId xmlns:a16="http://schemas.microsoft.com/office/drawing/2014/main" id="{C5A5E165-9466-43E6-B4A2-9C00A34C303A}"/>
              </a:ext>
            </a:extLst>
          </p:cNvPr>
          <p:cNvSpPr>
            <a:spLocks noGrp="1"/>
          </p:cNvSpPr>
          <p:nvPr>
            <p:ph idx="1"/>
          </p:nvPr>
        </p:nvSpPr>
        <p:spPr>
          <a:xfrm>
            <a:off x="1371600" y="1325217"/>
            <a:ext cx="9601200" cy="4542183"/>
          </a:xfrm>
        </p:spPr>
        <p:txBody>
          <a:bodyPr>
            <a:normAutofit/>
          </a:bodyPr>
          <a:lstStyle/>
          <a:p>
            <a:r>
              <a:rPr lang="es-419" dirty="0"/>
              <a:t>Usando el diccionario descrito a continuación, cuyas claves son los meses y los valores corresponden al número de días que tiene cada mes.</a:t>
            </a:r>
          </a:p>
          <a:p>
            <a:r>
              <a:rPr lang="es-419" b="1" dirty="0" err="1"/>
              <a:t>days</a:t>
            </a:r>
            <a:r>
              <a:rPr lang="es-419" b="1" dirty="0"/>
              <a:t> = {'January':31, 'February':28, 'March':31, 'April':30, 'May':31, 'June':30, 'July':31, 'August':31, 'September':30, 'October':31, 'November':30, 'December':31}</a:t>
            </a:r>
            <a:endParaRPr lang="es-419" dirty="0"/>
          </a:p>
          <a:p>
            <a:r>
              <a:rPr lang="es-419" b="1" dirty="0"/>
              <a:t>(a) </a:t>
            </a:r>
            <a:r>
              <a:rPr lang="es-419" dirty="0"/>
              <a:t>Solicitar al usuario el ingreso del nombre de un mes y usar el diccionario para imprimir el número de días que tiene ese mes.</a:t>
            </a:r>
          </a:p>
          <a:p>
            <a:r>
              <a:rPr lang="es-419" b="1" dirty="0"/>
              <a:t>(b)</a:t>
            </a:r>
            <a:r>
              <a:rPr lang="es-419" dirty="0"/>
              <a:t> Imprimir todas las claves en orden alfabético.</a:t>
            </a:r>
          </a:p>
          <a:p>
            <a:r>
              <a:rPr lang="es-419" b="1" dirty="0"/>
              <a:t>(c)</a:t>
            </a:r>
            <a:r>
              <a:rPr lang="es-419" dirty="0"/>
              <a:t> Imprimir todos los meses que tengan 31 días.</a:t>
            </a:r>
          </a:p>
          <a:p>
            <a:r>
              <a:rPr lang="es-419" b="1" dirty="0"/>
              <a:t>(d)</a:t>
            </a:r>
            <a:r>
              <a:rPr lang="es-419" dirty="0"/>
              <a:t> </a:t>
            </a:r>
            <a:r>
              <a:rPr lang="es-419" dirty="0" err="1"/>
              <a:t>Impimir</a:t>
            </a:r>
            <a:r>
              <a:rPr lang="es-419" dirty="0"/>
              <a:t> los pares (</a:t>
            </a:r>
            <a:r>
              <a:rPr lang="es-419" dirty="0" err="1"/>
              <a:t>clave:valor</a:t>
            </a:r>
            <a:r>
              <a:rPr lang="es-419" dirty="0"/>
              <a:t>) ordenador por el número de días que tiene cada mes.</a:t>
            </a:r>
          </a:p>
        </p:txBody>
      </p:sp>
    </p:spTree>
    <p:extLst>
      <p:ext uri="{BB962C8B-B14F-4D97-AF65-F5344CB8AC3E}">
        <p14:creationId xmlns:p14="http://schemas.microsoft.com/office/powerpoint/2010/main" val="818399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C5E5C6-9B80-481D-AE3C-B5ABDCEB6A9F}"/>
              </a:ext>
            </a:extLst>
          </p:cNvPr>
          <p:cNvSpPr>
            <a:spLocks noGrp="1"/>
          </p:cNvSpPr>
          <p:nvPr>
            <p:ph type="title"/>
          </p:nvPr>
        </p:nvSpPr>
        <p:spPr/>
        <p:txBody>
          <a:bodyPr/>
          <a:lstStyle/>
          <a:p>
            <a:r>
              <a:rPr lang="es-419" dirty="0"/>
              <a:t>Diccionario –Stock de frutas</a:t>
            </a:r>
          </a:p>
        </p:txBody>
      </p:sp>
      <p:sp>
        <p:nvSpPr>
          <p:cNvPr id="3" name="Marcador de contenido 2">
            <a:extLst>
              <a:ext uri="{FF2B5EF4-FFF2-40B4-BE49-F238E27FC236}">
                <a16:creationId xmlns:a16="http://schemas.microsoft.com/office/drawing/2014/main" id="{CDD55ABF-3238-4311-B785-B5C8D7E366D1}"/>
              </a:ext>
            </a:extLst>
          </p:cNvPr>
          <p:cNvSpPr>
            <a:spLocks noGrp="1"/>
          </p:cNvSpPr>
          <p:nvPr>
            <p:ph idx="1"/>
          </p:nvPr>
        </p:nvSpPr>
        <p:spPr>
          <a:xfrm>
            <a:off x="1371600" y="1501254"/>
            <a:ext cx="9601200" cy="4366146"/>
          </a:xfrm>
        </p:spPr>
        <p:txBody>
          <a:bodyPr>
            <a:normAutofit/>
          </a:bodyPr>
          <a:lstStyle/>
          <a:p>
            <a:r>
              <a:rPr lang="es-419" sz="3200" dirty="0"/>
              <a:t>Un supermercado tiene la siguiente lista de tuplas que contiene el nombre de la fruta, su precio y el stock. A partir de esta lista crear 2 diccionarios, uno para el precio y uno para el stock y mostrarlos por pantalla. Una vez hechos los diccionarios, crear un programa que imprima la información de cada fruta y haga un total del precio de todas las frutas.</a:t>
            </a:r>
          </a:p>
          <a:p>
            <a:endParaRPr lang="es-419" sz="2400" dirty="0"/>
          </a:p>
        </p:txBody>
      </p:sp>
      <p:sp>
        <p:nvSpPr>
          <p:cNvPr id="5" name="Rectangle 2">
            <a:extLst>
              <a:ext uri="{FF2B5EF4-FFF2-40B4-BE49-F238E27FC236}">
                <a16:creationId xmlns:a16="http://schemas.microsoft.com/office/drawing/2014/main" id="{FAE5E9EB-E8D9-4A16-815F-F50C72179E3B}"/>
              </a:ext>
            </a:extLst>
          </p:cNvPr>
          <p:cNvSpPr>
            <a:spLocks noChangeArrowheads="1"/>
          </p:cNvSpPr>
          <p:nvPr/>
        </p:nvSpPr>
        <p:spPr bwMode="auto">
          <a:xfrm>
            <a:off x="1371599" y="5200269"/>
            <a:ext cx="10215349"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supermercado=[(</a:t>
            </a:r>
            <a:r>
              <a:rPr kumimoji="0" lang="es-419" altLang="es-419"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"banana"</a:t>
            </a: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419" altLang="es-419"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419" altLang="es-419"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a:t>
            </a: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419" altLang="es-419"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"manzana"</a:t>
            </a: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419" altLang="es-419"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419" altLang="es-419"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419" altLang="es-419"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"naranja"</a:t>
            </a: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419" altLang="es-419"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419" altLang="es-419"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32</a:t>
            </a: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419" altLang="es-419"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"pera"</a:t>
            </a: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419" altLang="es-419"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419" altLang="es-419"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s-419" altLang="es-419"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s-419" altLang="es-419"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6098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4FE4B-0D9F-406A-96E5-677345DB3222}"/>
              </a:ext>
            </a:extLst>
          </p:cNvPr>
          <p:cNvSpPr>
            <a:spLocks noGrp="1"/>
          </p:cNvSpPr>
          <p:nvPr>
            <p:ph type="title"/>
          </p:nvPr>
        </p:nvSpPr>
        <p:spPr>
          <a:xfrm>
            <a:off x="735496" y="0"/>
            <a:ext cx="9601200" cy="1485900"/>
          </a:xfrm>
        </p:spPr>
        <p:txBody>
          <a:bodyPr/>
          <a:lstStyle/>
          <a:p>
            <a:r>
              <a:rPr lang="es-419" dirty="0"/>
              <a:t>Diccionarios</a:t>
            </a:r>
          </a:p>
        </p:txBody>
      </p:sp>
      <p:sp>
        <p:nvSpPr>
          <p:cNvPr id="3" name="Marcador de contenido 2">
            <a:extLst>
              <a:ext uri="{FF2B5EF4-FFF2-40B4-BE49-F238E27FC236}">
                <a16:creationId xmlns:a16="http://schemas.microsoft.com/office/drawing/2014/main" id="{DC5347AF-52E8-4396-9A3A-6EF4AD34EA42}"/>
              </a:ext>
            </a:extLst>
          </p:cNvPr>
          <p:cNvSpPr>
            <a:spLocks noGrp="1"/>
          </p:cNvSpPr>
          <p:nvPr>
            <p:ph idx="1"/>
          </p:nvPr>
        </p:nvSpPr>
        <p:spPr>
          <a:xfrm>
            <a:off x="1371599" y="795130"/>
            <a:ext cx="10475843" cy="5072270"/>
          </a:xfrm>
        </p:spPr>
        <p:txBody>
          <a:bodyPr>
            <a:normAutofit fontScale="92500" lnSpcReduction="10000"/>
          </a:bodyPr>
          <a:lstStyle/>
          <a:p>
            <a:r>
              <a:rPr lang="es-419" dirty="0"/>
              <a:t>La Resistencia, después de un fuerte enfrentamiento con la Primera Orden y la muerte de *spoiler* hace un reporte llamado reporteResistencia.txt de todo lo que poseen con el siguiente formato (los </a:t>
            </a:r>
            <a:r>
              <a:rPr lang="es-419" dirty="0" err="1"/>
              <a:t>droides</a:t>
            </a:r>
            <a:r>
              <a:rPr lang="es-419" dirty="0"/>
              <a:t> y ciertas naves son únicos por lo que no se especifica la cantidad):</a:t>
            </a:r>
          </a:p>
          <a:p>
            <a:br>
              <a:rPr lang="es-419" dirty="0"/>
            </a:br>
            <a:r>
              <a:rPr lang="es-419" b="1" i="1" dirty="0" err="1"/>
              <a:t>Nombre,Cantidad|Categoría|Subcategoría</a:t>
            </a:r>
            <a:endParaRPr lang="es-419" dirty="0"/>
          </a:p>
          <a:p>
            <a:r>
              <a:rPr lang="es-419" i="1" dirty="0"/>
              <a:t>C3PO|Droides|Protocolo</a:t>
            </a:r>
            <a:endParaRPr lang="es-419" dirty="0"/>
          </a:p>
          <a:p>
            <a:r>
              <a:rPr lang="es-419" i="1" dirty="0" err="1"/>
              <a:t>Halcon</a:t>
            </a:r>
            <a:r>
              <a:rPr lang="es-419" i="1" dirty="0"/>
              <a:t> </a:t>
            </a:r>
            <a:r>
              <a:rPr lang="es-419" i="1" dirty="0" err="1"/>
              <a:t>Milenario|Naves|Carga</a:t>
            </a:r>
            <a:endParaRPr lang="es-419" dirty="0"/>
          </a:p>
          <a:p>
            <a:r>
              <a:rPr lang="es-419" i="1" dirty="0"/>
              <a:t>R2D2|Droides|Astromecanico</a:t>
            </a:r>
            <a:endParaRPr lang="es-419" dirty="0"/>
          </a:p>
          <a:p>
            <a:r>
              <a:rPr lang="es-419" i="1" dirty="0"/>
              <a:t>BB8|Droides|Astromecanico</a:t>
            </a:r>
            <a:endParaRPr lang="es-419" dirty="0"/>
          </a:p>
          <a:p>
            <a:r>
              <a:rPr lang="es-419" i="1" dirty="0"/>
              <a:t>DH17,2|Armas|Desintegrador</a:t>
            </a:r>
            <a:endParaRPr lang="es-419" dirty="0"/>
          </a:p>
          <a:p>
            <a:r>
              <a:rPr lang="es-419" i="1" dirty="0"/>
              <a:t>A280,1|Armas|Desintegrador</a:t>
            </a:r>
            <a:endParaRPr lang="es-419" dirty="0"/>
          </a:p>
          <a:p>
            <a:r>
              <a:rPr lang="es-419" dirty="0"/>
              <a:t>Construya un diccionario que tendrá como claves las categorías y como valores otros diccionarios que tendrán como claves las subcategorías y como valores una lista con todos los nombres pertenecientes a esa subcategoría; para el caso de artículos varios, la lista estará constituida de una tupla con el nombre de la subcategoría y su respectiva cantidad.</a:t>
            </a:r>
          </a:p>
        </p:txBody>
      </p:sp>
    </p:spTree>
    <p:extLst>
      <p:ext uri="{BB962C8B-B14F-4D97-AF65-F5344CB8AC3E}">
        <p14:creationId xmlns:p14="http://schemas.microsoft.com/office/powerpoint/2010/main" val="2237065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24A435-5417-48B2-977E-2AB1D4E06EB7}"/>
              </a:ext>
            </a:extLst>
          </p:cNvPr>
          <p:cNvSpPr>
            <a:spLocks noGrp="1"/>
          </p:cNvSpPr>
          <p:nvPr>
            <p:ph type="title"/>
          </p:nvPr>
        </p:nvSpPr>
        <p:spPr>
          <a:xfrm>
            <a:off x="655983" y="0"/>
            <a:ext cx="9601200" cy="1485900"/>
          </a:xfrm>
        </p:spPr>
        <p:txBody>
          <a:bodyPr/>
          <a:lstStyle/>
          <a:p>
            <a:r>
              <a:rPr lang="es-419" dirty="0"/>
              <a:t>Diccionarios Anidados</a:t>
            </a:r>
          </a:p>
        </p:txBody>
      </p:sp>
      <p:sp>
        <p:nvSpPr>
          <p:cNvPr id="3" name="Marcador de contenido 2">
            <a:extLst>
              <a:ext uri="{FF2B5EF4-FFF2-40B4-BE49-F238E27FC236}">
                <a16:creationId xmlns:a16="http://schemas.microsoft.com/office/drawing/2014/main" id="{E45B4597-E1F8-4818-BE38-2E87DA104F38}"/>
              </a:ext>
            </a:extLst>
          </p:cNvPr>
          <p:cNvSpPr>
            <a:spLocks noGrp="1"/>
          </p:cNvSpPr>
          <p:nvPr>
            <p:ph idx="1"/>
          </p:nvPr>
        </p:nvSpPr>
        <p:spPr>
          <a:xfrm>
            <a:off x="828260" y="602974"/>
            <a:ext cx="11191462" cy="4591878"/>
          </a:xfrm>
        </p:spPr>
        <p:txBody>
          <a:bodyPr>
            <a:normAutofit/>
          </a:bodyPr>
          <a:lstStyle/>
          <a:p>
            <a:r>
              <a:rPr lang="es-419" dirty="0"/>
              <a:t>Para una investigación se recolectó información de </a:t>
            </a:r>
            <a:r>
              <a:rPr lang="es-419" dirty="0" err="1"/>
              <a:t>twitter</a:t>
            </a:r>
            <a:r>
              <a:rPr lang="es-419" dirty="0"/>
              <a:t> para conocer cuántas personas se encuentran de paseo en una ciudad. Para lo cual se tiene un conjunto con las palabras usadas para determinar si el tweet es válido o no para el propósito que se desee alcanzar. Los datos de los usuarios se encuentran en un diccionario anidado de la siguiente forma:</a:t>
            </a:r>
          </a:p>
          <a:p>
            <a:r>
              <a:rPr lang="es-419" dirty="0"/>
              <a:t>Tweets={1:{ '</a:t>
            </a:r>
            <a:r>
              <a:rPr lang="es-419" dirty="0" err="1"/>
              <a:t>geo_enabled</a:t>
            </a:r>
            <a:r>
              <a:rPr lang="es-419" dirty="0"/>
              <a:t>': True, '</a:t>
            </a:r>
            <a:r>
              <a:rPr lang="es-419" dirty="0" err="1"/>
              <a:t>description</a:t>
            </a:r>
            <a:r>
              <a:rPr lang="es-419" dirty="0"/>
              <a:t>':’Disfrutando de las vacaciones.', '</a:t>
            </a:r>
            <a:r>
              <a:rPr lang="es-419" dirty="0" err="1"/>
              <a:t>location</a:t>
            </a:r>
            <a:r>
              <a:rPr lang="es-419" dirty="0"/>
              <a:t>': 'Guayaquil, Ecuador',’</a:t>
            </a:r>
            <a:r>
              <a:rPr lang="es-419" dirty="0" err="1"/>
              <a:t>user</a:t>
            </a:r>
            <a:r>
              <a:rPr lang="es-419" dirty="0"/>
              <a:t>’: {"id": 2244994945,'screen_name': '</a:t>
            </a:r>
            <a:r>
              <a:rPr lang="es-419" dirty="0" err="1"/>
              <a:t>elenajk</a:t>
            </a:r>
            <a:r>
              <a:rPr lang="es-419" dirty="0"/>
              <a:t>'} ,….}</a:t>
            </a:r>
          </a:p>
          <a:p>
            <a:r>
              <a:rPr lang="es-419" dirty="0"/>
              <a:t>palabras={“paseo”,”viaje”,”vacaciones”,”diversión”,”disfrutando”,”paseando”,”viajando”, “tour”}</a:t>
            </a:r>
          </a:p>
          <a:p>
            <a:r>
              <a:rPr lang="es-419" dirty="0"/>
              <a:t>Se le solicita a usted:</a:t>
            </a:r>
          </a:p>
          <a:p>
            <a:r>
              <a:rPr lang="es-419" dirty="0"/>
              <a:t>a)   Hacer un diccionario con la ciudad y el número de usuarios que se encuentran de visita.</a:t>
            </a:r>
          </a:p>
          <a:p>
            <a:r>
              <a:rPr lang="es-419" dirty="0"/>
              <a:t>b)   Hacer un diccionario con la ciudad como clave y una lista de visitantes como valor.</a:t>
            </a:r>
          </a:p>
        </p:txBody>
      </p:sp>
    </p:spTree>
    <p:extLst>
      <p:ext uri="{BB962C8B-B14F-4D97-AF65-F5344CB8AC3E}">
        <p14:creationId xmlns:p14="http://schemas.microsoft.com/office/powerpoint/2010/main" val="826368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a:bodyPr>
          <a:lstStyle/>
          <a:p>
            <a:pPr marL="0" indent="0">
              <a:buNone/>
            </a:pPr>
            <a:r>
              <a:rPr lang="es-419" sz="3200" dirty="0"/>
              <a:t>El programa permite al usuario calificar alumno por alumno, y le pregunta después de cada calificación si quiere continuar, si le da no, el programa termina y muestra una lista de los alumnos calificados con su respectiva nota.</a:t>
            </a:r>
          </a:p>
          <a:p>
            <a:pPr marL="0" indent="0">
              <a:lnSpc>
                <a:spcPct val="120000"/>
              </a:lnSpc>
              <a:buNone/>
            </a:pPr>
            <a:endParaRPr lang="es-419" sz="5400" dirty="0"/>
          </a:p>
        </p:txBody>
      </p:sp>
    </p:spTree>
    <p:extLst>
      <p:ext uri="{BB962C8B-B14F-4D97-AF65-F5344CB8AC3E}">
        <p14:creationId xmlns:p14="http://schemas.microsoft.com/office/powerpoint/2010/main" val="2341419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graphicFrame>
        <p:nvGraphicFramePr>
          <p:cNvPr id="6" name="Tabla 5">
            <a:extLst>
              <a:ext uri="{FF2B5EF4-FFF2-40B4-BE49-F238E27FC236}">
                <a16:creationId xmlns:a16="http://schemas.microsoft.com/office/drawing/2014/main" id="{90939C7C-999D-4A0B-A23E-AA3523F6BD7A}"/>
              </a:ext>
            </a:extLst>
          </p:cNvPr>
          <p:cNvGraphicFramePr>
            <a:graphicFrameLocks noGrp="1"/>
          </p:cNvGraphicFramePr>
          <p:nvPr>
            <p:extLst>
              <p:ext uri="{D42A27DB-BD31-4B8C-83A1-F6EECF244321}">
                <p14:modId xmlns:p14="http://schemas.microsoft.com/office/powerpoint/2010/main" val="2614192809"/>
              </p:ext>
            </p:extLst>
          </p:nvPr>
        </p:nvGraphicFramePr>
        <p:xfrm>
          <a:off x="1295400" y="1056923"/>
          <a:ext cx="9601200" cy="5296853"/>
        </p:xfrm>
        <a:graphic>
          <a:graphicData uri="http://schemas.openxmlformats.org/drawingml/2006/table">
            <a:tbl>
              <a:tblPr firstRow="1" firstCol="1" bandRow="1">
                <a:tableStyleId>{5C22544A-7EE6-4342-B048-85BDC9FD1C3A}</a:tableStyleId>
              </a:tblPr>
              <a:tblGrid>
                <a:gridCol w="9601200">
                  <a:extLst>
                    <a:ext uri="{9D8B030D-6E8A-4147-A177-3AD203B41FA5}">
                      <a16:colId xmlns:a16="http://schemas.microsoft.com/office/drawing/2014/main" val="2461007819"/>
                    </a:ext>
                  </a:extLst>
                </a:gridCol>
              </a:tblGrid>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Una entidad bancaria muy reconocida del país, requiere que se le desarrolle un Software que permita ingresar para n cantidad de clientes los siguientes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3279280"/>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datos: Nombre del cliente, cantidad de dinero que va a ingresar a la cuenta; el banco además requiere que la aplicación le permita al usuario ver cuánto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3712838"/>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dinero tiene digitando su nombre, y poder calcular cuántos intereses le dará dicho monto durante un periodo de tiempo determinado también digitando su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8722909"/>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nombre. El banco paga 5% de interés anual.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1017655"/>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Se debe crear un menú que contenga las siguientes opciones: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492958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1.Crear cliente. (para ingresar el nombre y el monto que deposita en la cuenta)</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2.Ver cuenta. (permite ver la cantidad de dinero en la cuenta)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1241134"/>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3.Calcular intereses. (ver la cantidad de dinero que tendrá en una cantidad de tiempo) 4.Salir.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000257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Para calcular los intereses utilice la siguiente formula.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115905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c = p (1+r) n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75511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en donde p es el monto que se invirtió originalmente (es decir, el monto principal) r es la tasa de interés anual (por ejemplo, use 0.05 para el 5%)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907180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n es el número de años. c es la cantidad depositada al final del n-</a:t>
                      </a:r>
                      <a:r>
                        <a:rPr lang="es-ES" sz="1800" dirty="0" err="1">
                          <a:solidFill>
                            <a:sysClr val="windowText" lastClr="000000"/>
                          </a:solidFill>
                          <a:effectLst/>
                        </a:rPr>
                        <a:t>ésimo</a:t>
                      </a:r>
                      <a:r>
                        <a:rPr lang="es-ES" sz="1800" dirty="0">
                          <a:solidFill>
                            <a:sysClr val="windowText" lastClr="000000"/>
                          </a:solidFill>
                          <a:effectLst/>
                        </a:rPr>
                        <a:t> año.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9766092"/>
                  </a:ext>
                </a:extLst>
              </a:tr>
            </a:tbl>
          </a:graphicData>
        </a:graphic>
      </p:graphicFrame>
    </p:spTree>
    <p:extLst>
      <p:ext uri="{BB962C8B-B14F-4D97-AF65-F5344CB8AC3E}">
        <p14:creationId xmlns:p14="http://schemas.microsoft.com/office/powerpoint/2010/main" val="515422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09ED7-0D97-48A3-B276-A42EE0173274}"/>
              </a:ext>
            </a:extLst>
          </p:cNvPr>
          <p:cNvSpPr>
            <a:spLocks noGrp="1"/>
          </p:cNvSpPr>
          <p:nvPr>
            <p:ph type="title"/>
          </p:nvPr>
        </p:nvSpPr>
        <p:spPr>
          <a:xfrm>
            <a:off x="1371600" y="-3317"/>
            <a:ext cx="9601200" cy="665922"/>
          </a:xfrm>
        </p:spPr>
        <p:txBody>
          <a:bodyPr>
            <a:normAutofit fontScale="90000"/>
          </a:bodyPr>
          <a:lstStyle/>
          <a:p>
            <a:r>
              <a:rPr lang="es-419" dirty="0"/>
              <a:t>Buscaminas</a:t>
            </a:r>
          </a:p>
        </p:txBody>
      </p:sp>
      <p:pic>
        <p:nvPicPr>
          <p:cNvPr id="5" name="Marcador de contenido 4">
            <a:extLst>
              <a:ext uri="{FF2B5EF4-FFF2-40B4-BE49-F238E27FC236}">
                <a16:creationId xmlns:a16="http://schemas.microsoft.com/office/drawing/2014/main" id="{49905B8A-822C-4CA8-9E7D-2A95C2F9B693}"/>
              </a:ext>
            </a:extLst>
          </p:cNvPr>
          <p:cNvPicPr>
            <a:picLocks noGrp="1" noChangeAspect="1"/>
          </p:cNvPicPr>
          <p:nvPr>
            <p:ph idx="1"/>
          </p:nvPr>
        </p:nvPicPr>
        <p:blipFill rotWithShape="1">
          <a:blip r:embed="rId2"/>
          <a:srcRect t="7585" b="50922"/>
          <a:stretch/>
        </p:blipFill>
        <p:spPr>
          <a:xfrm>
            <a:off x="2433407" y="755373"/>
            <a:ext cx="7982802" cy="5879220"/>
          </a:xfrm>
        </p:spPr>
      </p:pic>
    </p:spTree>
    <p:extLst>
      <p:ext uri="{BB962C8B-B14F-4D97-AF65-F5344CB8AC3E}">
        <p14:creationId xmlns:p14="http://schemas.microsoft.com/office/powerpoint/2010/main" val="231289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graphicFrame>
        <p:nvGraphicFramePr>
          <p:cNvPr id="6" name="Tabla 5">
            <a:extLst>
              <a:ext uri="{FF2B5EF4-FFF2-40B4-BE49-F238E27FC236}">
                <a16:creationId xmlns:a16="http://schemas.microsoft.com/office/drawing/2014/main" id="{90939C7C-999D-4A0B-A23E-AA3523F6BD7A}"/>
              </a:ext>
            </a:extLst>
          </p:cNvPr>
          <p:cNvGraphicFramePr>
            <a:graphicFrameLocks noGrp="1"/>
          </p:cNvGraphicFramePr>
          <p:nvPr>
            <p:extLst>
              <p:ext uri="{D42A27DB-BD31-4B8C-83A1-F6EECF244321}">
                <p14:modId xmlns:p14="http://schemas.microsoft.com/office/powerpoint/2010/main" val="2605707594"/>
              </p:ext>
            </p:extLst>
          </p:nvPr>
        </p:nvGraphicFramePr>
        <p:xfrm>
          <a:off x="1295400" y="1056923"/>
          <a:ext cx="9601200" cy="8786500"/>
        </p:xfrm>
        <a:graphic>
          <a:graphicData uri="http://schemas.openxmlformats.org/drawingml/2006/table">
            <a:tbl>
              <a:tblPr firstRow="1" firstCol="1" bandRow="1">
                <a:tableStyleId>{5C22544A-7EE6-4342-B048-85BDC9FD1C3A}</a:tableStyleId>
              </a:tblPr>
              <a:tblGrid>
                <a:gridCol w="9601200">
                  <a:extLst>
                    <a:ext uri="{9D8B030D-6E8A-4147-A177-3AD203B41FA5}">
                      <a16:colId xmlns:a16="http://schemas.microsoft.com/office/drawing/2014/main" val="2461007819"/>
                    </a:ext>
                  </a:extLst>
                </a:gridCol>
              </a:tblGrid>
              <a:tr h="0">
                <a:tc>
                  <a:txBody>
                    <a:bodyPr/>
                    <a:lstStyle/>
                    <a:p>
                      <a:r>
                        <a:rPr lang="es-ES" sz="1800" b="1" kern="1200" dirty="0">
                          <a:solidFill>
                            <a:schemeClr val="tx1"/>
                          </a:solidFill>
                          <a:effectLst/>
                          <a:latin typeface="+mn-lt"/>
                          <a:ea typeface="+mn-ea"/>
                          <a:cs typeface="+mn-cs"/>
                        </a:rPr>
                        <a:t>Implemente el siguiente juego de naipes, donde los naipes tienen valores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del 1 al 13: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1) Entregue 2 naipes aleatorios al jugador entre 1-13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2) Los naipes entregados deben ser almacenados en una lista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3) Muéstrele al jugador sus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4) Luego pregúntele al jugador que elija una de las siguientes opciones: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Escoger otro naipe</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b. Salir</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5) Si elige la opción 1, se le da otro naipe aleatorio y regresa al paso 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El nuevo naipe se añade también al listado de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6) Si elige la opción 2 ir al paso 7) :</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no hacer nada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7) Luego se muestra nuevamente todos los naipes al jugador y el total de la suma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de todos sus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Si el total es mayor o igual 20, le dirá al jugador que Ganó</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b. Si el total es menor a 20, le dirá que Perdió</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8) Fin</a:t>
                      </a:r>
                      <a:endParaRPr lang="es-419" sz="1800" b="1" kern="1200" dirty="0">
                        <a:solidFill>
                          <a:schemeClr val="tx1"/>
                        </a:solidFill>
                        <a:effectLst/>
                        <a:latin typeface="+mn-lt"/>
                        <a:ea typeface="+mn-ea"/>
                        <a:cs typeface="+mn-cs"/>
                      </a:endParaRPr>
                    </a:p>
                  </a:txBody>
                  <a:tcPr marL="9525" marR="9525" marT="9525" marB="952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3279280"/>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3712838"/>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8722909"/>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1017655"/>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492958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1241134"/>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000257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115905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75511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907180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9766092"/>
                  </a:ext>
                </a:extLst>
              </a:tr>
            </a:tbl>
          </a:graphicData>
        </a:graphic>
      </p:graphicFrame>
    </p:spTree>
    <p:extLst>
      <p:ext uri="{BB962C8B-B14F-4D97-AF65-F5344CB8AC3E}">
        <p14:creationId xmlns:p14="http://schemas.microsoft.com/office/powerpoint/2010/main" val="3449726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4D872-2548-4ECB-92E9-49E7C8696E19}"/>
              </a:ext>
            </a:extLst>
          </p:cNvPr>
          <p:cNvSpPr>
            <a:spLocks noGrp="1"/>
          </p:cNvSpPr>
          <p:nvPr>
            <p:ph type="ctrTitle"/>
          </p:nvPr>
        </p:nvSpPr>
        <p:spPr/>
        <p:txBody>
          <a:bodyPr/>
          <a:lstStyle/>
          <a:p>
            <a:r>
              <a:rPr lang="es-419" dirty="0" err="1"/>
              <a:t>Hiperayudantias</a:t>
            </a:r>
            <a:endParaRPr lang="es-419" dirty="0"/>
          </a:p>
        </p:txBody>
      </p:sp>
      <p:sp>
        <p:nvSpPr>
          <p:cNvPr id="3" name="Subtítulo 2">
            <a:extLst>
              <a:ext uri="{FF2B5EF4-FFF2-40B4-BE49-F238E27FC236}">
                <a16:creationId xmlns:a16="http://schemas.microsoft.com/office/drawing/2014/main" id="{97696E80-2F9D-4F62-B342-82F0824939EE}"/>
              </a:ext>
            </a:extLst>
          </p:cNvPr>
          <p:cNvSpPr>
            <a:spLocks noGrp="1"/>
          </p:cNvSpPr>
          <p:nvPr>
            <p:ph type="subTitle" idx="1"/>
          </p:nvPr>
        </p:nvSpPr>
        <p:spPr/>
        <p:txBody>
          <a:bodyPr/>
          <a:lstStyle/>
          <a:p>
            <a:r>
              <a:rPr lang="es-419" dirty="0" err="1"/>
              <a:t>Ayudantias</a:t>
            </a:r>
            <a:r>
              <a:rPr lang="es-419" dirty="0"/>
              <a:t> - 2017</a:t>
            </a:r>
          </a:p>
        </p:txBody>
      </p:sp>
    </p:spTree>
    <p:extLst>
      <p:ext uri="{BB962C8B-B14F-4D97-AF65-F5344CB8AC3E}">
        <p14:creationId xmlns:p14="http://schemas.microsoft.com/office/powerpoint/2010/main" val="231951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669FF-DC0C-438B-A79D-42A5DB227DFF}"/>
              </a:ext>
            </a:extLst>
          </p:cNvPr>
          <p:cNvSpPr>
            <a:spLocks noGrp="1"/>
          </p:cNvSpPr>
          <p:nvPr>
            <p:ph type="title"/>
          </p:nvPr>
        </p:nvSpPr>
        <p:spPr>
          <a:xfrm>
            <a:off x="1371600" y="247650"/>
            <a:ext cx="9601200" cy="1485900"/>
          </a:xfrm>
        </p:spPr>
        <p:txBody>
          <a:bodyPr/>
          <a:lstStyle/>
          <a:p>
            <a:r>
              <a:rPr lang="es-419" dirty="0"/>
              <a:t>Listas y </a:t>
            </a:r>
            <a:r>
              <a:rPr lang="es-419" dirty="0" err="1"/>
              <a:t>Slicing</a:t>
            </a:r>
            <a:endParaRPr lang="es-419" dirty="0"/>
          </a:p>
        </p:txBody>
      </p:sp>
      <p:pic>
        <p:nvPicPr>
          <p:cNvPr id="4" name="Imagen 3">
            <a:extLst>
              <a:ext uri="{FF2B5EF4-FFF2-40B4-BE49-F238E27FC236}">
                <a16:creationId xmlns:a16="http://schemas.microsoft.com/office/drawing/2014/main" id="{32A474DB-F72D-4B2E-93E0-024CCD561CF8}"/>
              </a:ext>
            </a:extLst>
          </p:cNvPr>
          <p:cNvPicPr>
            <a:picLocks noChangeAspect="1"/>
          </p:cNvPicPr>
          <p:nvPr/>
        </p:nvPicPr>
        <p:blipFill>
          <a:blip r:embed="rId2"/>
          <a:stretch>
            <a:fillRect/>
          </a:stretch>
        </p:blipFill>
        <p:spPr>
          <a:xfrm>
            <a:off x="825551" y="1105469"/>
            <a:ext cx="10461147" cy="4611904"/>
          </a:xfrm>
          <a:prstGeom prst="rect">
            <a:avLst/>
          </a:prstGeom>
        </p:spPr>
      </p:pic>
    </p:spTree>
    <p:extLst>
      <p:ext uri="{BB962C8B-B14F-4D97-AF65-F5344CB8AC3E}">
        <p14:creationId xmlns:p14="http://schemas.microsoft.com/office/powerpoint/2010/main" val="222605347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5693</TotalTime>
  <Words>1856</Words>
  <Application>Microsoft Office PowerPoint</Application>
  <PresentationFormat>Panorámica</PresentationFormat>
  <Paragraphs>217</Paragraphs>
  <Slides>35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35</vt:i4>
      </vt:variant>
    </vt:vector>
  </HeadingPairs>
  <TitlesOfParts>
    <vt:vector size="41" baseType="lpstr">
      <vt:lpstr>Arial</vt:lpstr>
      <vt:lpstr>Calibri</vt:lpstr>
      <vt:lpstr>Courier New</vt:lpstr>
      <vt:lpstr>Franklin Gothic Book</vt:lpstr>
      <vt:lpstr>Times New Roman</vt:lpstr>
      <vt:lpstr>Crop</vt:lpstr>
      <vt:lpstr>Fundamentos de programación</vt:lpstr>
      <vt:lpstr>Bucle While</vt:lpstr>
      <vt:lpstr>Bucle While</vt:lpstr>
      <vt:lpstr>Bucle While</vt:lpstr>
      <vt:lpstr>Bucle While</vt:lpstr>
      <vt:lpstr>Buscaminas</vt:lpstr>
      <vt:lpstr>Bucle While</vt:lpstr>
      <vt:lpstr>Hiperayudantias</vt:lpstr>
      <vt:lpstr>Listas y Slicing</vt:lpstr>
      <vt:lpstr>Listas y bucles</vt:lpstr>
      <vt:lpstr>Listas y Bucles</vt:lpstr>
      <vt:lpstr>Presentación de PowerPoint</vt:lpstr>
      <vt:lpstr>Presentación de PowerPoint</vt:lpstr>
      <vt:lpstr>Conteo</vt:lpstr>
      <vt:lpstr>Presentación de PowerPoint</vt:lpstr>
      <vt:lpstr>Numpy (1-dim)</vt:lpstr>
      <vt:lpstr>Zoologicos - Numpy</vt:lpstr>
      <vt:lpstr>Zoologicos - Numpy</vt:lpstr>
      <vt:lpstr>2da hiperayudantia</vt:lpstr>
      <vt:lpstr>Presentación de PowerPoint</vt:lpstr>
      <vt:lpstr>Presentación de PowerPoint</vt:lpstr>
      <vt:lpstr>Presentación de PowerPoint</vt:lpstr>
      <vt:lpstr>Presentación de PowerPoint</vt:lpstr>
      <vt:lpstr>Presentación de PowerPoint</vt:lpstr>
      <vt:lpstr>Presentación de PowerPoint</vt:lpstr>
      <vt:lpstr>Funciones</vt:lpstr>
      <vt:lpstr>Funciones </vt:lpstr>
      <vt:lpstr>Funciones </vt:lpstr>
      <vt:lpstr>Funciones</vt:lpstr>
      <vt:lpstr>Funciones Tupla</vt:lpstr>
      <vt:lpstr>Colecciones - Diccionarios</vt:lpstr>
      <vt:lpstr>Diccionarios</vt:lpstr>
      <vt:lpstr>Diccionario –Stock de frutas</vt:lpstr>
      <vt:lpstr>Diccionarios</vt:lpstr>
      <vt:lpstr>Diccionarios Anidados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programación</dc:title>
  <dc:creator>César Carlier</dc:creator>
  <cp:lastModifiedBy>César Carlier</cp:lastModifiedBy>
  <cp:revision>34</cp:revision>
  <dcterms:created xsi:type="dcterms:W3CDTF">2017-11-10T15:07:31Z</dcterms:created>
  <dcterms:modified xsi:type="dcterms:W3CDTF">2018-01-11T02:36:35Z</dcterms:modified>
</cp:coreProperties>
</file>