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4" r:id="rId9"/>
    <p:sldId id="269" r:id="rId10"/>
    <p:sldId id="270" r:id="rId11"/>
    <p:sldId id="267" r:id="rId12"/>
    <p:sldId id="271" r:id="rId13"/>
    <p:sldId id="272" r:id="rId14"/>
    <p:sldId id="268" r:id="rId15"/>
    <p:sldId id="273" r:id="rId16"/>
    <p:sldId id="263" r:id="rId17"/>
    <p:sldId id="265"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738"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11/17/2017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11/17/2017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11/17/2017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11/17/2017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11/17/2017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44D872-2548-4ECB-92E9-49E7C8696E19}"/>
              </a:ext>
            </a:extLst>
          </p:cNvPr>
          <p:cNvSpPr>
            <a:spLocks noGrp="1"/>
          </p:cNvSpPr>
          <p:nvPr>
            <p:ph type="ctrTitle"/>
          </p:nvPr>
        </p:nvSpPr>
        <p:spPr/>
        <p:txBody>
          <a:bodyPr/>
          <a:lstStyle/>
          <a:p>
            <a:r>
              <a:rPr lang="es-419" dirty="0"/>
              <a:t>Fundamentos de programación</a:t>
            </a:r>
          </a:p>
        </p:txBody>
      </p:sp>
      <p:sp>
        <p:nvSpPr>
          <p:cNvPr id="3" name="Subtítulo 2">
            <a:extLst>
              <a:ext uri="{FF2B5EF4-FFF2-40B4-BE49-F238E27FC236}">
                <a16:creationId xmlns:a16="http://schemas.microsoft.com/office/drawing/2014/main" id="{97696E80-2F9D-4F62-B342-82F0824939EE}"/>
              </a:ext>
            </a:extLst>
          </p:cNvPr>
          <p:cNvSpPr>
            <a:spLocks noGrp="1"/>
          </p:cNvSpPr>
          <p:nvPr>
            <p:ph type="subTitle" idx="1"/>
          </p:nvPr>
        </p:nvSpPr>
        <p:spPr/>
        <p:txBody>
          <a:bodyPr/>
          <a:lstStyle/>
          <a:p>
            <a:r>
              <a:rPr lang="es-419" dirty="0" err="1"/>
              <a:t>Ayudantias</a:t>
            </a:r>
            <a:r>
              <a:rPr lang="es-419" dirty="0"/>
              <a:t> - 2017</a:t>
            </a:r>
          </a:p>
        </p:txBody>
      </p:sp>
    </p:spTree>
    <p:extLst>
      <p:ext uri="{BB962C8B-B14F-4D97-AF65-F5344CB8AC3E}">
        <p14:creationId xmlns:p14="http://schemas.microsoft.com/office/powerpoint/2010/main" val="2303414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FE474-9EC9-4456-B61D-29A9AB46D08D}"/>
              </a:ext>
            </a:extLst>
          </p:cNvPr>
          <p:cNvSpPr>
            <a:spLocks noGrp="1"/>
          </p:cNvSpPr>
          <p:nvPr>
            <p:ph type="title"/>
          </p:nvPr>
        </p:nvSpPr>
        <p:spPr>
          <a:xfrm>
            <a:off x="1371600" y="0"/>
            <a:ext cx="9601200" cy="1485900"/>
          </a:xfrm>
        </p:spPr>
        <p:txBody>
          <a:bodyPr/>
          <a:lstStyle/>
          <a:p>
            <a:r>
              <a:rPr lang="es-419" dirty="0"/>
              <a:t>Listas y bucles</a:t>
            </a:r>
          </a:p>
        </p:txBody>
      </p:sp>
      <p:pic>
        <p:nvPicPr>
          <p:cNvPr id="4" name="Imagen 3">
            <a:extLst>
              <a:ext uri="{FF2B5EF4-FFF2-40B4-BE49-F238E27FC236}">
                <a16:creationId xmlns:a16="http://schemas.microsoft.com/office/drawing/2014/main" id="{6F896246-169F-45BE-89C7-580D3498548C}"/>
              </a:ext>
            </a:extLst>
          </p:cNvPr>
          <p:cNvPicPr>
            <a:picLocks noChangeAspect="1"/>
          </p:cNvPicPr>
          <p:nvPr/>
        </p:nvPicPr>
        <p:blipFill>
          <a:blip r:embed="rId2"/>
          <a:stretch>
            <a:fillRect/>
          </a:stretch>
        </p:blipFill>
        <p:spPr>
          <a:xfrm>
            <a:off x="659065" y="846161"/>
            <a:ext cx="10040780" cy="4769915"/>
          </a:xfrm>
          <a:prstGeom prst="rect">
            <a:avLst/>
          </a:prstGeom>
        </p:spPr>
      </p:pic>
    </p:spTree>
    <p:extLst>
      <p:ext uri="{BB962C8B-B14F-4D97-AF65-F5344CB8AC3E}">
        <p14:creationId xmlns:p14="http://schemas.microsoft.com/office/powerpoint/2010/main" val="3723975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18D8E1-C0C6-47FB-8D98-9F95201EB9AE}"/>
              </a:ext>
            </a:extLst>
          </p:cNvPr>
          <p:cNvSpPr>
            <a:spLocks noGrp="1"/>
          </p:cNvSpPr>
          <p:nvPr>
            <p:ph type="title"/>
          </p:nvPr>
        </p:nvSpPr>
        <p:spPr>
          <a:xfrm>
            <a:off x="1371600" y="109025"/>
            <a:ext cx="9601200" cy="1485900"/>
          </a:xfrm>
        </p:spPr>
        <p:txBody>
          <a:bodyPr/>
          <a:lstStyle/>
          <a:p>
            <a:r>
              <a:rPr lang="es-419" dirty="0"/>
              <a:t>Listas y Bucles</a:t>
            </a:r>
          </a:p>
        </p:txBody>
      </p:sp>
      <p:sp>
        <p:nvSpPr>
          <p:cNvPr id="3" name="Marcador de contenido 2">
            <a:extLst>
              <a:ext uri="{FF2B5EF4-FFF2-40B4-BE49-F238E27FC236}">
                <a16:creationId xmlns:a16="http://schemas.microsoft.com/office/drawing/2014/main" id="{11995DA1-78AB-4002-A9C1-1CF4B3CABE31}"/>
              </a:ext>
            </a:extLst>
          </p:cNvPr>
          <p:cNvSpPr>
            <a:spLocks noGrp="1"/>
          </p:cNvSpPr>
          <p:nvPr>
            <p:ph idx="1"/>
          </p:nvPr>
        </p:nvSpPr>
        <p:spPr>
          <a:xfrm>
            <a:off x="1371600" y="3423952"/>
            <a:ext cx="9601200" cy="2443447"/>
          </a:xfrm>
        </p:spPr>
        <p:txBody>
          <a:bodyPr/>
          <a:lstStyle/>
          <a:p>
            <a:r>
              <a:rPr lang="en-US" dirty="0"/>
              <a:t>A. [34, 23]</a:t>
            </a:r>
          </a:p>
          <a:p>
            <a:r>
              <a:rPr lang="en-US" dirty="0"/>
              <a:t>B. [3, 34, 23]</a:t>
            </a:r>
          </a:p>
          <a:p>
            <a:r>
              <a:rPr lang="en-US" dirty="0"/>
              <a:t>C. [3, 6, 7, 34, 23]</a:t>
            </a:r>
          </a:p>
          <a:p>
            <a:r>
              <a:rPr lang="en-US" dirty="0"/>
              <a:t>D. </a:t>
            </a:r>
            <a:r>
              <a:rPr lang="en-US" dirty="0" err="1"/>
              <a:t>IndexError</a:t>
            </a:r>
            <a:r>
              <a:rPr lang="en-US" dirty="0"/>
              <a:t>: list index out of range</a:t>
            </a:r>
            <a:endParaRPr lang="es-419" dirty="0"/>
          </a:p>
        </p:txBody>
      </p:sp>
      <p:pic>
        <p:nvPicPr>
          <p:cNvPr id="4" name="Imagen 3">
            <a:extLst>
              <a:ext uri="{FF2B5EF4-FFF2-40B4-BE49-F238E27FC236}">
                <a16:creationId xmlns:a16="http://schemas.microsoft.com/office/drawing/2014/main" id="{041A0BAD-AE2B-4ED2-ACE8-168CED631359}"/>
              </a:ext>
            </a:extLst>
          </p:cNvPr>
          <p:cNvPicPr>
            <a:picLocks noChangeAspect="1"/>
          </p:cNvPicPr>
          <p:nvPr/>
        </p:nvPicPr>
        <p:blipFill>
          <a:blip r:embed="rId2"/>
          <a:stretch>
            <a:fillRect/>
          </a:stretch>
        </p:blipFill>
        <p:spPr>
          <a:xfrm>
            <a:off x="1314450" y="840618"/>
            <a:ext cx="9658350" cy="2443447"/>
          </a:xfrm>
          <a:prstGeom prst="rect">
            <a:avLst/>
          </a:prstGeom>
        </p:spPr>
      </p:pic>
    </p:spTree>
    <p:extLst>
      <p:ext uri="{BB962C8B-B14F-4D97-AF65-F5344CB8AC3E}">
        <p14:creationId xmlns:p14="http://schemas.microsoft.com/office/powerpoint/2010/main" val="654034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0CDAC2-E492-4C84-8F7D-226862625B6D}"/>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B7B5D41A-3AA5-4C51-A939-708C6D942690}"/>
              </a:ext>
            </a:extLst>
          </p:cNvPr>
          <p:cNvSpPr>
            <a:spLocks noGrp="1"/>
          </p:cNvSpPr>
          <p:nvPr>
            <p:ph idx="1"/>
          </p:nvPr>
        </p:nvSpPr>
        <p:spPr/>
        <p:txBody>
          <a:bodyPr/>
          <a:lstStyle/>
          <a:p>
            <a:endParaRPr lang="es-419"/>
          </a:p>
        </p:txBody>
      </p:sp>
      <p:pic>
        <p:nvPicPr>
          <p:cNvPr id="4" name="Imagen 3">
            <a:extLst>
              <a:ext uri="{FF2B5EF4-FFF2-40B4-BE49-F238E27FC236}">
                <a16:creationId xmlns:a16="http://schemas.microsoft.com/office/drawing/2014/main" id="{6A093FBB-E73E-4800-A74E-FCE0FBE182A2}"/>
              </a:ext>
            </a:extLst>
          </p:cNvPr>
          <p:cNvPicPr>
            <a:picLocks noChangeAspect="1"/>
          </p:cNvPicPr>
          <p:nvPr/>
        </p:nvPicPr>
        <p:blipFill>
          <a:blip r:embed="rId2"/>
          <a:stretch>
            <a:fillRect/>
          </a:stretch>
        </p:blipFill>
        <p:spPr>
          <a:xfrm>
            <a:off x="1219200" y="696599"/>
            <a:ext cx="10313158" cy="5184757"/>
          </a:xfrm>
          <a:prstGeom prst="rect">
            <a:avLst/>
          </a:prstGeom>
        </p:spPr>
      </p:pic>
    </p:spTree>
    <p:extLst>
      <p:ext uri="{BB962C8B-B14F-4D97-AF65-F5344CB8AC3E}">
        <p14:creationId xmlns:p14="http://schemas.microsoft.com/office/powerpoint/2010/main" val="70062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A065F3F-7037-4424-B48F-4C57A529B280}"/>
              </a:ext>
            </a:extLst>
          </p:cNvPr>
          <p:cNvPicPr>
            <a:picLocks noChangeAspect="1"/>
          </p:cNvPicPr>
          <p:nvPr/>
        </p:nvPicPr>
        <p:blipFill>
          <a:blip r:embed="rId2"/>
          <a:stretch>
            <a:fillRect/>
          </a:stretch>
        </p:blipFill>
        <p:spPr>
          <a:xfrm>
            <a:off x="1131058" y="188794"/>
            <a:ext cx="10087401" cy="6356444"/>
          </a:xfrm>
          <a:prstGeom prst="rect">
            <a:avLst/>
          </a:prstGeom>
        </p:spPr>
      </p:pic>
      <p:sp>
        <p:nvSpPr>
          <p:cNvPr id="3" name="Marcador de contenido 2">
            <a:extLst>
              <a:ext uri="{FF2B5EF4-FFF2-40B4-BE49-F238E27FC236}">
                <a16:creationId xmlns:a16="http://schemas.microsoft.com/office/drawing/2014/main" id="{683292AA-2BDE-4DB6-902F-C03B7BC172CE}"/>
              </a:ext>
            </a:extLst>
          </p:cNvPr>
          <p:cNvSpPr>
            <a:spLocks noGrp="1"/>
          </p:cNvSpPr>
          <p:nvPr>
            <p:ph idx="1"/>
          </p:nvPr>
        </p:nvSpPr>
        <p:spPr/>
        <p:txBody>
          <a:bodyPr/>
          <a:lstStyle/>
          <a:p>
            <a:endParaRPr lang="es-419" dirty="0"/>
          </a:p>
        </p:txBody>
      </p:sp>
    </p:spTree>
    <p:extLst>
      <p:ext uri="{BB962C8B-B14F-4D97-AF65-F5344CB8AC3E}">
        <p14:creationId xmlns:p14="http://schemas.microsoft.com/office/powerpoint/2010/main" val="812972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E8BB86-6E35-4170-BBD5-80BD9560103E}"/>
              </a:ext>
            </a:extLst>
          </p:cNvPr>
          <p:cNvSpPr>
            <a:spLocks noGrp="1"/>
          </p:cNvSpPr>
          <p:nvPr>
            <p:ph type="title"/>
          </p:nvPr>
        </p:nvSpPr>
        <p:spPr>
          <a:xfrm>
            <a:off x="1295400" y="0"/>
            <a:ext cx="9601200" cy="675249"/>
          </a:xfrm>
        </p:spPr>
        <p:txBody>
          <a:bodyPr>
            <a:normAutofit fontScale="90000"/>
          </a:bodyPr>
          <a:lstStyle/>
          <a:p>
            <a:r>
              <a:rPr lang="es-419" dirty="0"/>
              <a:t>Conteo</a:t>
            </a:r>
          </a:p>
        </p:txBody>
      </p:sp>
      <p:sp>
        <p:nvSpPr>
          <p:cNvPr id="3" name="Marcador de contenido 2">
            <a:extLst>
              <a:ext uri="{FF2B5EF4-FFF2-40B4-BE49-F238E27FC236}">
                <a16:creationId xmlns:a16="http://schemas.microsoft.com/office/drawing/2014/main" id="{2BBB9DAE-71EE-4684-A451-EF6E7094BE21}"/>
              </a:ext>
            </a:extLst>
          </p:cNvPr>
          <p:cNvSpPr>
            <a:spLocks noGrp="1"/>
          </p:cNvSpPr>
          <p:nvPr>
            <p:ph idx="1"/>
          </p:nvPr>
        </p:nvSpPr>
        <p:spPr>
          <a:xfrm>
            <a:off x="7052026" y="365760"/>
            <a:ext cx="3920773" cy="5501639"/>
          </a:xfrm>
        </p:spPr>
        <p:txBody>
          <a:bodyPr/>
          <a:lstStyle/>
          <a:p>
            <a:r>
              <a:rPr lang="es-419" dirty="0"/>
              <a:t>Que resultado </a:t>
            </a:r>
            <a:r>
              <a:rPr lang="es-419" dirty="0" err="1"/>
              <a:t>dara</a:t>
            </a:r>
            <a:r>
              <a:rPr lang="es-419" dirty="0"/>
              <a:t> este </a:t>
            </a:r>
            <a:r>
              <a:rPr lang="es-419" dirty="0" err="1"/>
              <a:t>codigo</a:t>
            </a:r>
            <a:r>
              <a:rPr lang="es-419" dirty="0"/>
              <a:t>? Haga una prueba de escritorio.</a:t>
            </a:r>
          </a:p>
        </p:txBody>
      </p:sp>
      <p:pic>
        <p:nvPicPr>
          <p:cNvPr id="4" name="Imagen 3">
            <a:extLst>
              <a:ext uri="{FF2B5EF4-FFF2-40B4-BE49-F238E27FC236}">
                <a16:creationId xmlns:a16="http://schemas.microsoft.com/office/drawing/2014/main" id="{4AF44921-C3EE-4A50-8367-9170754D2E82}"/>
              </a:ext>
            </a:extLst>
          </p:cNvPr>
          <p:cNvPicPr>
            <a:picLocks noChangeAspect="1"/>
          </p:cNvPicPr>
          <p:nvPr/>
        </p:nvPicPr>
        <p:blipFill>
          <a:blip r:embed="rId2"/>
          <a:stretch>
            <a:fillRect/>
          </a:stretch>
        </p:blipFill>
        <p:spPr>
          <a:xfrm>
            <a:off x="1371599" y="606285"/>
            <a:ext cx="5604229" cy="5261113"/>
          </a:xfrm>
          <a:prstGeom prst="rect">
            <a:avLst/>
          </a:prstGeom>
        </p:spPr>
      </p:pic>
    </p:spTree>
    <p:extLst>
      <p:ext uri="{BB962C8B-B14F-4D97-AF65-F5344CB8AC3E}">
        <p14:creationId xmlns:p14="http://schemas.microsoft.com/office/powerpoint/2010/main" val="3227695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44C458-6DC8-4F12-9653-B39EF3ACB566}"/>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C1FADE84-A339-4FB0-89F7-AFD0B0074A2B}"/>
              </a:ext>
            </a:extLst>
          </p:cNvPr>
          <p:cNvSpPr>
            <a:spLocks noGrp="1"/>
          </p:cNvSpPr>
          <p:nvPr>
            <p:ph idx="1"/>
          </p:nvPr>
        </p:nvSpPr>
        <p:spPr/>
        <p:txBody>
          <a:bodyPr/>
          <a:lstStyle/>
          <a:p>
            <a:endParaRPr lang="es-419"/>
          </a:p>
        </p:txBody>
      </p:sp>
      <p:pic>
        <p:nvPicPr>
          <p:cNvPr id="4" name="Imagen 3">
            <a:extLst>
              <a:ext uri="{FF2B5EF4-FFF2-40B4-BE49-F238E27FC236}">
                <a16:creationId xmlns:a16="http://schemas.microsoft.com/office/drawing/2014/main" id="{1F1F9AB1-CCAC-4750-A99C-7B3BF7F8E127}"/>
              </a:ext>
            </a:extLst>
          </p:cNvPr>
          <p:cNvPicPr>
            <a:picLocks noChangeAspect="1"/>
          </p:cNvPicPr>
          <p:nvPr/>
        </p:nvPicPr>
        <p:blipFill>
          <a:blip r:embed="rId2"/>
          <a:stretch>
            <a:fillRect/>
          </a:stretch>
        </p:blipFill>
        <p:spPr>
          <a:xfrm>
            <a:off x="2169142" y="95536"/>
            <a:ext cx="7643600" cy="6658478"/>
          </a:xfrm>
          <a:prstGeom prst="rect">
            <a:avLst/>
          </a:prstGeom>
        </p:spPr>
      </p:pic>
    </p:spTree>
    <p:extLst>
      <p:ext uri="{BB962C8B-B14F-4D97-AF65-F5344CB8AC3E}">
        <p14:creationId xmlns:p14="http://schemas.microsoft.com/office/powerpoint/2010/main" val="2668325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A166F7-42BB-4EA2-B8A4-42A19D473D8A}"/>
              </a:ext>
            </a:extLst>
          </p:cNvPr>
          <p:cNvSpPr>
            <a:spLocks noGrp="1"/>
          </p:cNvSpPr>
          <p:nvPr>
            <p:ph type="title"/>
          </p:nvPr>
        </p:nvSpPr>
        <p:spPr>
          <a:xfrm>
            <a:off x="1371600" y="23189"/>
            <a:ext cx="9601200" cy="692426"/>
          </a:xfrm>
        </p:spPr>
        <p:txBody>
          <a:bodyPr/>
          <a:lstStyle/>
          <a:p>
            <a:r>
              <a:rPr lang="es-419" dirty="0" err="1"/>
              <a:t>Numpy</a:t>
            </a:r>
            <a:r>
              <a:rPr lang="es-419" dirty="0"/>
              <a:t> (1-dim)</a:t>
            </a:r>
          </a:p>
        </p:txBody>
      </p:sp>
      <p:sp>
        <p:nvSpPr>
          <p:cNvPr id="3" name="Marcador de contenido 2">
            <a:extLst>
              <a:ext uri="{FF2B5EF4-FFF2-40B4-BE49-F238E27FC236}">
                <a16:creationId xmlns:a16="http://schemas.microsoft.com/office/drawing/2014/main" id="{649F3B45-B152-49AF-8DE1-18AE15B5E43D}"/>
              </a:ext>
            </a:extLst>
          </p:cNvPr>
          <p:cNvSpPr>
            <a:spLocks noGrp="1"/>
          </p:cNvSpPr>
          <p:nvPr>
            <p:ph idx="1"/>
          </p:nvPr>
        </p:nvSpPr>
        <p:spPr>
          <a:xfrm>
            <a:off x="1371600" y="715615"/>
            <a:ext cx="10687878" cy="6119196"/>
          </a:xfrm>
        </p:spPr>
        <p:txBody>
          <a:bodyPr>
            <a:normAutofit/>
          </a:bodyPr>
          <a:lstStyle/>
          <a:p>
            <a:r>
              <a:rPr lang="es-419" dirty="0"/>
              <a:t>Índice de masa corporal de los jugadores de los Yankees Se desea calcular el índice de masa corporal (IMC) de los jugadores de baseball del equipo de los Yankees. Los datos proporcionados corresponden a las listas altura y peso, tal como se muestra a continuación: </a:t>
            </a:r>
          </a:p>
          <a:p>
            <a:r>
              <a:rPr lang="es-419" dirty="0"/>
              <a:t>altura = [180, 215, 210, 210, 188, 176, 209, 200, 210, 188, 176, 209, 200] </a:t>
            </a:r>
          </a:p>
          <a:p>
            <a:r>
              <a:rPr lang="es-419" dirty="0"/>
              <a:t>peso = [69, 74, 72, 75, 68, 70, 71, 73, 69, 74, 72, 75, 68, 70, 71, 73] </a:t>
            </a:r>
          </a:p>
          <a:p>
            <a:r>
              <a:rPr lang="es-419" dirty="0"/>
              <a:t>Para crear el arreglo </a:t>
            </a:r>
            <a:r>
              <a:rPr lang="es-419" dirty="0" err="1"/>
              <a:t>np_altura</a:t>
            </a:r>
            <a:r>
              <a:rPr lang="es-419" dirty="0"/>
              <a:t> y </a:t>
            </a:r>
            <a:r>
              <a:rPr lang="es-419" dirty="0" err="1"/>
              <a:t>np_peso</a:t>
            </a:r>
            <a:r>
              <a:rPr lang="es-419" dirty="0"/>
              <a:t>, se tomará únicamente los 10 primeros elementos de las listas altura y peso respectivamente. El valor de IMC por cada jugador resulta de aplicar la fórmula: </a:t>
            </a:r>
          </a:p>
          <a:p>
            <a:r>
              <a:rPr lang="es-419" dirty="0" err="1"/>
              <a:t>imc</a:t>
            </a:r>
            <a:r>
              <a:rPr lang="es-419" dirty="0"/>
              <a:t> = peso(kg)/altura(m)**2. Nota: Los valores de altura están dados en centímetros por lo que deberá hacer la conversión a metros previo a la aplicación de la fórmula. Adicionalmente, una vez obtenido el IMC se solicita: </a:t>
            </a:r>
          </a:p>
          <a:p>
            <a:r>
              <a:rPr lang="es-419" dirty="0"/>
              <a:t>a) Presentar el </a:t>
            </a:r>
            <a:r>
              <a:rPr lang="es-419" dirty="0" err="1"/>
              <a:t>icm</a:t>
            </a:r>
            <a:r>
              <a:rPr lang="es-419" dirty="0"/>
              <a:t> para cada jugador.</a:t>
            </a:r>
          </a:p>
          <a:p>
            <a:r>
              <a:rPr lang="es-419" dirty="0"/>
              <a:t> b) Verificar que jugadores tienen un </a:t>
            </a:r>
            <a:r>
              <a:rPr lang="es-419" dirty="0" err="1"/>
              <a:t>imc</a:t>
            </a:r>
            <a:r>
              <a:rPr lang="es-419" dirty="0"/>
              <a:t> menor a 16 para con base en el resultado, derivarlo a una consulta médica. (Utilice indexación booleana) </a:t>
            </a:r>
          </a:p>
          <a:p>
            <a:r>
              <a:rPr lang="es-419" dirty="0"/>
              <a:t>c) Indicar en qué posición se encuentra el </a:t>
            </a:r>
            <a:r>
              <a:rPr lang="es-419" dirty="0" err="1"/>
              <a:t>icm</a:t>
            </a:r>
            <a:r>
              <a:rPr lang="es-419" dirty="0"/>
              <a:t> más alto y a qué jugador le pertenece. </a:t>
            </a:r>
          </a:p>
          <a:p>
            <a:r>
              <a:rPr lang="es-419" dirty="0"/>
              <a:t>d) Calcular el promedio de los </a:t>
            </a:r>
            <a:r>
              <a:rPr lang="es-419" dirty="0" err="1"/>
              <a:t>icm</a:t>
            </a:r>
            <a:r>
              <a:rPr lang="es-419" dirty="0"/>
              <a:t> resultantes. </a:t>
            </a:r>
          </a:p>
        </p:txBody>
      </p:sp>
    </p:spTree>
    <p:extLst>
      <p:ext uri="{BB962C8B-B14F-4D97-AF65-F5344CB8AC3E}">
        <p14:creationId xmlns:p14="http://schemas.microsoft.com/office/powerpoint/2010/main" val="3480761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C7350A-D8F9-4D02-897F-0ACCAAA760DA}"/>
              </a:ext>
            </a:extLst>
          </p:cNvPr>
          <p:cNvSpPr>
            <a:spLocks noGrp="1"/>
          </p:cNvSpPr>
          <p:nvPr>
            <p:ph type="title"/>
          </p:nvPr>
        </p:nvSpPr>
        <p:spPr>
          <a:xfrm>
            <a:off x="1295400" y="0"/>
            <a:ext cx="9601200" cy="1485900"/>
          </a:xfrm>
        </p:spPr>
        <p:txBody>
          <a:bodyPr/>
          <a:lstStyle/>
          <a:p>
            <a:r>
              <a:rPr lang="es-419" dirty="0" err="1"/>
              <a:t>Zoologicos</a:t>
            </a:r>
            <a:r>
              <a:rPr lang="es-419" dirty="0"/>
              <a:t> - </a:t>
            </a:r>
            <a:r>
              <a:rPr lang="es-419" dirty="0" err="1"/>
              <a:t>Numpy</a:t>
            </a:r>
            <a:endParaRPr lang="es-419" dirty="0"/>
          </a:p>
        </p:txBody>
      </p:sp>
      <p:sp>
        <p:nvSpPr>
          <p:cNvPr id="3" name="Marcador de contenido 2">
            <a:extLst>
              <a:ext uri="{FF2B5EF4-FFF2-40B4-BE49-F238E27FC236}">
                <a16:creationId xmlns:a16="http://schemas.microsoft.com/office/drawing/2014/main" id="{48B3C406-29E6-4465-AF13-B02822E653A5}"/>
              </a:ext>
            </a:extLst>
          </p:cNvPr>
          <p:cNvSpPr>
            <a:spLocks noGrp="1"/>
          </p:cNvSpPr>
          <p:nvPr>
            <p:ph idx="1"/>
          </p:nvPr>
        </p:nvSpPr>
        <p:spPr>
          <a:xfrm>
            <a:off x="1371600" y="861391"/>
            <a:ext cx="9601200" cy="5006009"/>
          </a:xfrm>
        </p:spPr>
        <p:txBody>
          <a:bodyPr/>
          <a:lstStyle/>
          <a:p>
            <a:r>
              <a:rPr lang="es-419" dirty="0"/>
              <a:t>Ud. Es encargado de los </a:t>
            </a:r>
            <a:r>
              <a:rPr lang="es-419" dirty="0" err="1"/>
              <a:t>zoologicos</a:t>
            </a:r>
            <a:r>
              <a:rPr lang="es-419" dirty="0"/>
              <a:t> del Ecuador. Tiene la matriz </a:t>
            </a:r>
            <a:r>
              <a:rPr lang="es-419" dirty="0" err="1"/>
              <a:t>datos_zoo</a:t>
            </a:r>
            <a:r>
              <a:rPr lang="es-419" dirty="0"/>
              <a:t> y una matriz alimentos.</a:t>
            </a:r>
          </a:p>
          <a:p>
            <a:endParaRPr lang="es-419" dirty="0"/>
          </a:p>
          <a:p>
            <a:endParaRPr lang="es-419" dirty="0"/>
          </a:p>
          <a:p>
            <a:endParaRPr lang="es-419" dirty="0"/>
          </a:p>
          <a:p>
            <a:endParaRPr lang="es-419" dirty="0"/>
          </a:p>
          <a:p>
            <a:endParaRPr lang="es-419" dirty="0"/>
          </a:p>
          <a:p>
            <a:endParaRPr lang="es-419" dirty="0"/>
          </a:p>
          <a:p>
            <a:endParaRPr lang="es-419" dirty="0"/>
          </a:p>
          <a:p>
            <a:endParaRPr lang="es-419" dirty="0"/>
          </a:p>
          <a:p>
            <a:r>
              <a:rPr lang="es-419" dirty="0" err="1"/>
              <a:t>Tambien</a:t>
            </a:r>
            <a:r>
              <a:rPr lang="es-419" dirty="0"/>
              <a:t> les dan las siguiente listas: </a:t>
            </a:r>
            <a:r>
              <a:rPr lang="es-419" dirty="0" err="1"/>
              <a:t>animales_felinos</a:t>
            </a:r>
            <a:r>
              <a:rPr lang="es-419" dirty="0"/>
              <a:t>, </a:t>
            </a:r>
            <a:r>
              <a:rPr lang="es-419" dirty="0" err="1"/>
              <a:t>animales_simios</a:t>
            </a:r>
            <a:r>
              <a:rPr lang="es-419" dirty="0"/>
              <a:t>, </a:t>
            </a:r>
            <a:r>
              <a:rPr lang="es-419" dirty="0" err="1"/>
              <a:t>zoologicos_costa</a:t>
            </a:r>
            <a:r>
              <a:rPr lang="es-419" dirty="0"/>
              <a:t>, </a:t>
            </a:r>
            <a:r>
              <a:rPr lang="es-419" dirty="0" err="1"/>
              <a:t>zoologicos_sierra</a:t>
            </a:r>
            <a:r>
              <a:rPr lang="es-419" dirty="0"/>
              <a:t>, </a:t>
            </a:r>
            <a:r>
              <a:rPr lang="es-419" dirty="0" err="1"/>
              <a:t>zoologicos_oriente</a:t>
            </a:r>
            <a:r>
              <a:rPr lang="es-419" dirty="0"/>
              <a:t>, </a:t>
            </a:r>
            <a:r>
              <a:rPr lang="es-419" dirty="0" err="1"/>
              <a:t>tipos_comida</a:t>
            </a:r>
            <a:r>
              <a:rPr lang="es-419" dirty="0"/>
              <a:t>.</a:t>
            </a:r>
          </a:p>
          <a:p>
            <a:endParaRPr lang="es-419" dirty="0"/>
          </a:p>
        </p:txBody>
      </p:sp>
      <p:graphicFrame>
        <p:nvGraphicFramePr>
          <p:cNvPr id="4" name="Tabla 3">
            <a:extLst>
              <a:ext uri="{FF2B5EF4-FFF2-40B4-BE49-F238E27FC236}">
                <a16:creationId xmlns:a16="http://schemas.microsoft.com/office/drawing/2014/main" id="{229F4738-F5A4-4F3C-AEB9-219EEED7F579}"/>
              </a:ext>
            </a:extLst>
          </p:cNvPr>
          <p:cNvGraphicFramePr>
            <a:graphicFrameLocks noGrp="1"/>
          </p:cNvGraphicFramePr>
          <p:nvPr>
            <p:extLst>
              <p:ext uri="{D42A27DB-BD31-4B8C-83A1-F6EECF244321}">
                <p14:modId xmlns:p14="http://schemas.microsoft.com/office/powerpoint/2010/main" val="1974536553"/>
              </p:ext>
            </p:extLst>
          </p:nvPr>
        </p:nvGraphicFramePr>
        <p:xfrm>
          <a:off x="1040294" y="1676399"/>
          <a:ext cx="5519532" cy="3183609"/>
        </p:xfrm>
        <a:graphic>
          <a:graphicData uri="http://schemas.openxmlformats.org/drawingml/2006/table">
            <a:tbl>
              <a:tblPr>
                <a:tableStyleId>{5C22544A-7EE6-4342-B048-85BDC9FD1C3A}</a:tableStyleId>
              </a:tblPr>
              <a:tblGrid>
                <a:gridCol w="919922">
                  <a:extLst>
                    <a:ext uri="{9D8B030D-6E8A-4147-A177-3AD203B41FA5}">
                      <a16:colId xmlns:a16="http://schemas.microsoft.com/office/drawing/2014/main" val="1986559580"/>
                    </a:ext>
                  </a:extLst>
                </a:gridCol>
                <a:gridCol w="919922">
                  <a:extLst>
                    <a:ext uri="{9D8B030D-6E8A-4147-A177-3AD203B41FA5}">
                      <a16:colId xmlns:a16="http://schemas.microsoft.com/office/drawing/2014/main" val="3268061176"/>
                    </a:ext>
                  </a:extLst>
                </a:gridCol>
                <a:gridCol w="919922">
                  <a:extLst>
                    <a:ext uri="{9D8B030D-6E8A-4147-A177-3AD203B41FA5}">
                      <a16:colId xmlns:a16="http://schemas.microsoft.com/office/drawing/2014/main" val="1675969196"/>
                    </a:ext>
                  </a:extLst>
                </a:gridCol>
                <a:gridCol w="919922">
                  <a:extLst>
                    <a:ext uri="{9D8B030D-6E8A-4147-A177-3AD203B41FA5}">
                      <a16:colId xmlns:a16="http://schemas.microsoft.com/office/drawing/2014/main" val="2667205826"/>
                    </a:ext>
                  </a:extLst>
                </a:gridCol>
                <a:gridCol w="919922">
                  <a:extLst>
                    <a:ext uri="{9D8B030D-6E8A-4147-A177-3AD203B41FA5}">
                      <a16:colId xmlns:a16="http://schemas.microsoft.com/office/drawing/2014/main" val="1213608359"/>
                    </a:ext>
                  </a:extLst>
                </a:gridCol>
                <a:gridCol w="919922">
                  <a:extLst>
                    <a:ext uri="{9D8B030D-6E8A-4147-A177-3AD203B41FA5}">
                      <a16:colId xmlns:a16="http://schemas.microsoft.com/office/drawing/2014/main" val="1452261854"/>
                    </a:ext>
                  </a:extLst>
                </a:gridCol>
              </a:tblGrid>
              <a:tr h="447734">
                <a:tc>
                  <a:txBody>
                    <a:bodyPr/>
                    <a:lstStyle/>
                    <a:p>
                      <a:pPr algn="ctr" fontAlgn="b"/>
                      <a:endParaRPr lang="es-419"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419" sz="1600" u="none" strike="noStrike">
                          <a:effectLst/>
                        </a:rPr>
                        <a:t>Leon</a:t>
                      </a:r>
                      <a:endParaRPr lang="es-419" sz="16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s-419" sz="1600" u="none" strike="noStrike">
                          <a:effectLst/>
                        </a:rPr>
                        <a:t>Tigre</a:t>
                      </a:r>
                      <a:endParaRPr lang="es-419" sz="16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s-419" sz="1600" u="none" strike="noStrike">
                          <a:effectLst/>
                        </a:rPr>
                        <a:t>Gorila</a:t>
                      </a:r>
                      <a:endParaRPr lang="es-419" sz="16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s-419" sz="1600" u="none" strike="noStrike">
                          <a:effectLst/>
                        </a:rPr>
                        <a:t>Orangutan</a:t>
                      </a:r>
                      <a:endParaRPr lang="es-419" sz="16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4492394"/>
                  </a:ext>
                </a:extLst>
              </a:tr>
              <a:tr h="447734">
                <a:tc>
                  <a:txBody>
                    <a:bodyPr/>
                    <a:lstStyle/>
                    <a:p>
                      <a:pPr algn="ctr" fontAlgn="b"/>
                      <a:r>
                        <a:rPr lang="es-419" sz="1600" u="none" strike="noStrike">
                          <a:effectLst/>
                        </a:rPr>
                        <a:t>Pantanal</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dirty="0">
                          <a:effectLst/>
                        </a:rPr>
                        <a:t>4</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10</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5</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4</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2704941"/>
                  </a:ext>
                </a:extLst>
              </a:tr>
              <a:tr h="447734">
                <a:tc>
                  <a:txBody>
                    <a:bodyPr/>
                    <a:lstStyle/>
                    <a:p>
                      <a:pPr algn="ctr" fontAlgn="b"/>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6769810"/>
                  </a:ext>
                </a:extLst>
              </a:tr>
              <a:tr h="447734">
                <a:tc>
                  <a:txBody>
                    <a:bodyPr/>
                    <a:lstStyle/>
                    <a:p>
                      <a:pPr algn="ctr" fontAlgn="b"/>
                      <a:r>
                        <a:rPr lang="es-419" sz="1600" u="none" strike="noStrike">
                          <a:effectLst/>
                        </a:rPr>
                        <a:t>Quito</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a:effectLst/>
                        </a:rPr>
                        <a:t>5</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20</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10</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19</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4555460"/>
                  </a:ext>
                </a:extLst>
              </a:tr>
              <a:tr h="447734">
                <a:tc>
                  <a:txBody>
                    <a:bodyPr/>
                    <a:lstStyle/>
                    <a:p>
                      <a:pPr algn="ctr" fontAlgn="b"/>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2354353"/>
                  </a:ext>
                </a:extLst>
              </a:tr>
              <a:tr h="447734">
                <a:tc>
                  <a:txBody>
                    <a:bodyPr/>
                    <a:lstStyle/>
                    <a:p>
                      <a:pPr algn="ctr" fontAlgn="b"/>
                      <a:r>
                        <a:rPr lang="es-419" sz="1600" u="none" strike="noStrike">
                          <a:effectLst/>
                        </a:rPr>
                        <a:t>Tena</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a:effectLst/>
                        </a:rPr>
                        <a:t>19</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10</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3</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22</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8951192"/>
                  </a:ext>
                </a:extLst>
              </a:tr>
              <a:tr h="447734">
                <a:tc>
                  <a:txBody>
                    <a:bodyPr/>
                    <a:lstStyle/>
                    <a:p>
                      <a:pPr algn="ctr" fontAlgn="b"/>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939611"/>
                  </a:ext>
                </a:extLst>
              </a:tr>
            </a:tbl>
          </a:graphicData>
        </a:graphic>
      </p:graphicFrame>
      <p:graphicFrame>
        <p:nvGraphicFramePr>
          <p:cNvPr id="5" name="Tabla 4">
            <a:extLst>
              <a:ext uri="{FF2B5EF4-FFF2-40B4-BE49-F238E27FC236}">
                <a16:creationId xmlns:a16="http://schemas.microsoft.com/office/drawing/2014/main" id="{E536EB2D-EE7A-4C6B-A963-B7D6C6CEC07B}"/>
              </a:ext>
            </a:extLst>
          </p:cNvPr>
          <p:cNvGraphicFramePr>
            <a:graphicFrameLocks noGrp="1"/>
          </p:cNvGraphicFramePr>
          <p:nvPr>
            <p:extLst>
              <p:ext uri="{D42A27DB-BD31-4B8C-83A1-F6EECF244321}">
                <p14:modId xmlns:p14="http://schemas.microsoft.com/office/powerpoint/2010/main" val="4275698800"/>
              </p:ext>
            </p:extLst>
          </p:nvPr>
        </p:nvGraphicFramePr>
        <p:xfrm>
          <a:off x="6891131" y="1680540"/>
          <a:ext cx="4731026" cy="3179470"/>
        </p:xfrm>
        <a:graphic>
          <a:graphicData uri="http://schemas.openxmlformats.org/drawingml/2006/table">
            <a:tbl>
              <a:tblPr>
                <a:tableStyleId>{5C22544A-7EE6-4342-B048-85BDC9FD1C3A}</a:tableStyleId>
              </a:tblPr>
              <a:tblGrid>
                <a:gridCol w="1308118">
                  <a:extLst>
                    <a:ext uri="{9D8B030D-6E8A-4147-A177-3AD203B41FA5}">
                      <a16:colId xmlns:a16="http://schemas.microsoft.com/office/drawing/2014/main" val="4132931271"/>
                    </a:ext>
                  </a:extLst>
                </a:gridCol>
                <a:gridCol w="610455">
                  <a:extLst>
                    <a:ext uri="{9D8B030D-6E8A-4147-A177-3AD203B41FA5}">
                      <a16:colId xmlns:a16="http://schemas.microsoft.com/office/drawing/2014/main" val="2572171064"/>
                    </a:ext>
                  </a:extLst>
                </a:gridCol>
                <a:gridCol w="632257">
                  <a:extLst>
                    <a:ext uri="{9D8B030D-6E8A-4147-A177-3AD203B41FA5}">
                      <a16:colId xmlns:a16="http://schemas.microsoft.com/office/drawing/2014/main" val="1373856905"/>
                    </a:ext>
                  </a:extLst>
                </a:gridCol>
                <a:gridCol w="283425">
                  <a:extLst>
                    <a:ext uri="{9D8B030D-6E8A-4147-A177-3AD203B41FA5}">
                      <a16:colId xmlns:a16="http://schemas.microsoft.com/office/drawing/2014/main" val="1283270304"/>
                    </a:ext>
                  </a:extLst>
                </a:gridCol>
                <a:gridCol w="719465">
                  <a:extLst>
                    <a:ext uri="{9D8B030D-6E8A-4147-A177-3AD203B41FA5}">
                      <a16:colId xmlns:a16="http://schemas.microsoft.com/office/drawing/2014/main" val="704102576"/>
                    </a:ext>
                  </a:extLst>
                </a:gridCol>
                <a:gridCol w="1177306">
                  <a:extLst>
                    <a:ext uri="{9D8B030D-6E8A-4147-A177-3AD203B41FA5}">
                      <a16:colId xmlns:a16="http://schemas.microsoft.com/office/drawing/2014/main" val="1022933766"/>
                    </a:ext>
                  </a:extLst>
                </a:gridCol>
              </a:tblGrid>
              <a:tr h="454210">
                <a:tc>
                  <a:txBody>
                    <a:bodyPr/>
                    <a:lstStyle/>
                    <a:p>
                      <a:pPr algn="l" fontAlgn="b"/>
                      <a:endParaRPr lang="es-419"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419" sz="1800" u="none" strike="noStrike">
                          <a:effectLst/>
                        </a:rPr>
                        <a:t>Leon</a:t>
                      </a:r>
                      <a:endParaRPr lang="es-419" sz="18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s-419" sz="1800" u="none" strike="noStrike">
                          <a:effectLst/>
                        </a:rPr>
                        <a:t>Tigre</a:t>
                      </a:r>
                      <a:endParaRPr lang="es-419" sz="18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a:effectLst/>
                        </a:rPr>
                        <a:t>…</a:t>
                      </a:r>
                      <a:endParaRPr lang="es-419" sz="18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s-419" sz="1800" u="none" strike="noStrike">
                          <a:effectLst/>
                        </a:rPr>
                        <a:t>Gorila</a:t>
                      </a:r>
                      <a:endParaRPr lang="es-419" sz="18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s-419" sz="1800" u="none" strike="noStrike">
                          <a:effectLst/>
                        </a:rPr>
                        <a:t>Orangutan</a:t>
                      </a:r>
                      <a:endParaRPr lang="es-419" sz="18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896961"/>
                  </a:ext>
                </a:extLst>
              </a:tr>
              <a:tr h="454210">
                <a:tc>
                  <a:txBody>
                    <a:bodyPr/>
                    <a:lstStyle/>
                    <a:p>
                      <a:pPr algn="l" fontAlgn="b"/>
                      <a:r>
                        <a:rPr lang="es-419" sz="1800" u="none" strike="noStrike">
                          <a:effectLst/>
                        </a:rPr>
                        <a:t>Res</a:t>
                      </a:r>
                      <a:endParaRPr lang="es-419" sz="18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 8</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6 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 2</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1 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3099045"/>
                  </a:ext>
                </a:extLst>
              </a:tr>
              <a:tr h="454210">
                <a:tc>
                  <a:txBody>
                    <a:bodyPr/>
                    <a:lstStyle/>
                    <a:p>
                      <a:pPr algn="l" fontAlgn="ctr"/>
                      <a:r>
                        <a:rPr lang="es-419" sz="1800" u="none" strike="noStrike">
                          <a:effectLst/>
                        </a:rPr>
                        <a:t>Cerdo</a:t>
                      </a:r>
                      <a:endParaRPr lang="es-419" sz="18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 9</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4 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0 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 2</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6710132"/>
                  </a:ext>
                </a:extLst>
              </a:tr>
              <a:tr h="454210">
                <a:tc>
                  <a:txBody>
                    <a:bodyPr/>
                    <a:lstStyle/>
                    <a:p>
                      <a:pPr algn="l" fontAlgn="b"/>
                      <a:r>
                        <a:rPr lang="es-419" sz="1800" u="none" strike="noStrike">
                          <a:effectLst/>
                        </a:rPr>
                        <a:t>Pollo</a:t>
                      </a:r>
                      <a:endParaRPr lang="es-419" sz="18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 5</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2 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1 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1 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8102812"/>
                  </a:ext>
                </a:extLst>
              </a:tr>
              <a:tr h="454210">
                <a:tc>
                  <a:txBody>
                    <a:bodyPr/>
                    <a:lstStyle/>
                    <a:p>
                      <a:pPr algn="l" fontAlgn="ctr"/>
                      <a:r>
                        <a:rPr lang="es-419" sz="1800" u="none" strike="noStrike">
                          <a:effectLst/>
                        </a:rPr>
                        <a:t>Lechugas</a:t>
                      </a:r>
                      <a:endParaRPr lang="es-419" sz="18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 1</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0 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 7</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6 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1002400"/>
                  </a:ext>
                </a:extLst>
              </a:tr>
              <a:tr h="454210">
                <a:tc>
                  <a:txBody>
                    <a:bodyPr/>
                    <a:lstStyle/>
                    <a:p>
                      <a:pPr algn="l" fontAlgn="b"/>
                      <a:r>
                        <a:rPr lang="es-419" sz="1800" u="none" strike="noStrike">
                          <a:effectLst/>
                        </a:rPr>
                        <a:t>Zanahoria</a:t>
                      </a:r>
                      <a:endParaRPr lang="es-419" sz="18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 2</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0 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a:effectLst/>
                        </a:rPr>
                        <a:t>…</a:t>
                      </a:r>
                      <a:endParaRPr lang="es-419"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 4</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7 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5167971"/>
                  </a:ext>
                </a:extLst>
              </a:tr>
              <a:tr h="454210">
                <a:tc>
                  <a:txBody>
                    <a:bodyPr/>
                    <a:lstStyle/>
                    <a:p>
                      <a:pPr algn="l" fontAlgn="ctr"/>
                      <a:r>
                        <a:rPr lang="es-419" sz="1800" u="none" strike="noStrike">
                          <a:effectLst/>
                        </a:rPr>
                        <a:t>Brocoli</a:t>
                      </a:r>
                      <a:endParaRPr lang="es-419" sz="18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0 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2 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 3</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5 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0916918"/>
                  </a:ext>
                </a:extLst>
              </a:tr>
            </a:tbl>
          </a:graphicData>
        </a:graphic>
      </p:graphicFrame>
    </p:spTree>
    <p:extLst>
      <p:ext uri="{BB962C8B-B14F-4D97-AF65-F5344CB8AC3E}">
        <p14:creationId xmlns:p14="http://schemas.microsoft.com/office/powerpoint/2010/main" val="2302887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C7350A-D8F9-4D02-897F-0ACCAAA760DA}"/>
              </a:ext>
            </a:extLst>
          </p:cNvPr>
          <p:cNvSpPr>
            <a:spLocks noGrp="1"/>
          </p:cNvSpPr>
          <p:nvPr>
            <p:ph type="title"/>
          </p:nvPr>
        </p:nvSpPr>
        <p:spPr>
          <a:xfrm>
            <a:off x="1295400" y="0"/>
            <a:ext cx="9601200" cy="1485900"/>
          </a:xfrm>
        </p:spPr>
        <p:txBody>
          <a:bodyPr/>
          <a:lstStyle/>
          <a:p>
            <a:r>
              <a:rPr lang="es-419" dirty="0" err="1"/>
              <a:t>Zoologicos</a:t>
            </a:r>
            <a:r>
              <a:rPr lang="es-419" dirty="0"/>
              <a:t> - </a:t>
            </a:r>
            <a:r>
              <a:rPr lang="es-419" dirty="0" err="1"/>
              <a:t>Numpy</a:t>
            </a:r>
            <a:endParaRPr lang="es-419" dirty="0"/>
          </a:p>
        </p:txBody>
      </p:sp>
      <p:sp>
        <p:nvSpPr>
          <p:cNvPr id="3" name="Marcador de contenido 2">
            <a:extLst>
              <a:ext uri="{FF2B5EF4-FFF2-40B4-BE49-F238E27FC236}">
                <a16:creationId xmlns:a16="http://schemas.microsoft.com/office/drawing/2014/main" id="{48B3C406-29E6-4465-AF13-B02822E653A5}"/>
              </a:ext>
            </a:extLst>
          </p:cNvPr>
          <p:cNvSpPr>
            <a:spLocks noGrp="1"/>
          </p:cNvSpPr>
          <p:nvPr>
            <p:ph idx="1"/>
          </p:nvPr>
        </p:nvSpPr>
        <p:spPr>
          <a:xfrm>
            <a:off x="1371600" y="861391"/>
            <a:ext cx="9601200" cy="5006009"/>
          </a:xfrm>
        </p:spPr>
        <p:txBody>
          <a:bodyPr/>
          <a:lstStyle/>
          <a:p>
            <a:r>
              <a:rPr lang="es-419" dirty="0"/>
              <a:t>Determinar el numero total de animales en el sistema.</a:t>
            </a:r>
          </a:p>
          <a:p>
            <a:r>
              <a:rPr lang="es-419" dirty="0"/>
              <a:t>El total de kg de comida que necesitan los animales por tipo de comida.</a:t>
            </a:r>
          </a:p>
          <a:p>
            <a:r>
              <a:rPr lang="es-419" dirty="0"/>
              <a:t>Determinar el zoológico con mayor numero de animales (nombre)</a:t>
            </a:r>
          </a:p>
          <a:p>
            <a:r>
              <a:rPr lang="es-419" dirty="0"/>
              <a:t>Determinar el animal con mayor presencia en los </a:t>
            </a:r>
            <a:r>
              <a:rPr lang="es-419" dirty="0" err="1"/>
              <a:t>zoologicos</a:t>
            </a:r>
            <a:r>
              <a:rPr lang="es-419" dirty="0"/>
              <a:t> del país.</a:t>
            </a:r>
          </a:p>
          <a:p>
            <a:r>
              <a:rPr lang="es-419" dirty="0"/>
              <a:t>Determinar el presupuesto de comida para los </a:t>
            </a:r>
            <a:r>
              <a:rPr lang="es-419" dirty="0" err="1"/>
              <a:t>zoologicos</a:t>
            </a:r>
            <a:r>
              <a:rPr lang="es-419" dirty="0"/>
              <a:t> de la costa y sierra. (Nota: cada kg de comida cuesta 3$)</a:t>
            </a:r>
          </a:p>
        </p:txBody>
      </p:sp>
    </p:spTree>
    <p:extLst>
      <p:ext uri="{BB962C8B-B14F-4D97-AF65-F5344CB8AC3E}">
        <p14:creationId xmlns:p14="http://schemas.microsoft.com/office/powerpoint/2010/main" val="1243333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607F4-12E7-4361-9C81-8EDEAFC7B2C6}"/>
              </a:ext>
            </a:extLst>
          </p:cNvPr>
          <p:cNvSpPr>
            <a:spLocks noGrp="1"/>
          </p:cNvSpPr>
          <p:nvPr>
            <p:ph type="title"/>
          </p:nvPr>
        </p:nvSpPr>
        <p:spPr>
          <a:xfrm>
            <a:off x="1371600" y="62946"/>
            <a:ext cx="9601200" cy="1485900"/>
          </a:xfrm>
        </p:spPr>
        <p:txBody>
          <a:bodyPr/>
          <a:lstStyle/>
          <a:p>
            <a:r>
              <a:rPr lang="es-419" dirty="0"/>
              <a:t>Bucle </a:t>
            </a:r>
            <a:r>
              <a:rPr lang="es-419" dirty="0" err="1"/>
              <a:t>While</a:t>
            </a:r>
            <a:endParaRPr lang="es-419" dirty="0"/>
          </a:p>
        </p:txBody>
      </p:sp>
      <p:sp>
        <p:nvSpPr>
          <p:cNvPr id="3" name="Marcador de contenido 2">
            <a:extLst>
              <a:ext uri="{FF2B5EF4-FFF2-40B4-BE49-F238E27FC236}">
                <a16:creationId xmlns:a16="http://schemas.microsoft.com/office/drawing/2014/main" id="{55E393AE-55CC-41BE-8CE1-C7C980A29013}"/>
              </a:ext>
            </a:extLst>
          </p:cNvPr>
          <p:cNvSpPr>
            <a:spLocks noGrp="1"/>
          </p:cNvSpPr>
          <p:nvPr>
            <p:ph idx="1"/>
          </p:nvPr>
        </p:nvSpPr>
        <p:spPr>
          <a:xfrm>
            <a:off x="1371600" y="699878"/>
            <a:ext cx="9601200" cy="4972050"/>
          </a:xfrm>
        </p:spPr>
        <p:txBody>
          <a:bodyPr>
            <a:normAutofit fontScale="25000" lnSpcReduction="20000"/>
          </a:bodyPr>
          <a:lstStyle/>
          <a:p>
            <a:pPr marL="0" indent="0">
              <a:spcBef>
                <a:spcPts val="600"/>
              </a:spcBef>
              <a:spcAft>
                <a:spcPts val="600"/>
              </a:spcAft>
              <a:buNone/>
            </a:pPr>
            <a:r>
              <a:rPr lang="es-ES" sz="7200" dirty="0"/>
              <a:t>Implemente el siguiente juego de naipes, donde los naipes tienen valores</a:t>
            </a:r>
            <a:endParaRPr lang="es-419" sz="7200" dirty="0"/>
          </a:p>
          <a:p>
            <a:pPr marL="0" indent="0">
              <a:spcBef>
                <a:spcPts val="600"/>
              </a:spcBef>
              <a:spcAft>
                <a:spcPts val="600"/>
              </a:spcAft>
              <a:buNone/>
            </a:pPr>
            <a:r>
              <a:rPr lang="es-ES" sz="7200" dirty="0"/>
              <a:t>del 1 al 13:</a:t>
            </a:r>
            <a:endParaRPr lang="es-419" sz="7200" dirty="0"/>
          </a:p>
          <a:p>
            <a:pPr marL="0" indent="0">
              <a:spcBef>
                <a:spcPts val="600"/>
              </a:spcBef>
              <a:spcAft>
                <a:spcPts val="600"/>
              </a:spcAft>
              <a:buNone/>
            </a:pPr>
            <a:r>
              <a:rPr lang="es-ES" sz="7200" dirty="0"/>
              <a:t>1) Entregue 2 naipes aleatorios al jugador entre 1-13</a:t>
            </a:r>
            <a:endParaRPr lang="es-419" sz="7200" dirty="0"/>
          </a:p>
          <a:p>
            <a:pPr marL="0" indent="0">
              <a:spcBef>
                <a:spcPts val="600"/>
              </a:spcBef>
              <a:spcAft>
                <a:spcPts val="600"/>
              </a:spcAft>
              <a:buNone/>
            </a:pPr>
            <a:r>
              <a:rPr lang="es-ES" sz="7200" dirty="0"/>
              <a:t>2) Los naipes entregados deben ser almacenados en una lista</a:t>
            </a:r>
            <a:endParaRPr lang="es-419" sz="7200" dirty="0"/>
          </a:p>
          <a:p>
            <a:pPr marL="0" indent="0">
              <a:spcBef>
                <a:spcPts val="600"/>
              </a:spcBef>
              <a:spcAft>
                <a:spcPts val="600"/>
              </a:spcAft>
              <a:buNone/>
            </a:pPr>
            <a:r>
              <a:rPr lang="es-ES" sz="7200" dirty="0"/>
              <a:t>3) Muéstrele al jugador sus naipes</a:t>
            </a:r>
            <a:endParaRPr lang="es-419" sz="7200" dirty="0"/>
          </a:p>
          <a:p>
            <a:pPr marL="0" indent="0">
              <a:spcBef>
                <a:spcPts val="600"/>
              </a:spcBef>
              <a:spcAft>
                <a:spcPts val="600"/>
              </a:spcAft>
              <a:buNone/>
            </a:pPr>
            <a:r>
              <a:rPr lang="es-ES" sz="7200" dirty="0"/>
              <a:t>4) Luego pregúntele al jugador que elija una de las siguientes opciones:</a:t>
            </a:r>
            <a:endParaRPr lang="es-419" sz="7200" dirty="0"/>
          </a:p>
          <a:p>
            <a:pPr marL="0" indent="0">
              <a:spcBef>
                <a:spcPts val="600"/>
              </a:spcBef>
              <a:spcAft>
                <a:spcPts val="600"/>
              </a:spcAft>
              <a:buNone/>
            </a:pPr>
            <a:r>
              <a:rPr lang="es-ES" sz="7200" dirty="0"/>
              <a:t>a. Escoger otro naipe</a:t>
            </a:r>
            <a:endParaRPr lang="es-419" sz="7200" dirty="0"/>
          </a:p>
          <a:p>
            <a:pPr marL="0" indent="0">
              <a:spcBef>
                <a:spcPts val="600"/>
              </a:spcBef>
              <a:spcAft>
                <a:spcPts val="600"/>
              </a:spcAft>
              <a:buNone/>
            </a:pPr>
            <a:r>
              <a:rPr lang="es-ES" sz="7200" dirty="0"/>
              <a:t>b. Salir</a:t>
            </a:r>
            <a:endParaRPr lang="es-419" sz="7200" dirty="0"/>
          </a:p>
          <a:p>
            <a:pPr marL="0" indent="0">
              <a:spcBef>
                <a:spcPts val="600"/>
              </a:spcBef>
              <a:spcAft>
                <a:spcPts val="600"/>
              </a:spcAft>
              <a:buNone/>
            </a:pPr>
            <a:r>
              <a:rPr lang="es-ES" sz="7200" dirty="0"/>
              <a:t>5) Si elige la opción 1, se le da otro naipe aleatorio y regresa al paso 3)</a:t>
            </a:r>
            <a:endParaRPr lang="es-419" sz="7200" dirty="0"/>
          </a:p>
          <a:p>
            <a:pPr marL="0" indent="0">
              <a:spcBef>
                <a:spcPts val="600"/>
              </a:spcBef>
              <a:spcAft>
                <a:spcPts val="600"/>
              </a:spcAft>
              <a:buNone/>
            </a:pPr>
            <a:r>
              <a:rPr lang="es-ES" sz="7200" dirty="0"/>
              <a:t>a. El nuevo naipe se añade también al listado de naipes</a:t>
            </a:r>
            <a:endParaRPr lang="es-419" sz="7200" dirty="0"/>
          </a:p>
          <a:p>
            <a:pPr marL="0" indent="0">
              <a:spcBef>
                <a:spcPts val="600"/>
              </a:spcBef>
              <a:spcAft>
                <a:spcPts val="600"/>
              </a:spcAft>
              <a:buNone/>
            </a:pPr>
            <a:r>
              <a:rPr lang="es-ES" sz="7200" dirty="0"/>
              <a:t>6) Si elige la opción 2 ir al paso 7) :</a:t>
            </a:r>
            <a:endParaRPr lang="es-419" sz="7200" dirty="0"/>
          </a:p>
          <a:p>
            <a:pPr marL="0" indent="0">
              <a:spcBef>
                <a:spcPts val="600"/>
              </a:spcBef>
              <a:spcAft>
                <a:spcPts val="600"/>
              </a:spcAft>
              <a:buNone/>
            </a:pPr>
            <a:r>
              <a:rPr lang="es-ES" sz="7200" dirty="0"/>
              <a:t>a. no hacer nada</a:t>
            </a:r>
            <a:endParaRPr lang="es-419" sz="7200" dirty="0"/>
          </a:p>
          <a:p>
            <a:pPr marL="0" indent="0">
              <a:spcBef>
                <a:spcPts val="600"/>
              </a:spcBef>
              <a:spcAft>
                <a:spcPts val="600"/>
              </a:spcAft>
              <a:buNone/>
            </a:pPr>
            <a:r>
              <a:rPr lang="es-ES" sz="7200" dirty="0"/>
              <a:t>7) Luego se muestra nuevamente todos los naipes al jugador y el total de la suma</a:t>
            </a:r>
            <a:endParaRPr lang="es-419" sz="7200" dirty="0"/>
          </a:p>
          <a:p>
            <a:pPr marL="0" indent="0">
              <a:spcBef>
                <a:spcPts val="600"/>
              </a:spcBef>
              <a:spcAft>
                <a:spcPts val="600"/>
              </a:spcAft>
              <a:buNone/>
            </a:pPr>
            <a:r>
              <a:rPr lang="es-ES" sz="7200" dirty="0"/>
              <a:t>de todos sus naipes</a:t>
            </a:r>
            <a:endParaRPr lang="es-419" sz="7200" dirty="0"/>
          </a:p>
          <a:p>
            <a:pPr marL="0" indent="0">
              <a:spcBef>
                <a:spcPts val="600"/>
              </a:spcBef>
              <a:spcAft>
                <a:spcPts val="600"/>
              </a:spcAft>
              <a:buNone/>
            </a:pPr>
            <a:r>
              <a:rPr lang="es-ES" sz="7200" dirty="0"/>
              <a:t>a. Si el total es mayor o igual 20, le dirá al jugador que Ganó</a:t>
            </a:r>
            <a:endParaRPr lang="es-419" sz="7200" dirty="0"/>
          </a:p>
          <a:p>
            <a:pPr marL="0" indent="0">
              <a:spcBef>
                <a:spcPts val="600"/>
              </a:spcBef>
              <a:spcAft>
                <a:spcPts val="600"/>
              </a:spcAft>
              <a:buNone/>
            </a:pPr>
            <a:r>
              <a:rPr lang="es-ES" sz="7200" dirty="0"/>
              <a:t>b. Si el total es menor a 20, le dirá que Perdió</a:t>
            </a:r>
            <a:endParaRPr lang="es-419" sz="7200" dirty="0"/>
          </a:p>
          <a:p>
            <a:pPr marL="0" indent="0">
              <a:spcBef>
                <a:spcPts val="600"/>
              </a:spcBef>
              <a:spcAft>
                <a:spcPts val="600"/>
              </a:spcAft>
              <a:buNone/>
            </a:pPr>
            <a:r>
              <a:rPr lang="es-ES" sz="7200" dirty="0"/>
              <a:t>8) Fin</a:t>
            </a:r>
            <a:endParaRPr lang="es-419" sz="7200" dirty="0"/>
          </a:p>
          <a:p>
            <a:pPr marL="0" indent="0">
              <a:lnSpc>
                <a:spcPct val="120000"/>
              </a:lnSpc>
              <a:buNone/>
            </a:pPr>
            <a:endParaRPr lang="es-419" sz="3200" dirty="0"/>
          </a:p>
        </p:txBody>
      </p:sp>
    </p:spTree>
    <p:extLst>
      <p:ext uri="{BB962C8B-B14F-4D97-AF65-F5344CB8AC3E}">
        <p14:creationId xmlns:p14="http://schemas.microsoft.com/office/powerpoint/2010/main" val="2845533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607F4-12E7-4361-9C81-8EDEAFC7B2C6}"/>
              </a:ext>
            </a:extLst>
          </p:cNvPr>
          <p:cNvSpPr>
            <a:spLocks noGrp="1"/>
          </p:cNvSpPr>
          <p:nvPr>
            <p:ph type="title"/>
          </p:nvPr>
        </p:nvSpPr>
        <p:spPr>
          <a:xfrm>
            <a:off x="1371600" y="62946"/>
            <a:ext cx="9601200" cy="1485900"/>
          </a:xfrm>
        </p:spPr>
        <p:txBody>
          <a:bodyPr/>
          <a:lstStyle/>
          <a:p>
            <a:r>
              <a:rPr lang="es-419" dirty="0"/>
              <a:t>Bucle </a:t>
            </a:r>
            <a:r>
              <a:rPr lang="es-419" dirty="0" err="1"/>
              <a:t>While</a:t>
            </a:r>
            <a:endParaRPr lang="es-419" dirty="0"/>
          </a:p>
        </p:txBody>
      </p:sp>
      <p:sp>
        <p:nvSpPr>
          <p:cNvPr id="3" name="Marcador de contenido 2">
            <a:extLst>
              <a:ext uri="{FF2B5EF4-FFF2-40B4-BE49-F238E27FC236}">
                <a16:creationId xmlns:a16="http://schemas.microsoft.com/office/drawing/2014/main" id="{55E393AE-55CC-41BE-8CE1-C7C980A29013}"/>
              </a:ext>
            </a:extLst>
          </p:cNvPr>
          <p:cNvSpPr>
            <a:spLocks noGrp="1"/>
          </p:cNvSpPr>
          <p:nvPr>
            <p:ph idx="1"/>
          </p:nvPr>
        </p:nvSpPr>
        <p:spPr>
          <a:xfrm>
            <a:off x="1371600" y="699878"/>
            <a:ext cx="9601200" cy="4972050"/>
          </a:xfrm>
        </p:spPr>
        <p:txBody>
          <a:bodyPr>
            <a:normAutofit/>
          </a:bodyPr>
          <a:lstStyle/>
          <a:p>
            <a:pPr marL="0" indent="0">
              <a:lnSpc>
                <a:spcPct val="120000"/>
              </a:lnSpc>
              <a:buNone/>
            </a:pPr>
            <a:r>
              <a:rPr lang="es-ES" sz="2800" dirty="0"/>
              <a:t>Escriba un programa que pida primero dos números enteros (mínimo y máximo) y que después pida números enteros situados entre ellos. El programa terminará cuando se escriba un número que no esté comprendido entre los dos valores iniciales. El programa termina escribiendo la cantidad de números escritos.</a:t>
            </a:r>
            <a:endParaRPr lang="es-419" sz="2800" dirty="0"/>
          </a:p>
          <a:p>
            <a:pPr marL="0" indent="0">
              <a:lnSpc>
                <a:spcPct val="120000"/>
              </a:lnSpc>
              <a:buNone/>
            </a:pPr>
            <a:endParaRPr lang="es-419" sz="4000" dirty="0"/>
          </a:p>
        </p:txBody>
      </p:sp>
    </p:spTree>
    <p:extLst>
      <p:ext uri="{BB962C8B-B14F-4D97-AF65-F5344CB8AC3E}">
        <p14:creationId xmlns:p14="http://schemas.microsoft.com/office/powerpoint/2010/main" val="2496691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607F4-12E7-4361-9C81-8EDEAFC7B2C6}"/>
              </a:ext>
            </a:extLst>
          </p:cNvPr>
          <p:cNvSpPr>
            <a:spLocks noGrp="1"/>
          </p:cNvSpPr>
          <p:nvPr>
            <p:ph type="title"/>
          </p:nvPr>
        </p:nvSpPr>
        <p:spPr>
          <a:xfrm>
            <a:off x="1371600" y="62946"/>
            <a:ext cx="9601200" cy="1485900"/>
          </a:xfrm>
        </p:spPr>
        <p:txBody>
          <a:bodyPr/>
          <a:lstStyle/>
          <a:p>
            <a:r>
              <a:rPr lang="es-419" dirty="0"/>
              <a:t>Bucle </a:t>
            </a:r>
            <a:r>
              <a:rPr lang="es-419" dirty="0" err="1"/>
              <a:t>While</a:t>
            </a:r>
            <a:endParaRPr lang="es-419" dirty="0"/>
          </a:p>
        </p:txBody>
      </p:sp>
      <p:sp>
        <p:nvSpPr>
          <p:cNvPr id="3" name="Marcador de contenido 2">
            <a:extLst>
              <a:ext uri="{FF2B5EF4-FFF2-40B4-BE49-F238E27FC236}">
                <a16:creationId xmlns:a16="http://schemas.microsoft.com/office/drawing/2014/main" id="{55E393AE-55CC-41BE-8CE1-C7C980A29013}"/>
              </a:ext>
            </a:extLst>
          </p:cNvPr>
          <p:cNvSpPr>
            <a:spLocks noGrp="1"/>
          </p:cNvSpPr>
          <p:nvPr>
            <p:ph idx="1"/>
          </p:nvPr>
        </p:nvSpPr>
        <p:spPr>
          <a:xfrm>
            <a:off x="1371600" y="699878"/>
            <a:ext cx="9601200" cy="4972050"/>
          </a:xfrm>
        </p:spPr>
        <p:txBody>
          <a:bodyPr>
            <a:normAutofit/>
          </a:bodyPr>
          <a:lstStyle/>
          <a:p>
            <a:pPr marL="0" indent="0">
              <a:buNone/>
            </a:pPr>
            <a:r>
              <a:rPr lang="es-419" sz="3200" dirty="0"/>
              <a:t>El programa permite al usuario calificar alumno por alumno, y le pregunta después de cada calificación si quiere continuar, si le da no, el programa termina y muestra una lista de los alumnos calificados con su respectiva nota.</a:t>
            </a:r>
          </a:p>
          <a:p>
            <a:pPr marL="0" indent="0">
              <a:lnSpc>
                <a:spcPct val="120000"/>
              </a:lnSpc>
              <a:buNone/>
            </a:pPr>
            <a:endParaRPr lang="es-419" sz="5400" dirty="0"/>
          </a:p>
        </p:txBody>
      </p:sp>
    </p:spTree>
    <p:extLst>
      <p:ext uri="{BB962C8B-B14F-4D97-AF65-F5344CB8AC3E}">
        <p14:creationId xmlns:p14="http://schemas.microsoft.com/office/powerpoint/2010/main" val="2341419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607F4-12E7-4361-9C81-8EDEAFC7B2C6}"/>
              </a:ext>
            </a:extLst>
          </p:cNvPr>
          <p:cNvSpPr>
            <a:spLocks noGrp="1"/>
          </p:cNvSpPr>
          <p:nvPr>
            <p:ph type="title"/>
          </p:nvPr>
        </p:nvSpPr>
        <p:spPr>
          <a:xfrm>
            <a:off x="1371600" y="62946"/>
            <a:ext cx="9601200" cy="1485900"/>
          </a:xfrm>
        </p:spPr>
        <p:txBody>
          <a:bodyPr/>
          <a:lstStyle/>
          <a:p>
            <a:r>
              <a:rPr lang="es-419" dirty="0"/>
              <a:t>Bucle </a:t>
            </a:r>
            <a:r>
              <a:rPr lang="es-419" dirty="0" err="1"/>
              <a:t>While</a:t>
            </a:r>
            <a:endParaRPr lang="es-419" dirty="0"/>
          </a:p>
        </p:txBody>
      </p:sp>
      <p:graphicFrame>
        <p:nvGraphicFramePr>
          <p:cNvPr id="6" name="Tabla 5">
            <a:extLst>
              <a:ext uri="{FF2B5EF4-FFF2-40B4-BE49-F238E27FC236}">
                <a16:creationId xmlns:a16="http://schemas.microsoft.com/office/drawing/2014/main" id="{90939C7C-999D-4A0B-A23E-AA3523F6BD7A}"/>
              </a:ext>
            </a:extLst>
          </p:cNvPr>
          <p:cNvGraphicFramePr>
            <a:graphicFrameLocks noGrp="1"/>
          </p:cNvGraphicFramePr>
          <p:nvPr>
            <p:extLst>
              <p:ext uri="{D42A27DB-BD31-4B8C-83A1-F6EECF244321}">
                <p14:modId xmlns:p14="http://schemas.microsoft.com/office/powerpoint/2010/main" val="2614192809"/>
              </p:ext>
            </p:extLst>
          </p:nvPr>
        </p:nvGraphicFramePr>
        <p:xfrm>
          <a:off x="1295400" y="1056923"/>
          <a:ext cx="9601200" cy="5296853"/>
        </p:xfrm>
        <a:graphic>
          <a:graphicData uri="http://schemas.openxmlformats.org/drawingml/2006/table">
            <a:tbl>
              <a:tblPr firstRow="1" firstCol="1" bandRow="1">
                <a:tableStyleId>{5C22544A-7EE6-4342-B048-85BDC9FD1C3A}</a:tableStyleId>
              </a:tblPr>
              <a:tblGrid>
                <a:gridCol w="9601200">
                  <a:extLst>
                    <a:ext uri="{9D8B030D-6E8A-4147-A177-3AD203B41FA5}">
                      <a16:colId xmlns:a16="http://schemas.microsoft.com/office/drawing/2014/main" val="2461007819"/>
                    </a:ext>
                  </a:extLst>
                </a:gridCol>
              </a:tblGrid>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Una entidad bancaria muy reconocida del país, requiere que se le desarrolle un Software que permita ingresar para n cantidad de clientes los siguientes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43279280"/>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datos: Nombre del cliente, cantidad de dinero que va a ingresar a la cuenta; el banco además requiere que la aplicación le permita al usuario ver cuánto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03712838"/>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dinero tiene digitando su nombre, y poder calcular cuántos intereses le dará dicho monto durante un periodo de tiempo determinado también digitando su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28722909"/>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nombre. El banco paga 5% de interés anual.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91017655"/>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Se debe crear un menú que contenga las siguientes opciones: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34929582"/>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1.Crear cliente. (para ingresar el nombre y el monto que deposita en la cuenta)</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2.Ver cuenta. (permite ver la cantidad de dinero en la cuenta)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21241134"/>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3.Calcular intereses. (ver la cantidad de dinero que tendrá en una cantidad de tiempo) 4.Salir.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0000257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Para calcular los intereses utilice la siguiente formula.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1115905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c = p (1+r) n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75511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en donde p es el monto que se invirtió originalmente (es decir, el monto principal) r es la tasa de interés anual (por ejemplo, use 0.05 para el 5%)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29071802"/>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n es el número de años. c es la cantidad depositada al final del n-</a:t>
                      </a:r>
                      <a:r>
                        <a:rPr lang="es-ES" sz="1800" dirty="0" err="1">
                          <a:solidFill>
                            <a:sysClr val="windowText" lastClr="000000"/>
                          </a:solidFill>
                          <a:effectLst/>
                        </a:rPr>
                        <a:t>ésimo</a:t>
                      </a:r>
                      <a:r>
                        <a:rPr lang="es-ES" sz="1800" dirty="0">
                          <a:solidFill>
                            <a:sysClr val="windowText" lastClr="000000"/>
                          </a:solidFill>
                          <a:effectLst/>
                        </a:rPr>
                        <a:t> año.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9766092"/>
                  </a:ext>
                </a:extLst>
              </a:tr>
            </a:tbl>
          </a:graphicData>
        </a:graphic>
      </p:graphicFrame>
    </p:spTree>
    <p:extLst>
      <p:ext uri="{BB962C8B-B14F-4D97-AF65-F5344CB8AC3E}">
        <p14:creationId xmlns:p14="http://schemas.microsoft.com/office/powerpoint/2010/main" val="515422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609ED7-0D97-48A3-B276-A42EE0173274}"/>
              </a:ext>
            </a:extLst>
          </p:cNvPr>
          <p:cNvSpPr>
            <a:spLocks noGrp="1"/>
          </p:cNvSpPr>
          <p:nvPr>
            <p:ph type="title"/>
          </p:nvPr>
        </p:nvSpPr>
        <p:spPr>
          <a:xfrm>
            <a:off x="1371600" y="-3317"/>
            <a:ext cx="9601200" cy="665922"/>
          </a:xfrm>
        </p:spPr>
        <p:txBody>
          <a:bodyPr>
            <a:normAutofit fontScale="90000"/>
          </a:bodyPr>
          <a:lstStyle/>
          <a:p>
            <a:r>
              <a:rPr lang="es-419" dirty="0"/>
              <a:t>Buscaminas</a:t>
            </a:r>
          </a:p>
        </p:txBody>
      </p:sp>
      <p:pic>
        <p:nvPicPr>
          <p:cNvPr id="5" name="Marcador de contenido 4">
            <a:extLst>
              <a:ext uri="{FF2B5EF4-FFF2-40B4-BE49-F238E27FC236}">
                <a16:creationId xmlns:a16="http://schemas.microsoft.com/office/drawing/2014/main" id="{49905B8A-822C-4CA8-9E7D-2A95C2F9B693}"/>
              </a:ext>
            </a:extLst>
          </p:cNvPr>
          <p:cNvPicPr>
            <a:picLocks noGrp="1" noChangeAspect="1"/>
          </p:cNvPicPr>
          <p:nvPr>
            <p:ph idx="1"/>
          </p:nvPr>
        </p:nvPicPr>
        <p:blipFill rotWithShape="1">
          <a:blip r:embed="rId2"/>
          <a:srcRect t="7585" b="50922"/>
          <a:stretch/>
        </p:blipFill>
        <p:spPr>
          <a:xfrm>
            <a:off x="2433407" y="755373"/>
            <a:ext cx="7982802" cy="5879220"/>
          </a:xfrm>
        </p:spPr>
      </p:pic>
    </p:spTree>
    <p:extLst>
      <p:ext uri="{BB962C8B-B14F-4D97-AF65-F5344CB8AC3E}">
        <p14:creationId xmlns:p14="http://schemas.microsoft.com/office/powerpoint/2010/main" val="2312890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607F4-12E7-4361-9C81-8EDEAFC7B2C6}"/>
              </a:ext>
            </a:extLst>
          </p:cNvPr>
          <p:cNvSpPr>
            <a:spLocks noGrp="1"/>
          </p:cNvSpPr>
          <p:nvPr>
            <p:ph type="title"/>
          </p:nvPr>
        </p:nvSpPr>
        <p:spPr>
          <a:xfrm>
            <a:off x="1371600" y="62946"/>
            <a:ext cx="9601200" cy="1485900"/>
          </a:xfrm>
        </p:spPr>
        <p:txBody>
          <a:bodyPr/>
          <a:lstStyle/>
          <a:p>
            <a:r>
              <a:rPr lang="es-419" dirty="0"/>
              <a:t>Bucle </a:t>
            </a:r>
            <a:r>
              <a:rPr lang="es-419" dirty="0" err="1"/>
              <a:t>While</a:t>
            </a:r>
            <a:endParaRPr lang="es-419" dirty="0"/>
          </a:p>
        </p:txBody>
      </p:sp>
      <p:graphicFrame>
        <p:nvGraphicFramePr>
          <p:cNvPr id="6" name="Tabla 5">
            <a:extLst>
              <a:ext uri="{FF2B5EF4-FFF2-40B4-BE49-F238E27FC236}">
                <a16:creationId xmlns:a16="http://schemas.microsoft.com/office/drawing/2014/main" id="{90939C7C-999D-4A0B-A23E-AA3523F6BD7A}"/>
              </a:ext>
            </a:extLst>
          </p:cNvPr>
          <p:cNvGraphicFramePr>
            <a:graphicFrameLocks noGrp="1"/>
          </p:cNvGraphicFramePr>
          <p:nvPr>
            <p:extLst>
              <p:ext uri="{D42A27DB-BD31-4B8C-83A1-F6EECF244321}">
                <p14:modId xmlns:p14="http://schemas.microsoft.com/office/powerpoint/2010/main" val="2605707594"/>
              </p:ext>
            </p:extLst>
          </p:nvPr>
        </p:nvGraphicFramePr>
        <p:xfrm>
          <a:off x="1295400" y="1056923"/>
          <a:ext cx="9601200" cy="8786500"/>
        </p:xfrm>
        <a:graphic>
          <a:graphicData uri="http://schemas.openxmlformats.org/drawingml/2006/table">
            <a:tbl>
              <a:tblPr firstRow="1" firstCol="1" bandRow="1">
                <a:tableStyleId>{5C22544A-7EE6-4342-B048-85BDC9FD1C3A}</a:tableStyleId>
              </a:tblPr>
              <a:tblGrid>
                <a:gridCol w="9601200">
                  <a:extLst>
                    <a:ext uri="{9D8B030D-6E8A-4147-A177-3AD203B41FA5}">
                      <a16:colId xmlns:a16="http://schemas.microsoft.com/office/drawing/2014/main" val="2461007819"/>
                    </a:ext>
                  </a:extLst>
                </a:gridCol>
              </a:tblGrid>
              <a:tr h="0">
                <a:tc>
                  <a:txBody>
                    <a:bodyPr/>
                    <a:lstStyle/>
                    <a:p>
                      <a:r>
                        <a:rPr lang="es-ES" sz="1800" b="1" kern="1200" dirty="0">
                          <a:solidFill>
                            <a:schemeClr val="tx1"/>
                          </a:solidFill>
                          <a:effectLst/>
                          <a:latin typeface="+mn-lt"/>
                          <a:ea typeface="+mn-ea"/>
                          <a:cs typeface="+mn-cs"/>
                        </a:rPr>
                        <a:t>Implemente el siguiente juego de naipes, donde los naipes tienen valores</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del 1 al 13:</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1) Entregue 2 naipes aleatorios al jugador entre 1-13</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2) Los naipes entregados deben ser almacenados en una lista</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3) Muéstrele al jugador sus naipes</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4) Luego pregúntele al jugador que elija una de las siguientes opciones:</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a. Escoger otro naipe</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b. Salir</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5) Si elige la opción 1, se le da otro naipe aleatorio y regresa al paso 3)</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a. El nuevo naipe se añade también al listado de naipes</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6) Si elige la opción 2 ir al paso 7) :</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a. no hacer nada</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7) Luego se muestra nuevamente todos los naipes al jugador y el total de la suma</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de todos sus naipes</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a. Si el total es mayor o igual 20, le dirá al jugador que Ganó</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b. Si el total es menor a 20, le dirá que Perdió</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8) Fin</a:t>
                      </a:r>
                      <a:endParaRPr lang="es-419" sz="1800" b="1" kern="1200" dirty="0">
                        <a:solidFill>
                          <a:schemeClr val="tx1"/>
                        </a:solidFill>
                        <a:effectLst/>
                        <a:latin typeface="+mn-lt"/>
                        <a:ea typeface="+mn-ea"/>
                        <a:cs typeface="+mn-cs"/>
                      </a:endParaRPr>
                    </a:p>
                  </a:txBody>
                  <a:tcPr marL="9525" marR="9525" marT="9525" marB="952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43279280"/>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03712838"/>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28722909"/>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91017655"/>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34929582"/>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21241134"/>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0000257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1115905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75511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29071802"/>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9766092"/>
                  </a:ext>
                </a:extLst>
              </a:tr>
            </a:tbl>
          </a:graphicData>
        </a:graphic>
      </p:graphicFrame>
    </p:spTree>
    <p:extLst>
      <p:ext uri="{BB962C8B-B14F-4D97-AF65-F5344CB8AC3E}">
        <p14:creationId xmlns:p14="http://schemas.microsoft.com/office/powerpoint/2010/main" val="3449726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44D872-2548-4ECB-92E9-49E7C8696E19}"/>
              </a:ext>
            </a:extLst>
          </p:cNvPr>
          <p:cNvSpPr>
            <a:spLocks noGrp="1"/>
          </p:cNvSpPr>
          <p:nvPr>
            <p:ph type="ctrTitle"/>
          </p:nvPr>
        </p:nvSpPr>
        <p:spPr/>
        <p:txBody>
          <a:bodyPr/>
          <a:lstStyle/>
          <a:p>
            <a:r>
              <a:rPr lang="es-419" dirty="0" err="1"/>
              <a:t>Hiperayudantias</a:t>
            </a:r>
            <a:endParaRPr lang="es-419" dirty="0"/>
          </a:p>
        </p:txBody>
      </p:sp>
      <p:sp>
        <p:nvSpPr>
          <p:cNvPr id="3" name="Subtítulo 2">
            <a:extLst>
              <a:ext uri="{FF2B5EF4-FFF2-40B4-BE49-F238E27FC236}">
                <a16:creationId xmlns:a16="http://schemas.microsoft.com/office/drawing/2014/main" id="{97696E80-2F9D-4F62-B342-82F0824939EE}"/>
              </a:ext>
            </a:extLst>
          </p:cNvPr>
          <p:cNvSpPr>
            <a:spLocks noGrp="1"/>
          </p:cNvSpPr>
          <p:nvPr>
            <p:ph type="subTitle" idx="1"/>
          </p:nvPr>
        </p:nvSpPr>
        <p:spPr/>
        <p:txBody>
          <a:bodyPr/>
          <a:lstStyle/>
          <a:p>
            <a:r>
              <a:rPr lang="es-419" dirty="0" err="1"/>
              <a:t>Ayudantias</a:t>
            </a:r>
            <a:r>
              <a:rPr lang="es-419" dirty="0"/>
              <a:t> - 2017</a:t>
            </a:r>
          </a:p>
        </p:txBody>
      </p:sp>
    </p:spTree>
    <p:extLst>
      <p:ext uri="{BB962C8B-B14F-4D97-AF65-F5344CB8AC3E}">
        <p14:creationId xmlns:p14="http://schemas.microsoft.com/office/powerpoint/2010/main" val="2319517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F669FF-DC0C-438B-A79D-42A5DB227DFF}"/>
              </a:ext>
            </a:extLst>
          </p:cNvPr>
          <p:cNvSpPr>
            <a:spLocks noGrp="1"/>
          </p:cNvSpPr>
          <p:nvPr>
            <p:ph type="title"/>
          </p:nvPr>
        </p:nvSpPr>
        <p:spPr>
          <a:xfrm>
            <a:off x="1371600" y="247650"/>
            <a:ext cx="9601200" cy="1485900"/>
          </a:xfrm>
        </p:spPr>
        <p:txBody>
          <a:bodyPr/>
          <a:lstStyle/>
          <a:p>
            <a:r>
              <a:rPr lang="es-419" dirty="0"/>
              <a:t>Listas y </a:t>
            </a:r>
            <a:r>
              <a:rPr lang="es-419" dirty="0" err="1"/>
              <a:t>Slicing</a:t>
            </a:r>
            <a:endParaRPr lang="es-419" dirty="0"/>
          </a:p>
        </p:txBody>
      </p:sp>
      <p:pic>
        <p:nvPicPr>
          <p:cNvPr id="4" name="Imagen 3">
            <a:extLst>
              <a:ext uri="{FF2B5EF4-FFF2-40B4-BE49-F238E27FC236}">
                <a16:creationId xmlns:a16="http://schemas.microsoft.com/office/drawing/2014/main" id="{32A474DB-F72D-4B2E-93E0-024CCD561CF8}"/>
              </a:ext>
            </a:extLst>
          </p:cNvPr>
          <p:cNvPicPr>
            <a:picLocks noChangeAspect="1"/>
          </p:cNvPicPr>
          <p:nvPr/>
        </p:nvPicPr>
        <p:blipFill>
          <a:blip r:embed="rId2"/>
          <a:stretch>
            <a:fillRect/>
          </a:stretch>
        </p:blipFill>
        <p:spPr>
          <a:xfrm>
            <a:off x="825551" y="1105469"/>
            <a:ext cx="10461147" cy="4611904"/>
          </a:xfrm>
          <a:prstGeom prst="rect">
            <a:avLst/>
          </a:prstGeom>
        </p:spPr>
      </p:pic>
    </p:spTree>
    <p:extLst>
      <p:ext uri="{BB962C8B-B14F-4D97-AF65-F5344CB8AC3E}">
        <p14:creationId xmlns:p14="http://schemas.microsoft.com/office/powerpoint/2010/main" val="222605347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253</TotalTime>
  <Words>1226</Words>
  <Application>Microsoft Office PowerPoint</Application>
  <PresentationFormat>Panorámica</PresentationFormat>
  <Paragraphs>176</Paragraphs>
  <Slides>18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Calibri</vt:lpstr>
      <vt:lpstr>Franklin Gothic Book</vt:lpstr>
      <vt:lpstr>Times New Roman</vt:lpstr>
      <vt:lpstr>Crop</vt:lpstr>
      <vt:lpstr>Fundamentos de programación</vt:lpstr>
      <vt:lpstr>Bucle While</vt:lpstr>
      <vt:lpstr>Bucle While</vt:lpstr>
      <vt:lpstr>Bucle While</vt:lpstr>
      <vt:lpstr>Bucle While</vt:lpstr>
      <vt:lpstr>Buscaminas</vt:lpstr>
      <vt:lpstr>Bucle While</vt:lpstr>
      <vt:lpstr>Hiperayudantias</vt:lpstr>
      <vt:lpstr>Listas y Slicing</vt:lpstr>
      <vt:lpstr>Listas y bucles</vt:lpstr>
      <vt:lpstr>Listas y Bucles</vt:lpstr>
      <vt:lpstr>Presentación de PowerPoint</vt:lpstr>
      <vt:lpstr>Presentación de PowerPoint</vt:lpstr>
      <vt:lpstr>Conteo</vt:lpstr>
      <vt:lpstr>Presentación de PowerPoint</vt:lpstr>
      <vt:lpstr>Numpy (1-dim)</vt:lpstr>
      <vt:lpstr>Zoologicos - Numpy</vt:lpstr>
      <vt:lpstr>Zoologicos - Numpy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programación</dc:title>
  <dc:creator>César Carlier</dc:creator>
  <cp:lastModifiedBy>César Carlier</cp:lastModifiedBy>
  <cp:revision>16</cp:revision>
  <dcterms:created xsi:type="dcterms:W3CDTF">2017-11-10T15:07:31Z</dcterms:created>
  <dcterms:modified xsi:type="dcterms:W3CDTF">2017-11-17T17:52:41Z</dcterms:modified>
</cp:coreProperties>
</file>