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 id="285" r:id="rId31"/>
    <p:sldId id="286" r:id="rId32"/>
    <p:sldId id="288" r:id="rId33"/>
    <p:sldId id="290" r:id="rId34"/>
    <p:sldId id="289"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964096"/>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3708D-56F5-4D75-B445-EAF805E8DB33}"/>
              </a:ext>
            </a:extLst>
          </p:cNvPr>
          <p:cNvSpPr>
            <a:spLocks noGrp="1"/>
          </p:cNvSpPr>
          <p:nvPr>
            <p:ph type="title"/>
          </p:nvPr>
        </p:nvSpPr>
        <p:spPr>
          <a:xfrm>
            <a:off x="695739" y="0"/>
            <a:ext cx="9601200" cy="1485900"/>
          </a:xfrm>
        </p:spPr>
        <p:txBody>
          <a:bodyPr/>
          <a:lstStyle/>
          <a:p>
            <a:r>
              <a:rPr lang="es-419" dirty="0"/>
              <a:t>Funciones Tupla</a:t>
            </a:r>
          </a:p>
        </p:txBody>
      </p:sp>
      <p:sp>
        <p:nvSpPr>
          <p:cNvPr id="3" name="Marcador de contenido 2">
            <a:extLst>
              <a:ext uri="{FF2B5EF4-FFF2-40B4-BE49-F238E27FC236}">
                <a16:creationId xmlns:a16="http://schemas.microsoft.com/office/drawing/2014/main" id="{71BD183F-C63D-420C-B33B-FFB8D5550AB5}"/>
              </a:ext>
            </a:extLst>
          </p:cNvPr>
          <p:cNvSpPr>
            <a:spLocks noGrp="1"/>
          </p:cNvSpPr>
          <p:nvPr>
            <p:ph idx="1"/>
          </p:nvPr>
        </p:nvSpPr>
        <p:spPr>
          <a:xfrm>
            <a:off x="695738" y="629477"/>
            <a:ext cx="11496261" cy="5850835"/>
          </a:xfrm>
        </p:spPr>
        <p:txBody>
          <a:bodyPr>
            <a:normAutofit/>
          </a:bodyPr>
          <a:lstStyle/>
          <a:p>
            <a:r>
              <a:rPr lang="es-419" b="1" dirty="0"/>
              <a:t>Parte 1</a:t>
            </a:r>
            <a:endParaRPr lang="es-419" dirty="0"/>
          </a:p>
          <a:p>
            <a:r>
              <a:rPr lang="es-419" dirty="0"/>
              <a:t>Una empresa de seguros por fin de año a decidido otorgar un bono a sus trabajadores. </a:t>
            </a:r>
          </a:p>
          <a:p>
            <a:r>
              <a:rPr lang="es-419" dirty="0"/>
              <a:t>Para ello lo han contratado a usted para que los ayude, donde usted cuenta con una lista de tuplas de tamaño n con el siguiente formato: [(Nombre </a:t>
            </a:r>
            <a:r>
              <a:rPr lang="es-419" dirty="0" err="1"/>
              <a:t>Empleado,Años</a:t>
            </a:r>
            <a:r>
              <a:rPr lang="es-419" dirty="0"/>
              <a:t> de </a:t>
            </a:r>
            <a:r>
              <a:rPr lang="es-419" dirty="0" err="1"/>
              <a:t>trabajo,edad</a:t>
            </a:r>
            <a:r>
              <a:rPr lang="es-419" dirty="0"/>
              <a:t>),...] (</a:t>
            </a:r>
            <a:r>
              <a:rPr lang="es-419" b="1" dirty="0"/>
              <a:t>Asuma que no hay nombres repetidos</a:t>
            </a:r>
            <a:r>
              <a:rPr lang="es-419" dirty="0"/>
              <a:t>). Con esta información se pide escribir una función llamada </a:t>
            </a:r>
            <a:r>
              <a:rPr lang="es-419" b="1" dirty="0" err="1"/>
              <a:t>calcularBonos</a:t>
            </a:r>
            <a:r>
              <a:rPr lang="es-419" b="1" dirty="0"/>
              <a:t>(</a:t>
            </a:r>
            <a:r>
              <a:rPr lang="es-419" b="1" dirty="0" err="1"/>
              <a:t>listaEmpleados</a:t>
            </a:r>
            <a:r>
              <a:rPr lang="es-419" b="1" dirty="0"/>
              <a:t>) </a:t>
            </a:r>
            <a:r>
              <a:rPr lang="es-419" dirty="0"/>
              <a:t>la cual recibe la lista de tupla y permita calcular el "bono" para otorgarle a cada uno de los empleados. La fórmula para calcular el bono es: (300*Años)/100. La función debe retornar una lista de tuplas de la siguiente manera: [(Nombre </a:t>
            </a:r>
            <a:r>
              <a:rPr lang="es-419" dirty="0" err="1"/>
              <a:t>Empleado,Bono,edad</a:t>
            </a:r>
            <a:r>
              <a:rPr lang="es-419" dirty="0"/>
              <a:t>),...]</a:t>
            </a:r>
          </a:p>
          <a:p>
            <a:r>
              <a:rPr lang="es-419" b="1" dirty="0"/>
              <a:t>Parte 2</a:t>
            </a:r>
            <a:endParaRPr lang="es-419" dirty="0"/>
          </a:p>
          <a:p>
            <a:r>
              <a:rPr lang="es-419" dirty="0"/>
              <a:t>Escribir una función llamada </a:t>
            </a:r>
            <a:r>
              <a:rPr lang="es-419" b="1" dirty="0" err="1"/>
              <a:t>calcularMáximoMinimo</a:t>
            </a:r>
            <a:r>
              <a:rPr lang="es-419" b="1" dirty="0"/>
              <a:t>(</a:t>
            </a:r>
            <a:r>
              <a:rPr lang="es-419" b="1" dirty="0" err="1"/>
              <a:t>listaBonos</a:t>
            </a:r>
            <a:r>
              <a:rPr lang="es-419" b="1" dirty="0"/>
              <a:t>)</a:t>
            </a:r>
            <a:r>
              <a:rPr lang="es-419" dirty="0"/>
              <a:t> que reciba la lista de tuplas  generada en la función anterior, donde retorne dos tuplas una con el  </a:t>
            </a:r>
            <a:r>
              <a:rPr lang="es-419" dirty="0" err="1"/>
              <a:t>nombre,edad</a:t>
            </a:r>
            <a:r>
              <a:rPr lang="es-419" dirty="0"/>
              <a:t> y valor del bono del empleado que recibe el  mayor "bono" y otra tupla con los datos del empleado que recibe menor “bono”.</a:t>
            </a:r>
          </a:p>
          <a:p>
            <a:r>
              <a:rPr lang="es-419" dirty="0"/>
              <a:t>Crear un menú para </a:t>
            </a:r>
            <a:r>
              <a:rPr lang="es-419"/>
              <a:t>estas funciones</a:t>
            </a:r>
            <a:r>
              <a:rPr lang="es-419" dirty="0"/>
              <a:t>.</a:t>
            </a:r>
            <a:br>
              <a:rPr lang="es-419" dirty="0"/>
            </a:br>
            <a:br>
              <a:rPr lang="es-419" dirty="0"/>
            </a:br>
            <a:endParaRPr lang="es-419" dirty="0"/>
          </a:p>
        </p:txBody>
      </p:sp>
    </p:spTree>
    <p:extLst>
      <p:ext uri="{BB962C8B-B14F-4D97-AF65-F5344CB8AC3E}">
        <p14:creationId xmlns:p14="http://schemas.microsoft.com/office/powerpoint/2010/main" val="81985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EB355-86AA-4C9A-A2F6-353438AC0C7F}"/>
              </a:ext>
            </a:extLst>
          </p:cNvPr>
          <p:cNvSpPr>
            <a:spLocks noGrp="1"/>
          </p:cNvSpPr>
          <p:nvPr>
            <p:ph type="title"/>
          </p:nvPr>
        </p:nvSpPr>
        <p:spPr/>
        <p:txBody>
          <a:bodyPr/>
          <a:lstStyle/>
          <a:p>
            <a:r>
              <a:rPr lang="es-419" dirty="0"/>
              <a:t>Colecciones - Diccionarios</a:t>
            </a:r>
          </a:p>
        </p:txBody>
      </p:sp>
      <p:sp>
        <p:nvSpPr>
          <p:cNvPr id="3" name="Marcador de contenido 2">
            <a:extLst>
              <a:ext uri="{FF2B5EF4-FFF2-40B4-BE49-F238E27FC236}">
                <a16:creationId xmlns:a16="http://schemas.microsoft.com/office/drawing/2014/main" id="{AAC75816-2633-4F10-9B4A-328F728EAC8E}"/>
              </a:ext>
            </a:extLst>
          </p:cNvPr>
          <p:cNvSpPr>
            <a:spLocks noGrp="1"/>
          </p:cNvSpPr>
          <p:nvPr>
            <p:ph idx="1"/>
          </p:nvPr>
        </p:nvSpPr>
        <p:spPr/>
        <p:txBody>
          <a:bodyPr>
            <a:normAutofit/>
          </a:bodyPr>
          <a:lstStyle/>
          <a:p>
            <a:r>
              <a:rPr lang="es-419" sz="2800" i="1" dirty="0"/>
              <a:t>Generar un programa que permita guardar 10 palabras ingresadas por el usuario en una lista y luego muestre en pantalla cada palabra con sus respectivos valores correspondientes al número de veces que fueron ingresadas por el usuario.</a:t>
            </a:r>
            <a:endParaRPr lang="es-419" sz="2800" dirty="0"/>
          </a:p>
        </p:txBody>
      </p:sp>
    </p:spTree>
    <p:extLst>
      <p:ext uri="{BB962C8B-B14F-4D97-AF65-F5344CB8AC3E}">
        <p14:creationId xmlns:p14="http://schemas.microsoft.com/office/powerpoint/2010/main" val="314489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5AE5F-2B68-4DDB-9F0E-2C1D6E3BC6EA}"/>
              </a:ext>
            </a:extLst>
          </p:cNvPr>
          <p:cNvSpPr>
            <a:spLocks noGrp="1"/>
          </p:cNvSpPr>
          <p:nvPr>
            <p:ph type="title"/>
          </p:nvPr>
        </p:nvSpPr>
        <p:spPr/>
        <p:txBody>
          <a:bodyPr/>
          <a:lstStyle/>
          <a:p>
            <a:r>
              <a:rPr lang="es-419" dirty="0"/>
              <a:t>Diccionarios</a:t>
            </a:r>
          </a:p>
        </p:txBody>
      </p:sp>
      <p:sp>
        <p:nvSpPr>
          <p:cNvPr id="3" name="Marcador de contenido 2">
            <a:extLst>
              <a:ext uri="{FF2B5EF4-FFF2-40B4-BE49-F238E27FC236}">
                <a16:creationId xmlns:a16="http://schemas.microsoft.com/office/drawing/2014/main" id="{C5A5E165-9466-43E6-B4A2-9C00A34C303A}"/>
              </a:ext>
            </a:extLst>
          </p:cNvPr>
          <p:cNvSpPr>
            <a:spLocks noGrp="1"/>
          </p:cNvSpPr>
          <p:nvPr>
            <p:ph idx="1"/>
          </p:nvPr>
        </p:nvSpPr>
        <p:spPr>
          <a:xfrm>
            <a:off x="1371600" y="1325217"/>
            <a:ext cx="9601200" cy="4542183"/>
          </a:xfrm>
        </p:spPr>
        <p:txBody>
          <a:bodyPr>
            <a:normAutofit/>
          </a:bodyPr>
          <a:lstStyle/>
          <a:p>
            <a:r>
              <a:rPr lang="es-419" dirty="0"/>
              <a:t>Usando el diccionario descrito a continuación, cuyas claves son los meses y los valores corresponden al número de días que tiene cada mes.</a:t>
            </a:r>
          </a:p>
          <a:p>
            <a:r>
              <a:rPr lang="es-419" b="1" dirty="0" err="1"/>
              <a:t>days</a:t>
            </a:r>
            <a:r>
              <a:rPr lang="es-419" b="1" dirty="0"/>
              <a:t> = {'January':31, 'February':28, 'March':31, 'April':30, 'May':31, 'June':30, 'July':31, 'August':31, 'September':30, 'October':31, 'November':30, 'December':31}</a:t>
            </a:r>
            <a:endParaRPr lang="es-419" dirty="0"/>
          </a:p>
          <a:p>
            <a:r>
              <a:rPr lang="es-419" b="1" dirty="0"/>
              <a:t>(a) </a:t>
            </a:r>
            <a:r>
              <a:rPr lang="es-419" dirty="0"/>
              <a:t>Solicitar al usuario el ingreso del nombre de un mes y usar el diccionario para imprimir el número de días que tiene ese mes.</a:t>
            </a:r>
          </a:p>
          <a:p>
            <a:r>
              <a:rPr lang="es-419" b="1" dirty="0"/>
              <a:t>(b)</a:t>
            </a:r>
            <a:r>
              <a:rPr lang="es-419" dirty="0"/>
              <a:t> Imprimir todas las claves en orden alfabético.</a:t>
            </a:r>
          </a:p>
          <a:p>
            <a:r>
              <a:rPr lang="es-419" b="1" dirty="0"/>
              <a:t>(c)</a:t>
            </a:r>
            <a:r>
              <a:rPr lang="es-419" dirty="0"/>
              <a:t> Imprimir todos los meses que tengan 31 días.</a:t>
            </a:r>
          </a:p>
          <a:p>
            <a:r>
              <a:rPr lang="es-419" b="1" dirty="0"/>
              <a:t>(d)</a:t>
            </a:r>
            <a:r>
              <a:rPr lang="es-419" dirty="0"/>
              <a:t> </a:t>
            </a:r>
            <a:r>
              <a:rPr lang="es-419" dirty="0" err="1"/>
              <a:t>Impimir</a:t>
            </a:r>
            <a:r>
              <a:rPr lang="es-419" dirty="0"/>
              <a:t> los pares (</a:t>
            </a:r>
            <a:r>
              <a:rPr lang="es-419" dirty="0" err="1"/>
              <a:t>clave:valor</a:t>
            </a:r>
            <a:r>
              <a:rPr lang="es-419" dirty="0"/>
              <a:t>) ordenador por el número de días que tiene cada mes.</a:t>
            </a:r>
          </a:p>
        </p:txBody>
      </p:sp>
    </p:spTree>
    <p:extLst>
      <p:ext uri="{BB962C8B-B14F-4D97-AF65-F5344CB8AC3E}">
        <p14:creationId xmlns:p14="http://schemas.microsoft.com/office/powerpoint/2010/main" val="818399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5E5C6-9B80-481D-AE3C-B5ABDCEB6A9F}"/>
              </a:ext>
            </a:extLst>
          </p:cNvPr>
          <p:cNvSpPr>
            <a:spLocks noGrp="1"/>
          </p:cNvSpPr>
          <p:nvPr>
            <p:ph type="title"/>
          </p:nvPr>
        </p:nvSpPr>
        <p:spPr/>
        <p:txBody>
          <a:bodyPr/>
          <a:lstStyle/>
          <a:p>
            <a:r>
              <a:rPr lang="es-419" dirty="0"/>
              <a:t>Diccionario –Stock de frutas</a:t>
            </a:r>
          </a:p>
        </p:txBody>
      </p:sp>
      <p:sp>
        <p:nvSpPr>
          <p:cNvPr id="3" name="Marcador de contenido 2">
            <a:extLst>
              <a:ext uri="{FF2B5EF4-FFF2-40B4-BE49-F238E27FC236}">
                <a16:creationId xmlns:a16="http://schemas.microsoft.com/office/drawing/2014/main" id="{CDD55ABF-3238-4311-B785-B5C8D7E366D1}"/>
              </a:ext>
            </a:extLst>
          </p:cNvPr>
          <p:cNvSpPr>
            <a:spLocks noGrp="1"/>
          </p:cNvSpPr>
          <p:nvPr>
            <p:ph idx="1"/>
          </p:nvPr>
        </p:nvSpPr>
        <p:spPr>
          <a:xfrm>
            <a:off x="1371600" y="1501254"/>
            <a:ext cx="9601200" cy="4366146"/>
          </a:xfrm>
        </p:spPr>
        <p:txBody>
          <a:bodyPr>
            <a:normAutofit/>
          </a:bodyPr>
          <a:lstStyle/>
          <a:p>
            <a:r>
              <a:rPr lang="es-419" sz="3200" dirty="0"/>
              <a:t>Un supermercado tiene la siguiente lista de tuplas que contiene el nombre de la fruta, su precio y el stock. A partir de esta lista crear 2 diccionarios, uno para el precio y uno para el stock y mostrarlos por pantalla. Una vez hechos los diccionarios, crear un programa que imprima la información de cada fruta y haga un total del precio de todas las frutas.</a:t>
            </a:r>
          </a:p>
          <a:p>
            <a:endParaRPr lang="es-419" sz="2400" dirty="0"/>
          </a:p>
        </p:txBody>
      </p:sp>
      <p:sp>
        <p:nvSpPr>
          <p:cNvPr id="5" name="Rectangle 2">
            <a:extLst>
              <a:ext uri="{FF2B5EF4-FFF2-40B4-BE49-F238E27FC236}">
                <a16:creationId xmlns:a16="http://schemas.microsoft.com/office/drawing/2014/main" id="{FAE5E9EB-E8D9-4A16-815F-F50C72179E3B}"/>
              </a:ext>
            </a:extLst>
          </p:cNvPr>
          <p:cNvSpPr>
            <a:spLocks noChangeArrowheads="1"/>
          </p:cNvSpPr>
          <p:nvPr/>
        </p:nvSpPr>
        <p:spPr bwMode="auto">
          <a:xfrm>
            <a:off x="1371599" y="5200269"/>
            <a:ext cx="1021534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supermercado=[(</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"banana"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"manzana"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"naranja"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32</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"pera"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s-419" altLang="es-419"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609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4FE4B-0D9F-406A-96E5-677345DB3222}"/>
              </a:ext>
            </a:extLst>
          </p:cNvPr>
          <p:cNvSpPr>
            <a:spLocks noGrp="1"/>
          </p:cNvSpPr>
          <p:nvPr>
            <p:ph type="title"/>
          </p:nvPr>
        </p:nvSpPr>
        <p:spPr>
          <a:xfrm>
            <a:off x="735496" y="0"/>
            <a:ext cx="9601200" cy="1485900"/>
          </a:xfrm>
        </p:spPr>
        <p:txBody>
          <a:bodyPr/>
          <a:lstStyle/>
          <a:p>
            <a:r>
              <a:rPr lang="es-419" dirty="0"/>
              <a:t>Diccionarios</a:t>
            </a:r>
          </a:p>
        </p:txBody>
      </p:sp>
      <p:sp>
        <p:nvSpPr>
          <p:cNvPr id="3" name="Marcador de contenido 2">
            <a:extLst>
              <a:ext uri="{FF2B5EF4-FFF2-40B4-BE49-F238E27FC236}">
                <a16:creationId xmlns:a16="http://schemas.microsoft.com/office/drawing/2014/main" id="{DC5347AF-52E8-4396-9A3A-6EF4AD34EA42}"/>
              </a:ext>
            </a:extLst>
          </p:cNvPr>
          <p:cNvSpPr>
            <a:spLocks noGrp="1"/>
          </p:cNvSpPr>
          <p:nvPr>
            <p:ph idx="1"/>
          </p:nvPr>
        </p:nvSpPr>
        <p:spPr>
          <a:xfrm>
            <a:off x="1371599" y="795130"/>
            <a:ext cx="10475843" cy="5072270"/>
          </a:xfrm>
        </p:spPr>
        <p:txBody>
          <a:bodyPr>
            <a:normAutofit fontScale="92500" lnSpcReduction="10000"/>
          </a:bodyPr>
          <a:lstStyle/>
          <a:p>
            <a:r>
              <a:rPr lang="es-419" dirty="0"/>
              <a:t>La Resistencia, después de un fuerte enfrentamiento con la Primera Orden y la muerte de *spoiler* hace un reporte llamado reporteResistencia.txt de todo lo que poseen con el siguiente formato (los </a:t>
            </a:r>
            <a:r>
              <a:rPr lang="es-419" dirty="0" err="1"/>
              <a:t>droides</a:t>
            </a:r>
            <a:r>
              <a:rPr lang="es-419" dirty="0"/>
              <a:t> y ciertas naves son únicos por lo que no se especifica la cantidad):</a:t>
            </a:r>
          </a:p>
          <a:p>
            <a:br>
              <a:rPr lang="es-419" dirty="0"/>
            </a:br>
            <a:r>
              <a:rPr lang="es-419" b="1" i="1" dirty="0" err="1"/>
              <a:t>Nombre,Cantidad|Categoría|Subcategoría</a:t>
            </a:r>
            <a:endParaRPr lang="es-419" dirty="0"/>
          </a:p>
          <a:p>
            <a:r>
              <a:rPr lang="es-419" i="1" dirty="0"/>
              <a:t>C3PO|Droides|Protocolo</a:t>
            </a:r>
            <a:endParaRPr lang="es-419" dirty="0"/>
          </a:p>
          <a:p>
            <a:r>
              <a:rPr lang="es-419" i="1" dirty="0" err="1"/>
              <a:t>Halcon</a:t>
            </a:r>
            <a:r>
              <a:rPr lang="es-419" i="1" dirty="0"/>
              <a:t> </a:t>
            </a:r>
            <a:r>
              <a:rPr lang="es-419" i="1" dirty="0" err="1"/>
              <a:t>Milenario|Naves|Carga</a:t>
            </a:r>
            <a:endParaRPr lang="es-419" dirty="0"/>
          </a:p>
          <a:p>
            <a:r>
              <a:rPr lang="es-419" i="1" dirty="0"/>
              <a:t>R2D2|Droides|Astromecanico</a:t>
            </a:r>
            <a:endParaRPr lang="es-419" dirty="0"/>
          </a:p>
          <a:p>
            <a:r>
              <a:rPr lang="es-419" i="1" dirty="0"/>
              <a:t>BB8|Droides|Astromecanico</a:t>
            </a:r>
            <a:endParaRPr lang="es-419" dirty="0"/>
          </a:p>
          <a:p>
            <a:r>
              <a:rPr lang="es-419" i="1" dirty="0"/>
              <a:t>DH17,2|Armas|Desintegrador</a:t>
            </a:r>
            <a:endParaRPr lang="es-419" dirty="0"/>
          </a:p>
          <a:p>
            <a:r>
              <a:rPr lang="es-419" i="1" dirty="0"/>
              <a:t>A280,1|Armas|Desintegrador</a:t>
            </a:r>
            <a:endParaRPr lang="es-419" dirty="0"/>
          </a:p>
          <a:p>
            <a:r>
              <a:rPr lang="es-419" dirty="0"/>
              <a:t>Construya un diccionario que tendrá como claves las categorías y como valores otros diccionarios que tendrán como claves las subcategorías y como valores una lista con todos los nombres pertenecientes a esa subcategoría; para el caso de artículos varios, la lista estará constituida de una tupla con el nombre de la subcategoría y su respectiva cantidad.</a:t>
            </a:r>
          </a:p>
        </p:txBody>
      </p:sp>
    </p:spTree>
    <p:extLst>
      <p:ext uri="{BB962C8B-B14F-4D97-AF65-F5344CB8AC3E}">
        <p14:creationId xmlns:p14="http://schemas.microsoft.com/office/powerpoint/2010/main" val="2237065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4A435-5417-48B2-977E-2AB1D4E06EB7}"/>
              </a:ext>
            </a:extLst>
          </p:cNvPr>
          <p:cNvSpPr>
            <a:spLocks noGrp="1"/>
          </p:cNvSpPr>
          <p:nvPr>
            <p:ph type="title"/>
          </p:nvPr>
        </p:nvSpPr>
        <p:spPr>
          <a:xfrm>
            <a:off x="655983" y="0"/>
            <a:ext cx="9601200" cy="1485900"/>
          </a:xfrm>
        </p:spPr>
        <p:txBody>
          <a:bodyPr/>
          <a:lstStyle/>
          <a:p>
            <a:r>
              <a:rPr lang="es-419" dirty="0"/>
              <a:t>Diccionarios Anidados</a:t>
            </a:r>
          </a:p>
        </p:txBody>
      </p:sp>
      <p:sp>
        <p:nvSpPr>
          <p:cNvPr id="3" name="Marcador de contenido 2">
            <a:extLst>
              <a:ext uri="{FF2B5EF4-FFF2-40B4-BE49-F238E27FC236}">
                <a16:creationId xmlns:a16="http://schemas.microsoft.com/office/drawing/2014/main" id="{E45B4597-E1F8-4818-BE38-2E87DA104F38}"/>
              </a:ext>
            </a:extLst>
          </p:cNvPr>
          <p:cNvSpPr>
            <a:spLocks noGrp="1"/>
          </p:cNvSpPr>
          <p:nvPr>
            <p:ph idx="1"/>
          </p:nvPr>
        </p:nvSpPr>
        <p:spPr>
          <a:xfrm>
            <a:off x="828260" y="602974"/>
            <a:ext cx="11191462" cy="4591878"/>
          </a:xfrm>
        </p:spPr>
        <p:txBody>
          <a:bodyPr>
            <a:normAutofit/>
          </a:bodyPr>
          <a:lstStyle/>
          <a:p>
            <a:r>
              <a:rPr lang="es-419" dirty="0"/>
              <a:t>Para una investigación se recolectó información de </a:t>
            </a:r>
            <a:r>
              <a:rPr lang="es-419" dirty="0" err="1"/>
              <a:t>twitter</a:t>
            </a:r>
            <a:r>
              <a:rPr lang="es-419" dirty="0"/>
              <a:t> para conocer cuántas personas se encuentran de paseo en una ciudad. Para lo cual se tiene un conjunto con las palabras usadas para determinar si el tweet es válido o no para el propósito que se desee alcanzar. Los datos de los usuarios se encuentran en un diccionario anidado de la siguiente forma:</a:t>
            </a:r>
          </a:p>
          <a:p>
            <a:r>
              <a:rPr lang="es-419" dirty="0"/>
              <a:t>Tweets={1:{ '</a:t>
            </a:r>
            <a:r>
              <a:rPr lang="es-419" dirty="0" err="1"/>
              <a:t>geo_enabled</a:t>
            </a:r>
            <a:r>
              <a:rPr lang="es-419" dirty="0"/>
              <a:t>': True, '</a:t>
            </a:r>
            <a:r>
              <a:rPr lang="es-419" dirty="0" err="1"/>
              <a:t>description</a:t>
            </a:r>
            <a:r>
              <a:rPr lang="es-419" dirty="0"/>
              <a:t>':’Disfrutando de las vacaciones.', '</a:t>
            </a:r>
            <a:r>
              <a:rPr lang="es-419" dirty="0" err="1"/>
              <a:t>location</a:t>
            </a:r>
            <a:r>
              <a:rPr lang="es-419" dirty="0"/>
              <a:t>': 'Guayaquil, Ecuador',’</a:t>
            </a:r>
            <a:r>
              <a:rPr lang="es-419" dirty="0" err="1"/>
              <a:t>user</a:t>
            </a:r>
            <a:r>
              <a:rPr lang="es-419" dirty="0"/>
              <a:t>’: {"id": 2244994945,'screen_name': '</a:t>
            </a:r>
            <a:r>
              <a:rPr lang="es-419" dirty="0" err="1"/>
              <a:t>elenajk</a:t>
            </a:r>
            <a:r>
              <a:rPr lang="es-419" dirty="0"/>
              <a:t>'} ,….}</a:t>
            </a:r>
          </a:p>
          <a:p>
            <a:r>
              <a:rPr lang="es-419" dirty="0"/>
              <a:t>palabras={“paseo”,”viaje”,”vacaciones”,”diversión”,”disfrutando”,”paseando”,”viajando”, “tour”}</a:t>
            </a:r>
          </a:p>
          <a:p>
            <a:r>
              <a:rPr lang="es-419" dirty="0"/>
              <a:t>Se le solicita a usted:</a:t>
            </a:r>
          </a:p>
          <a:p>
            <a:r>
              <a:rPr lang="es-419" dirty="0"/>
              <a:t>a)   Hacer un diccionario con la ciudad y el número de usuarios que se encuentran de visita.</a:t>
            </a:r>
          </a:p>
          <a:p>
            <a:r>
              <a:rPr lang="es-419" dirty="0"/>
              <a:t>b)   Hacer un diccionario con la ciudad como clave y una lista de visitantes como valor.</a:t>
            </a:r>
          </a:p>
        </p:txBody>
      </p:sp>
    </p:spTree>
    <p:extLst>
      <p:ext uri="{BB962C8B-B14F-4D97-AF65-F5344CB8AC3E}">
        <p14:creationId xmlns:p14="http://schemas.microsoft.com/office/powerpoint/2010/main" val="82636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132837"/>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61314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5697</TotalTime>
  <Words>1856</Words>
  <Application>Microsoft Office PowerPoint</Application>
  <PresentationFormat>Panorámica</PresentationFormat>
  <Paragraphs>217</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Courier New</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lpstr>Funciones Tupla</vt:lpstr>
      <vt:lpstr>Colecciones - Diccionarios</vt:lpstr>
      <vt:lpstr>Diccionarios</vt:lpstr>
      <vt:lpstr>Diccionario –Stock de frutas</vt:lpstr>
      <vt:lpstr>Diccionarios</vt:lpstr>
      <vt:lpstr>Diccionarios Anidados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35</cp:revision>
  <dcterms:created xsi:type="dcterms:W3CDTF">2017-11-10T15:07:31Z</dcterms:created>
  <dcterms:modified xsi:type="dcterms:W3CDTF">2018-06-04T13:35:00Z</dcterms:modified>
</cp:coreProperties>
</file>