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0.jpeg" ContentType="image/jpeg"/>
  <Override PartName="/ppt/media/image8.jpeg" ContentType="image/jpeg"/>
  <Override PartName="/ppt/media/image5.png" ContentType="image/png"/>
  <Override PartName="/ppt/media/image12.jpeg" ContentType="image/jpeg"/>
  <Override PartName="/ppt/media/image16.jpeg" ContentType="image/jpeg"/>
  <Override PartName="/ppt/media/image15.jpeg" ContentType="image/jpeg"/>
  <Override PartName="/ppt/media/image14.jpeg" ContentType="image/jpeg"/>
  <Override PartName="/ppt/media/image2.png" ContentType="image/png"/>
  <Override PartName="/ppt/media/image1.jpeg" ContentType="image/jpeg"/>
  <Override PartName="/ppt/media/image17.jpeg" ContentType="image/jpeg"/>
  <Override PartName="/ppt/media/image3.png" ContentType="image/png"/>
  <Override PartName="/ppt/media/image4.png" ContentType="image/png"/>
  <Override PartName="/ppt/media/image13.jpeg" ContentType="image/jpeg"/>
  <Override PartName="/ppt/media/image6.jpeg" ContentType="image/jpeg"/>
  <Override PartName="/ppt/media/image9.jpeg" ContentType="image/jpeg"/>
  <Override PartName="/ppt/media/image11.jpeg" ContentType="image/jpeg"/>
  <Override PartName="/ppt/media/image7.jpeg" ContentType="image/jpe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20BFEEF8-9333-43B6-B0D0-87B3153B8089}"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2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it-IT" sz="3200" spc="-1" strike="noStrike">
              <a:latin typeface="Arial"/>
            </a:endParaRPr>
          </a:p>
        </p:txBody>
      </p:sp>
      <p:sp>
        <p:nvSpPr>
          <p:cNvPr id="3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it-IT" sz="3200" spc="-1" strike="noStrike">
              <a:latin typeface="Arial"/>
            </a:endParaRPr>
          </a:p>
        </p:txBody>
      </p:sp>
      <p:sp>
        <p:nvSpPr>
          <p:cNvPr id="5" name="PlaceHolder 4"/>
          <p:cNvSpPr>
            <a:spLocks noGrp="1"/>
          </p:cNvSpPr>
          <p:nvPr>
            <p:ph type="sldNum" idx="1"/>
          </p:nvPr>
        </p:nvSpPr>
        <p:spPr/>
        <p:txBody>
          <a:bodyPr/>
          <a:p>
            <a:fld id="{601F8ECA-C6FE-4475-B4A9-B47063F25FD2}"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3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7" name="PlaceHolder 6"/>
          <p:cNvSpPr>
            <a:spLocks noGrp="1"/>
          </p:cNvSpPr>
          <p:nvPr>
            <p:ph type="sldNum" idx="1"/>
          </p:nvPr>
        </p:nvSpPr>
        <p:spPr/>
        <p:txBody>
          <a:bodyPr/>
          <a:p>
            <a:fld id="{A35ACC61-33FD-46D1-A5D2-BA52EFAB354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3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3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3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4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4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4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9" name="PlaceHolder 8"/>
          <p:cNvSpPr>
            <a:spLocks noGrp="1"/>
          </p:cNvSpPr>
          <p:nvPr>
            <p:ph type="sldNum" idx="1"/>
          </p:nvPr>
        </p:nvSpPr>
        <p:spPr/>
        <p:txBody>
          <a:bodyPr/>
          <a:p>
            <a:fld id="{88612FD6-A032-42F9-A6B0-49165B23E139}"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A2E1A31-1EA7-4600-B672-BB31188F1D67}"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5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4" name="PlaceHolder 3"/>
          <p:cNvSpPr>
            <a:spLocks noGrp="1"/>
          </p:cNvSpPr>
          <p:nvPr>
            <p:ph type="sldNum" idx="2"/>
          </p:nvPr>
        </p:nvSpPr>
        <p:spPr/>
        <p:txBody>
          <a:bodyPr/>
          <a:p>
            <a:fld id="{630AC8CD-32D8-47A9-956D-F0DF75CBEB7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5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it-IT" sz="3200" spc="-1" strike="noStrike">
              <a:latin typeface="Arial"/>
            </a:endParaRPr>
          </a:p>
        </p:txBody>
      </p:sp>
      <p:sp>
        <p:nvSpPr>
          <p:cNvPr id="4" name="PlaceHolder 3"/>
          <p:cNvSpPr>
            <a:spLocks noGrp="1"/>
          </p:cNvSpPr>
          <p:nvPr>
            <p:ph type="sldNum" idx="2"/>
          </p:nvPr>
        </p:nvSpPr>
        <p:spPr/>
        <p:txBody>
          <a:bodyPr/>
          <a:p>
            <a:fld id="{8D019D98-B531-4679-A0F1-98EF39BBE404}"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it-IT" sz="3200" spc="-1" strike="noStrike">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it-IT" sz="3200" spc="-1" strike="noStrike">
              <a:latin typeface="Arial"/>
            </a:endParaRPr>
          </a:p>
        </p:txBody>
      </p:sp>
      <p:sp>
        <p:nvSpPr>
          <p:cNvPr id="5" name="PlaceHolder 4"/>
          <p:cNvSpPr>
            <a:spLocks noGrp="1"/>
          </p:cNvSpPr>
          <p:nvPr>
            <p:ph type="sldNum" idx="2"/>
          </p:nvPr>
        </p:nvSpPr>
        <p:spPr/>
        <p:txBody>
          <a:bodyPr/>
          <a:p>
            <a:fld id="{C3D39228-9657-4802-99E4-F817C81B47EE}"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3" name="PlaceHolder 2"/>
          <p:cNvSpPr>
            <a:spLocks noGrp="1"/>
          </p:cNvSpPr>
          <p:nvPr>
            <p:ph type="sldNum" idx="2"/>
          </p:nvPr>
        </p:nvSpPr>
        <p:spPr/>
        <p:txBody>
          <a:bodyPr/>
          <a:p>
            <a:fld id="{A99D4ED6-269C-4053-8E82-3BA258D70278}"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3" name="PlaceHolder 2"/>
          <p:cNvSpPr>
            <a:spLocks noGrp="1"/>
          </p:cNvSpPr>
          <p:nvPr>
            <p:ph type="sldNum" idx="2"/>
          </p:nvPr>
        </p:nvSpPr>
        <p:spPr/>
        <p:txBody>
          <a:bodyPr/>
          <a:p>
            <a:fld id="{9C686C42-2F6D-4EE1-BF16-CBA52508FA96}"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6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it-IT" sz="3200" spc="-1" strike="noStrike">
              <a:latin typeface="Arial"/>
            </a:endParaRPr>
          </a:p>
        </p:txBody>
      </p:sp>
      <p:sp>
        <p:nvSpPr>
          <p:cNvPr id="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sldNum" idx="2"/>
          </p:nvPr>
        </p:nvSpPr>
        <p:spPr/>
        <p:txBody>
          <a:bodyPr/>
          <a:p>
            <a:fld id="{E688B8EA-F731-48E6-A356-409DE88F4EC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4" name="PlaceHolder 3"/>
          <p:cNvSpPr>
            <a:spLocks noGrp="1"/>
          </p:cNvSpPr>
          <p:nvPr>
            <p:ph type="sldNum" idx="1"/>
          </p:nvPr>
        </p:nvSpPr>
        <p:spPr/>
        <p:txBody>
          <a:bodyPr/>
          <a:p>
            <a:fld id="{E2C73569-3A62-4C87-BA81-12D1DC8FB996}"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it-IT" sz="3200" spc="-1" strike="noStrike">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6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sldNum" idx="2"/>
          </p:nvPr>
        </p:nvSpPr>
        <p:spPr/>
        <p:txBody>
          <a:bodyPr/>
          <a:p>
            <a:fld id="{7B7DBE45-A549-491E-BB69-2A7314833DB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7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sldNum" idx="2"/>
          </p:nvPr>
        </p:nvSpPr>
        <p:spPr/>
        <p:txBody>
          <a:bodyPr/>
          <a:p>
            <a:fld id="{1094D9E8-F84B-47CE-B130-42B47CE57453}"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7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it-IT" sz="3200" spc="-1" strike="noStrike">
              <a:latin typeface="Arial"/>
            </a:endParaRPr>
          </a:p>
        </p:txBody>
      </p:sp>
      <p:sp>
        <p:nvSpPr>
          <p:cNvPr id="7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it-IT" sz="3200" spc="-1" strike="noStrike">
              <a:latin typeface="Arial"/>
            </a:endParaRPr>
          </a:p>
        </p:txBody>
      </p:sp>
      <p:sp>
        <p:nvSpPr>
          <p:cNvPr id="5" name="PlaceHolder 4"/>
          <p:cNvSpPr>
            <a:spLocks noGrp="1"/>
          </p:cNvSpPr>
          <p:nvPr>
            <p:ph type="sldNum" idx="2"/>
          </p:nvPr>
        </p:nvSpPr>
        <p:spPr/>
        <p:txBody>
          <a:bodyPr/>
          <a:p>
            <a:fld id="{665D69C0-AA41-4E53-8411-80B0E1B98D3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7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7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7" name="PlaceHolder 6"/>
          <p:cNvSpPr>
            <a:spLocks noGrp="1"/>
          </p:cNvSpPr>
          <p:nvPr>
            <p:ph type="sldNum" idx="2"/>
          </p:nvPr>
        </p:nvSpPr>
        <p:spPr/>
        <p:txBody>
          <a:bodyPr/>
          <a:p>
            <a:fld id="{0E295488-F43A-433E-AD1C-D2C92AC34A4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8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8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8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8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8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8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9" name="PlaceHolder 8"/>
          <p:cNvSpPr>
            <a:spLocks noGrp="1"/>
          </p:cNvSpPr>
          <p:nvPr>
            <p:ph type="sldNum" idx="2"/>
          </p:nvPr>
        </p:nvSpPr>
        <p:spPr/>
        <p:txBody>
          <a:bodyPr/>
          <a:p>
            <a:fld id="{C667A7A1-A8B4-4E9F-919F-0FAE40EA732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1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it-IT" sz="3200" spc="-1" strike="noStrike">
              <a:latin typeface="Arial"/>
            </a:endParaRPr>
          </a:p>
        </p:txBody>
      </p:sp>
      <p:sp>
        <p:nvSpPr>
          <p:cNvPr id="4" name="PlaceHolder 3"/>
          <p:cNvSpPr>
            <a:spLocks noGrp="1"/>
          </p:cNvSpPr>
          <p:nvPr>
            <p:ph type="sldNum" idx="1"/>
          </p:nvPr>
        </p:nvSpPr>
        <p:spPr/>
        <p:txBody>
          <a:bodyPr/>
          <a:p>
            <a:fld id="{AC2327FB-7A66-4A8F-BF59-BAE20DF07A8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it-IT" sz="3200" spc="-1" strike="noStrike">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it-IT" sz="3200" spc="-1" strike="noStrike">
              <a:latin typeface="Arial"/>
            </a:endParaRPr>
          </a:p>
        </p:txBody>
      </p:sp>
      <p:sp>
        <p:nvSpPr>
          <p:cNvPr id="5" name="PlaceHolder 4"/>
          <p:cNvSpPr>
            <a:spLocks noGrp="1"/>
          </p:cNvSpPr>
          <p:nvPr>
            <p:ph type="sldNum" idx="1"/>
          </p:nvPr>
        </p:nvSpPr>
        <p:spPr/>
        <p:txBody>
          <a:bodyPr/>
          <a:p>
            <a:fld id="{24D07C30-D758-4A5A-8A01-D3CCDBEACCF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3" name="PlaceHolder 2"/>
          <p:cNvSpPr>
            <a:spLocks noGrp="1"/>
          </p:cNvSpPr>
          <p:nvPr>
            <p:ph type="sldNum" idx="1"/>
          </p:nvPr>
        </p:nvSpPr>
        <p:spPr/>
        <p:txBody>
          <a:bodyPr/>
          <a:p>
            <a:fld id="{143061BD-3EF2-4D13-8D45-0F14AB7DFBA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3" name="PlaceHolder 2"/>
          <p:cNvSpPr>
            <a:spLocks noGrp="1"/>
          </p:cNvSpPr>
          <p:nvPr>
            <p:ph type="sldNum" idx="1"/>
          </p:nvPr>
        </p:nvSpPr>
        <p:spPr/>
        <p:txBody>
          <a:bodyPr/>
          <a:p>
            <a:fld id="{3D9A77E1-85D2-43FB-B10E-AFB20323BC5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1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it-IT" sz="3200" spc="-1" strike="noStrike">
              <a:latin typeface="Arial"/>
            </a:endParaRPr>
          </a:p>
        </p:txBody>
      </p:sp>
      <p:sp>
        <p:nvSpPr>
          <p:cNvPr id="1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sldNum" idx="1"/>
          </p:nvPr>
        </p:nvSpPr>
        <p:spPr/>
        <p:txBody>
          <a:bodyPr/>
          <a:p>
            <a:fld id="{DC99526A-080F-4406-9C63-7ACD4F4422E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2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it-IT"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2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sldNum" idx="1"/>
          </p:nvPr>
        </p:nvSpPr>
        <p:spPr/>
        <p:txBody>
          <a:bodyPr/>
          <a:p>
            <a:fld id="{5C105B55-7C9D-4625-8504-752D98B51093}"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it-IT" sz="4400" spc="-1" strike="noStrike">
              <a:latin typeface="Arial"/>
            </a:endParaRPr>
          </a:p>
        </p:txBody>
      </p:sp>
      <p:sp>
        <p:nvSpPr>
          <p:cNvPr id="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it-IT" sz="3200" spc="-1" strike="noStrike">
              <a:latin typeface="Arial"/>
            </a:endParaRPr>
          </a:p>
        </p:txBody>
      </p:sp>
      <p:sp>
        <p:nvSpPr>
          <p:cNvPr id="2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it-IT" sz="3200" spc="-1" strike="noStrike">
              <a:latin typeface="Arial"/>
            </a:endParaRPr>
          </a:p>
        </p:txBody>
      </p:sp>
      <p:sp>
        <p:nvSpPr>
          <p:cNvPr id="6" name="PlaceHolder 5"/>
          <p:cNvSpPr>
            <a:spLocks noGrp="1"/>
          </p:cNvSpPr>
          <p:nvPr>
            <p:ph type="sldNum" idx="1"/>
          </p:nvPr>
        </p:nvSpPr>
        <p:spPr/>
        <p:txBody>
          <a:bodyPr/>
          <a:p>
            <a:fld id="{4C2AAF86-D933-4197-8B27-13589284332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Google Shape;10;p2"/>
          <p:cNvSpPr/>
          <p:nvPr/>
        </p:nvSpPr>
        <p:spPr>
          <a:xfrm>
            <a:off x="0" y="0"/>
            <a:ext cx="9136800" cy="480600"/>
          </a:xfrm>
          <a:prstGeom prst="rect">
            <a:avLst/>
          </a:prstGeom>
          <a:solidFill>
            <a:schemeClr val="lt1"/>
          </a:solidFill>
          <a:ln w="0">
            <a:noFill/>
          </a:ln>
        </p:spPr>
        <p:style>
          <a:lnRef idx="0"/>
          <a:fillRef idx="0"/>
          <a:effectRef idx="0"/>
          <a:fontRef idx="minor"/>
        </p:style>
      </p:sp>
      <p:grpSp>
        <p:nvGrpSpPr>
          <p:cNvPr id="1" name="Google Shape;11;p2"/>
          <p:cNvGrpSpPr/>
          <p:nvPr/>
        </p:nvGrpSpPr>
        <p:grpSpPr>
          <a:xfrm>
            <a:off x="530280" y="1212480"/>
            <a:ext cx="1335960" cy="10440"/>
            <a:chOff x="530280" y="1212480"/>
            <a:chExt cx="1335960" cy="10440"/>
          </a:xfrm>
        </p:grpSpPr>
        <p:sp>
          <p:nvSpPr>
            <p:cNvPr id="2" name="Google Shape;12;p2"/>
            <p:cNvSpPr/>
            <p:nvPr/>
          </p:nvSpPr>
          <p:spPr>
            <a:xfrm rot="16200000">
              <a:off x="1380600" y="737280"/>
              <a:ext cx="10440" cy="960480"/>
            </a:xfrm>
            <a:prstGeom prst="rect">
              <a:avLst/>
            </a:prstGeom>
            <a:solidFill>
              <a:schemeClr val="accent3"/>
            </a:solidFill>
            <a:ln w="0">
              <a:noFill/>
            </a:ln>
          </p:spPr>
          <p:style>
            <a:lnRef idx="0"/>
            <a:fillRef idx="0"/>
            <a:effectRef idx="0"/>
            <a:fontRef idx="minor"/>
          </p:style>
        </p:sp>
        <p:sp>
          <p:nvSpPr>
            <p:cNvPr id="3" name="Google Shape;13;p2"/>
            <p:cNvSpPr/>
            <p:nvPr/>
          </p:nvSpPr>
          <p:spPr>
            <a:xfrm rot="16200000">
              <a:off x="1009440" y="733320"/>
              <a:ext cx="10440" cy="968760"/>
            </a:xfrm>
            <a:prstGeom prst="rect">
              <a:avLst/>
            </a:prstGeom>
            <a:solidFill>
              <a:schemeClr val="dk1"/>
            </a:solidFill>
            <a:ln w="0">
              <a:noFill/>
            </a:ln>
          </p:spPr>
          <p:style>
            <a:lnRef idx="0"/>
            <a:fillRef idx="0"/>
            <a:effectRef idx="0"/>
            <a:fontRef idx="minor"/>
          </p:style>
        </p:sp>
      </p:grpSp>
      <p:sp>
        <p:nvSpPr>
          <p:cNvPr id="4" name="PlaceHolder 1"/>
          <p:cNvSpPr>
            <a:spLocks noGrp="1"/>
          </p:cNvSpPr>
          <p:nvPr>
            <p:ph type="sldNum" idx="1"/>
          </p:nvPr>
        </p:nvSpPr>
        <p:spPr>
          <a:xfrm>
            <a:off x="8536320" y="4749840"/>
            <a:ext cx="541440" cy="386280"/>
          </a:xfrm>
          <a:prstGeom prst="rect">
            <a:avLst/>
          </a:prstGeom>
          <a:noFill/>
          <a:ln w="0">
            <a:noFill/>
          </a:ln>
        </p:spPr>
        <p:txBody>
          <a:bodyPr lIns="90000" rIns="90000" tIns="91440" bIns="91440" anchor="ctr">
            <a:noAutofit/>
          </a:bodyPr>
          <a:lstStyle>
            <a:lvl1pPr algn="r">
              <a:lnSpc>
                <a:spcPct val="100000"/>
              </a:lnSpc>
              <a:buNone/>
              <a:tabLst>
                <a:tab algn="l" pos="0"/>
              </a:tabLst>
              <a:defRPr b="0" lang="it" sz="1000" spc="-1" strike="noStrike">
                <a:solidFill>
                  <a:srgbClr val="595959"/>
                </a:solidFill>
                <a:latin typeface="Lato"/>
                <a:ea typeface="Lato"/>
              </a:defRPr>
            </a:lvl1pPr>
          </a:lstStyle>
          <a:p>
            <a:pPr algn="r">
              <a:lnSpc>
                <a:spcPct val="100000"/>
              </a:lnSpc>
              <a:buNone/>
              <a:tabLst>
                <a:tab algn="l" pos="0"/>
              </a:tabLst>
            </a:pPr>
            <a:fld id="{4B669D45-C4E8-47FA-89DA-24DF00038E35}" type="slidenum">
              <a:rPr b="0" lang="it" sz="1000" spc="-1" strike="noStrike">
                <a:solidFill>
                  <a:srgbClr val="595959"/>
                </a:solidFill>
                <a:latin typeface="Lato"/>
                <a:ea typeface="Lato"/>
              </a:rPr>
              <a:t>&lt;numero&gt;</a:t>
            </a:fld>
            <a:endParaRPr b="0" lang="it-IT" sz="1000" spc="-1" strike="noStrike">
              <a:latin typeface="Times New Roman"/>
            </a:endParaRPr>
          </a:p>
        </p:txBody>
      </p:sp>
      <p:sp>
        <p:nvSpPr>
          <p:cNvPr id="5"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it-IT" sz="4400" spc="-1" strike="noStrike">
                <a:latin typeface="Arial"/>
              </a:rPr>
              <a:t>Fai clic per modificare il formato del testo del titolo</a:t>
            </a:r>
            <a:endParaRPr b="0" lang="it-IT" sz="4400" spc="-1" strike="noStrike">
              <a:latin typeface="Arial"/>
            </a:endParaRPr>
          </a:p>
        </p:txBody>
      </p:sp>
      <p:sp>
        <p:nvSpPr>
          <p:cNvPr id="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Google Shape;24;p4"/>
          <p:cNvSpPr/>
          <p:nvPr/>
        </p:nvSpPr>
        <p:spPr>
          <a:xfrm>
            <a:off x="0" y="0"/>
            <a:ext cx="9136800" cy="480600"/>
          </a:xfrm>
          <a:prstGeom prst="rect">
            <a:avLst/>
          </a:prstGeom>
          <a:solidFill>
            <a:schemeClr val="lt2"/>
          </a:solidFill>
          <a:ln w="0">
            <a:noFill/>
          </a:ln>
        </p:spPr>
        <p:style>
          <a:lnRef idx="0"/>
          <a:fillRef idx="0"/>
          <a:effectRef idx="0"/>
          <a:fontRef idx="minor"/>
        </p:style>
      </p:sp>
      <p:grpSp>
        <p:nvGrpSpPr>
          <p:cNvPr id="44" name="Google Shape;25;p4"/>
          <p:cNvGrpSpPr/>
          <p:nvPr/>
        </p:nvGrpSpPr>
        <p:grpSpPr>
          <a:xfrm>
            <a:off x="530280" y="1212480"/>
            <a:ext cx="1335960" cy="10440"/>
            <a:chOff x="530280" y="1212480"/>
            <a:chExt cx="1335960" cy="10440"/>
          </a:xfrm>
        </p:grpSpPr>
        <p:sp>
          <p:nvSpPr>
            <p:cNvPr id="45" name="Google Shape;26;p4"/>
            <p:cNvSpPr/>
            <p:nvPr/>
          </p:nvSpPr>
          <p:spPr>
            <a:xfrm rot="16200000">
              <a:off x="1380600" y="737280"/>
              <a:ext cx="10440" cy="960480"/>
            </a:xfrm>
            <a:prstGeom prst="rect">
              <a:avLst/>
            </a:prstGeom>
            <a:solidFill>
              <a:schemeClr val="accent3"/>
            </a:solidFill>
            <a:ln w="0">
              <a:noFill/>
            </a:ln>
          </p:spPr>
          <p:style>
            <a:lnRef idx="0"/>
            <a:fillRef idx="0"/>
            <a:effectRef idx="0"/>
            <a:fontRef idx="minor"/>
          </p:style>
        </p:sp>
        <p:sp>
          <p:nvSpPr>
            <p:cNvPr id="46" name="Google Shape;27;p4"/>
            <p:cNvSpPr/>
            <p:nvPr/>
          </p:nvSpPr>
          <p:spPr>
            <a:xfrm rot="16200000">
              <a:off x="1009440" y="733320"/>
              <a:ext cx="10440" cy="968760"/>
            </a:xfrm>
            <a:prstGeom prst="rect">
              <a:avLst/>
            </a:prstGeom>
            <a:solidFill>
              <a:schemeClr val="dk1"/>
            </a:solidFill>
            <a:ln w="0">
              <a:noFill/>
            </a:ln>
          </p:spPr>
          <p:style>
            <a:lnRef idx="0"/>
            <a:fillRef idx="0"/>
            <a:effectRef idx="0"/>
            <a:fontRef idx="minor"/>
          </p:style>
        </p:sp>
      </p:grpSp>
      <p:sp>
        <p:nvSpPr>
          <p:cNvPr id="47" name="PlaceHolder 1"/>
          <p:cNvSpPr>
            <a:spLocks noGrp="1"/>
          </p:cNvSpPr>
          <p:nvPr>
            <p:ph type="sldNum" idx="2"/>
          </p:nvPr>
        </p:nvSpPr>
        <p:spPr>
          <a:xfrm>
            <a:off x="8536320" y="4749840"/>
            <a:ext cx="541440" cy="386280"/>
          </a:xfrm>
          <a:prstGeom prst="rect">
            <a:avLst/>
          </a:prstGeom>
          <a:noFill/>
          <a:ln w="0">
            <a:noFill/>
          </a:ln>
        </p:spPr>
        <p:txBody>
          <a:bodyPr lIns="90000" rIns="90000" tIns="91440" bIns="91440" anchor="ctr">
            <a:noAutofit/>
          </a:bodyPr>
          <a:lstStyle>
            <a:lvl1pPr algn="r">
              <a:lnSpc>
                <a:spcPct val="100000"/>
              </a:lnSpc>
              <a:buNone/>
              <a:tabLst>
                <a:tab algn="l" pos="0"/>
              </a:tabLst>
              <a:defRPr b="0" lang="it" sz="1000" spc="-1" strike="noStrike">
                <a:solidFill>
                  <a:srgbClr val="595959"/>
                </a:solidFill>
                <a:latin typeface="Lato"/>
                <a:ea typeface="Lato"/>
              </a:defRPr>
            </a:lvl1pPr>
          </a:lstStyle>
          <a:p>
            <a:pPr algn="r">
              <a:lnSpc>
                <a:spcPct val="100000"/>
              </a:lnSpc>
              <a:buNone/>
              <a:tabLst>
                <a:tab algn="l" pos="0"/>
              </a:tabLst>
            </a:pPr>
            <a:fld id="{8276B805-5CB7-4285-BBA4-2B7376AD30A8}" type="slidenum">
              <a:rPr b="0" lang="it" sz="1000" spc="-1" strike="noStrike">
                <a:solidFill>
                  <a:srgbClr val="595959"/>
                </a:solidFill>
                <a:latin typeface="Lato"/>
                <a:ea typeface="Lato"/>
              </a:rPr>
              <a:t>&lt;numero&gt;</a:t>
            </a:fld>
            <a:endParaRPr b="0" lang="it-IT" sz="1000" spc="-1" strike="noStrike">
              <a:latin typeface="Times New Roman"/>
            </a:endParaRPr>
          </a:p>
        </p:txBody>
      </p:sp>
      <p:sp>
        <p:nvSpPr>
          <p:cNvPr id="4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it-IT" sz="4400" spc="-1" strike="noStrike">
                <a:latin typeface="Arial"/>
              </a:rPr>
              <a:t>Fai clic per modificare il formato del testo del titolo</a:t>
            </a:r>
            <a:endParaRPr b="0" lang="it-IT" sz="4400" spc="-1" strike="noStrike">
              <a:latin typeface="Arial"/>
            </a:endParaRPr>
          </a:p>
        </p:txBody>
      </p:sp>
      <p:sp>
        <p:nvSpPr>
          <p:cNvPr id="4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Google Shape;86;p13"/>
          <p:cNvSpPr/>
          <p:nvPr/>
        </p:nvSpPr>
        <p:spPr>
          <a:xfrm>
            <a:off x="729360" y="1215720"/>
            <a:ext cx="7504560" cy="8902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4600" spc="-1" strike="noStrike">
                <a:solidFill>
                  <a:srgbClr val="1a1a1a"/>
                </a:solidFill>
                <a:latin typeface="Montserrat"/>
                <a:ea typeface="Montserrat"/>
              </a:rPr>
              <a:t>Progetto ScratchMII</a:t>
            </a:r>
            <a:endParaRPr b="0" lang="it-IT" sz="4600" spc="-1" strike="noStrike">
              <a:latin typeface="Arial"/>
            </a:endParaRPr>
          </a:p>
        </p:txBody>
      </p:sp>
      <p:sp>
        <p:nvSpPr>
          <p:cNvPr id="87" name="Google Shape;87;p13"/>
          <p:cNvSpPr/>
          <p:nvPr/>
        </p:nvSpPr>
        <p:spPr>
          <a:xfrm>
            <a:off x="5435640" y="3326040"/>
            <a:ext cx="1746360" cy="424080"/>
          </a:xfrm>
          <a:prstGeom prst="rect">
            <a:avLst/>
          </a:prstGeom>
          <a:noFill/>
          <a:ln w="0">
            <a:noFill/>
          </a:ln>
        </p:spPr>
        <p:style>
          <a:lnRef idx="0"/>
          <a:fillRef idx="0"/>
          <a:effectRef idx="0"/>
          <a:fontRef idx="minor"/>
        </p:style>
        <p:txBody>
          <a:bodyPr lIns="90000" rIns="90000" tIns="91440" bIns="91440" anchor="t">
            <a:normAutofit fontScale="99000"/>
          </a:bodyPr>
          <a:p>
            <a:pPr>
              <a:lnSpc>
                <a:spcPct val="100000"/>
              </a:lnSpc>
              <a:buNone/>
              <a:tabLst>
                <a:tab algn="l" pos="0"/>
              </a:tabLst>
            </a:pPr>
            <a:r>
              <a:rPr b="1" lang="it" sz="1600" spc="-1" strike="noStrike">
                <a:solidFill>
                  <a:srgbClr val="595959"/>
                </a:solidFill>
                <a:latin typeface="Montserrat"/>
                <a:ea typeface="Montserrat"/>
              </a:rPr>
              <a:t>Thyrus Team</a:t>
            </a:r>
            <a:endParaRPr b="0" lang="it-IT" sz="1600" spc="-1" strike="noStrike">
              <a:latin typeface="Arial"/>
            </a:endParaRPr>
          </a:p>
        </p:txBody>
      </p:sp>
      <p:pic>
        <p:nvPicPr>
          <p:cNvPr id="88" name="" descr=""/>
          <p:cNvPicPr/>
          <p:nvPr/>
        </p:nvPicPr>
        <p:blipFill>
          <a:blip r:embed="rId1"/>
          <a:stretch/>
        </p:blipFill>
        <p:spPr>
          <a:xfrm>
            <a:off x="900000" y="2340000"/>
            <a:ext cx="2513160" cy="2513160"/>
          </a:xfrm>
          <a:prstGeom prst="rect">
            <a:avLst/>
          </a:prstGeom>
          <a:ln w="0">
            <a:noFill/>
          </a:ln>
        </p:spPr>
      </p:pic>
      <p:sp>
        <p:nvSpPr>
          <p:cNvPr id="89" name="Google Shape;87;p 1"/>
          <p:cNvSpPr/>
          <p:nvPr/>
        </p:nvSpPr>
        <p:spPr>
          <a:xfrm>
            <a:off x="5435640" y="3709080"/>
            <a:ext cx="1746360" cy="424080"/>
          </a:xfrm>
          <a:prstGeom prst="rect">
            <a:avLst/>
          </a:prstGeom>
          <a:noFill/>
          <a:ln w="0">
            <a:noFill/>
          </a:ln>
        </p:spPr>
        <p:style>
          <a:lnRef idx="0"/>
          <a:fillRef idx="0"/>
          <a:effectRef idx="0"/>
          <a:fontRef idx="minor"/>
        </p:style>
        <p:txBody>
          <a:bodyPr lIns="90000" rIns="90000" tIns="91440" bIns="91440" anchor="t">
            <a:normAutofit fontScale="99000"/>
          </a:bodyPr>
          <a:p>
            <a:pPr>
              <a:lnSpc>
                <a:spcPct val="100000"/>
              </a:lnSpc>
              <a:buNone/>
              <a:tabLst>
                <a:tab algn="l" pos="0"/>
              </a:tabLst>
            </a:pPr>
            <a:r>
              <a:rPr b="1" lang="it" sz="1600" spc="-1" strike="noStrike">
                <a:solidFill>
                  <a:srgbClr val="595959"/>
                </a:solidFill>
                <a:latin typeface="Montserrat"/>
                <a:ea typeface="Montserrat"/>
              </a:rPr>
              <a:t>(#team-15)</a:t>
            </a: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201;p23"/>
          <p:cNvSpPr/>
          <p:nvPr/>
        </p:nvSpPr>
        <p:spPr>
          <a:xfrm>
            <a:off x="729360" y="562680"/>
            <a:ext cx="7681680" cy="6447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1600" spc="-1" strike="noStrike">
                <a:solidFill>
                  <a:srgbClr val="202124"/>
                </a:solidFill>
                <a:highlight>
                  <a:srgbClr val="ffffff"/>
                </a:highlight>
                <a:latin typeface="Montserrat"/>
                <a:ea typeface="Montserrat"/>
              </a:rPr>
              <a:t>Descrivi l’opportunità che la soluzione proposta offre rispetto al problema</a:t>
            </a:r>
            <a:endParaRPr b="0" lang="it-IT" sz="1600" spc="-1" strike="noStrike">
              <a:latin typeface="Arial"/>
            </a:endParaRPr>
          </a:p>
        </p:txBody>
      </p:sp>
      <p:sp>
        <p:nvSpPr>
          <p:cNvPr id="168" name="Google Shape;202;p23"/>
          <p:cNvSpPr/>
          <p:nvPr/>
        </p:nvSpPr>
        <p:spPr>
          <a:xfrm>
            <a:off x="729360" y="1441800"/>
            <a:ext cx="7681680" cy="1969560"/>
          </a:xfrm>
          <a:prstGeom prst="rect">
            <a:avLst/>
          </a:prstGeom>
          <a:noFill/>
          <a:ln w="0">
            <a:noFill/>
          </a:ln>
        </p:spPr>
        <p:style>
          <a:lnRef idx="0"/>
          <a:fillRef idx="0"/>
          <a:effectRef idx="0"/>
          <a:fontRef idx="minor"/>
        </p:style>
        <p:txBody>
          <a:bodyPr lIns="90000" rIns="90000" tIns="76680" bIns="76680" anchor="t">
            <a:spAutoFit/>
          </a:bodyPr>
          <a:p>
            <a:pPr>
              <a:lnSpc>
                <a:spcPct val="100000"/>
              </a:lnSpc>
              <a:buNone/>
              <a:tabLst>
                <a:tab algn="l" pos="0"/>
              </a:tabLst>
            </a:pPr>
            <a:r>
              <a:rPr b="0" lang="it" sz="1090" spc="-1" strike="noStrike">
                <a:solidFill>
                  <a:srgbClr val="000000"/>
                </a:solidFill>
                <a:latin typeface="Montserrat"/>
                <a:ea typeface="Montserrat"/>
              </a:rPr>
              <a:t>La nostra soluzione offre una tutela ed un’opportunità a qualsiasi azienda italiana che rende grande il nostro paese nel mondo attraverso la creazione di un marchio reale ed inequivocabile che faccia parte di una rete di comprovata credibilità, che non sia solo un concetto astratto di eccellenza che è tanto bello quanto falsificabile.</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Ci basiamo sull’assunzione di responsabilità dello Stato nell’istituire un ministero del Made in Italy.</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Le opportunità che l’iniziativa può generare non è facilmente stimabile e dipendono dai protocolli ministeriali che si adotteranno in materia.</a:t>
            </a:r>
            <a:endParaRPr b="0" lang="it-IT" sz="1090" spc="-1" strike="noStrike">
              <a:latin typeface="Arial"/>
            </a:endParaRPr>
          </a:p>
          <a:p>
            <a:pPr>
              <a:lnSpc>
                <a:spcPct val="100000"/>
              </a:lnSpc>
              <a:buNone/>
              <a:tabLst>
                <a:tab algn="l" pos="0"/>
              </a:tabLst>
            </a:pPr>
            <a:endParaRPr b="0" lang="it-IT" sz="1050" spc="-1" strike="noStrike">
              <a:latin typeface="Arial"/>
            </a:endParaRPr>
          </a:p>
          <a:p>
            <a:pPr>
              <a:lnSpc>
                <a:spcPct val="100000"/>
              </a:lnSpc>
              <a:buNone/>
              <a:tabLst>
                <a:tab algn="l" pos="0"/>
              </a:tabLst>
            </a:pPr>
            <a:r>
              <a:rPr b="0" lang="it" sz="1050" spc="-1" strike="noStrike">
                <a:solidFill>
                  <a:srgbClr val="000000"/>
                </a:solidFill>
                <a:latin typeface="Montserrat"/>
                <a:ea typeface="Montserrat"/>
              </a:rPr>
              <a:t> </a:t>
            </a:r>
            <a:r>
              <a:rPr b="0" lang="it" sz="1000" spc="-1" strike="noStrike">
                <a:solidFill>
                  <a:srgbClr val="000000"/>
                </a:solidFill>
                <a:latin typeface="Montserrat"/>
                <a:ea typeface="Montserrat"/>
              </a:rPr>
              <a:t> </a:t>
            </a:r>
            <a:endParaRPr b="0" lang="it-IT"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Google Shape;207;p24"/>
          <p:cNvSpPr/>
          <p:nvPr/>
        </p:nvSpPr>
        <p:spPr>
          <a:xfrm>
            <a:off x="727560" y="789840"/>
            <a:ext cx="7681680" cy="6447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1600" spc="-1" strike="noStrike">
                <a:solidFill>
                  <a:srgbClr val="202124"/>
                </a:solidFill>
                <a:highlight>
                  <a:srgbClr val="ffffff"/>
                </a:highlight>
                <a:latin typeface="Montserrat"/>
                <a:ea typeface="Montserrat"/>
              </a:rPr>
              <a:t>Descrivi il target, descrivi l’utente destinatario della soluzione</a:t>
            </a:r>
            <a:endParaRPr b="0" lang="it-IT" sz="1600" spc="-1" strike="noStrike">
              <a:latin typeface="Arial"/>
            </a:endParaRPr>
          </a:p>
        </p:txBody>
      </p:sp>
      <p:sp>
        <p:nvSpPr>
          <p:cNvPr id="170" name="Google Shape;208;p24"/>
          <p:cNvSpPr/>
          <p:nvPr/>
        </p:nvSpPr>
        <p:spPr>
          <a:xfrm>
            <a:off x="729360" y="1441800"/>
            <a:ext cx="7681680" cy="651960"/>
          </a:xfrm>
          <a:prstGeom prst="rect">
            <a:avLst/>
          </a:prstGeom>
          <a:noFill/>
          <a:ln w="0">
            <a:noFill/>
          </a:ln>
        </p:spPr>
        <p:style>
          <a:lnRef idx="0"/>
          <a:fillRef idx="0"/>
          <a:effectRef idx="0"/>
          <a:fontRef idx="minor"/>
        </p:style>
        <p:txBody>
          <a:bodyPr lIns="90000" rIns="90000" tIns="76680" bIns="76680" anchor="t">
            <a:spAutoFit/>
          </a:bodyPr>
          <a:p>
            <a:pPr>
              <a:lnSpc>
                <a:spcPct val="100000"/>
              </a:lnSpc>
              <a:buNone/>
              <a:tabLst>
                <a:tab algn="l" pos="0"/>
              </a:tabLst>
            </a:pPr>
            <a:r>
              <a:rPr b="0" lang="it" sz="1090" spc="-1" strike="noStrike">
                <a:solidFill>
                  <a:srgbClr val="000000"/>
                </a:solidFill>
                <a:latin typeface="Montserrat"/>
                <a:ea typeface="Montserrat"/>
              </a:rPr>
              <a:t>Il nostro target sono le piccole e medie imprese italiane ed il ministero del Made in Italy.</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L’utente destinatario sono i consumatori nel mondo.</a:t>
            </a:r>
            <a:endParaRPr b="0" lang="it-IT" sz="109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Google Shape;213;p25"/>
          <p:cNvSpPr/>
          <p:nvPr/>
        </p:nvSpPr>
        <p:spPr>
          <a:xfrm>
            <a:off x="729360" y="562680"/>
            <a:ext cx="7681680" cy="6447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1600" spc="-1" strike="noStrike">
                <a:solidFill>
                  <a:srgbClr val="202124"/>
                </a:solidFill>
                <a:highlight>
                  <a:srgbClr val="ffffff"/>
                </a:highlight>
                <a:latin typeface="Montserrat"/>
                <a:ea typeface="Montserrat"/>
              </a:rPr>
              <a:t>Descrivi la soluzione dal punto di vista tecnico, l’architettura, i componenti e le funzionalità di cui è composta</a:t>
            </a:r>
            <a:endParaRPr b="0" lang="it-IT" sz="1600" spc="-1" strike="noStrike">
              <a:latin typeface="Arial"/>
            </a:endParaRPr>
          </a:p>
        </p:txBody>
      </p:sp>
      <p:sp>
        <p:nvSpPr>
          <p:cNvPr id="172" name="Google Shape;214;p25"/>
          <p:cNvSpPr/>
          <p:nvPr/>
        </p:nvSpPr>
        <p:spPr>
          <a:xfrm>
            <a:off x="729360" y="1165320"/>
            <a:ext cx="7681680" cy="4144680"/>
          </a:xfrm>
          <a:prstGeom prst="rect">
            <a:avLst/>
          </a:prstGeom>
          <a:noFill/>
          <a:ln w="0">
            <a:noFill/>
          </a:ln>
        </p:spPr>
        <p:style>
          <a:lnRef idx="0"/>
          <a:fillRef idx="0"/>
          <a:effectRef idx="0"/>
          <a:fontRef idx="minor"/>
        </p:style>
        <p:txBody>
          <a:bodyPr lIns="90000" rIns="90000" tIns="76680" bIns="76680" anchor="t">
            <a:spAutoFit/>
          </a:bodyPr>
          <a:p>
            <a:pPr>
              <a:lnSpc>
                <a:spcPct val="100000"/>
              </a:lnSpc>
              <a:buNone/>
              <a:tabLst>
                <a:tab algn="l" pos="0"/>
              </a:tabLst>
            </a:pPr>
            <a:r>
              <a:rPr b="0" lang="it" sz="1090" spc="-1" strike="noStrike">
                <a:solidFill>
                  <a:srgbClr val="000000"/>
                </a:solidFill>
                <a:latin typeface="Montserrat"/>
                <a:ea typeface="Montserrat"/>
              </a:rPr>
              <a:t>Dal punto di vista tecnico la soluzione ha un preambolo necessario alla creazione di uno standard:</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Font typeface="StarSymbol"/>
              <a:buAutoNum type="arabicParenR"/>
              <a:tabLst>
                <a:tab algn="l" pos="0"/>
              </a:tabLst>
            </a:pPr>
            <a:r>
              <a:rPr b="0" lang="it" sz="1090" spc="-1" strike="noStrike">
                <a:solidFill>
                  <a:srgbClr val="000000"/>
                </a:solidFill>
                <a:latin typeface="Montserrat"/>
                <a:ea typeface="Montserrat"/>
              </a:rPr>
              <a:t>Produttore chiede al Ministero di aderire all’iniziativa (abbiamo sviluppato il portale ministeriale)</a:t>
            </a:r>
            <a:endParaRPr b="0" lang="it-IT" sz="1090" spc="-1" strike="noStrike">
              <a:latin typeface="Arial"/>
            </a:endParaRPr>
          </a:p>
          <a:p>
            <a:pPr marL="216000" indent="-216000">
              <a:lnSpc>
                <a:spcPct val="100000"/>
              </a:lnSpc>
              <a:buClr>
                <a:srgbClr val="000000"/>
              </a:buClr>
              <a:buFont typeface="StarSymbol"/>
              <a:buAutoNum type="arabicParenR"/>
              <a:tabLst>
                <a:tab algn="l" pos="0"/>
              </a:tabLst>
            </a:pPr>
            <a:r>
              <a:rPr b="0" lang="it" sz="1090" spc="-1" strike="noStrike">
                <a:solidFill>
                  <a:srgbClr val="000000"/>
                </a:solidFill>
                <a:latin typeface="Montserrat"/>
                <a:ea typeface="Montserrat"/>
              </a:rPr>
              <a:t>Una commissione verifica l’idoneità rispetto agli standard ministeriali (artigianato, certificazioni, delocalizzazioni in atto ecc come già avviene per il biologico).</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Una volta accertata la credibilità del produttore richiedente, l’implementazione dell’idea in un processo produttivo è come segue:</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Font typeface="StarSymbol"/>
              <a:buAutoNum type="romanUcPeriod"/>
              <a:tabLst>
                <a:tab algn="l" pos="0"/>
              </a:tabLst>
            </a:pPr>
            <a:r>
              <a:rPr b="0" lang="it" sz="1090" spc="-1" strike="noStrike">
                <a:solidFill>
                  <a:srgbClr val="000000"/>
                </a:solidFill>
                <a:latin typeface="Montserrat"/>
                <a:ea typeface="Montserrat"/>
              </a:rPr>
              <a:t>Produttore A programma la produzione e compila un form sul portale ministeriale (es: attraverso la propria scheda di produzione).</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Font typeface="StarSymbol"/>
              <a:buAutoNum type="romanUcPeriod"/>
              <a:tabLst>
                <a:tab algn="l" pos="0"/>
              </a:tabLst>
            </a:pPr>
            <a:r>
              <a:rPr b="0" lang="it" sz="1090" spc="-1" strike="noStrike">
                <a:solidFill>
                  <a:srgbClr val="000000"/>
                </a:solidFill>
                <a:latin typeface="Montserrat"/>
                <a:ea typeface="Montserrat"/>
              </a:rPr>
              <a:t>Vengono richieste tot etichette ScratchMII attive.</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Font typeface="StarSymbol"/>
              <a:buAutoNum type="romanUcPeriod"/>
              <a:tabLst>
                <a:tab algn="l" pos="0"/>
              </a:tabLst>
            </a:pPr>
            <a:r>
              <a:rPr b="0" lang="it" sz="1090" spc="-1" strike="noStrike">
                <a:solidFill>
                  <a:srgbClr val="000000"/>
                </a:solidFill>
                <a:latin typeface="Montserrat"/>
                <a:ea typeface="Montserrat"/>
              </a:rPr>
              <a:t>Richiesta inoltrata all’IPZS che manda tot etichette con gli UUID nei QR code al produttore ed una lista dei loro hash al ministero.</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Font typeface="StarSymbol"/>
              <a:buAutoNum type="romanUcPeriod"/>
              <a:tabLst>
                <a:tab algn="l" pos="0"/>
              </a:tabLst>
            </a:pPr>
            <a:r>
              <a:rPr b="0" lang="it" sz="1090" spc="-1" strike="noStrike">
                <a:solidFill>
                  <a:srgbClr val="000000"/>
                </a:solidFill>
                <a:latin typeface="Montserrat"/>
                <a:ea typeface="Montserrat"/>
              </a:rPr>
              <a:t>Il ministero registra tot hash assegnati al produttore A su blockchain (gli UUID sono off-chain).</a:t>
            </a:r>
            <a:endParaRPr b="0" lang="it-IT" sz="1090" spc="-1" strike="noStrike">
              <a:latin typeface="Arial"/>
            </a:endParaRPr>
          </a:p>
          <a:p>
            <a:pPr marL="216000" indent="-216000">
              <a:lnSpc>
                <a:spcPct val="100000"/>
              </a:lnSpc>
              <a:buClr>
                <a:srgbClr val="000000"/>
              </a:buClr>
              <a:buFont typeface="StarSymbol"/>
              <a:buAutoNum type="romanUcPeriod"/>
              <a:tabLst>
                <a:tab algn="l" pos="0"/>
              </a:tabLst>
            </a:pPr>
            <a:r>
              <a:rPr b="0" lang="it" sz="1090" spc="-1" strike="noStrike">
                <a:solidFill>
                  <a:srgbClr val="000000"/>
                </a:solidFill>
                <a:latin typeface="Montserrat"/>
                <a:ea typeface="Montserrat"/>
              </a:rPr>
              <a:t>Ogni etichetta contiene un codice QR con un link ministeriale precompilato con un UUID.</a:t>
            </a:r>
            <a:endParaRPr b="0" lang="it-IT" sz="1090" spc="-1" strike="noStrike">
              <a:latin typeface="Arial"/>
            </a:endParaRPr>
          </a:p>
          <a:p>
            <a:pPr marL="216000" indent="-216000">
              <a:lnSpc>
                <a:spcPct val="100000"/>
              </a:lnSpc>
              <a:buClr>
                <a:srgbClr val="000000"/>
              </a:buClr>
              <a:buFont typeface="StarSymbol"/>
              <a:buAutoNum type="romanUcPeriod"/>
              <a:tabLst>
                <a:tab algn="l" pos="0"/>
              </a:tabLst>
            </a:pPr>
            <a:r>
              <a:rPr b="0" lang="it" sz="1090" spc="-1" strike="noStrike">
                <a:solidFill>
                  <a:srgbClr val="000000"/>
                </a:solidFill>
                <a:latin typeface="Montserrat"/>
                <a:ea typeface="Montserrat"/>
              </a:rPr>
              <a:t>Il codice QR è rivestito dalla pellicola a vernice rivelatrice graffiabile (sigillo fisico).</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Font typeface="StarSymbol"/>
              <a:buAutoNum type="romanUcPeriod"/>
              <a:tabLst>
                <a:tab algn="l" pos="0"/>
              </a:tabLst>
            </a:pPr>
            <a:r>
              <a:rPr b="0" lang="it" sz="1090" spc="-1" strike="noStrike">
                <a:solidFill>
                  <a:srgbClr val="000000"/>
                </a:solidFill>
                <a:latin typeface="Montserrat"/>
                <a:ea typeface="Montserrat"/>
              </a:rPr>
              <a:t> </a:t>
            </a:r>
            <a:r>
              <a:rPr b="0" lang="it" sz="1090" spc="-1" strike="noStrike">
                <a:solidFill>
                  <a:srgbClr val="000000"/>
                </a:solidFill>
                <a:latin typeface="Montserrat"/>
                <a:ea typeface="Montserrat"/>
              </a:rPr>
              <a:t>Il produttore A riceve i marchio ed etichetta i prodotti finiti con le etichette già attive arrivate dal ministero.</a:t>
            </a:r>
            <a:endParaRPr b="0" lang="it-IT" sz="1090" spc="-1" strike="noStrike">
              <a:latin typeface="Arial"/>
            </a:endParaRPr>
          </a:p>
          <a:p>
            <a:pPr>
              <a:lnSpc>
                <a:spcPct val="100000"/>
              </a:lnSpc>
              <a:buNone/>
              <a:tabLst>
                <a:tab algn="l" pos="0"/>
              </a:tabLst>
            </a:pPr>
            <a:endParaRPr b="0" lang="it-IT" sz="109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Google Shape;213;p 1"/>
          <p:cNvSpPr/>
          <p:nvPr/>
        </p:nvSpPr>
        <p:spPr>
          <a:xfrm>
            <a:off x="729360" y="562680"/>
            <a:ext cx="7681680" cy="6447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1600" spc="-1" strike="noStrike">
                <a:solidFill>
                  <a:srgbClr val="202124"/>
                </a:solidFill>
                <a:highlight>
                  <a:srgbClr val="ffffff"/>
                </a:highlight>
                <a:latin typeface="Montserrat"/>
                <a:ea typeface="Montserrat"/>
              </a:rPr>
              <a:t>Descrivi la soluzione dal punto di vista tecnico, l’architettura, i componenti e le funzionalità di cui è composta</a:t>
            </a:r>
            <a:endParaRPr b="0" lang="it-IT" sz="1600" spc="-1" strike="noStrike">
              <a:latin typeface="Arial"/>
            </a:endParaRPr>
          </a:p>
        </p:txBody>
      </p:sp>
      <p:sp>
        <p:nvSpPr>
          <p:cNvPr id="174" name="Google Shape;214;p 1"/>
          <p:cNvSpPr/>
          <p:nvPr/>
        </p:nvSpPr>
        <p:spPr>
          <a:xfrm>
            <a:off x="729360" y="1441800"/>
            <a:ext cx="7681680" cy="3465360"/>
          </a:xfrm>
          <a:prstGeom prst="rect">
            <a:avLst/>
          </a:prstGeom>
          <a:noFill/>
          <a:ln w="0">
            <a:noFill/>
          </a:ln>
        </p:spPr>
        <p:style>
          <a:lnRef idx="0"/>
          <a:fillRef idx="0"/>
          <a:effectRef idx="0"/>
          <a:fontRef idx="minor"/>
        </p:style>
        <p:txBody>
          <a:bodyPr lIns="90000" rIns="90000" tIns="76680" bIns="76680" anchor="t">
            <a:spAutoFit/>
          </a:bodyPr>
          <a:p>
            <a:pPr>
              <a:lnSpc>
                <a:spcPct val="100000"/>
              </a:lnSpc>
              <a:buNone/>
              <a:tabLst>
                <a:tab algn="l" pos="0"/>
              </a:tabLst>
            </a:pPr>
            <a:r>
              <a:rPr b="0" lang="it" sz="1090" spc="-1" strike="noStrike">
                <a:solidFill>
                  <a:srgbClr val="000000"/>
                </a:solidFill>
                <a:latin typeface="Montserrat"/>
                <a:ea typeface="Montserrat"/>
              </a:rPr>
              <a:t>Ora il prodotto finito può seguire due strade:</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Acquisto da parte del consumatore finale che è garantito dall’olografia, incentivato a validare il prodotto grattando la vernice e scoprendo il codice QR che lo rimanda al portale ministeriale (info tracciabilità estratte dalla blockchain).</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Il ministero parallelamente attiva il protocollo OTP (One-Time Pad) relativamente a quel particolare UUID scansionato e salva nella blockchain la rottura del sigillo, creando un sigillo virtuale.</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oppure:</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Acquisto da parte del produttore B che carica sul portale le info della propria scheda di produzione ed i contratti attivi con il produttore A da cui ha comprato il prodotto (non taggato).</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Il ministero registra la richiesta nella blockchain legata al nuovo prodotto allegando i contratti attivi con l’azienda del produttore A per garantire la tracciabilità in maniera flessibile e senza costi per l’impresa.</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Il ciclo si ripete uguale a quello del produttore A fino a quando il prodotto finito del produttore B non è esposto sul mercato o viene impiegato in altre produzioni.</a:t>
            </a:r>
            <a:endParaRPr b="0" lang="it-IT" sz="1090" spc="-1" strike="noStrike">
              <a:latin typeface="Arial"/>
            </a:endParaRPr>
          </a:p>
          <a:p>
            <a:pPr>
              <a:lnSpc>
                <a:spcPct val="100000"/>
              </a:lnSpc>
              <a:buNone/>
              <a:tabLst>
                <a:tab algn="l" pos="0"/>
              </a:tabLst>
            </a:pPr>
            <a:endParaRPr b="0" lang="it-IT" sz="1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175" name="" descr=""/>
          <p:cNvPicPr/>
          <p:nvPr/>
        </p:nvPicPr>
        <p:blipFill>
          <a:blip r:embed="rId1"/>
          <a:stretch/>
        </p:blipFill>
        <p:spPr>
          <a:xfrm>
            <a:off x="1440" y="-360"/>
            <a:ext cx="9142200" cy="5139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176" name="" descr=""/>
          <p:cNvPicPr/>
          <p:nvPr/>
        </p:nvPicPr>
        <p:blipFill>
          <a:blip r:embed="rId1"/>
          <a:stretch/>
        </p:blipFill>
        <p:spPr>
          <a:xfrm>
            <a:off x="1440" y="-360"/>
            <a:ext cx="9142200" cy="5139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177" name="" descr=""/>
          <p:cNvPicPr/>
          <p:nvPr/>
        </p:nvPicPr>
        <p:blipFill>
          <a:blip r:embed="rId1"/>
          <a:stretch/>
        </p:blipFill>
        <p:spPr>
          <a:xfrm>
            <a:off x="1440" y="-360"/>
            <a:ext cx="9142200" cy="5139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Google Shape;94;p14"/>
          <p:cNvSpPr/>
          <p:nvPr/>
        </p:nvSpPr>
        <p:spPr>
          <a:xfrm>
            <a:off x="729360" y="569520"/>
            <a:ext cx="2629440" cy="8888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2600" spc="-1" strike="noStrike">
                <a:solidFill>
                  <a:srgbClr val="000000"/>
                </a:solidFill>
                <a:latin typeface="Montserrat"/>
                <a:ea typeface="Montserrat"/>
              </a:rPr>
              <a:t>PROBLEMA</a:t>
            </a:r>
            <a:endParaRPr b="0" lang="it-IT" sz="2600" spc="-1" strike="noStrike">
              <a:latin typeface="Arial"/>
            </a:endParaRPr>
          </a:p>
        </p:txBody>
      </p:sp>
      <p:sp>
        <p:nvSpPr>
          <p:cNvPr id="91" name="Google Shape;95;p14"/>
          <p:cNvSpPr/>
          <p:nvPr/>
        </p:nvSpPr>
        <p:spPr>
          <a:xfrm>
            <a:off x="729360" y="1353600"/>
            <a:ext cx="7681680" cy="3787920"/>
          </a:xfrm>
          <a:prstGeom prst="rect">
            <a:avLst/>
          </a:prstGeom>
          <a:noFill/>
          <a:ln w="0">
            <a:noFill/>
          </a:ln>
        </p:spPr>
        <p:style>
          <a:lnRef idx="0"/>
          <a:fillRef idx="0"/>
          <a:effectRef idx="0"/>
          <a:fontRef idx="minor"/>
        </p:style>
        <p:txBody>
          <a:bodyPr lIns="90000" rIns="90000" tIns="91440" bIns="91440" anchor="t">
            <a:normAutofit/>
          </a:bodyPr>
          <a:p>
            <a:pPr>
              <a:lnSpc>
                <a:spcPct val="100000"/>
              </a:lnSpc>
              <a:buNone/>
              <a:tabLst>
                <a:tab algn="l" pos="0"/>
              </a:tabLst>
            </a:pPr>
            <a:r>
              <a:rPr b="0" lang="it" sz="1100" spc="-1" strike="noStrike">
                <a:solidFill>
                  <a:srgbClr val="000000"/>
                </a:solidFill>
                <a:latin typeface="Montserrat"/>
                <a:ea typeface="Montserrat"/>
              </a:rPr>
              <a:t>Il Made in Italy si trova a fronteggiare da sempre delle criticità. Quelli presi in considerazione dal nostro team sono:</a:t>
            </a:r>
            <a:endParaRPr b="0" lang="it-IT" sz="1100" spc="-1" strike="noStrike">
              <a:latin typeface="Arial"/>
            </a:endParaRPr>
          </a:p>
          <a:p>
            <a:pPr>
              <a:lnSpc>
                <a:spcPct val="100000"/>
              </a:lnSpc>
              <a:buNone/>
              <a:tabLst>
                <a:tab algn="l" pos="0"/>
              </a:tabLst>
            </a:pPr>
            <a:endParaRPr b="0" lang="it-IT" sz="1100" spc="-1" strike="noStrike">
              <a:latin typeface="Arial"/>
            </a:endParaRPr>
          </a:p>
          <a:p>
            <a:pPr marL="216000" indent="-216000">
              <a:lnSpc>
                <a:spcPct val="100000"/>
              </a:lnSpc>
              <a:buClr>
                <a:srgbClr val="000000"/>
              </a:buClr>
              <a:buSzPct val="45000"/>
              <a:buFont typeface="Wingdings" charset="2"/>
              <a:buChar char=""/>
              <a:tabLst>
                <a:tab algn="l" pos="0"/>
              </a:tabLst>
            </a:pPr>
            <a:r>
              <a:rPr b="0" lang="it" sz="1100" spc="-1" strike="noStrike">
                <a:solidFill>
                  <a:srgbClr val="000000"/>
                </a:solidFill>
                <a:latin typeface="Montserrat"/>
                <a:ea typeface="Montserrat"/>
              </a:rPr>
              <a:t>Autenticità</a:t>
            </a:r>
            <a:endParaRPr b="0" lang="it-IT" sz="1100" spc="-1" strike="noStrike">
              <a:latin typeface="Arial"/>
            </a:endParaRPr>
          </a:p>
          <a:p>
            <a:pPr marL="216000" indent="-216000">
              <a:lnSpc>
                <a:spcPct val="100000"/>
              </a:lnSpc>
              <a:buClr>
                <a:srgbClr val="000000"/>
              </a:buClr>
              <a:buSzPct val="45000"/>
              <a:buFont typeface="Wingdings" charset="2"/>
              <a:buChar char=""/>
              <a:tabLst>
                <a:tab algn="l" pos="0"/>
              </a:tabLst>
            </a:pPr>
            <a:r>
              <a:rPr b="0" lang="it" sz="1100" spc="-1" strike="noStrike">
                <a:solidFill>
                  <a:srgbClr val="000000"/>
                </a:solidFill>
                <a:latin typeface="Montserrat"/>
                <a:ea typeface="Montserrat"/>
              </a:rPr>
              <a:t>Falsificabilità</a:t>
            </a:r>
            <a:endParaRPr b="0" lang="it-IT" sz="1100" spc="-1" strike="noStrike">
              <a:latin typeface="Arial"/>
            </a:endParaRPr>
          </a:p>
          <a:p>
            <a:pPr marL="216000" indent="-216000">
              <a:lnSpc>
                <a:spcPct val="100000"/>
              </a:lnSpc>
              <a:buClr>
                <a:srgbClr val="000000"/>
              </a:buClr>
              <a:buSzPct val="45000"/>
              <a:buFont typeface="Wingdings" charset="2"/>
              <a:buChar char=""/>
              <a:tabLst>
                <a:tab algn="l" pos="0"/>
              </a:tabLst>
            </a:pPr>
            <a:r>
              <a:rPr b="0" lang="it" sz="1100" spc="-1" strike="noStrike">
                <a:solidFill>
                  <a:srgbClr val="000000"/>
                </a:solidFill>
                <a:latin typeface="Montserrat"/>
                <a:ea typeface="Montserrat"/>
              </a:rPr>
              <a:t>Delocalizzazione</a:t>
            </a:r>
            <a:endParaRPr b="0" lang="it-IT" sz="1100" spc="-1" strike="noStrike">
              <a:latin typeface="Arial"/>
            </a:endParaRPr>
          </a:p>
          <a:p>
            <a:pPr marL="216000" indent="-216000">
              <a:lnSpc>
                <a:spcPct val="100000"/>
              </a:lnSpc>
              <a:buClr>
                <a:srgbClr val="000000"/>
              </a:buClr>
              <a:buSzPct val="45000"/>
              <a:buFont typeface="Wingdings" charset="2"/>
              <a:buChar char=""/>
              <a:tabLst>
                <a:tab algn="l" pos="0"/>
              </a:tabLst>
            </a:pPr>
            <a:r>
              <a:rPr b="0" lang="it" sz="1100" spc="-1" strike="noStrike">
                <a:solidFill>
                  <a:srgbClr val="000000"/>
                </a:solidFill>
                <a:latin typeface="Montserrat"/>
                <a:ea typeface="Montserrat"/>
              </a:rPr>
              <a:t>Visibilità internazionale</a:t>
            </a:r>
            <a:endParaRPr b="0" lang="it-IT" sz="1100" spc="-1" strike="noStrike">
              <a:latin typeface="Arial"/>
            </a:endParaRPr>
          </a:p>
          <a:p>
            <a:pPr marL="216000" indent="-216000">
              <a:lnSpc>
                <a:spcPct val="100000"/>
              </a:lnSpc>
              <a:buClr>
                <a:srgbClr val="000000"/>
              </a:buClr>
              <a:buSzPct val="45000"/>
              <a:buFont typeface="Wingdings" charset="2"/>
              <a:buChar char=""/>
              <a:tabLst>
                <a:tab algn="l" pos="0"/>
              </a:tabLst>
            </a:pPr>
            <a:r>
              <a:rPr b="0" lang="it" sz="1100" spc="-1" strike="noStrike">
                <a:solidFill>
                  <a:srgbClr val="000000"/>
                </a:solidFill>
                <a:latin typeface="Montserrat"/>
                <a:ea typeface="Montserrat"/>
              </a:rPr>
              <a:t>Tracciabilità</a:t>
            </a:r>
            <a:endParaRPr b="0" lang="it-IT" sz="1100" spc="-1" strike="noStrike">
              <a:latin typeface="Arial"/>
            </a:endParaRPr>
          </a:p>
          <a:p>
            <a:pPr>
              <a:lnSpc>
                <a:spcPct val="100000"/>
              </a:lnSpc>
              <a:buNone/>
              <a:tabLst>
                <a:tab algn="l" pos="0"/>
              </a:tabLst>
            </a:pP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Autenticità e falsificabilità sono gli aspetti più problematici e che sfumano uno nell’altro. Si distinguono per i tipi di attacco che è possibile portare al Made in Italy e che causano milioni di euro di danni all’economia italiana.</a:t>
            </a:r>
            <a:endParaRPr b="0" lang="it-IT" sz="1100" spc="-1" strike="noStrike">
              <a:latin typeface="Arial"/>
            </a:endParaRPr>
          </a:p>
          <a:p>
            <a:pPr>
              <a:lnSpc>
                <a:spcPct val="100000"/>
              </a:lnSpc>
              <a:buNone/>
              <a:tabLst>
                <a:tab algn="l" pos="0"/>
              </a:tabLst>
            </a:pP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La delocalizzazione viene praticata per ridurre i costi di produzione, causando problemi come la mancata conoscenza dell’origine delle materie prime oltre che mettere seriamente in discussione in concetto stesso di Made in Italy.</a:t>
            </a:r>
            <a:endParaRPr b="0" lang="it-IT" sz="1100" spc="-1" strike="noStrike">
              <a:latin typeface="Arial"/>
            </a:endParaRPr>
          </a:p>
          <a:p>
            <a:pPr>
              <a:lnSpc>
                <a:spcPct val="100000"/>
              </a:lnSpc>
              <a:buNone/>
              <a:tabLst>
                <a:tab algn="l" pos="0"/>
              </a:tabLst>
            </a:pP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La visibilità internazionale è un problema che affligge la piccola e media impresa italiana che non riesce a farsi conoscere nel mondo. Non può essere risolta semplicemente investendo perché manca uno standard riconoscibile facilmente da chiunque nel mondo che garantisca l’internazionalità del Made in Italy non solo come sinonimo astratto di qualità, ma che sia un riferimento universalmente riconosciuto nel mondo. </a:t>
            </a:r>
            <a:endParaRPr b="0" lang="it-IT"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Google Shape;100;p15"/>
          <p:cNvSpPr/>
          <p:nvPr/>
        </p:nvSpPr>
        <p:spPr>
          <a:xfrm>
            <a:off x="729360" y="569520"/>
            <a:ext cx="2629440" cy="8888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2600" spc="-1" strike="noStrike">
                <a:solidFill>
                  <a:srgbClr val="000000"/>
                </a:solidFill>
                <a:latin typeface="Montserrat"/>
                <a:ea typeface="Montserrat"/>
              </a:rPr>
              <a:t>SOLUZIONE</a:t>
            </a:r>
            <a:endParaRPr b="0" lang="it-IT" sz="2600" spc="-1" strike="noStrike">
              <a:latin typeface="Arial"/>
            </a:endParaRPr>
          </a:p>
        </p:txBody>
      </p:sp>
      <p:sp>
        <p:nvSpPr>
          <p:cNvPr id="93" name="Google Shape;101;p15"/>
          <p:cNvSpPr/>
          <p:nvPr/>
        </p:nvSpPr>
        <p:spPr>
          <a:xfrm>
            <a:off x="729360" y="1174320"/>
            <a:ext cx="7681680" cy="3864240"/>
          </a:xfrm>
          <a:prstGeom prst="rect">
            <a:avLst/>
          </a:prstGeom>
          <a:noFill/>
          <a:ln w="0">
            <a:noFill/>
          </a:ln>
        </p:spPr>
        <p:style>
          <a:lnRef idx="0"/>
          <a:fillRef idx="0"/>
          <a:effectRef idx="0"/>
          <a:fontRef idx="minor"/>
        </p:style>
        <p:txBody>
          <a:bodyPr lIns="90000" rIns="90000" tIns="91440" bIns="91440" anchor="t">
            <a:normAutofit fontScale="96000"/>
          </a:bodyPr>
          <a:p>
            <a:pPr>
              <a:lnSpc>
                <a:spcPct val="100000"/>
              </a:lnSpc>
              <a:buNone/>
              <a:tabLst>
                <a:tab algn="l" pos="0"/>
              </a:tabLst>
            </a:pPr>
            <a:r>
              <a:rPr b="0" lang="it" sz="1090" spc="-1" strike="noStrike">
                <a:solidFill>
                  <a:srgbClr val="000000"/>
                </a:solidFill>
                <a:latin typeface="Montserrat"/>
                <a:ea typeface="Montserrat"/>
              </a:rPr>
              <a:t>La soluzione trovata dal nostro team mitiga questi problemi con un approccio verticale (ma estendibile per coprire le necessità del più ampio ventaglio di imprese). È incentrata sulla creazione di uno standard di garanzia e controllo centralizzato a livello ministeriale ma accessibile da chiunque, che si appoggia sui recenti sviluppi tecnologici come:</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Blockchain</a:t>
            </a: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QR code</a:t>
            </a: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Sigilli fisici</a:t>
            </a: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Sigilli virtuali</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L’uso di un metodo di archiviazione a blockchain (con dati sensibili off-chain) che garantisca la tracciabilità dei prodotti oltre l’integrità e la non falsificabilità dei dati che il ministero è chiamato a fornire ufficialmente.</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I QR code sono soluzioni alla portata di tutti nel mondo, tanto da essere implementati dalle più grandi aziende per la loro facile fruizione digitale. Nel nostro caso vengono usati per conservare un link ministeriale con un codice univoco preassegnato.</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I sigilli fisici come i rivestimenti rivelatori (gratta e vinci) che proteggono le informazioni nel QR code. Garantiscono anche una visibilità internazionale nel momento in cui la soluzione venga combinata insieme ad un marchio ufficiale creato dall’Istituto Poligrafico con tecnologia olografica.</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Un sistema di sigilli virtuali paralleli basati sulla filosofia OTP (One-Time Pad) di registrazione dei controlli su blockchain.</a:t>
            </a:r>
            <a:r>
              <a:rPr b="0" lang="it" sz="1100" spc="-1" strike="noStrike">
                <a:solidFill>
                  <a:srgbClr val="000000"/>
                </a:solidFill>
                <a:latin typeface="Montserrat"/>
                <a:ea typeface="Montserrat"/>
              </a:rPr>
              <a:t>  </a:t>
            </a:r>
            <a:endParaRPr b="0" lang="it-IT" sz="1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Google Shape;106;p16"/>
          <p:cNvSpPr/>
          <p:nvPr/>
        </p:nvSpPr>
        <p:spPr>
          <a:xfrm>
            <a:off x="729360" y="569520"/>
            <a:ext cx="2629440" cy="5281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2600" spc="-1" strike="noStrike">
                <a:solidFill>
                  <a:srgbClr val="000000"/>
                </a:solidFill>
                <a:latin typeface="Montserrat"/>
                <a:ea typeface="Montserrat"/>
              </a:rPr>
              <a:t>MERCATO</a:t>
            </a:r>
            <a:endParaRPr b="0" lang="it-IT" sz="2600" spc="-1" strike="noStrike">
              <a:latin typeface="Arial"/>
            </a:endParaRPr>
          </a:p>
        </p:txBody>
      </p:sp>
      <p:sp>
        <p:nvSpPr>
          <p:cNvPr id="95" name="Google Shape;107;p16"/>
          <p:cNvSpPr/>
          <p:nvPr/>
        </p:nvSpPr>
        <p:spPr>
          <a:xfrm>
            <a:off x="729360" y="1353600"/>
            <a:ext cx="7681680" cy="3321720"/>
          </a:xfrm>
          <a:prstGeom prst="rect">
            <a:avLst/>
          </a:prstGeom>
          <a:noFill/>
          <a:ln w="0">
            <a:noFill/>
          </a:ln>
        </p:spPr>
        <p:style>
          <a:lnRef idx="0"/>
          <a:fillRef idx="0"/>
          <a:effectRef idx="0"/>
          <a:fontRef idx="minor"/>
        </p:style>
        <p:txBody>
          <a:bodyPr lIns="90000" rIns="90000" tIns="91440" bIns="91440" anchor="t">
            <a:normAutofit fontScale="99000"/>
          </a:bodyPr>
          <a:p>
            <a:pPr>
              <a:lnSpc>
                <a:spcPct val="100000"/>
              </a:lnSpc>
              <a:buNone/>
              <a:tabLst>
                <a:tab algn="l" pos="0"/>
              </a:tabLst>
            </a:pPr>
            <a:r>
              <a:rPr b="0" lang="it" sz="1090" spc="-1" strike="noStrike">
                <a:solidFill>
                  <a:srgbClr val="000000"/>
                </a:solidFill>
                <a:latin typeface="Montserrat"/>
                <a:ea typeface="Montserrat"/>
              </a:rPr>
              <a:t>Il nostro mercato di riferimento è il settore dell’agrifood:</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Soluzione calibrata sulle reali necessità degli imprenditori del settore</a:t>
            </a: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Integrabile agli standard del biologico (a cui ci siamo ispirati)</a:t>
            </a: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Adattabile ed estendibile facilmente a settori diversi (come il tessile)</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La dimensione del mercato è su scala nazionale grazie ad una soluzione flessibile per ogni impresa.</a:t>
            </a: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C’è la necessità della creazione di uno standard comune ai vari modelli di impresa affinché si crei un unico vero mercato del Made in Italy.</a:t>
            </a: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 </a:t>
            </a: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Dopo aver compreso le necessità più concrete della produzione artigianale, abbiamo trovato partner ed imprenditori entusiasti pronti ad implementare la nostra soluzione.</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A differenza dei nostri competitor offriamo una soluzione economica per l’implementazione ministeriale e senza oneri aggiuntivi rispetto agli esistenti per le aziende stesse. Inoltre la semplicità riduce al minimo qualsiasi problema di natura tecnica, minimizzando la superficie di attacco del meccanismo.</a:t>
            </a:r>
            <a:endParaRPr b="0" lang="it-IT" sz="1090" spc="-1" strike="noStrike">
              <a:latin typeface="Arial"/>
            </a:endParaRPr>
          </a:p>
          <a:p>
            <a:pPr>
              <a:lnSpc>
                <a:spcPct val="100000"/>
              </a:lnSpc>
              <a:buNone/>
              <a:tabLst>
                <a:tab algn="l" pos="0"/>
              </a:tabLst>
            </a:pPr>
            <a:endParaRPr b="0" lang="it-IT" sz="1090" spc="-1" strike="noStrike">
              <a:latin typeface="Arial"/>
            </a:endParaRPr>
          </a:p>
          <a:p>
            <a:pPr>
              <a:lnSpc>
                <a:spcPct val="100000"/>
              </a:lnSpc>
              <a:buNone/>
              <a:tabLst>
                <a:tab algn="l" pos="0"/>
              </a:tabLst>
            </a:pPr>
            <a:r>
              <a:rPr b="0" lang="it" sz="1090" spc="-1" strike="noStrike">
                <a:solidFill>
                  <a:srgbClr val="000000"/>
                </a:solidFill>
                <a:latin typeface="Montserrat"/>
                <a:ea typeface="Montserrat"/>
              </a:rPr>
              <a:t>È possibile pensare a sviluppi futuri come la semplificazione ulteriore dei protocolli ministeriali per il controllo delle aziende.</a:t>
            </a:r>
            <a:endParaRPr b="0" lang="it-IT" sz="109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Google Shape;112;p17"/>
          <p:cNvSpPr/>
          <p:nvPr/>
        </p:nvSpPr>
        <p:spPr>
          <a:xfrm>
            <a:off x="729360" y="569520"/>
            <a:ext cx="4544640" cy="6058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2600" spc="-1" strike="noStrike">
                <a:solidFill>
                  <a:srgbClr val="000000"/>
                </a:solidFill>
                <a:latin typeface="Montserrat"/>
                <a:ea typeface="Montserrat"/>
              </a:rPr>
              <a:t>MODELLO DI BUSINESS</a:t>
            </a:r>
            <a:endParaRPr b="0" lang="it-IT" sz="2600" spc="-1" strike="noStrike">
              <a:latin typeface="Arial"/>
            </a:endParaRPr>
          </a:p>
        </p:txBody>
      </p:sp>
      <p:sp>
        <p:nvSpPr>
          <p:cNvPr id="97" name="Google Shape;113;p17"/>
          <p:cNvSpPr/>
          <p:nvPr/>
        </p:nvSpPr>
        <p:spPr>
          <a:xfrm>
            <a:off x="729360" y="1353600"/>
            <a:ext cx="7681680" cy="3321360"/>
          </a:xfrm>
          <a:prstGeom prst="rect">
            <a:avLst/>
          </a:prstGeom>
          <a:noFill/>
          <a:ln w="0">
            <a:noFill/>
          </a:ln>
        </p:spPr>
        <p:style>
          <a:lnRef idx="0"/>
          <a:fillRef idx="0"/>
          <a:effectRef idx="0"/>
          <a:fontRef idx="minor"/>
        </p:style>
        <p:txBody>
          <a:bodyPr lIns="90000" rIns="90000" tIns="91440" bIns="91440" anchor="t">
            <a:normAutofit/>
          </a:bodyPr>
          <a:p>
            <a:pPr>
              <a:lnSpc>
                <a:spcPct val="100000"/>
              </a:lnSpc>
              <a:buNone/>
              <a:tabLst>
                <a:tab algn="l" pos="0"/>
              </a:tabLst>
            </a:pPr>
            <a:r>
              <a:rPr b="0" lang="it" sz="1100" spc="-1" strike="noStrike">
                <a:solidFill>
                  <a:srgbClr val="000000"/>
                </a:solidFill>
                <a:latin typeface="Montserrat"/>
                <a:ea typeface="Montserrat"/>
              </a:rPr>
              <a:t>Il nostro modello di business è l’interesse nazionale attraverso la creazione di un marchio incentrato sul brand del Made in Italy, gestito a livello statale grazie alla standardizzazione della credibilità e l’istituzione di un ente di garanzia.</a:t>
            </a:r>
            <a:endParaRPr b="0" lang="it-IT" sz="1100" spc="-1" strike="noStrike">
              <a:latin typeface="Arial"/>
            </a:endParaRPr>
          </a:p>
          <a:p>
            <a:pPr>
              <a:lnSpc>
                <a:spcPct val="100000"/>
              </a:lnSpc>
              <a:buNone/>
              <a:tabLst>
                <a:tab algn="l" pos="0"/>
              </a:tabLst>
            </a:pP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Visibilità della città italiana Capitale del Made in Italy per un anno.</a:t>
            </a: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Conseguente adattamento della produzione del marchio per quell’anno di riferimento</a:t>
            </a: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(es: olografia della torre di Pisa, del colosseo di Roma, ecc)</a:t>
            </a:r>
            <a:endParaRPr b="0" lang="it-IT" sz="1100" spc="-1" strike="noStrike">
              <a:latin typeface="Arial"/>
            </a:endParaRPr>
          </a:p>
          <a:p>
            <a:pPr>
              <a:lnSpc>
                <a:spcPct val="100000"/>
              </a:lnSpc>
              <a:buNone/>
              <a:tabLst>
                <a:tab algn="l" pos="0"/>
              </a:tabLst>
            </a:pP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Incremento dell’indotto e visibilità internazionale (inclusa numismatica e collezionismo).</a:t>
            </a:r>
            <a:endParaRPr b="0" lang="it-IT" sz="1100" spc="-1" strike="noStrike">
              <a:latin typeface="Arial"/>
            </a:endParaRPr>
          </a:p>
          <a:p>
            <a:pPr>
              <a:lnSpc>
                <a:spcPct val="100000"/>
              </a:lnSpc>
              <a:buNone/>
              <a:tabLst>
                <a:tab algn="l" pos="0"/>
              </a:tabLst>
            </a:pP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Escludiamo dal mercato tutto l’Italian Sounding che fattura il doppio rispetto al vero Made in Italy.</a:t>
            </a:r>
            <a:endParaRPr b="0" lang="it-IT" sz="1100" spc="-1" strike="noStrike">
              <a:latin typeface="Arial"/>
            </a:endParaRPr>
          </a:p>
          <a:p>
            <a:pPr>
              <a:lnSpc>
                <a:spcPct val="100000"/>
              </a:lnSpc>
              <a:buNone/>
              <a:tabLst>
                <a:tab algn="l" pos="0"/>
              </a:tabLst>
            </a:pP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Incentiviamo il rientro delle aziende delocalizzate che non soddisfano gli standard ministeriali ma che basano il proprio fatturato sul presunto Made in Italy, con un conseguente beneficio per il mercato italiano ed aumento indiretto del PIL.</a:t>
            </a:r>
            <a:endParaRPr b="0" lang="it-IT" sz="1100" spc="-1" strike="noStrike">
              <a:latin typeface="Arial"/>
            </a:endParaRPr>
          </a:p>
          <a:p>
            <a:pPr>
              <a:lnSpc>
                <a:spcPct val="100000"/>
              </a:lnSpc>
              <a:buNone/>
              <a:tabLst>
                <a:tab algn="l" pos="0"/>
              </a:tabLst>
            </a:pPr>
            <a:endParaRPr b="0" lang="it-IT" sz="1100" spc="-1" strike="noStrike">
              <a:latin typeface="Arial"/>
            </a:endParaRPr>
          </a:p>
          <a:p>
            <a:pPr>
              <a:lnSpc>
                <a:spcPct val="100000"/>
              </a:lnSpc>
              <a:buNone/>
              <a:tabLst>
                <a:tab algn="l" pos="0"/>
              </a:tabLst>
            </a:pPr>
            <a:endParaRPr b="0" lang="it-IT" sz="1100" spc="-1" strike="noStrike">
              <a:latin typeface="Arial"/>
            </a:endParaRPr>
          </a:p>
          <a:p>
            <a:pPr>
              <a:lnSpc>
                <a:spcPct val="100000"/>
              </a:lnSpc>
              <a:buNone/>
              <a:tabLst>
                <a:tab algn="l" pos="0"/>
              </a:tabLst>
            </a:pPr>
            <a:endParaRPr b="0" lang="it-IT"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118;p18"/>
          <p:cNvSpPr/>
          <p:nvPr/>
        </p:nvSpPr>
        <p:spPr>
          <a:xfrm>
            <a:off x="729360" y="569520"/>
            <a:ext cx="5611320" cy="6202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2600" spc="-1" strike="noStrike">
                <a:solidFill>
                  <a:srgbClr val="000000"/>
                </a:solidFill>
                <a:latin typeface="Montserrat"/>
                <a:ea typeface="Montserrat"/>
              </a:rPr>
              <a:t>UNIQUE VALUE PROPOSITION</a:t>
            </a:r>
            <a:endParaRPr b="0" lang="it-IT" sz="2600" spc="-1" strike="noStrike">
              <a:latin typeface="Arial"/>
            </a:endParaRPr>
          </a:p>
        </p:txBody>
      </p:sp>
      <p:sp>
        <p:nvSpPr>
          <p:cNvPr id="99" name="Google Shape;119;p18"/>
          <p:cNvSpPr/>
          <p:nvPr/>
        </p:nvSpPr>
        <p:spPr>
          <a:xfrm>
            <a:off x="729360" y="1353600"/>
            <a:ext cx="7681680" cy="2601360"/>
          </a:xfrm>
          <a:prstGeom prst="rect">
            <a:avLst/>
          </a:prstGeom>
          <a:noFill/>
          <a:ln w="0">
            <a:noFill/>
          </a:ln>
        </p:spPr>
        <p:style>
          <a:lnRef idx="0"/>
          <a:fillRef idx="0"/>
          <a:effectRef idx="0"/>
          <a:fontRef idx="minor"/>
        </p:style>
        <p:txBody>
          <a:bodyPr lIns="90000" rIns="90000" tIns="91440" bIns="91440" anchor="t">
            <a:normAutofit/>
          </a:bodyPr>
          <a:p>
            <a:pPr>
              <a:lnSpc>
                <a:spcPct val="100000"/>
              </a:lnSpc>
              <a:buNone/>
              <a:tabLst>
                <a:tab algn="l" pos="0"/>
              </a:tabLst>
            </a:pPr>
            <a:r>
              <a:rPr b="0" lang="it" sz="1090" spc="-1" strike="noStrike">
                <a:solidFill>
                  <a:srgbClr val="000000"/>
                </a:solidFill>
                <a:latin typeface="Montserrat"/>
                <a:ea typeface="Montserrat"/>
              </a:rPr>
              <a:t>Gli elementi che contraddistinguono la soluzione ScratchMII sono:</a:t>
            </a:r>
            <a:endParaRPr b="0" lang="it-IT" sz="1090" spc="-1" strike="noStrike">
              <a:latin typeface="Arial"/>
            </a:endParaRPr>
          </a:p>
          <a:p>
            <a:pPr>
              <a:lnSpc>
                <a:spcPct val="100000"/>
              </a:lnSpc>
              <a:buNone/>
              <a:tabLst>
                <a:tab algn="l" pos="0"/>
              </a:tabLst>
            </a:pP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Scalabile</a:t>
            </a: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Flessibile</a:t>
            </a: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Minimizza le superfici di attacco dei contraffattori (quello che non c’è non si rompe)</a:t>
            </a: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Visibilità</a:t>
            </a: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Impiego di tecnologie garanti di integrità e non falsificabilità</a:t>
            </a: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Controllo centralizzato</a:t>
            </a:r>
            <a:endParaRPr b="0" lang="it-IT" sz="1090" spc="-1" strike="noStrike">
              <a:latin typeface="Arial"/>
            </a:endParaRPr>
          </a:p>
          <a:p>
            <a:pPr marL="216000" indent="-216000">
              <a:lnSpc>
                <a:spcPct val="100000"/>
              </a:lnSpc>
              <a:buClr>
                <a:srgbClr val="000000"/>
              </a:buClr>
              <a:buSzPct val="45000"/>
              <a:buFont typeface="Wingdings" charset="2"/>
              <a:buChar char=""/>
              <a:tabLst>
                <a:tab algn="l" pos="0"/>
              </a:tabLst>
            </a:pPr>
            <a:r>
              <a:rPr b="0" lang="it" sz="1090" spc="-1" strike="noStrike">
                <a:solidFill>
                  <a:srgbClr val="000000"/>
                </a:solidFill>
                <a:latin typeface="Montserrat"/>
                <a:ea typeface="Montserrat"/>
              </a:rPr>
              <a:t>Orientata all’economicità</a:t>
            </a:r>
            <a:endParaRPr b="0" lang="it-IT" sz="109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Google Shape;124;p19"/>
          <p:cNvSpPr/>
          <p:nvPr/>
        </p:nvSpPr>
        <p:spPr>
          <a:xfrm>
            <a:off x="729360" y="569520"/>
            <a:ext cx="2629440" cy="6274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2600" spc="-1" strike="noStrike">
                <a:solidFill>
                  <a:srgbClr val="000000"/>
                </a:solidFill>
                <a:latin typeface="Montserrat"/>
                <a:ea typeface="Montserrat"/>
              </a:rPr>
              <a:t>TEAM</a:t>
            </a:r>
            <a:endParaRPr b="0" lang="it-IT" sz="2600" spc="-1" strike="noStrike">
              <a:latin typeface="Arial"/>
            </a:endParaRPr>
          </a:p>
        </p:txBody>
      </p:sp>
      <p:sp>
        <p:nvSpPr>
          <p:cNvPr id="101" name="Google Shape;125;p19"/>
          <p:cNvSpPr/>
          <p:nvPr/>
        </p:nvSpPr>
        <p:spPr>
          <a:xfrm>
            <a:off x="729360" y="1353600"/>
            <a:ext cx="7681680" cy="1524960"/>
          </a:xfrm>
          <a:prstGeom prst="rect">
            <a:avLst/>
          </a:prstGeom>
          <a:noFill/>
          <a:ln w="0">
            <a:noFill/>
          </a:ln>
        </p:spPr>
        <p:style>
          <a:lnRef idx="0"/>
          <a:fillRef idx="0"/>
          <a:effectRef idx="0"/>
          <a:fontRef idx="minor"/>
        </p:style>
        <p:txBody>
          <a:bodyPr lIns="90000" rIns="90000" tIns="91440" bIns="91440" anchor="t">
            <a:normAutofit/>
          </a:bodyPr>
          <a:p>
            <a:pPr>
              <a:lnSpc>
                <a:spcPct val="100000"/>
              </a:lnSpc>
              <a:buNone/>
              <a:tabLst>
                <a:tab algn="l" pos="0"/>
              </a:tabLst>
            </a:pPr>
            <a:r>
              <a:rPr b="0" lang="it" sz="1100" spc="-1" strike="noStrike">
                <a:solidFill>
                  <a:srgbClr val="000000"/>
                </a:solidFill>
                <a:latin typeface="Montserrat"/>
                <a:ea typeface="Montserrat"/>
              </a:rPr>
              <a:t>Noi siamo Thyrus Team, un gruppo di amici che ruota intorno all’Osservatorio Astronomico di Terni.</a:t>
            </a:r>
            <a:endParaRPr b="0" lang="it-IT" sz="1100" spc="-1" strike="noStrike">
              <a:latin typeface="Arial"/>
            </a:endParaRPr>
          </a:p>
          <a:p>
            <a:pPr>
              <a:lnSpc>
                <a:spcPct val="100000"/>
              </a:lnSpc>
              <a:buNone/>
              <a:tabLst>
                <a:tab algn="l" pos="0"/>
              </a:tabLst>
            </a:pP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Nella vita ci occupiamo in ordine di: Programmazione e Sicurezza, Insegnamento, studi archeologici, divulgazione scientifica e produzione agroalimentare biologica.</a:t>
            </a:r>
            <a:endParaRPr b="0" lang="it-IT" sz="1100" spc="-1" strike="noStrike">
              <a:latin typeface="Arial"/>
            </a:endParaRPr>
          </a:p>
          <a:p>
            <a:pPr>
              <a:lnSpc>
                <a:spcPct val="100000"/>
              </a:lnSpc>
              <a:buNone/>
              <a:tabLst>
                <a:tab algn="l" pos="0"/>
              </a:tabLst>
            </a:pP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Nonostante l’eterogeneità siamo un team rodato già da altri Hackathon, ed in questo abbiamo assunto i ruoli di:</a:t>
            </a:r>
            <a:endParaRPr b="0" lang="it-IT" sz="1100" spc="-1" strike="noStrike">
              <a:latin typeface="Arial"/>
            </a:endParaRPr>
          </a:p>
        </p:txBody>
      </p:sp>
      <p:sp>
        <p:nvSpPr>
          <p:cNvPr id="102" name="Google Shape;126;p19"/>
          <p:cNvSpPr/>
          <p:nvPr/>
        </p:nvSpPr>
        <p:spPr>
          <a:xfrm>
            <a:off x="839880" y="2851200"/>
            <a:ext cx="950400" cy="950400"/>
          </a:xfrm>
          <a:prstGeom prst="snip1Rect">
            <a:avLst>
              <a:gd name="adj" fmla="val 16667"/>
            </a:avLst>
          </a:prstGeom>
          <a:solidFill>
            <a:srgbClr val="e9edee"/>
          </a:solidFill>
          <a:ln w="0">
            <a:noFill/>
          </a:ln>
        </p:spPr>
        <p:style>
          <a:lnRef idx="0"/>
          <a:fillRef idx="0"/>
          <a:effectRef idx="0"/>
          <a:fontRef idx="minor"/>
        </p:style>
      </p:sp>
      <p:sp>
        <p:nvSpPr>
          <p:cNvPr id="103" name="Google Shape;127;p19"/>
          <p:cNvSpPr/>
          <p:nvPr/>
        </p:nvSpPr>
        <p:spPr>
          <a:xfrm>
            <a:off x="727560" y="3839760"/>
            <a:ext cx="1064520" cy="653400"/>
          </a:xfrm>
          <a:prstGeom prst="rect">
            <a:avLst/>
          </a:prstGeom>
          <a:noFill/>
          <a:ln w="0">
            <a:noFill/>
          </a:ln>
        </p:spPr>
        <p:style>
          <a:lnRef idx="0"/>
          <a:fillRef idx="0"/>
          <a:effectRef idx="0"/>
          <a:fontRef idx="minor"/>
        </p:style>
        <p:txBody>
          <a:bodyPr lIns="90000" rIns="90000" tIns="91440" bIns="91440" anchor="t">
            <a:normAutofit fontScale="70000"/>
          </a:bodyPr>
          <a:p>
            <a:pPr>
              <a:lnSpc>
                <a:spcPct val="100000"/>
              </a:lnSpc>
              <a:buNone/>
              <a:tabLst>
                <a:tab algn="l" pos="0"/>
              </a:tabLst>
            </a:pPr>
            <a:r>
              <a:rPr b="0" lang="it" sz="1100" spc="-1" strike="noStrike">
                <a:solidFill>
                  <a:srgbClr val="000000"/>
                </a:solidFill>
                <a:latin typeface="Montserrat"/>
                <a:ea typeface="Montserrat"/>
              </a:rPr>
              <a:t>Jacopo</a:t>
            </a: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Diamanti</a:t>
            </a:r>
            <a:endParaRPr b="0" lang="it-IT" sz="1100" spc="-1" strike="noStrike">
              <a:latin typeface="Arial"/>
            </a:endParaRPr>
          </a:p>
          <a:p>
            <a:pPr>
              <a:lnSpc>
                <a:spcPct val="100000"/>
              </a:lnSpc>
              <a:buNone/>
              <a:tabLst>
                <a:tab algn="l" pos="0"/>
              </a:tabLst>
            </a:pPr>
            <a:r>
              <a:rPr b="1" lang="it" sz="1100" spc="-1" strike="noStrike">
                <a:solidFill>
                  <a:srgbClr val="000000"/>
                </a:solidFill>
                <a:latin typeface="Montserrat"/>
                <a:ea typeface="Montserrat"/>
              </a:rPr>
              <a:t>Leader e sviluppatore</a:t>
            </a:r>
            <a:endParaRPr b="0" lang="it-IT" sz="1100" spc="-1" strike="noStrike">
              <a:latin typeface="Arial"/>
            </a:endParaRPr>
          </a:p>
        </p:txBody>
      </p:sp>
      <p:sp>
        <p:nvSpPr>
          <p:cNvPr id="104" name="Google Shape;128;p19"/>
          <p:cNvSpPr/>
          <p:nvPr/>
        </p:nvSpPr>
        <p:spPr>
          <a:xfrm>
            <a:off x="808560" y="3537000"/>
            <a:ext cx="1013040" cy="295560"/>
          </a:xfrm>
          <a:prstGeom prst="rect">
            <a:avLst/>
          </a:prstGeom>
          <a:noFill/>
          <a:ln w="0">
            <a:noFill/>
          </a:ln>
        </p:spPr>
        <p:style>
          <a:lnRef idx="0"/>
          <a:fillRef idx="0"/>
          <a:effectRef idx="0"/>
          <a:fontRef idx="minor"/>
        </p:style>
        <p:txBody>
          <a:bodyPr lIns="90000" rIns="90000" tIns="295920" bIns="295920" anchor="t">
            <a:normAutofit/>
          </a:bodyPr>
          <a:p>
            <a:pPr>
              <a:lnSpc>
                <a:spcPct val="100000"/>
              </a:lnSpc>
              <a:buNone/>
              <a:tabLst>
                <a:tab algn="l" pos="0"/>
              </a:tabLst>
            </a:pPr>
            <a:r>
              <a:rPr b="0" lang="it" sz="1100" spc="-1" strike="noStrike">
                <a:solidFill>
                  <a:srgbClr val="000000"/>
                </a:solidFill>
                <a:latin typeface="Montserrat"/>
                <a:ea typeface="Montserrat"/>
              </a:rPr>
              <a:t>IMMAGINE </a:t>
            </a:r>
            <a:endParaRPr b="0" lang="it-IT" sz="1100" spc="-1" strike="noStrike">
              <a:latin typeface="Arial"/>
            </a:endParaRPr>
          </a:p>
        </p:txBody>
      </p:sp>
      <p:sp>
        <p:nvSpPr>
          <p:cNvPr id="105" name="Google Shape;129;p19"/>
          <p:cNvSpPr/>
          <p:nvPr/>
        </p:nvSpPr>
        <p:spPr>
          <a:xfrm>
            <a:off x="2239920" y="2895120"/>
            <a:ext cx="950400" cy="950400"/>
          </a:xfrm>
          <a:prstGeom prst="snip1Rect">
            <a:avLst>
              <a:gd name="adj" fmla="val 16667"/>
            </a:avLst>
          </a:prstGeom>
          <a:solidFill>
            <a:srgbClr val="e9edee"/>
          </a:solidFill>
          <a:ln w="0">
            <a:noFill/>
          </a:ln>
        </p:spPr>
        <p:style>
          <a:lnRef idx="0"/>
          <a:fillRef idx="0"/>
          <a:effectRef idx="0"/>
          <a:fontRef idx="minor"/>
        </p:style>
      </p:sp>
      <p:sp>
        <p:nvSpPr>
          <p:cNvPr id="106" name="Google Shape;130;p19"/>
          <p:cNvSpPr/>
          <p:nvPr/>
        </p:nvSpPr>
        <p:spPr>
          <a:xfrm>
            <a:off x="2127960" y="3883680"/>
            <a:ext cx="1064520" cy="590760"/>
          </a:xfrm>
          <a:prstGeom prst="rect">
            <a:avLst/>
          </a:prstGeom>
          <a:noFill/>
          <a:ln w="0">
            <a:noFill/>
          </a:ln>
        </p:spPr>
        <p:style>
          <a:lnRef idx="0"/>
          <a:fillRef idx="0"/>
          <a:effectRef idx="0"/>
          <a:fontRef idx="minor"/>
        </p:style>
        <p:txBody>
          <a:bodyPr lIns="90000" rIns="90000" tIns="91440" bIns="91440" anchor="t">
            <a:normAutofit fontScale="60000"/>
          </a:bodyPr>
          <a:p>
            <a:pPr>
              <a:lnSpc>
                <a:spcPct val="100000"/>
              </a:lnSpc>
              <a:buNone/>
              <a:tabLst>
                <a:tab algn="l" pos="0"/>
              </a:tabLst>
            </a:pPr>
            <a:r>
              <a:rPr b="0" lang="it" sz="1100" spc="-1" strike="noStrike">
                <a:solidFill>
                  <a:srgbClr val="000000"/>
                </a:solidFill>
                <a:latin typeface="Montserrat"/>
                <a:ea typeface="Montserrat"/>
              </a:rPr>
              <a:t>Pietro</a:t>
            </a: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Squilla</a:t>
            </a:r>
            <a:endParaRPr b="0" lang="it-IT" sz="1100" spc="-1" strike="noStrike">
              <a:latin typeface="Arial"/>
            </a:endParaRPr>
          </a:p>
          <a:p>
            <a:pPr>
              <a:lnSpc>
                <a:spcPct val="100000"/>
              </a:lnSpc>
              <a:buNone/>
              <a:tabLst>
                <a:tab algn="l" pos="0"/>
              </a:tabLst>
            </a:pPr>
            <a:r>
              <a:rPr b="1" lang="it" sz="1100" spc="-1" strike="noStrike">
                <a:solidFill>
                  <a:srgbClr val="000000"/>
                </a:solidFill>
                <a:latin typeface="Montserrat"/>
                <a:ea typeface="Montserrat"/>
              </a:rPr>
              <a:t>Sviluppatore e attore</a:t>
            </a:r>
            <a:endParaRPr b="0" lang="it-IT" sz="1100" spc="-1" strike="noStrike">
              <a:latin typeface="Arial"/>
            </a:endParaRPr>
          </a:p>
        </p:txBody>
      </p:sp>
      <p:sp>
        <p:nvSpPr>
          <p:cNvPr id="107" name="Google Shape;131;p19"/>
          <p:cNvSpPr/>
          <p:nvPr/>
        </p:nvSpPr>
        <p:spPr>
          <a:xfrm>
            <a:off x="2208600" y="3580920"/>
            <a:ext cx="1013040" cy="295560"/>
          </a:xfrm>
          <a:prstGeom prst="rect">
            <a:avLst/>
          </a:prstGeom>
          <a:noFill/>
          <a:ln w="0">
            <a:noFill/>
          </a:ln>
        </p:spPr>
        <p:style>
          <a:lnRef idx="0"/>
          <a:fillRef idx="0"/>
          <a:effectRef idx="0"/>
          <a:fontRef idx="minor"/>
        </p:style>
        <p:txBody>
          <a:bodyPr lIns="90000" rIns="90000" tIns="295920" bIns="295920" anchor="t">
            <a:normAutofit/>
          </a:bodyPr>
          <a:p>
            <a:pPr>
              <a:lnSpc>
                <a:spcPct val="100000"/>
              </a:lnSpc>
              <a:buNone/>
              <a:tabLst>
                <a:tab algn="l" pos="0"/>
              </a:tabLst>
            </a:pPr>
            <a:r>
              <a:rPr b="0" lang="it" sz="1100" spc="-1" strike="noStrike">
                <a:solidFill>
                  <a:srgbClr val="000000"/>
                </a:solidFill>
                <a:latin typeface="Montserrat"/>
                <a:ea typeface="Montserrat"/>
              </a:rPr>
              <a:t>IMMAGINE </a:t>
            </a:r>
            <a:endParaRPr b="0" lang="it-IT" sz="1100" spc="-1" strike="noStrike">
              <a:latin typeface="Arial"/>
            </a:endParaRPr>
          </a:p>
        </p:txBody>
      </p:sp>
      <p:sp>
        <p:nvSpPr>
          <p:cNvPr id="108" name="Google Shape;132;p19"/>
          <p:cNvSpPr/>
          <p:nvPr/>
        </p:nvSpPr>
        <p:spPr>
          <a:xfrm>
            <a:off x="3720960" y="2895120"/>
            <a:ext cx="950400" cy="950400"/>
          </a:xfrm>
          <a:prstGeom prst="snip1Rect">
            <a:avLst>
              <a:gd name="adj" fmla="val 16667"/>
            </a:avLst>
          </a:prstGeom>
          <a:solidFill>
            <a:srgbClr val="e9edee"/>
          </a:solidFill>
          <a:ln w="0">
            <a:noFill/>
          </a:ln>
        </p:spPr>
        <p:style>
          <a:lnRef idx="0"/>
          <a:fillRef idx="0"/>
          <a:effectRef idx="0"/>
          <a:fontRef idx="minor"/>
        </p:style>
      </p:sp>
      <p:sp>
        <p:nvSpPr>
          <p:cNvPr id="109" name="Google Shape;133;p19"/>
          <p:cNvSpPr/>
          <p:nvPr/>
        </p:nvSpPr>
        <p:spPr>
          <a:xfrm>
            <a:off x="3609000" y="3883680"/>
            <a:ext cx="1064160" cy="590760"/>
          </a:xfrm>
          <a:prstGeom prst="rect">
            <a:avLst/>
          </a:prstGeom>
          <a:noFill/>
          <a:ln w="0">
            <a:noFill/>
          </a:ln>
        </p:spPr>
        <p:style>
          <a:lnRef idx="0"/>
          <a:fillRef idx="0"/>
          <a:effectRef idx="0"/>
          <a:fontRef idx="minor"/>
        </p:style>
        <p:txBody>
          <a:bodyPr lIns="90000" rIns="90000" tIns="91440" bIns="91440" anchor="t">
            <a:normAutofit fontScale="61000"/>
          </a:bodyPr>
          <a:p>
            <a:pPr>
              <a:lnSpc>
                <a:spcPct val="100000"/>
              </a:lnSpc>
              <a:buNone/>
              <a:tabLst>
                <a:tab algn="l" pos="0"/>
              </a:tabLst>
            </a:pPr>
            <a:r>
              <a:rPr b="0" lang="it" sz="1100" spc="-1" strike="noStrike">
                <a:solidFill>
                  <a:srgbClr val="000000"/>
                </a:solidFill>
                <a:latin typeface="Montserrat"/>
                <a:ea typeface="Montserrat"/>
              </a:rPr>
              <a:t>Elena</a:t>
            </a: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Ciaramellari</a:t>
            </a:r>
            <a:endParaRPr b="0" lang="it-IT" sz="1100" spc="-1" strike="noStrike">
              <a:latin typeface="Arial"/>
            </a:endParaRPr>
          </a:p>
          <a:p>
            <a:pPr>
              <a:lnSpc>
                <a:spcPct val="100000"/>
              </a:lnSpc>
              <a:buNone/>
              <a:tabLst>
                <a:tab algn="l" pos="0"/>
              </a:tabLst>
            </a:pPr>
            <a:r>
              <a:rPr b="1" lang="it" sz="1100" spc="-1" strike="noStrike">
                <a:solidFill>
                  <a:srgbClr val="000000"/>
                </a:solidFill>
                <a:latin typeface="Montserrat"/>
                <a:ea typeface="Montserrat"/>
              </a:rPr>
              <a:t>Designer e attrice</a:t>
            </a:r>
            <a:endParaRPr b="0" lang="it-IT" sz="1100" spc="-1" strike="noStrike">
              <a:latin typeface="Arial"/>
            </a:endParaRPr>
          </a:p>
        </p:txBody>
      </p:sp>
      <p:sp>
        <p:nvSpPr>
          <p:cNvPr id="110" name="Google Shape;134;p19"/>
          <p:cNvSpPr/>
          <p:nvPr/>
        </p:nvSpPr>
        <p:spPr>
          <a:xfrm>
            <a:off x="3689640" y="3580920"/>
            <a:ext cx="1013040" cy="295560"/>
          </a:xfrm>
          <a:prstGeom prst="rect">
            <a:avLst/>
          </a:prstGeom>
          <a:noFill/>
          <a:ln w="0">
            <a:noFill/>
          </a:ln>
        </p:spPr>
        <p:style>
          <a:lnRef idx="0"/>
          <a:fillRef idx="0"/>
          <a:effectRef idx="0"/>
          <a:fontRef idx="minor"/>
        </p:style>
        <p:txBody>
          <a:bodyPr lIns="90000" rIns="90000" tIns="295920" bIns="295920" anchor="t">
            <a:normAutofit/>
          </a:bodyPr>
          <a:p>
            <a:pPr>
              <a:lnSpc>
                <a:spcPct val="100000"/>
              </a:lnSpc>
              <a:buNone/>
              <a:tabLst>
                <a:tab algn="l" pos="0"/>
              </a:tabLst>
            </a:pPr>
            <a:r>
              <a:rPr b="0" lang="it" sz="1100" spc="-1" strike="noStrike">
                <a:solidFill>
                  <a:srgbClr val="000000"/>
                </a:solidFill>
                <a:latin typeface="Montserrat"/>
                <a:ea typeface="Montserrat"/>
              </a:rPr>
              <a:t>IMMAGINE </a:t>
            </a:r>
            <a:endParaRPr b="0" lang="it-IT" sz="1100" spc="-1" strike="noStrike">
              <a:latin typeface="Arial"/>
            </a:endParaRPr>
          </a:p>
        </p:txBody>
      </p:sp>
      <p:sp>
        <p:nvSpPr>
          <p:cNvPr id="111" name="Google Shape;135;p19"/>
          <p:cNvSpPr/>
          <p:nvPr/>
        </p:nvSpPr>
        <p:spPr>
          <a:xfrm>
            <a:off x="5202000" y="2895120"/>
            <a:ext cx="950400" cy="950400"/>
          </a:xfrm>
          <a:prstGeom prst="snip1Rect">
            <a:avLst>
              <a:gd name="adj" fmla="val 16667"/>
            </a:avLst>
          </a:prstGeom>
          <a:solidFill>
            <a:srgbClr val="e9edee"/>
          </a:solidFill>
          <a:ln w="0">
            <a:noFill/>
          </a:ln>
        </p:spPr>
        <p:style>
          <a:lnRef idx="0"/>
          <a:fillRef idx="0"/>
          <a:effectRef idx="0"/>
          <a:fontRef idx="minor"/>
        </p:style>
      </p:sp>
      <p:sp>
        <p:nvSpPr>
          <p:cNvPr id="112" name="Google Shape;136;p19"/>
          <p:cNvSpPr/>
          <p:nvPr/>
        </p:nvSpPr>
        <p:spPr>
          <a:xfrm>
            <a:off x="5089680" y="3883680"/>
            <a:ext cx="1064520" cy="590760"/>
          </a:xfrm>
          <a:prstGeom prst="rect">
            <a:avLst/>
          </a:prstGeom>
          <a:noFill/>
          <a:ln w="0">
            <a:noFill/>
          </a:ln>
        </p:spPr>
        <p:style>
          <a:lnRef idx="0"/>
          <a:fillRef idx="0"/>
          <a:effectRef idx="0"/>
          <a:fontRef idx="minor"/>
        </p:style>
        <p:txBody>
          <a:bodyPr lIns="90000" rIns="90000" tIns="91440" bIns="91440" anchor="t">
            <a:normAutofit fontScale="60000"/>
          </a:bodyPr>
          <a:p>
            <a:pPr>
              <a:lnSpc>
                <a:spcPct val="100000"/>
              </a:lnSpc>
              <a:buNone/>
              <a:tabLst>
                <a:tab algn="l" pos="0"/>
              </a:tabLst>
            </a:pPr>
            <a:r>
              <a:rPr b="0" lang="it" sz="1100" spc="-1" strike="noStrike">
                <a:solidFill>
                  <a:srgbClr val="000000"/>
                </a:solidFill>
                <a:latin typeface="Montserrat"/>
                <a:ea typeface="Montserrat"/>
              </a:rPr>
              <a:t>Edoardo</a:t>
            </a:r>
            <a:endParaRPr b="0" lang="it-IT" sz="1100" spc="-1" strike="noStrike">
              <a:latin typeface="Arial"/>
            </a:endParaRPr>
          </a:p>
          <a:p>
            <a:pPr>
              <a:lnSpc>
                <a:spcPct val="100000"/>
              </a:lnSpc>
              <a:buNone/>
              <a:tabLst>
                <a:tab algn="l" pos="0"/>
              </a:tabLst>
            </a:pPr>
            <a:r>
              <a:rPr b="0" lang="it" sz="1100" spc="-1" strike="noStrike">
                <a:solidFill>
                  <a:srgbClr val="000000"/>
                </a:solidFill>
                <a:latin typeface="Montserrat"/>
                <a:ea typeface="Montserrat"/>
              </a:rPr>
              <a:t>Paparelli</a:t>
            </a:r>
            <a:endParaRPr b="0" lang="it-IT" sz="1100" spc="-1" strike="noStrike">
              <a:latin typeface="Arial"/>
            </a:endParaRPr>
          </a:p>
          <a:p>
            <a:pPr>
              <a:lnSpc>
                <a:spcPct val="100000"/>
              </a:lnSpc>
              <a:buNone/>
              <a:tabLst>
                <a:tab algn="l" pos="0"/>
              </a:tabLst>
            </a:pPr>
            <a:r>
              <a:rPr b="1" lang="it" sz="1100" spc="-1" strike="noStrike">
                <a:solidFill>
                  <a:srgbClr val="000000"/>
                </a:solidFill>
                <a:latin typeface="Montserrat"/>
                <a:ea typeface="Montserrat"/>
              </a:rPr>
              <a:t>Sceneggiatore e regista</a:t>
            </a:r>
            <a:endParaRPr b="0" lang="it-IT" sz="1100" spc="-1" strike="noStrike">
              <a:latin typeface="Arial"/>
            </a:endParaRPr>
          </a:p>
        </p:txBody>
      </p:sp>
      <p:sp>
        <p:nvSpPr>
          <p:cNvPr id="113" name="Google Shape;137;p19"/>
          <p:cNvSpPr/>
          <p:nvPr/>
        </p:nvSpPr>
        <p:spPr>
          <a:xfrm>
            <a:off x="5170680" y="3580920"/>
            <a:ext cx="1013040" cy="295560"/>
          </a:xfrm>
          <a:prstGeom prst="rect">
            <a:avLst/>
          </a:prstGeom>
          <a:noFill/>
          <a:ln w="0">
            <a:noFill/>
          </a:ln>
        </p:spPr>
        <p:style>
          <a:lnRef idx="0"/>
          <a:fillRef idx="0"/>
          <a:effectRef idx="0"/>
          <a:fontRef idx="minor"/>
        </p:style>
        <p:txBody>
          <a:bodyPr lIns="90000" rIns="90000" tIns="295920" bIns="295920" anchor="t">
            <a:normAutofit/>
          </a:bodyPr>
          <a:p>
            <a:pPr>
              <a:lnSpc>
                <a:spcPct val="100000"/>
              </a:lnSpc>
              <a:buNone/>
              <a:tabLst>
                <a:tab algn="l" pos="0"/>
              </a:tabLst>
            </a:pPr>
            <a:r>
              <a:rPr b="0" lang="it" sz="1100" spc="-1" strike="noStrike">
                <a:solidFill>
                  <a:srgbClr val="000000"/>
                </a:solidFill>
                <a:latin typeface="Montserrat"/>
                <a:ea typeface="Montserrat"/>
              </a:rPr>
              <a:t>IMMAGINE </a:t>
            </a:r>
            <a:endParaRPr b="0" lang="it-IT" sz="1100" spc="-1" strike="noStrike">
              <a:latin typeface="Arial"/>
            </a:endParaRPr>
          </a:p>
        </p:txBody>
      </p:sp>
      <p:pic>
        <p:nvPicPr>
          <p:cNvPr id="114" name="" descr=""/>
          <p:cNvPicPr/>
          <p:nvPr/>
        </p:nvPicPr>
        <p:blipFill>
          <a:blip r:embed="rId1"/>
          <a:stretch/>
        </p:blipFill>
        <p:spPr>
          <a:xfrm>
            <a:off x="5089680" y="2806200"/>
            <a:ext cx="1211400" cy="1078560"/>
          </a:xfrm>
          <a:prstGeom prst="rect">
            <a:avLst/>
          </a:prstGeom>
          <a:ln w="0">
            <a:noFill/>
          </a:ln>
        </p:spPr>
      </p:pic>
      <p:pic>
        <p:nvPicPr>
          <p:cNvPr id="115" name="" descr=""/>
          <p:cNvPicPr/>
          <p:nvPr/>
        </p:nvPicPr>
        <p:blipFill>
          <a:blip r:embed="rId2"/>
          <a:stretch/>
        </p:blipFill>
        <p:spPr>
          <a:xfrm>
            <a:off x="839880" y="2769480"/>
            <a:ext cx="924840" cy="1107360"/>
          </a:xfrm>
          <a:prstGeom prst="rect">
            <a:avLst/>
          </a:prstGeom>
          <a:ln w="0">
            <a:noFill/>
          </a:ln>
        </p:spPr>
      </p:pic>
      <p:pic>
        <p:nvPicPr>
          <p:cNvPr id="116" name="" descr=""/>
          <p:cNvPicPr/>
          <p:nvPr/>
        </p:nvPicPr>
        <p:blipFill>
          <a:blip r:embed="rId3"/>
          <a:stretch/>
        </p:blipFill>
        <p:spPr>
          <a:xfrm>
            <a:off x="3600000" y="2790720"/>
            <a:ext cx="1130040" cy="1085760"/>
          </a:xfrm>
          <a:prstGeom prst="rect">
            <a:avLst/>
          </a:prstGeom>
          <a:ln w="0">
            <a:noFill/>
          </a:ln>
        </p:spPr>
      </p:pic>
      <p:pic>
        <p:nvPicPr>
          <p:cNvPr id="117" name="" descr=""/>
          <p:cNvPicPr/>
          <p:nvPr/>
        </p:nvPicPr>
        <p:blipFill>
          <a:blip r:embed="rId4"/>
          <a:stretch/>
        </p:blipFill>
        <p:spPr>
          <a:xfrm>
            <a:off x="2160000" y="2830320"/>
            <a:ext cx="1030320" cy="1051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Google Shape;153;p21"/>
          <p:cNvSpPr/>
          <p:nvPr/>
        </p:nvSpPr>
        <p:spPr>
          <a:xfrm>
            <a:off x="729360" y="789840"/>
            <a:ext cx="7681680" cy="399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1600" spc="-1" strike="noStrike">
                <a:solidFill>
                  <a:srgbClr val="202124"/>
                </a:solidFill>
                <a:highlight>
                  <a:srgbClr val="ffffff"/>
                </a:highlight>
                <a:latin typeface="Montserrat"/>
                <a:ea typeface="Montserrat"/>
              </a:rPr>
              <a:t>Quali di questi problemi intende risolvere la soluzione proposta</a:t>
            </a:r>
            <a:endParaRPr b="0" lang="it-IT" sz="1600" spc="-1" strike="noStrike">
              <a:latin typeface="Arial"/>
            </a:endParaRPr>
          </a:p>
        </p:txBody>
      </p:sp>
      <p:sp>
        <p:nvSpPr>
          <p:cNvPr id="119" name="Google Shape;154;p21"/>
          <p:cNvSpPr/>
          <p:nvPr/>
        </p:nvSpPr>
        <p:spPr>
          <a:xfrm>
            <a:off x="1130400" y="1441800"/>
            <a:ext cx="7280280" cy="48708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it" sz="1000" spc="-1" strike="noStrike">
                <a:solidFill>
                  <a:srgbClr val="000000"/>
                </a:solidFill>
                <a:latin typeface="Montserrat"/>
                <a:ea typeface="Montserrat"/>
              </a:rPr>
              <a:t>autenticità e originalità</a:t>
            </a:r>
            <a:r>
              <a:rPr b="0" lang="it" sz="1000" spc="-1" strike="noStrike">
                <a:solidFill>
                  <a:srgbClr val="000000"/>
                </a:solidFill>
                <a:latin typeface="Montserrat"/>
                <a:ea typeface="Montserrat"/>
              </a:rPr>
              <a:t>: sistemi avanzati di riconoscibilità dei prodotti che siano difficili da replicare e che garantiscano l'originalità dei prodotti Made in Italy;</a:t>
            </a:r>
            <a:endParaRPr b="0" lang="it-IT" sz="1000" spc="-1" strike="noStrike">
              <a:latin typeface="Arial"/>
            </a:endParaRPr>
          </a:p>
        </p:txBody>
      </p:sp>
      <p:sp>
        <p:nvSpPr>
          <p:cNvPr id="120" name="Google Shape;155;p21"/>
          <p:cNvSpPr/>
          <p:nvPr/>
        </p:nvSpPr>
        <p:spPr>
          <a:xfrm>
            <a:off x="1130400" y="1934280"/>
            <a:ext cx="7280280" cy="63936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it" sz="1000" spc="-1" strike="noStrike">
                <a:solidFill>
                  <a:srgbClr val="000000"/>
                </a:solidFill>
                <a:latin typeface="Montserrat"/>
                <a:ea typeface="Montserrat"/>
              </a:rPr>
              <a:t>commercio elettronico</a:t>
            </a:r>
            <a:r>
              <a:rPr b="0" lang="it" sz="1000" spc="-1" strike="noStrike">
                <a:solidFill>
                  <a:srgbClr val="000000"/>
                </a:solidFill>
                <a:latin typeface="Montserrat"/>
                <a:ea typeface="Montserrat"/>
              </a:rPr>
              <a:t>: soluzioni che consentano all'acquirente di acquistare prodotti autentici e di verificarne l'autenticità una volta ricevuto, a prescindere dalla piattaforma e-commerce o market place utilizzata;</a:t>
            </a:r>
            <a:endParaRPr b="0" lang="it-IT" sz="1000" spc="-1" strike="noStrike">
              <a:latin typeface="Arial"/>
            </a:endParaRPr>
          </a:p>
        </p:txBody>
      </p:sp>
      <p:sp>
        <p:nvSpPr>
          <p:cNvPr id="121" name="Google Shape;156;p21"/>
          <p:cNvSpPr/>
          <p:nvPr/>
        </p:nvSpPr>
        <p:spPr>
          <a:xfrm>
            <a:off x="1130400" y="2426760"/>
            <a:ext cx="72802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tracciabilità</a:t>
            </a:r>
            <a:r>
              <a:rPr b="0" lang="it" sz="1000" spc="-1" strike="noStrike">
                <a:solidFill>
                  <a:srgbClr val="000000"/>
                </a:solidFill>
                <a:latin typeface="Montserrat"/>
                <a:ea typeface="Montserrat"/>
              </a:rPr>
              <a:t>: soluzioni per tracciare il percorso di produzione e distribuzione dei prodotti italiani;</a:t>
            </a:r>
            <a:endParaRPr b="0" lang="it-IT" sz="1000" spc="-1" strike="noStrike">
              <a:latin typeface="Arial"/>
            </a:endParaRPr>
          </a:p>
        </p:txBody>
      </p:sp>
      <p:sp>
        <p:nvSpPr>
          <p:cNvPr id="122" name="Google Shape;157;p21"/>
          <p:cNvSpPr/>
          <p:nvPr/>
        </p:nvSpPr>
        <p:spPr>
          <a:xfrm>
            <a:off x="1130400" y="2919600"/>
            <a:ext cx="7280280" cy="48708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it" sz="1000" spc="-1" strike="noStrike">
                <a:solidFill>
                  <a:srgbClr val="000000"/>
                </a:solidFill>
                <a:latin typeface="Montserrat"/>
                <a:ea typeface="Montserrat"/>
              </a:rPr>
              <a:t>verificabilità</a:t>
            </a:r>
            <a:r>
              <a:rPr b="0" lang="it" sz="1000" spc="-1" strike="noStrike">
                <a:solidFill>
                  <a:srgbClr val="000000"/>
                </a:solidFill>
                <a:latin typeface="Montserrat"/>
                <a:ea typeface="Montserrat"/>
              </a:rPr>
              <a:t>: soluzioni che consentano al consumatore di distinguere un prodotto autentico da uno contraffatto (olografia);</a:t>
            </a:r>
            <a:endParaRPr b="0" lang="it-IT" sz="1000" spc="-1" strike="noStrike">
              <a:latin typeface="Arial"/>
            </a:endParaRPr>
          </a:p>
        </p:txBody>
      </p:sp>
      <p:sp>
        <p:nvSpPr>
          <p:cNvPr id="123" name="Google Shape;158;p21"/>
          <p:cNvSpPr/>
          <p:nvPr/>
        </p:nvSpPr>
        <p:spPr>
          <a:xfrm>
            <a:off x="1130400" y="3412080"/>
            <a:ext cx="7280280" cy="791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it" sz="1000" spc="-1" strike="noStrike">
                <a:solidFill>
                  <a:srgbClr val="000000"/>
                </a:solidFill>
                <a:latin typeface="Montserrat"/>
                <a:ea typeface="Montserrat"/>
              </a:rPr>
              <a:t>coinvolgimento del Consumatore</a:t>
            </a:r>
            <a:r>
              <a:rPr b="0" lang="it" sz="1000" spc="-1" strike="noStrike">
                <a:solidFill>
                  <a:srgbClr val="000000"/>
                </a:solidFill>
                <a:latin typeface="Montserrat"/>
                <a:ea typeface="Montserrat"/>
              </a:rPr>
              <a:t>: strumenti e strategie che coinvolgano attivamente i consumatori nel riconoscimento e nella segnalazione di prodotti contraffatti, anche attraverso piattaforme collaborative o sistemi di monitoraggio condiviso, che coinvolgano attivamente le parti interessate, produttori, distributori, autorità e consumatori;</a:t>
            </a:r>
            <a:endParaRPr b="0" lang="it-IT" sz="1000" spc="-1" strike="noStrike">
              <a:latin typeface="Arial"/>
            </a:endParaRPr>
          </a:p>
        </p:txBody>
      </p:sp>
      <p:sp>
        <p:nvSpPr>
          <p:cNvPr id="124" name="Google Shape;159;p21"/>
          <p:cNvSpPr/>
          <p:nvPr/>
        </p:nvSpPr>
        <p:spPr>
          <a:xfrm>
            <a:off x="1130400" y="4212360"/>
            <a:ext cx="72802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altro</a:t>
            </a:r>
            <a:r>
              <a:rPr b="0" lang="it" sz="1000" spc="-1" strike="noStrike">
                <a:solidFill>
                  <a:srgbClr val="000000"/>
                </a:solidFill>
                <a:latin typeface="Montserrat"/>
                <a:ea typeface="Montserrat"/>
              </a:rPr>
              <a:t>: (compilare descrivendo l’eventuale ulteriore problema individuato che si intende risolvere)</a:t>
            </a:r>
            <a:endParaRPr b="0" lang="it-IT" sz="1000" spc="-1" strike="noStrike">
              <a:latin typeface="Arial"/>
            </a:endParaRPr>
          </a:p>
        </p:txBody>
      </p:sp>
      <p:sp>
        <p:nvSpPr>
          <p:cNvPr id="125" name="Google Shape;160;p21"/>
          <p:cNvSpPr/>
          <p:nvPr/>
        </p:nvSpPr>
        <p:spPr>
          <a:xfrm>
            <a:off x="651600" y="1550160"/>
            <a:ext cx="331560" cy="331560"/>
          </a:xfrm>
          <a:prstGeom prst="rect">
            <a:avLst/>
          </a:prstGeom>
          <a:solidFill>
            <a:schemeClr val="lt2"/>
          </a:solidFill>
          <a:ln w="9525">
            <a:solidFill>
              <a:srgbClr val="1a1a1a"/>
            </a:solidFill>
            <a:round/>
          </a:ln>
        </p:spPr>
        <p:style>
          <a:lnRef idx="0"/>
          <a:fillRef idx="0"/>
          <a:effectRef idx="0"/>
          <a:fontRef idx="minor"/>
        </p:style>
      </p:sp>
      <p:sp>
        <p:nvSpPr>
          <p:cNvPr id="126" name="Google Shape;161;p21"/>
          <p:cNvSpPr/>
          <p:nvPr/>
        </p:nvSpPr>
        <p:spPr>
          <a:xfrm>
            <a:off x="651600" y="2011320"/>
            <a:ext cx="331560" cy="331560"/>
          </a:xfrm>
          <a:prstGeom prst="rect">
            <a:avLst/>
          </a:prstGeom>
          <a:solidFill>
            <a:schemeClr val="lt2"/>
          </a:solidFill>
          <a:ln w="9525">
            <a:solidFill>
              <a:srgbClr val="1a1a1a"/>
            </a:solidFill>
            <a:round/>
          </a:ln>
        </p:spPr>
        <p:style>
          <a:lnRef idx="0"/>
          <a:fillRef idx="0"/>
          <a:effectRef idx="0"/>
          <a:fontRef idx="minor"/>
        </p:style>
      </p:sp>
      <p:sp>
        <p:nvSpPr>
          <p:cNvPr id="127" name="Google Shape;162;p21"/>
          <p:cNvSpPr/>
          <p:nvPr/>
        </p:nvSpPr>
        <p:spPr>
          <a:xfrm>
            <a:off x="651600" y="2503800"/>
            <a:ext cx="331560" cy="331560"/>
          </a:xfrm>
          <a:prstGeom prst="rect">
            <a:avLst/>
          </a:prstGeom>
          <a:solidFill>
            <a:schemeClr val="lt2"/>
          </a:solidFill>
          <a:ln w="9525">
            <a:solidFill>
              <a:srgbClr val="1a1a1a"/>
            </a:solidFill>
            <a:round/>
          </a:ln>
        </p:spPr>
        <p:style>
          <a:lnRef idx="0"/>
          <a:fillRef idx="0"/>
          <a:effectRef idx="0"/>
          <a:fontRef idx="minor"/>
        </p:style>
      </p:sp>
      <p:sp>
        <p:nvSpPr>
          <p:cNvPr id="128" name="Google Shape;163;p21"/>
          <p:cNvSpPr/>
          <p:nvPr/>
        </p:nvSpPr>
        <p:spPr>
          <a:xfrm>
            <a:off x="651600" y="2996640"/>
            <a:ext cx="331560" cy="331560"/>
          </a:xfrm>
          <a:prstGeom prst="rect">
            <a:avLst/>
          </a:prstGeom>
          <a:solidFill>
            <a:schemeClr val="lt2"/>
          </a:solidFill>
          <a:ln w="9525">
            <a:solidFill>
              <a:srgbClr val="1a1a1a"/>
            </a:solidFill>
            <a:round/>
          </a:ln>
        </p:spPr>
        <p:style>
          <a:lnRef idx="0"/>
          <a:fillRef idx="0"/>
          <a:effectRef idx="0"/>
          <a:fontRef idx="minor"/>
        </p:style>
      </p:sp>
      <p:sp>
        <p:nvSpPr>
          <p:cNvPr id="129" name="Google Shape;164;p21"/>
          <p:cNvSpPr/>
          <p:nvPr/>
        </p:nvSpPr>
        <p:spPr>
          <a:xfrm>
            <a:off x="651600" y="3489120"/>
            <a:ext cx="331560" cy="331560"/>
          </a:xfrm>
          <a:prstGeom prst="rect">
            <a:avLst/>
          </a:prstGeom>
          <a:solidFill>
            <a:schemeClr val="lt2"/>
          </a:solidFill>
          <a:ln w="9525">
            <a:solidFill>
              <a:srgbClr val="1a1a1a"/>
            </a:solidFill>
            <a:round/>
          </a:ln>
        </p:spPr>
        <p:style>
          <a:lnRef idx="0"/>
          <a:fillRef idx="0"/>
          <a:effectRef idx="0"/>
          <a:fontRef idx="minor"/>
        </p:style>
      </p:sp>
      <p:sp>
        <p:nvSpPr>
          <p:cNvPr id="130" name="Google Shape;165;p21"/>
          <p:cNvSpPr/>
          <p:nvPr/>
        </p:nvSpPr>
        <p:spPr>
          <a:xfrm>
            <a:off x="651600" y="4212360"/>
            <a:ext cx="331560" cy="331560"/>
          </a:xfrm>
          <a:prstGeom prst="rect">
            <a:avLst/>
          </a:prstGeom>
          <a:solidFill>
            <a:schemeClr val="lt2"/>
          </a:solidFill>
          <a:ln w="9525">
            <a:solidFill>
              <a:srgbClr val="1a1a1a"/>
            </a:solidFill>
            <a:round/>
          </a:ln>
        </p:spPr>
        <p:style>
          <a:lnRef idx="0"/>
          <a:fillRef idx="0"/>
          <a:effectRef idx="0"/>
          <a:fontRef idx="minor"/>
        </p:style>
      </p:sp>
      <p:pic>
        <p:nvPicPr>
          <p:cNvPr id="131" name="" descr=""/>
          <p:cNvPicPr/>
          <p:nvPr/>
        </p:nvPicPr>
        <p:blipFill>
          <a:blip r:embed="rId1"/>
          <a:stretch/>
        </p:blipFill>
        <p:spPr>
          <a:xfrm>
            <a:off x="675360" y="1586880"/>
            <a:ext cx="307800" cy="253440"/>
          </a:xfrm>
          <a:prstGeom prst="rect">
            <a:avLst/>
          </a:prstGeom>
          <a:ln w="0">
            <a:noFill/>
          </a:ln>
        </p:spPr>
      </p:pic>
      <p:pic>
        <p:nvPicPr>
          <p:cNvPr id="132" name="" descr=""/>
          <p:cNvPicPr/>
          <p:nvPr/>
        </p:nvPicPr>
        <p:blipFill>
          <a:blip r:embed="rId2"/>
          <a:stretch/>
        </p:blipFill>
        <p:spPr>
          <a:xfrm>
            <a:off x="675360" y="2089440"/>
            <a:ext cx="307800" cy="253440"/>
          </a:xfrm>
          <a:prstGeom prst="rect">
            <a:avLst/>
          </a:prstGeom>
          <a:ln w="0">
            <a:noFill/>
          </a:ln>
        </p:spPr>
      </p:pic>
      <p:pic>
        <p:nvPicPr>
          <p:cNvPr id="133" name="" descr=""/>
          <p:cNvPicPr/>
          <p:nvPr/>
        </p:nvPicPr>
        <p:blipFill>
          <a:blip r:embed="rId3"/>
          <a:stretch/>
        </p:blipFill>
        <p:spPr>
          <a:xfrm>
            <a:off x="675360" y="2581920"/>
            <a:ext cx="307800" cy="253440"/>
          </a:xfrm>
          <a:prstGeom prst="rect">
            <a:avLst/>
          </a:prstGeom>
          <a:ln w="0">
            <a:noFill/>
          </a:ln>
        </p:spPr>
      </p:pic>
      <p:pic>
        <p:nvPicPr>
          <p:cNvPr id="134" name="" descr=""/>
          <p:cNvPicPr/>
          <p:nvPr/>
        </p:nvPicPr>
        <p:blipFill>
          <a:blip r:embed="rId4"/>
          <a:stretch/>
        </p:blipFill>
        <p:spPr>
          <a:xfrm>
            <a:off x="675360" y="3060000"/>
            <a:ext cx="307800" cy="253440"/>
          </a:xfrm>
          <a:prstGeom prst="rect">
            <a:avLst/>
          </a:prstGeom>
          <a:ln w="0">
            <a:noFill/>
          </a:ln>
        </p:spPr>
      </p:pic>
      <p:pic>
        <p:nvPicPr>
          <p:cNvPr id="135" name="" descr=""/>
          <p:cNvPicPr/>
          <p:nvPr/>
        </p:nvPicPr>
        <p:blipFill>
          <a:blip r:embed="rId5"/>
          <a:stretch/>
        </p:blipFill>
        <p:spPr>
          <a:xfrm>
            <a:off x="675360" y="3567240"/>
            <a:ext cx="307800" cy="253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Google Shape;170;p22"/>
          <p:cNvSpPr/>
          <p:nvPr/>
        </p:nvSpPr>
        <p:spPr>
          <a:xfrm>
            <a:off x="729360" y="789840"/>
            <a:ext cx="7681680" cy="399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it" sz="1600" spc="-1" strike="noStrike">
                <a:solidFill>
                  <a:srgbClr val="202124"/>
                </a:solidFill>
                <a:highlight>
                  <a:srgbClr val="ffffff"/>
                </a:highlight>
                <a:latin typeface="Montserrat"/>
                <a:ea typeface="Montserrat"/>
              </a:rPr>
              <a:t>Quali tecnologie sono state impiegate?</a:t>
            </a:r>
            <a:endParaRPr b="0" lang="it-IT" sz="1600" spc="-1" strike="noStrike">
              <a:latin typeface="Arial"/>
            </a:endParaRPr>
          </a:p>
        </p:txBody>
      </p:sp>
      <p:sp>
        <p:nvSpPr>
          <p:cNvPr id="137" name="Google Shape;171;p22"/>
          <p:cNvSpPr/>
          <p:nvPr/>
        </p:nvSpPr>
        <p:spPr>
          <a:xfrm>
            <a:off x="1130400" y="1496160"/>
            <a:ext cx="19234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Mobile app</a:t>
            </a:r>
            <a:endParaRPr b="0" lang="it-IT" sz="1000" spc="-1" strike="noStrike">
              <a:latin typeface="Arial"/>
            </a:endParaRPr>
          </a:p>
        </p:txBody>
      </p:sp>
      <p:sp>
        <p:nvSpPr>
          <p:cNvPr id="138" name="Google Shape;172;p22"/>
          <p:cNvSpPr/>
          <p:nvPr/>
        </p:nvSpPr>
        <p:spPr>
          <a:xfrm>
            <a:off x="651600" y="1550160"/>
            <a:ext cx="239760" cy="222840"/>
          </a:xfrm>
          <a:prstGeom prst="rect">
            <a:avLst/>
          </a:prstGeom>
          <a:solidFill>
            <a:schemeClr val="lt2"/>
          </a:solidFill>
          <a:ln w="9525">
            <a:solidFill>
              <a:srgbClr val="1a1a1a"/>
            </a:solidFill>
            <a:round/>
          </a:ln>
        </p:spPr>
        <p:style>
          <a:lnRef idx="0"/>
          <a:fillRef idx="0"/>
          <a:effectRef idx="0"/>
          <a:fontRef idx="minor"/>
        </p:style>
      </p:sp>
      <p:sp>
        <p:nvSpPr>
          <p:cNvPr id="139" name="Google Shape;173;p22"/>
          <p:cNvSpPr/>
          <p:nvPr/>
        </p:nvSpPr>
        <p:spPr>
          <a:xfrm>
            <a:off x="1130400" y="1924920"/>
            <a:ext cx="19234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Web app</a:t>
            </a:r>
            <a:endParaRPr b="0" lang="it-IT" sz="1000" spc="-1" strike="noStrike">
              <a:latin typeface="Arial"/>
            </a:endParaRPr>
          </a:p>
        </p:txBody>
      </p:sp>
      <p:sp>
        <p:nvSpPr>
          <p:cNvPr id="140" name="Google Shape;174;p22"/>
          <p:cNvSpPr/>
          <p:nvPr/>
        </p:nvSpPr>
        <p:spPr>
          <a:xfrm>
            <a:off x="651600" y="1979280"/>
            <a:ext cx="239760" cy="222840"/>
          </a:xfrm>
          <a:prstGeom prst="rect">
            <a:avLst/>
          </a:prstGeom>
          <a:solidFill>
            <a:schemeClr val="lt2"/>
          </a:solidFill>
          <a:ln w="9525">
            <a:solidFill>
              <a:srgbClr val="1a1a1a"/>
            </a:solidFill>
            <a:round/>
          </a:ln>
        </p:spPr>
        <p:style>
          <a:lnRef idx="0"/>
          <a:fillRef idx="0"/>
          <a:effectRef idx="0"/>
          <a:fontRef idx="minor"/>
        </p:style>
      </p:sp>
      <p:sp>
        <p:nvSpPr>
          <p:cNvPr id="141" name="Google Shape;175;p22"/>
          <p:cNvSpPr/>
          <p:nvPr/>
        </p:nvSpPr>
        <p:spPr>
          <a:xfrm>
            <a:off x="1130400" y="2353680"/>
            <a:ext cx="19234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Realtà aumentata</a:t>
            </a:r>
            <a:endParaRPr b="0" lang="it-IT" sz="1000" spc="-1" strike="noStrike">
              <a:latin typeface="Arial"/>
            </a:endParaRPr>
          </a:p>
        </p:txBody>
      </p:sp>
      <p:sp>
        <p:nvSpPr>
          <p:cNvPr id="142" name="Google Shape;176;p22"/>
          <p:cNvSpPr/>
          <p:nvPr/>
        </p:nvSpPr>
        <p:spPr>
          <a:xfrm>
            <a:off x="651600" y="2408040"/>
            <a:ext cx="239760" cy="222840"/>
          </a:xfrm>
          <a:prstGeom prst="rect">
            <a:avLst/>
          </a:prstGeom>
          <a:solidFill>
            <a:schemeClr val="lt2"/>
          </a:solidFill>
          <a:ln w="9525">
            <a:solidFill>
              <a:srgbClr val="1a1a1a"/>
            </a:solidFill>
            <a:round/>
          </a:ln>
        </p:spPr>
        <p:style>
          <a:lnRef idx="0"/>
          <a:fillRef idx="0"/>
          <a:effectRef idx="0"/>
          <a:fontRef idx="minor"/>
        </p:style>
      </p:sp>
      <p:sp>
        <p:nvSpPr>
          <p:cNvPr id="143" name="Google Shape;177;p22"/>
          <p:cNvSpPr/>
          <p:nvPr/>
        </p:nvSpPr>
        <p:spPr>
          <a:xfrm>
            <a:off x="1130400" y="2782800"/>
            <a:ext cx="19234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Machine/Deep learning</a:t>
            </a:r>
            <a:endParaRPr b="0" lang="it-IT" sz="1000" spc="-1" strike="noStrike">
              <a:latin typeface="Arial"/>
            </a:endParaRPr>
          </a:p>
        </p:txBody>
      </p:sp>
      <p:sp>
        <p:nvSpPr>
          <p:cNvPr id="144" name="Google Shape;178;p22"/>
          <p:cNvSpPr/>
          <p:nvPr/>
        </p:nvSpPr>
        <p:spPr>
          <a:xfrm>
            <a:off x="651600" y="2837160"/>
            <a:ext cx="239760" cy="222840"/>
          </a:xfrm>
          <a:prstGeom prst="rect">
            <a:avLst/>
          </a:prstGeom>
          <a:solidFill>
            <a:schemeClr val="lt2"/>
          </a:solidFill>
          <a:ln w="9525">
            <a:solidFill>
              <a:srgbClr val="1a1a1a"/>
            </a:solidFill>
            <a:round/>
          </a:ln>
        </p:spPr>
        <p:style>
          <a:lnRef idx="0"/>
          <a:fillRef idx="0"/>
          <a:effectRef idx="0"/>
          <a:fontRef idx="minor"/>
        </p:style>
      </p:sp>
      <p:sp>
        <p:nvSpPr>
          <p:cNvPr id="145" name="Google Shape;179;p22"/>
          <p:cNvSpPr/>
          <p:nvPr/>
        </p:nvSpPr>
        <p:spPr>
          <a:xfrm>
            <a:off x="1130400" y="3211560"/>
            <a:ext cx="19234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GenAI</a:t>
            </a:r>
            <a:endParaRPr b="0" lang="it-IT" sz="1000" spc="-1" strike="noStrike">
              <a:latin typeface="Arial"/>
            </a:endParaRPr>
          </a:p>
        </p:txBody>
      </p:sp>
      <p:sp>
        <p:nvSpPr>
          <p:cNvPr id="146" name="Google Shape;180;p22"/>
          <p:cNvSpPr/>
          <p:nvPr/>
        </p:nvSpPr>
        <p:spPr>
          <a:xfrm>
            <a:off x="651600" y="3265920"/>
            <a:ext cx="239760" cy="222840"/>
          </a:xfrm>
          <a:prstGeom prst="rect">
            <a:avLst/>
          </a:prstGeom>
          <a:solidFill>
            <a:schemeClr val="lt2"/>
          </a:solidFill>
          <a:ln w="9525">
            <a:solidFill>
              <a:srgbClr val="1a1a1a"/>
            </a:solidFill>
            <a:round/>
          </a:ln>
        </p:spPr>
        <p:style>
          <a:lnRef idx="0"/>
          <a:fillRef idx="0"/>
          <a:effectRef idx="0"/>
          <a:fontRef idx="minor"/>
        </p:style>
      </p:sp>
      <p:sp>
        <p:nvSpPr>
          <p:cNvPr id="147" name="Google Shape;181;p22"/>
          <p:cNvSpPr/>
          <p:nvPr/>
        </p:nvSpPr>
        <p:spPr>
          <a:xfrm>
            <a:off x="1130400" y="3640680"/>
            <a:ext cx="19234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Computer Vision</a:t>
            </a:r>
            <a:endParaRPr b="0" lang="it-IT" sz="1000" spc="-1" strike="noStrike">
              <a:latin typeface="Arial"/>
            </a:endParaRPr>
          </a:p>
        </p:txBody>
      </p:sp>
      <p:sp>
        <p:nvSpPr>
          <p:cNvPr id="148" name="Google Shape;182;p22"/>
          <p:cNvSpPr/>
          <p:nvPr/>
        </p:nvSpPr>
        <p:spPr>
          <a:xfrm>
            <a:off x="651600" y="3694680"/>
            <a:ext cx="239760" cy="222840"/>
          </a:xfrm>
          <a:prstGeom prst="rect">
            <a:avLst/>
          </a:prstGeom>
          <a:solidFill>
            <a:schemeClr val="lt2"/>
          </a:solidFill>
          <a:ln w="9525">
            <a:solidFill>
              <a:srgbClr val="1a1a1a"/>
            </a:solidFill>
            <a:round/>
          </a:ln>
        </p:spPr>
        <p:style>
          <a:lnRef idx="0"/>
          <a:fillRef idx="0"/>
          <a:effectRef idx="0"/>
          <a:fontRef idx="minor"/>
        </p:style>
      </p:sp>
      <p:sp>
        <p:nvSpPr>
          <p:cNvPr id="149" name="Google Shape;183;p22"/>
          <p:cNvSpPr/>
          <p:nvPr/>
        </p:nvSpPr>
        <p:spPr>
          <a:xfrm>
            <a:off x="1130400" y="4242240"/>
            <a:ext cx="74926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Altro: </a:t>
            </a:r>
            <a:r>
              <a:rPr b="0" lang="it" sz="1000" spc="-1" strike="noStrike">
                <a:solidFill>
                  <a:srgbClr val="000000"/>
                </a:solidFill>
                <a:latin typeface="Montserrat"/>
                <a:ea typeface="Montserrat"/>
              </a:rPr>
              <a:t>(compilare con la lista delle tecnologie utilizzate) </a:t>
            </a:r>
            <a:endParaRPr b="0" lang="it-IT" sz="1000" spc="-1" strike="noStrike">
              <a:latin typeface="Arial"/>
            </a:endParaRPr>
          </a:p>
        </p:txBody>
      </p:sp>
      <p:sp>
        <p:nvSpPr>
          <p:cNvPr id="150" name="Google Shape;184;p22"/>
          <p:cNvSpPr/>
          <p:nvPr/>
        </p:nvSpPr>
        <p:spPr>
          <a:xfrm>
            <a:off x="651600" y="4296600"/>
            <a:ext cx="239760" cy="222840"/>
          </a:xfrm>
          <a:prstGeom prst="rect">
            <a:avLst/>
          </a:prstGeom>
          <a:solidFill>
            <a:schemeClr val="lt2"/>
          </a:solidFill>
          <a:ln w="9525">
            <a:solidFill>
              <a:srgbClr val="1a1a1a"/>
            </a:solidFill>
            <a:round/>
          </a:ln>
        </p:spPr>
        <p:style>
          <a:lnRef idx="0"/>
          <a:fillRef idx="0"/>
          <a:effectRef idx="0"/>
          <a:fontRef idx="minor"/>
        </p:style>
      </p:sp>
      <p:sp>
        <p:nvSpPr>
          <p:cNvPr id="151" name="Google Shape;185;p22"/>
          <p:cNvSpPr/>
          <p:nvPr/>
        </p:nvSpPr>
        <p:spPr>
          <a:xfrm>
            <a:off x="5094720" y="1550160"/>
            <a:ext cx="19234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IoT</a:t>
            </a:r>
            <a:endParaRPr b="0" lang="it-IT" sz="1000" spc="-1" strike="noStrike">
              <a:latin typeface="Arial"/>
            </a:endParaRPr>
          </a:p>
        </p:txBody>
      </p:sp>
      <p:sp>
        <p:nvSpPr>
          <p:cNvPr id="152" name="Google Shape;186;p22"/>
          <p:cNvSpPr/>
          <p:nvPr/>
        </p:nvSpPr>
        <p:spPr>
          <a:xfrm>
            <a:off x="4615920" y="1604520"/>
            <a:ext cx="239760" cy="222840"/>
          </a:xfrm>
          <a:prstGeom prst="rect">
            <a:avLst/>
          </a:prstGeom>
          <a:solidFill>
            <a:schemeClr val="lt2"/>
          </a:solidFill>
          <a:ln w="9525">
            <a:solidFill>
              <a:srgbClr val="1a1a1a"/>
            </a:solidFill>
            <a:round/>
          </a:ln>
        </p:spPr>
        <p:style>
          <a:lnRef idx="0"/>
          <a:fillRef idx="0"/>
          <a:effectRef idx="0"/>
          <a:fontRef idx="minor"/>
        </p:style>
      </p:sp>
      <p:sp>
        <p:nvSpPr>
          <p:cNvPr id="153" name="Google Shape;187;p22"/>
          <p:cNvSpPr/>
          <p:nvPr/>
        </p:nvSpPr>
        <p:spPr>
          <a:xfrm>
            <a:off x="5094720" y="1979280"/>
            <a:ext cx="30250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Elementi tagganti di sicurezza</a:t>
            </a:r>
            <a:endParaRPr b="0" lang="it-IT" sz="1000" spc="-1" strike="noStrike">
              <a:latin typeface="Arial"/>
            </a:endParaRPr>
          </a:p>
        </p:txBody>
      </p:sp>
      <p:sp>
        <p:nvSpPr>
          <p:cNvPr id="154" name="Google Shape;188;p22"/>
          <p:cNvSpPr/>
          <p:nvPr/>
        </p:nvSpPr>
        <p:spPr>
          <a:xfrm>
            <a:off x="4615920" y="2033640"/>
            <a:ext cx="239760" cy="222840"/>
          </a:xfrm>
          <a:prstGeom prst="rect">
            <a:avLst/>
          </a:prstGeom>
          <a:solidFill>
            <a:schemeClr val="lt2"/>
          </a:solidFill>
          <a:ln w="9525">
            <a:solidFill>
              <a:srgbClr val="1a1a1a"/>
            </a:solidFill>
            <a:round/>
          </a:ln>
        </p:spPr>
        <p:style>
          <a:lnRef idx="0"/>
          <a:fillRef idx="0"/>
          <a:effectRef idx="0"/>
          <a:fontRef idx="minor"/>
        </p:style>
      </p:sp>
      <p:sp>
        <p:nvSpPr>
          <p:cNvPr id="155" name="Google Shape;189;p22"/>
          <p:cNvSpPr/>
          <p:nvPr/>
        </p:nvSpPr>
        <p:spPr>
          <a:xfrm>
            <a:off x="5094720" y="2408040"/>
            <a:ext cx="19234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RFID/NFC</a:t>
            </a:r>
            <a:endParaRPr b="0" lang="it-IT" sz="1000" spc="-1" strike="noStrike">
              <a:latin typeface="Arial"/>
            </a:endParaRPr>
          </a:p>
        </p:txBody>
      </p:sp>
      <p:sp>
        <p:nvSpPr>
          <p:cNvPr id="156" name="Google Shape;190;p22"/>
          <p:cNvSpPr/>
          <p:nvPr/>
        </p:nvSpPr>
        <p:spPr>
          <a:xfrm>
            <a:off x="4615920" y="2462400"/>
            <a:ext cx="239760" cy="222840"/>
          </a:xfrm>
          <a:prstGeom prst="rect">
            <a:avLst/>
          </a:prstGeom>
          <a:solidFill>
            <a:schemeClr val="lt2"/>
          </a:solidFill>
          <a:ln w="9525">
            <a:solidFill>
              <a:srgbClr val="1a1a1a"/>
            </a:solidFill>
            <a:round/>
          </a:ln>
        </p:spPr>
        <p:style>
          <a:lnRef idx="0"/>
          <a:fillRef idx="0"/>
          <a:effectRef idx="0"/>
          <a:fontRef idx="minor"/>
        </p:style>
      </p:sp>
      <p:sp>
        <p:nvSpPr>
          <p:cNvPr id="157" name="Google Shape;191;p22"/>
          <p:cNvSpPr/>
          <p:nvPr/>
        </p:nvSpPr>
        <p:spPr>
          <a:xfrm>
            <a:off x="5094720" y="2837160"/>
            <a:ext cx="19234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Smart packaging/label</a:t>
            </a:r>
            <a:endParaRPr b="0" lang="it-IT" sz="1000" spc="-1" strike="noStrike">
              <a:latin typeface="Arial"/>
            </a:endParaRPr>
          </a:p>
        </p:txBody>
      </p:sp>
      <p:sp>
        <p:nvSpPr>
          <p:cNvPr id="158" name="Google Shape;192;p22"/>
          <p:cNvSpPr/>
          <p:nvPr/>
        </p:nvSpPr>
        <p:spPr>
          <a:xfrm>
            <a:off x="4615920" y="2891160"/>
            <a:ext cx="239760" cy="222840"/>
          </a:xfrm>
          <a:prstGeom prst="rect">
            <a:avLst/>
          </a:prstGeom>
          <a:solidFill>
            <a:schemeClr val="lt2"/>
          </a:solidFill>
          <a:ln w="9525">
            <a:solidFill>
              <a:srgbClr val="1a1a1a"/>
            </a:solidFill>
            <a:round/>
          </a:ln>
        </p:spPr>
        <p:style>
          <a:lnRef idx="0"/>
          <a:fillRef idx="0"/>
          <a:effectRef idx="0"/>
          <a:fontRef idx="minor"/>
        </p:style>
      </p:sp>
      <p:sp>
        <p:nvSpPr>
          <p:cNvPr id="159" name="Google Shape;193;p22"/>
          <p:cNvSpPr/>
          <p:nvPr/>
        </p:nvSpPr>
        <p:spPr>
          <a:xfrm>
            <a:off x="5094720" y="3265920"/>
            <a:ext cx="19234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Smart material</a:t>
            </a:r>
            <a:endParaRPr b="0" lang="it-IT" sz="1000" spc="-1" strike="noStrike">
              <a:latin typeface="Arial"/>
            </a:endParaRPr>
          </a:p>
        </p:txBody>
      </p:sp>
      <p:sp>
        <p:nvSpPr>
          <p:cNvPr id="160" name="Google Shape;194;p22"/>
          <p:cNvSpPr/>
          <p:nvPr/>
        </p:nvSpPr>
        <p:spPr>
          <a:xfrm>
            <a:off x="4615920" y="3320280"/>
            <a:ext cx="239760" cy="222840"/>
          </a:xfrm>
          <a:prstGeom prst="rect">
            <a:avLst/>
          </a:prstGeom>
          <a:solidFill>
            <a:schemeClr val="lt2"/>
          </a:solidFill>
          <a:ln w="9525">
            <a:solidFill>
              <a:srgbClr val="1a1a1a"/>
            </a:solidFill>
            <a:round/>
          </a:ln>
        </p:spPr>
        <p:style>
          <a:lnRef idx="0"/>
          <a:fillRef idx="0"/>
          <a:effectRef idx="0"/>
          <a:fontRef idx="minor"/>
        </p:style>
      </p:sp>
      <p:sp>
        <p:nvSpPr>
          <p:cNvPr id="161" name="Google Shape;195;p22"/>
          <p:cNvSpPr/>
          <p:nvPr/>
        </p:nvSpPr>
        <p:spPr>
          <a:xfrm>
            <a:off x="5094720" y="3694680"/>
            <a:ext cx="192348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1" lang="it" sz="1000" spc="-1" strike="noStrike">
                <a:solidFill>
                  <a:srgbClr val="000000"/>
                </a:solidFill>
                <a:latin typeface="Montserrat"/>
                <a:ea typeface="Montserrat"/>
              </a:rPr>
              <a:t>Blockchain</a:t>
            </a:r>
            <a:endParaRPr b="0" lang="it-IT" sz="1000" spc="-1" strike="noStrike">
              <a:latin typeface="Arial"/>
            </a:endParaRPr>
          </a:p>
        </p:txBody>
      </p:sp>
      <p:sp>
        <p:nvSpPr>
          <p:cNvPr id="162" name="Google Shape;196;p22"/>
          <p:cNvSpPr/>
          <p:nvPr/>
        </p:nvSpPr>
        <p:spPr>
          <a:xfrm>
            <a:off x="4615920" y="3749040"/>
            <a:ext cx="239760" cy="222840"/>
          </a:xfrm>
          <a:prstGeom prst="rect">
            <a:avLst/>
          </a:prstGeom>
          <a:solidFill>
            <a:schemeClr val="lt2"/>
          </a:solidFill>
          <a:ln w="9525">
            <a:solidFill>
              <a:srgbClr val="1a1a1a"/>
            </a:solidFill>
            <a:round/>
          </a:ln>
        </p:spPr>
        <p:style>
          <a:lnRef idx="0"/>
          <a:fillRef idx="0"/>
          <a:effectRef idx="0"/>
          <a:fontRef idx="minor"/>
        </p:style>
      </p:sp>
      <p:pic>
        <p:nvPicPr>
          <p:cNvPr id="163" name="" descr=""/>
          <p:cNvPicPr/>
          <p:nvPr/>
        </p:nvPicPr>
        <p:blipFill>
          <a:blip r:embed="rId1"/>
          <a:stretch/>
        </p:blipFill>
        <p:spPr>
          <a:xfrm>
            <a:off x="4615920" y="2865600"/>
            <a:ext cx="239760" cy="248400"/>
          </a:xfrm>
          <a:prstGeom prst="rect">
            <a:avLst/>
          </a:prstGeom>
          <a:ln w="0">
            <a:noFill/>
          </a:ln>
        </p:spPr>
      </p:pic>
      <p:pic>
        <p:nvPicPr>
          <p:cNvPr id="164" name="" descr=""/>
          <p:cNvPicPr/>
          <p:nvPr/>
        </p:nvPicPr>
        <p:blipFill>
          <a:blip r:embed="rId2"/>
          <a:stretch/>
        </p:blipFill>
        <p:spPr>
          <a:xfrm>
            <a:off x="4615920" y="3723480"/>
            <a:ext cx="239760" cy="248400"/>
          </a:xfrm>
          <a:prstGeom prst="rect">
            <a:avLst/>
          </a:prstGeom>
          <a:ln w="0">
            <a:noFill/>
          </a:ln>
        </p:spPr>
      </p:pic>
      <p:pic>
        <p:nvPicPr>
          <p:cNvPr id="165" name="" descr=""/>
          <p:cNvPicPr/>
          <p:nvPr/>
        </p:nvPicPr>
        <p:blipFill>
          <a:blip r:embed="rId3"/>
          <a:stretch/>
        </p:blipFill>
        <p:spPr>
          <a:xfrm>
            <a:off x="4615920" y="2033640"/>
            <a:ext cx="239760" cy="248400"/>
          </a:xfrm>
          <a:prstGeom prst="rect">
            <a:avLst/>
          </a:prstGeom>
          <a:ln w="0">
            <a:noFill/>
          </a:ln>
        </p:spPr>
      </p:pic>
      <p:pic>
        <p:nvPicPr>
          <p:cNvPr id="166" name="" descr=""/>
          <p:cNvPicPr/>
          <p:nvPr/>
        </p:nvPicPr>
        <p:blipFill>
          <a:blip r:embed="rId4"/>
          <a:stretch/>
        </p:blipFill>
        <p:spPr>
          <a:xfrm>
            <a:off x="651600" y="1979280"/>
            <a:ext cx="239760" cy="248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TotalTime>
  <Application>LibreOffice/7.3.7.2$Linux_X86_64 LibreOffice_project/30$Build-2</Application>
  <AppVersion>15.0000</AppVersion>
  <Words>513</Words>
  <Paragraphs>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it-IT</dc:language>
  <cp:lastModifiedBy/>
  <dcterms:modified xsi:type="dcterms:W3CDTF">2024-05-05T12:37:41Z</dcterms:modified>
  <cp:revision>23</cp:revision>
  <dc:subject/>
  <dc:title>Presentazione standard di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Presentazione su schermo (16:9)</vt:lpwstr>
  </property>
  <property fmtid="{D5CDD505-2E9C-101B-9397-08002B2CF9AE}" pid="4" name="Slides">
    <vt:i4>13</vt:i4>
  </property>
</Properties>
</file>