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schemas.openxmlformats.org/officeDocument/2006/relationships/slide" Target="slides/slide89.xml"/><Relationship Id="rId50" Type="http://schemas.openxmlformats.org/officeDocument/2006/relationships/slide" Target="slides/slide44.xml"/><Relationship Id="rId94" Type="http://schemas.openxmlformats.org/officeDocument/2006/relationships/slide" Target="slides/slide8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778cde1d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b778cde1d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778cde1d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b778cde1d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778cde1d7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b778cde1d7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778cde1d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b778cde1d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778cde1d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b778cde1d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778cde1d7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b778cde1d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778cde1d7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b778cde1d7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778cde1d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b778cde1d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778cde1d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2b778cde1d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778cde1d7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b778cde1d7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778cde1d7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b778cde1d7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778cde1d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b778cde1d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778cde1d7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b778cde1d7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778cde1d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b778cde1d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778cde1d7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b778cde1d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b778cde1d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b778cde1d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778cde1d7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2b778cde1d7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778cde1d7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2b778cde1d7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b778cde1d7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2b778cde1d7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778cde1d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2b778cde1d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778cde1d7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2b778cde1d7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b778cde1d7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2b778cde1d7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778cde1d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b778cde1d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b778cde1d7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2b778cde1d7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b778cde1d7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2b778cde1d7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b778cde1d7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2b778cde1d7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b778cde1d7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2b778cde1d7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b778cde1d7_1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2b778cde1d7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b778cde1d7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2b778cde1d7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b778cde1d7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2b778cde1d7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b778cde1d7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2b778cde1d7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b778cde1d7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2b778cde1d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b778cde1d7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2b778cde1d7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778cde1d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b778cde1d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b778cde1d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2b778cde1d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b778cde1d7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2b778cde1d7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b778cde1d7_1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2b778cde1d7_1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b778cde1d7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2b778cde1d7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b778cde1d7_1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2b778cde1d7_1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b778cde1d7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2b778cde1d7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b778cde1d7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2b778cde1d7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b778cde1d7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2b778cde1d7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b778cde1d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g2b778cde1d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b778cde1d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2b778cde1d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778cde1d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b778cde1d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b778cde1d7_1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2b778cde1d7_1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b778cde1d7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2b778cde1d7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b778cde1d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2b778cde1d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b778cde1d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g2b778cde1d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b778cde1d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2b778cde1d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b778cde1d7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g2b778cde1d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b778cde1d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g2b778cde1d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b778cde1d7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2b778cde1d7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b778cde1d7_1_58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g2b778cde1d7_1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b778cde1d7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g2b778cde1d7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778cde1d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b778cde1d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b778cde1d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g2b778cde1d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b778cde1d7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g2b778cde1d7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b778cde1d7_1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g2b778cde1d7_1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b778cde1d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g2b778cde1d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b778cde1d7_1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2b778cde1d7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b778cde1d7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g2b778cde1d7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b778cde1d7_1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g2b778cde1d7_1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b778cde1d7_1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2b778cde1d7_1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b778cde1d7_1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g2b778cde1d7_1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b778cde1d7_1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g2b778cde1d7_1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778cde1d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b778cde1d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b778cde1d7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2b778cde1d7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b778cde1d7_1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g2b778cde1d7_1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b778cde1d7_1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g2b778cde1d7_1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b778cde1d7_1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g2b778cde1d7_1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b778cde1d7_1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g2b778cde1d7_1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b778cde1d7_1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g2b778cde1d7_1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b778cde1d7_1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g2b778cde1d7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b778cde1d7_1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g2b778cde1d7_1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b778cde1d7_1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g2b778cde1d7_1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b778cde1d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g2b778cde1d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778cde1d7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b778cde1d7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b778cde1d7_1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g2b778cde1d7_1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b778cde1d7_1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g2b778cde1d7_1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b778cde1d7_1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g2b778cde1d7_1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b778cde1d7_1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g2b778cde1d7_1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b778cde1d7_1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g2b778cde1d7_1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b778cde1d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g2b778cde1d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b778cde1d7_1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g2b778cde1d7_1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b778cde1d7_1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4" name="Google Shape;894;g2b778cde1d7_1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b778cde1d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g2b778cde1d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b778cde1d7_1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6" name="Google Shape;906;g2b778cde1d7_1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778cde1d7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b778cde1d7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3.xml"/><Relationship Id="rId10" Type="http://schemas.openxmlformats.org/officeDocument/2006/relationships/slide" Target="/ppt/slides/slide17.xml"/><Relationship Id="rId13" Type="http://schemas.openxmlformats.org/officeDocument/2006/relationships/slide" Target="/ppt/slides/slide31.xml"/><Relationship Id="rId12" Type="http://schemas.openxmlformats.org/officeDocument/2006/relationships/slide" Target="/ppt/slides/slide27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60.xml"/><Relationship Id="rId4" Type="http://schemas.openxmlformats.org/officeDocument/2006/relationships/slide" Target="/ppt/slides/slide63.xml"/><Relationship Id="rId9" Type="http://schemas.openxmlformats.org/officeDocument/2006/relationships/slide" Target="/ppt/slides/slide16.xml"/><Relationship Id="rId15" Type="http://schemas.openxmlformats.org/officeDocument/2006/relationships/slide" Target="/ppt/slides/slide40.xml"/><Relationship Id="rId14" Type="http://schemas.openxmlformats.org/officeDocument/2006/relationships/slide" Target="/ppt/slides/slide49.xml"/><Relationship Id="rId16" Type="http://schemas.openxmlformats.org/officeDocument/2006/relationships/slide" Target="/ppt/slides/slide53.xml"/><Relationship Id="rId5" Type="http://schemas.openxmlformats.org/officeDocument/2006/relationships/slide" Target="/ppt/slides/slide79.xml"/><Relationship Id="rId6" Type="http://schemas.openxmlformats.org/officeDocument/2006/relationships/slide" Target="/ppt/slides/slide85.xml"/><Relationship Id="rId7" Type="http://schemas.openxmlformats.org/officeDocument/2006/relationships/slide" Target="/ppt/slides/slide88.xml"/><Relationship Id="rId8" Type="http://schemas.openxmlformats.org/officeDocument/2006/relationships/slide" Target="/ppt/slides/slide4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32.png"/><Relationship Id="rId5" Type="http://schemas.openxmlformats.org/officeDocument/2006/relationships/image" Target="../media/image15.png"/><Relationship Id="rId6" Type="http://schemas.openxmlformats.org/officeDocument/2006/relationships/image" Target="../media/image28.png"/><Relationship Id="rId7" Type="http://schemas.openxmlformats.org/officeDocument/2006/relationships/image" Target="../media/image58.png"/><Relationship Id="rId8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80.png"/><Relationship Id="rId9" Type="http://schemas.openxmlformats.org/officeDocument/2006/relationships/image" Target="../media/image36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Relationship Id="rId7" Type="http://schemas.openxmlformats.org/officeDocument/2006/relationships/image" Target="../media/image29.png"/><Relationship Id="rId8" Type="http://schemas.openxmlformats.org/officeDocument/2006/relationships/image" Target="../media/image33.png"/><Relationship Id="rId11" Type="http://schemas.openxmlformats.org/officeDocument/2006/relationships/image" Target="../media/image34.png"/><Relationship Id="rId10" Type="http://schemas.openxmlformats.org/officeDocument/2006/relationships/image" Target="../media/image51.png"/><Relationship Id="rId12" Type="http://schemas.openxmlformats.org/officeDocument/2006/relationships/image" Target="../media/image1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7.xml"/><Relationship Id="rId4" Type="http://schemas.openxmlformats.org/officeDocument/2006/relationships/slide" Target="/ppt/slides/slide23.xml"/><Relationship Id="rId5" Type="http://schemas.openxmlformats.org/officeDocument/2006/relationships/slide" Target="/ppt/slides/slide27.xml"/><Relationship Id="rId6" Type="http://schemas.openxmlformats.org/officeDocument/2006/relationships/slide" Target="/ppt/slides/slide31.xml"/><Relationship Id="rId7" Type="http://schemas.openxmlformats.org/officeDocument/2006/relationships/slide" Target="/ppt/slides/slide4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9.png"/><Relationship Id="rId4" Type="http://schemas.openxmlformats.org/officeDocument/2006/relationships/slide" Target="/ppt/slides/slide55.xml"/><Relationship Id="rId9" Type="http://schemas.openxmlformats.org/officeDocument/2006/relationships/image" Target="../media/image86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1.png"/><Relationship Id="rId8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oasis-open.org/openc2/jadn/v1.0/cs01/jadn-v1.0-cs01.html#51-jadn-idl-forma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3.xml"/><Relationship Id="rId4" Type="http://schemas.openxmlformats.org/officeDocument/2006/relationships/slide" Target="/ppt/slides/slide16.xml"/><Relationship Id="rId5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Relationship Id="rId9" Type="http://schemas.openxmlformats.org/officeDocument/2006/relationships/image" Target="../media/image50.png"/><Relationship Id="rId5" Type="http://schemas.openxmlformats.org/officeDocument/2006/relationships/image" Target="../media/image44.png"/><Relationship Id="rId6" Type="http://schemas.openxmlformats.org/officeDocument/2006/relationships/image" Target="../media/image43.png"/><Relationship Id="rId7" Type="http://schemas.openxmlformats.org/officeDocument/2006/relationships/image" Target="../media/image49.png"/><Relationship Id="rId8" Type="http://schemas.openxmlformats.org/officeDocument/2006/relationships/image" Target="../media/image5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16.xml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16.xml"/><Relationship Id="rId4" Type="http://schemas.openxmlformats.org/officeDocument/2006/relationships/image" Target="../media/image56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1.xml"/><Relationship Id="rId22" Type="http://schemas.openxmlformats.org/officeDocument/2006/relationships/slide" Target="/ppt/slides/slide23.xml"/><Relationship Id="rId21" Type="http://schemas.openxmlformats.org/officeDocument/2006/relationships/slide" Target="/ppt/slides/slide22.xml"/><Relationship Id="rId24" Type="http://schemas.openxmlformats.org/officeDocument/2006/relationships/slide" Target="/ppt/slides/slide30.xml"/><Relationship Id="rId23" Type="http://schemas.openxmlformats.org/officeDocument/2006/relationships/slide" Target="/ppt/slides/slide27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9" Type="http://schemas.openxmlformats.org/officeDocument/2006/relationships/slide" Target="/ppt/slides/slide14.xml"/><Relationship Id="rId26" Type="http://schemas.openxmlformats.org/officeDocument/2006/relationships/slide" Target="/ppt/slides/slide38.xml"/><Relationship Id="rId25" Type="http://schemas.openxmlformats.org/officeDocument/2006/relationships/slide" Target="/ppt/slides/slide31.xml"/><Relationship Id="rId28" Type="http://schemas.openxmlformats.org/officeDocument/2006/relationships/slide" Target="/ppt/slides/slide49.xml"/><Relationship Id="rId27" Type="http://schemas.openxmlformats.org/officeDocument/2006/relationships/slide" Target="/ppt/slides/slide39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29" Type="http://schemas.openxmlformats.org/officeDocument/2006/relationships/slide" Target="/ppt/slides/slide52.xml"/><Relationship Id="rId7" Type="http://schemas.openxmlformats.org/officeDocument/2006/relationships/slide" Target="/ppt/slides/slide12.xml"/><Relationship Id="rId8" Type="http://schemas.openxmlformats.org/officeDocument/2006/relationships/slide" Target="/ppt/slides/slide13.xml"/><Relationship Id="rId11" Type="http://schemas.openxmlformats.org/officeDocument/2006/relationships/slide" Target="/ppt/slides/slide47.xml"/><Relationship Id="rId10" Type="http://schemas.openxmlformats.org/officeDocument/2006/relationships/slide" Target="/ppt/slides/slide40.xml"/><Relationship Id="rId13" Type="http://schemas.openxmlformats.org/officeDocument/2006/relationships/slide" Target="/ppt/slides/slide53.xml"/><Relationship Id="rId12" Type="http://schemas.openxmlformats.org/officeDocument/2006/relationships/slide" Target="/ppt/slides/slide48.xml"/><Relationship Id="rId15" Type="http://schemas.openxmlformats.org/officeDocument/2006/relationships/slide" Target="/ppt/slides/slide55.xml"/><Relationship Id="rId14" Type="http://schemas.openxmlformats.org/officeDocument/2006/relationships/slide" Target="/ppt/slides/slide54.xml"/><Relationship Id="rId17" Type="http://schemas.openxmlformats.org/officeDocument/2006/relationships/slide" Target="/ppt/slides/slide57.xml"/><Relationship Id="rId16" Type="http://schemas.openxmlformats.org/officeDocument/2006/relationships/slide" Target="/ppt/slides/slide56.xml"/><Relationship Id="rId19" Type="http://schemas.openxmlformats.org/officeDocument/2006/relationships/slide" Target="/ppt/slides/slide17.xml"/><Relationship Id="rId18" Type="http://schemas.openxmlformats.org/officeDocument/2006/relationships/slide" Target="/ppt/slides/slide15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3.png"/><Relationship Id="rId4" Type="http://schemas.openxmlformats.org/officeDocument/2006/relationships/image" Target="../media/image80.png"/><Relationship Id="rId5" Type="http://schemas.openxmlformats.org/officeDocument/2006/relationships/image" Target="../media/image31.png"/><Relationship Id="rId6" Type="http://schemas.openxmlformats.org/officeDocument/2006/relationships/image" Target="../media/image57.png"/><Relationship Id="rId7" Type="http://schemas.openxmlformats.org/officeDocument/2006/relationships/image" Target="../media/image6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4.png"/><Relationship Id="rId4" Type="http://schemas.openxmlformats.org/officeDocument/2006/relationships/slide" Target="/ppt/slides/slide16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namespaces" TargetMode="External"/><Relationship Id="rId4" Type="http://schemas.openxmlformats.org/officeDocument/2006/relationships/image" Target="../media/image7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Relationship Id="rId3" Type="http://schemas.openxmlformats.org/officeDocument/2006/relationships/slide" Target="/ppt/slides/slide16.xml"/><Relationship Id="rId4" Type="http://schemas.openxmlformats.org/officeDocument/2006/relationships/image" Target="../media/image8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5" Type="http://schemas.openxmlformats.org/officeDocument/2006/relationships/image" Target="../media/image80.png"/><Relationship Id="rId6" Type="http://schemas.openxmlformats.org/officeDocument/2006/relationships/image" Target="../media/image8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9.png"/><Relationship Id="rId4" Type="http://schemas.openxmlformats.org/officeDocument/2006/relationships/image" Target="../media/image8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7.png"/><Relationship Id="rId4" Type="http://schemas.openxmlformats.org/officeDocument/2006/relationships/image" Target="../media/image98.png"/><Relationship Id="rId5" Type="http://schemas.openxmlformats.org/officeDocument/2006/relationships/image" Target="../media/image8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3.png"/><Relationship Id="rId4" Type="http://schemas.openxmlformats.org/officeDocument/2006/relationships/image" Target="../media/image9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8.png"/><Relationship Id="rId4" Type="http://schemas.openxmlformats.org/officeDocument/2006/relationships/image" Target="../media/image9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slide" Target="/ppt/slides/slide60.xml"/><Relationship Id="rId4" Type="http://schemas.openxmlformats.org/officeDocument/2006/relationships/slide" Target="/ppt/slides/slide63.xml"/><Relationship Id="rId9" Type="http://schemas.openxmlformats.org/officeDocument/2006/relationships/slide" Target="/ppt/slides/slide80.xml"/><Relationship Id="rId5" Type="http://schemas.openxmlformats.org/officeDocument/2006/relationships/slide" Target="/ppt/slides/slide64.xml"/><Relationship Id="rId6" Type="http://schemas.openxmlformats.org/officeDocument/2006/relationships/slide" Target="/ppt/slides/slide75.xml"/><Relationship Id="rId7" Type="http://schemas.openxmlformats.org/officeDocument/2006/relationships/slide" Target="/ppt/slides/slide70.xml"/><Relationship Id="rId8" Type="http://schemas.openxmlformats.org/officeDocument/2006/relationships/slide" Target="/ppt/slides/slide79.xml"/><Relationship Id="rId11" Type="http://schemas.openxmlformats.org/officeDocument/2006/relationships/slide" Target="/ppt/slides/slide85.xml"/><Relationship Id="rId10" Type="http://schemas.openxmlformats.org/officeDocument/2006/relationships/slide" Target="/ppt/slides/slide83.xml"/><Relationship Id="rId12" Type="http://schemas.openxmlformats.org/officeDocument/2006/relationships/slide" Target="/ppt/slides/slide8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3.xml"/><Relationship Id="rId3" Type="http://schemas.openxmlformats.org/officeDocument/2006/relationships/slide" Target="/ppt/slides/slide64.xml"/><Relationship Id="rId4" Type="http://schemas.openxmlformats.org/officeDocument/2006/relationships/slide" Target="/ppt/slides/slide75.xml"/><Relationship Id="rId5" Type="http://schemas.openxmlformats.org/officeDocument/2006/relationships/slide" Target="/ppt/slides/slide70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9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95.png"/><Relationship Id="rId4" Type="http://schemas.openxmlformats.org/officeDocument/2006/relationships/hyperlink" Target="http://localhost:8082/" TargetMode="External"/><Relationship Id="rId5" Type="http://schemas.openxmlformats.org/officeDocument/2006/relationships/image" Target="../media/image10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0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://localhost:8082/" TargetMode="External"/><Relationship Id="rId4" Type="http://schemas.openxmlformats.org/officeDocument/2006/relationships/image" Target="../media/image11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0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0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://localhost:8082/" TargetMode="External"/><Relationship Id="rId4" Type="http://schemas.openxmlformats.org/officeDocument/2006/relationships/image" Target="../media/image10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9.xml"/><Relationship Id="rId3" Type="http://schemas.openxmlformats.org/officeDocument/2006/relationships/slide" Target="/ppt/slides/slide80.xml"/><Relationship Id="rId4" Type="http://schemas.openxmlformats.org/officeDocument/2006/relationships/slide" Target="/ppt/slides/slide8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1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08.png"/><Relationship Id="rId4" Type="http://schemas.openxmlformats.org/officeDocument/2006/relationships/slide" Target="/ppt/slides/slide63.xml"/><Relationship Id="rId5" Type="http://schemas.openxmlformats.org/officeDocument/2006/relationships/image" Target="../media/image10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9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1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1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832400" y="114550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Docker Desktop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How to Get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How to Run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How to Update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How to Stop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How to Learn More about Docker</a:t>
            </a:r>
            <a:r>
              <a:rPr lang="en"/>
              <a:t> </a:t>
            </a:r>
            <a:endParaRPr/>
          </a:p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311700" y="114550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JADN Sandbox Capabilities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Schema Creation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How to get started…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Schema Visualization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Schema Translation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Data Creation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3"/>
              </a:rPr>
              <a:t>Data Validation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4"/>
              </a:rPr>
              <a:t>Example Data Generation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5"/>
              </a:rPr>
              <a:t>Schema Transformation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6"/>
              </a:rPr>
              <a:t>Other Features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 Data: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Drag and Drop Style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Using the default drag and drop style creator, drag items from left to right.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Drop the card when backgrounds are highlighted green.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When dragging, the background will change colors (in this case, to dark gray) to indicate where you can drop the card. It will then change to a green background when you are able to drop the card.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850" y="1229475"/>
            <a:ext cx="5719499" cy="279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/>
          <p:nvPr/>
        </p:nvSpPr>
        <p:spPr>
          <a:xfrm>
            <a:off x="5228650" y="2228400"/>
            <a:ext cx="1358400" cy="18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3256225" y="1911875"/>
            <a:ext cx="1358400" cy="18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4"/>
          <p:cNvCxnSpPr>
            <a:stCxn id="212" idx="3"/>
            <a:endCxn id="211" idx="1"/>
          </p:cNvCxnSpPr>
          <p:nvPr/>
        </p:nvCxnSpPr>
        <p:spPr>
          <a:xfrm>
            <a:off x="4614625" y="2002925"/>
            <a:ext cx="614100" cy="31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 Data: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Button Style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‘Insert Type at Index’ allows you to select where you would like to add your Type. Types are added to the end of the Schema by default.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Click 	      to add Info or Type to the schema.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5600" y="2879100"/>
            <a:ext cx="5719502" cy="2028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 rotWithShape="1">
          <a:blip r:embed="rId4">
            <a:alphaModFix/>
          </a:blip>
          <a:srcRect b="18517" l="0" r="0" t="21062"/>
          <a:stretch/>
        </p:blipFill>
        <p:spPr>
          <a:xfrm>
            <a:off x="782725" y="3157700"/>
            <a:ext cx="2952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2125" y="192716"/>
            <a:ext cx="2788586" cy="249603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/>
          <p:nvPr/>
        </p:nvSpPr>
        <p:spPr>
          <a:xfrm>
            <a:off x="4507175" y="3396375"/>
            <a:ext cx="165000" cy="13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Edit Data: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Add, change, or remove Types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239850" y="1382275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cards dropped on the right can be edited by clicking within input fields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or removed	   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Fields, if applicable, can be: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Added,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removed,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hidden, and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easily rearranged.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25" y="1874150"/>
            <a:ext cx="198200" cy="22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50" y="3209878"/>
            <a:ext cx="233050" cy="29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3070675"/>
            <a:ext cx="233050" cy="17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 rotWithShape="1">
          <a:blip r:embed="rId6">
            <a:alphaModFix/>
          </a:blip>
          <a:srcRect b="9496" l="12968" r="12235" t="2567"/>
          <a:stretch/>
        </p:blipFill>
        <p:spPr>
          <a:xfrm>
            <a:off x="257275" y="2612575"/>
            <a:ext cx="198194" cy="1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275" y="2841613"/>
            <a:ext cx="198200" cy="1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22250" y="772375"/>
            <a:ext cx="5791350" cy="201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22250" y="3103013"/>
            <a:ext cx="5737099" cy="6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Feature: Schema Types Outline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You can easily search or rearrange the Types within the Outline.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The cards within the outline can also be starred for future reference.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Clicking on the Type Name will take you to the card in the Types section of the schema on the right.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 b="17716" l="0" r="10289" t="4575"/>
          <a:stretch/>
        </p:blipFill>
        <p:spPr>
          <a:xfrm>
            <a:off x="96175" y="2437675"/>
            <a:ext cx="150275" cy="1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 rotWithShape="1">
          <a:blip r:embed="rId4">
            <a:alphaModFix/>
          </a:blip>
          <a:srcRect b="18795" l="0" r="7500" t="4072"/>
          <a:stretch/>
        </p:blipFill>
        <p:spPr>
          <a:xfrm>
            <a:off x="96175" y="2635500"/>
            <a:ext cx="150275" cy="148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 rotWithShape="1">
          <a:blip r:embed="rId5">
            <a:alphaModFix/>
          </a:blip>
          <a:srcRect b="15574" l="18564" r="19326" t="23866"/>
          <a:stretch/>
        </p:blipFill>
        <p:spPr>
          <a:xfrm>
            <a:off x="1077650" y="1956600"/>
            <a:ext cx="432726" cy="3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9900" y="1459568"/>
            <a:ext cx="2693225" cy="286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93317" y="1459576"/>
            <a:ext cx="2468357" cy="28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79450" y="1956600"/>
            <a:ext cx="520825" cy="3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215875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971575"/>
            <a:ext cx="2919600" cy="4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As you build your schema, you can view the JSON code by clicking on ‘View JSON’		 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This code can be: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Downloaded to your local storage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Copied to the clipboard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Saved onto the file uploader for easy selection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Other features include: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Checked for validation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Reset to start over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Scroll to top (appears when you scroll down on window)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25" y="2752963"/>
            <a:ext cx="294850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 rotWithShape="1">
          <a:blip r:embed="rId4">
            <a:alphaModFix/>
          </a:blip>
          <a:srcRect b="10482" l="7111" r="7513" t="0"/>
          <a:stretch/>
        </p:blipFill>
        <p:spPr>
          <a:xfrm>
            <a:off x="143521" y="2036388"/>
            <a:ext cx="294850" cy="3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 rotWithShape="1">
          <a:blip r:embed="rId5">
            <a:alphaModFix/>
          </a:blip>
          <a:srcRect b="0" l="6261" r="0" t="0"/>
          <a:stretch/>
        </p:blipFill>
        <p:spPr>
          <a:xfrm>
            <a:off x="143525" y="2376188"/>
            <a:ext cx="294850" cy="37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 rotWithShape="1">
          <a:blip r:embed="rId6">
            <a:alphaModFix/>
          </a:blip>
          <a:srcRect b="0" l="5920" r="5316" t="19871"/>
          <a:stretch/>
        </p:blipFill>
        <p:spPr>
          <a:xfrm>
            <a:off x="68638" y="3598850"/>
            <a:ext cx="444575" cy="2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 rotWithShape="1">
          <a:blip r:embed="rId7">
            <a:alphaModFix/>
          </a:blip>
          <a:srcRect b="9253" l="4381" r="4327" t="8331"/>
          <a:stretch/>
        </p:blipFill>
        <p:spPr>
          <a:xfrm>
            <a:off x="68638" y="3775425"/>
            <a:ext cx="444575" cy="21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2103" y="4039350"/>
            <a:ext cx="337672" cy="2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48525" y="1247500"/>
            <a:ext cx="5607901" cy="264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3513" y="4382025"/>
            <a:ext cx="294850" cy="26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82950" y="1381000"/>
            <a:ext cx="492669" cy="2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3519225" y="4043125"/>
            <a:ext cx="5437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Click ‘View Form’ 		to return to the Schema Creator.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30075" y="4108650"/>
            <a:ext cx="604550" cy="2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538500"/>
            <a:ext cx="85206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The following slide shows you how to begin interacting with the page.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This applies to the following pages: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3"/>
              </a:rPr>
              <a:t>Schema Visualization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4"/>
              </a:rPr>
              <a:t>Schema Translation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5"/>
              </a:rPr>
              <a:t>Data Creation 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6"/>
              </a:rPr>
              <a:t>Data Validation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7"/>
              </a:rPr>
              <a:t>Example Data Generation </a:t>
            </a:r>
            <a:endParaRPr sz="254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0"/>
          <p:cNvPicPr preferRelativeResize="0"/>
          <p:nvPr/>
        </p:nvPicPr>
        <p:blipFill rotWithShape="1">
          <a:blip r:embed="rId3">
            <a:alphaModFix/>
          </a:blip>
          <a:srcRect b="27203" l="0" r="0" t="0"/>
          <a:stretch/>
        </p:blipFill>
        <p:spPr>
          <a:xfrm>
            <a:off x="5068475" y="2889425"/>
            <a:ext cx="4075525" cy="22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311700" y="1389600"/>
            <a:ext cx="31083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Select a valid example schema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431"/>
              <a:buNone/>
            </a:pPr>
            <a:r>
              <a:rPr lang="en" sz="1800"/>
              <a:t>or</a:t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Upload a valid JADN Schema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431"/>
              <a:buNone/>
            </a:pPr>
            <a:r>
              <a:rPr lang="en" sz="1800"/>
              <a:t>or</a:t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Type/ Paste in a valid JADN Schema in the code editor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431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You can also: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format the Schema </a:t>
            </a:r>
            <a:endParaRPr/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copy to clipboard</a:t>
            </a:r>
            <a:endParaRPr/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Save the Schema to the file loader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277" name="Google Shape;277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Start with the File Loader : </a:t>
            </a:r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 rotWithShape="1">
          <a:blip r:embed="rId5">
            <a:alphaModFix/>
          </a:blip>
          <a:srcRect b="0" l="0" r="4332" t="13096"/>
          <a:stretch/>
        </p:blipFill>
        <p:spPr>
          <a:xfrm>
            <a:off x="1586900" y="930525"/>
            <a:ext cx="838300" cy="3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 rotWithShape="1">
          <a:blip r:embed="rId6">
            <a:alphaModFix/>
          </a:blip>
          <a:srcRect b="9014" l="0" r="0" t="14125"/>
          <a:stretch/>
        </p:blipFill>
        <p:spPr>
          <a:xfrm>
            <a:off x="241350" y="3352050"/>
            <a:ext cx="234275" cy="2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0"/>
          <p:cNvPicPr preferRelativeResize="0"/>
          <p:nvPr/>
        </p:nvPicPr>
        <p:blipFill rotWithShape="1">
          <a:blip r:embed="rId7">
            <a:alphaModFix/>
          </a:blip>
          <a:srcRect b="0" l="6261" r="0" t="0"/>
          <a:stretch/>
        </p:blipFill>
        <p:spPr>
          <a:xfrm>
            <a:off x="241355" y="3642838"/>
            <a:ext cx="234275" cy="29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3536" y="3976550"/>
            <a:ext cx="249914" cy="29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40"/>
          <p:cNvGrpSpPr/>
          <p:nvPr/>
        </p:nvGrpSpPr>
        <p:grpSpPr>
          <a:xfrm>
            <a:off x="3469034" y="77976"/>
            <a:ext cx="2743832" cy="2700644"/>
            <a:chOff x="4741008" y="526275"/>
            <a:chExt cx="3164742" cy="3527026"/>
          </a:xfrm>
        </p:grpSpPr>
        <p:pic>
          <p:nvPicPr>
            <p:cNvPr id="283" name="Google Shape;283;p4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97550" y="526275"/>
              <a:ext cx="3108200" cy="3527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40"/>
            <p:cNvSpPr/>
            <p:nvPr/>
          </p:nvSpPr>
          <p:spPr>
            <a:xfrm>
              <a:off x="4849975" y="842000"/>
              <a:ext cx="3012000" cy="2309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4849975" y="3151825"/>
              <a:ext cx="3012000" cy="491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40"/>
            <p:cNvGrpSpPr/>
            <p:nvPr/>
          </p:nvGrpSpPr>
          <p:grpSpPr>
            <a:xfrm>
              <a:off x="4741008" y="842010"/>
              <a:ext cx="182884" cy="182887"/>
              <a:chOff x="3271725" y="369525"/>
              <a:chExt cx="266400" cy="216000"/>
            </a:xfrm>
          </p:grpSpPr>
          <p:sp>
            <p:nvSpPr>
              <p:cNvPr id="287" name="Google Shape;287;p40"/>
              <p:cNvSpPr/>
              <p:nvPr/>
            </p:nvSpPr>
            <p:spPr>
              <a:xfrm>
                <a:off x="3271725" y="369525"/>
                <a:ext cx="266400" cy="216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0"/>
              <p:cNvSpPr/>
              <p:nvPr/>
            </p:nvSpPr>
            <p:spPr>
              <a:xfrm>
                <a:off x="3366325" y="399463"/>
                <a:ext cx="77225" cy="156125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chemeClr val="lt2"/>
                    </a:solidFill>
                    <a:latin typeface="Arial"/>
                  </a:rPr>
                  <a:t>1</a:t>
                </a:r>
              </a:p>
            </p:txBody>
          </p:sp>
        </p:grpSp>
        <p:grpSp>
          <p:nvGrpSpPr>
            <p:cNvPr id="289" name="Google Shape;289;p40"/>
            <p:cNvGrpSpPr/>
            <p:nvPr/>
          </p:nvGrpSpPr>
          <p:grpSpPr>
            <a:xfrm>
              <a:off x="4797556" y="3151836"/>
              <a:ext cx="182884" cy="182887"/>
              <a:chOff x="4438788" y="339575"/>
              <a:chExt cx="266400" cy="216000"/>
            </a:xfrm>
          </p:grpSpPr>
          <p:sp>
            <p:nvSpPr>
              <p:cNvPr id="290" name="Google Shape;290;p40"/>
              <p:cNvSpPr/>
              <p:nvPr/>
            </p:nvSpPr>
            <p:spPr>
              <a:xfrm>
                <a:off x="4438788" y="339575"/>
                <a:ext cx="266400" cy="216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0"/>
              <p:cNvSpPr/>
              <p:nvPr/>
            </p:nvSpPr>
            <p:spPr>
              <a:xfrm>
                <a:off x="4504462" y="369525"/>
                <a:ext cx="135075" cy="156125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chemeClr val="lt2"/>
                    </a:solidFill>
                    <a:latin typeface="Arial"/>
                  </a:rPr>
                  <a:t>2</a:t>
                </a:r>
              </a:p>
            </p:txBody>
          </p:sp>
        </p:grpSp>
      </p:grpSp>
      <p:grpSp>
        <p:nvGrpSpPr>
          <p:cNvPr id="292" name="Google Shape;292;p40"/>
          <p:cNvGrpSpPr/>
          <p:nvPr/>
        </p:nvGrpSpPr>
        <p:grpSpPr>
          <a:xfrm>
            <a:off x="442351" y="2032338"/>
            <a:ext cx="234272" cy="182909"/>
            <a:chOff x="4438788" y="339575"/>
            <a:chExt cx="266400" cy="216000"/>
          </a:xfrm>
        </p:grpSpPr>
        <p:sp>
          <p:nvSpPr>
            <p:cNvPr id="293" name="Google Shape;293;p40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295" name="Google Shape;295;p40"/>
          <p:cNvGrpSpPr/>
          <p:nvPr/>
        </p:nvGrpSpPr>
        <p:grpSpPr>
          <a:xfrm>
            <a:off x="442351" y="1462639"/>
            <a:ext cx="234272" cy="182909"/>
            <a:chOff x="3271725" y="369525"/>
            <a:chExt cx="266400" cy="216000"/>
          </a:xfrm>
        </p:grpSpPr>
        <p:sp>
          <p:nvSpPr>
            <p:cNvPr id="296" name="Google Shape;296;p40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298" name="Google Shape;298;p40"/>
          <p:cNvGrpSpPr/>
          <p:nvPr/>
        </p:nvGrpSpPr>
        <p:grpSpPr>
          <a:xfrm>
            <a:off x="7232964" y="4152173"/>
            <a:ext cx="182884" cy="182887"/>
            <a:chOff x="5588875" y="339575"/>
            <a:chExt cx="266400" cy="216000"/>
          </a:xfrm>
        </p:grpSpPr>
        <p:sp>
          <p:nvSpPr>
            <p:cNvPr id="299" name="Google Shape;299;p40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grpSp>
        <p:nvGrpSpPr>
          <p:cNvPr id="301" name="Google Shape;301;p40"/>
          <p:cNvGrpSpPr/>
          <p:nvPr/>
        </p:nvGrpSpPr>
        <p:grpSpPr>
          <a:xfrm>
            <a:off x="442343" y="2602061"/>
            <a:ext cx="234272" cy="182866"/>
            <a:chOff x="5588875" y="339575"/>
            <a:chExt cx="266400" cy="216000"/>
          </a:xfrm>
        </p:grpSpPr>
        <p:sp>
          <p:nvSpPr>
            <p:cNvPr id="302" name="Google Shape;302;p40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sp>
        <p:nvSpPr>
          <p:cNvPr id="304" name="Google Shape;304;p40"/>
          <p:cNvSpPr/>
          <p:nvPr/>
        </p:nvSpPr>
        <p:spPr>
          <a:xfrm>
            <a:off x="3524950" y="78000"/>
            <a:ext cx="2688000" cy="2700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5068477" y="2889426"/>
            <a:ext cx="2045700" cy="299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40"/>
          <p:cNvCxnSpPr/>
          <p:nvPr/>
        </p:nvCxnSpPr>
        <p:spPr>
          <a:xfrm>
            <a:off x="6212725" y="69875"/>
            <a:ext cx="908400" cy="2809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40"/>
          <p:cNvCxnSpPr>
            <a:stCxn id="304" idx="2"/>
          </p:cNvCxnSpPr>
          <p:nvPr/>
        </p:nvCxnSpPr>
        <p:spPr>
          <a:xfrm>
            <a:off x="4868950" y="2778600"/>
            <a:ext cx="199500" cy="108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40"/>
          <p:cNvCxnSpPr/>
          <p:nvPr/>
        </p:nvCxnSpPr>
        <p:spPr>
          <a:xfrm>
            <a:off x="6219725" y="2781400"/>
            <a:ext cx="894600" cy="407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40"/>
          <p:cNvCxnSpPr/>
          <p:nvPr/>
        </p:nvCxnSpPr>
        <p:spPr>
          <a:xfrm>
            <a:off x="3522175" y="2788400"/>
            <a:ext cx="1546200" cy="36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Schema Visualization</a:t>
            </a:r>
            <a:endParaRPr/>
          </a:p>
        </p:txBody>
      </p:sp>
      <p:sp>
        <p:nvSpPr>
          <p:cNvPr id="315" name="Google Shape;315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View JADN schema in another language format: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JIDL</a:t>
            </a:r>
            <a:r>
              <a:rPr baseline="30000" lang="en"/>
              <a:t>1</a:t>
            </a:r>
            <a:r>
              <a:rPr lang="en"/>
              <a:t>, HTML, Markdown, PlantUML, GraphViz</a:t>
            </a:r>
            <a:endParaRPr/>
          </a:p>
        </p:txBody>
      </p:sp>
      <p:sp>
        <p:nvSpPr>
          <p:cNvPr id="316" name="Google Shape;316;p41"/>
          <p:cNvSpPr txBox="1"/>
          <p:nvPr/>
        </p:nvSpPr>
        <p:spPr>
          <a:xfrm>
            <a:off x="738150" y="4781400"/>
            <a:ext cx="7667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AutoNum type="arabicPeriod"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JADN Interface Definition Language (IDL) </a:t>
            </a: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is a textual representation of JADN type definitions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Visualization</a:t>
            </a:r>
            <a:endParaRPr/>
          </a:p>
        </p:txBody>
      </p:sp>
      <p:pic>
        <p:nvPicPr>
          <p:cNvPr id="322" name="Google Shape;32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2"/>
          <p:cNvSpPr/>
          <p:nvPr/>
        </p:nvSpPr>
        <p:spPr>
          <a:xfrm>
            <a:off x="1594225" y="152400"/>
            <a:ext cx="4164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After selecting a valid schema, select the desired languages you would like to convert the schema 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Options on this page are for visual representation of JADN data. For Schema Translations (like to JSON or XML) </a:t>
            </a: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click here</a:t>
            </a:r>
            <a:endParaRPr/>
          </a:p>
        </p:txBody>
      </p:sp>
      <p:sp>
        <p:nvSpPr>
          <p:cNvPr id="329" name="Google Shape;329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4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Note: Only a JADN Schema can be uploaded.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330" name="Google Shape;33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7975" y="217913"/>
            <a:ext cx="5719500" cy="470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>
            <a:off x="414150" y="744575"/>
            <a:ext cx="8315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    JADN Sandbox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Capabilities</a:t>
            </a:r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438" y="2797175"/>
            <a:ext cx="4047123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450" y="1265475"/>
            <a:ext cx="559000" cy="5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Visualize</a:t>
            </a:r>
            <a:endParaRPr/>
          </a:p>
        </p:txBody>
      </p:sp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311700" y="1389600"/>
            <a:ext cx="7704000" cy="2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Once you have selected the languages, the green paper airplane button should light up allowing you to proceed to visualize the schema to the selected messages.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Click the Visualize button to proceed.</a:t>
            </a:r>
            <a:endParaRPr/>
          </a:p>
        </p:txBody>
      </p:sp>
      <p:pic>
        <p:nvPicPr>
          <p:cNvPr id="337" name="Google Shape;33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" y="2956575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4"/>
          <p:cNvSpPr/>
          <p:nvPr/>
        </p:nvSpPr>
        <p:spPr>
          <a:xfrm>
            <a:off x="7685125" y="3048150"/>
            <a:ext cx="1273200" cy="56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Results: Selecting one language</a:t>
            </a:r>
            <a:endParaRPr/>
          </a:p>
        </p:txBody>
      </p:sp>
      <p:sp>
        <p:nvSpPr>
          <p:cNvPr id="344" name="Google Shape;344;p45"/>
          <p:cNvSpPr txBox="1"/>
          <p:nvPr>
            <p:ph idx="1" type="body"/>
          </p:nvPr>
        </p:nvSpPr>
        <p:spPr>
          <a:xfrm>
            <a:off x="277800" y="1389600"/>
            <a:ext cx="2808000" cy="3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The result will show you the code in the selected language.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The following features allow you to interact with the visualization as you need.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Split view (currently shown) : To view the code and visualization simultaneously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Pop out : See the visualization in a new tab window 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Download visualization as PDF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Download visualization as an image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Download code 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ct val="100000"/>
              <a:buChar char="-"/>
            </a:pPr>
            <a:r>
              <a:rPr lang="en"/>
              <a:t>Copy code to Clipboard</a:t>
            </a:r>
            <a:endParaRPr/>
          </a:p>
        </p:txBody>
      </p:sp>
      <p:pic>
        <p:nvPicPr>
          <p:cNvPr id="345" name="Google Shape;3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8" cy="4744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00" y="2477125"/>
            <a:ext cx="298525" cy="28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400" y="3083175"/>
            <a:ext cx="298525" cy="28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400" y="3477575"/>
            <a:ext cx="298525" cy="28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400" y="4218175"/>
            <a:ext cx="270533" cy="2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400" y="4577775"/>
            <a:ext cx="270525" cy="289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5400" y="3850600"/>
            <a:ext cx="298525" cy="32693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5"/>
          <p:cNvSpPr/>
          <p:nvPr/>
        </p:nvSpPr>
        <p:spPr>
          <a:xfrm>
            <a:off x="7931925" y="281775"/>
            <a:ext cx="203700" cy="19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Results: Selecting multiple languages</a:t>
            </a:r>
            <a:endParaRPr/>
          </a:p>
        </p:txBody>
      </p:sp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You also have the ability to visualize multiple languages at once.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You can view the code for one or multiple languages at once by clicking on the header of each section.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Each language has its own applicable features as seen in each section.</a:t>
            </a:r>
            <a:endParaRPr/>
          </a:p>
        </p:txBody>
      </p:sp>
      <p:pic>
        <p:nvPicPr>
          <p:cNvPr id="359" name="Google Shape;3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8" cy="474493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6"/>
          <p:cNvSpPr/>
          <p:nvPr/>
        </p:nvSpPr>
        <p:spPr>
          <a:xfrm>
            <a:off x="3378300" y="985650"/>
            <a:ext cx="455400" cy="25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Schema Translation</a:t>
            </a:r>
            <a:endParaRPr/>
          </a:p>
        </p:txBody>
      </p:sp>
      <p:sp>
        <p:nvSpPr>
          <p:cNvPr id="366" name="Google Shape;366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Convert JADN Schema to JSON , Relax XML, or XSD.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Convert JSON Schema to JADN.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Translation</a:t>
            </a:r>
            <a:endParaRPr/>
          </a:p>
        </p:txBody>
      </p:sp>
      <p:pic>
        <p:nvPicPr>
          <p:cNvPr id="372" name="Google Shape;37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8"/>
          <p:cNvSpPr/>
          <p:nvPr/>
        </p:nvSpPr>
        <p:spPr>
          <a:xfrm>
            <a:off x="1999550" y="152400"/>
            <a:ext cx="4164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idx="1" type="body"/>
          </p:nvPr>
        </p:nvSpPr>
        <p:spPr>
          <a:xfrm>
            <a:off x="311700" y="1428900"/>
            <a:ext cx="28080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Similar to Schema Visualization, Schema Translation allows you to translate your schema into your desired language.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When selecting a schema, make sure to select the type of schema you want to translate from: JADN or JSON.</a:t>
            </a:r>
            <a:endParaRPr/>
          </a:p>
        </p:txBody>
      </p:sp>
      <p:sp>
        <p:nvSpPr>
          <p:cNvPr id="379" name="Google Shape;379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Note: A JSON or JADN Schema can be uploaded.</a:t>
            </a:r>
            <a:endParaRPr sz="1000"/>
          </a:p>
        </p:txBody>
      </p:sp>
      <p:pic>
        <p:nvPicPr>
          <p:cNvPr id="380" name="Google Shape;38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6525" y="511200"/>
            <a:ext cx="5224674" cy="419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317" y="3645442"/>
            <a:ext cx="3572550" cy="5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9"/>
          <p:cNvSpPr/>
          <p:nvPr/>
        </p:nvSpPr>
        <p:spPr>
          <a:xfrm>
            <a:off x="1914825" y="3703875"/>
            <a:ext cx="894600" cy="23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9"/>
          <p:cNvSpPr txBox="1"/>
          <p:nvPr/>
        </p:nvSpPr>
        <p:spPr>
          <a:xfrm>
            <a:off x="3756525" y="4666525"/>
            <a:ext cx="44121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Result: Translated Schema to one language</a:t>
            </a:r>
            <a:endParaRPr b="0" i="1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idx="1" type="body"/>
          </p:nvPr>
        </p:nvSpPr>
        <p:spPr>
          <a:xfrm>
            <a:off x="371025" y="674175"/>
            <a:ext cx="84033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You can translate from JADN to JSON and XML (XSD or Relax) or from JSON to JADN.</a:t>
            </a:r>
            <a:endParaRPr/>
          </a:p>
        </p:txBody>
      </p:sp>
      <p:pic>
        <p:nvPicPr>
          <p:cNvPr id="389" name="Google Shape;38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50" y="922050"/>
            <a:ext cx="8403302" cy="37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0"/>
          <p:cNvSpPr txBox="1"/>
          <p:nvPr>
            <p:ph type="title"/>
          </p:nvPr>
        </p:nvSpPr>
        <p:spPr>
          <a:xfrm>
            <a:off x="371025" y="341250"/>
            <a:ext cx="7292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Result: Translated Schema to multiple languages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Data Creation</a:t>
            </a:r>
            <a:endParaRPr/>
          </a:p>
        </p:txBody>
      </p:sp>
      <p:sp>
        <p:nvSpPr>
          <p:cNvPr id="396" name="Google Shape;396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en"/>
              <a:t>Create valid data instances from a JADN Schema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Creation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When the drop down menu appears, select </a:t>
            </a:r>
            <a:r>
              <a:rPr lang="en"/>
              <a:t>Data Creation</a:t>
            </a:r>
            <a:endParaRPr/>
          </a:p>
        </p:txBody>
      </p:sp>
      <p:pic>
        <p:nvPicPr>
          <p:cNvPr id="402" name="Google Shape;40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75" y="208275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2"/>
          <p:cNvSpPr/>
          <p:nvPr/>
        </p:nvSpPr>
        <p:spPr>
          <a:xfrm>
            <a:off x="1600350" y="208275"/>
            <a:ext cx="887400" cy="64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2"/>
          <p:cNvSpPr/>
          <p:nvPr/>
        </p:nvSpPr>
        <p:spPr>
          <a:xfrm>
            <a:off x="1689850" y="592675"/>
            <a:ext cx="623400" cy="16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2"/>
          <p:cNvSpPr/>
          <p:nvPr/>
        </p:nvSpPr>
        <p:spPr>
          <a:xfrm>
            <a:off x="1642275" y="243200"/>
            <a:ext cx="376200" cy="16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After selecting a schema, you should be able to select a data type.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/>
              <a:t>Note: This drop down menu is based on the Schema exports.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Once you have selected a data type, a form will appear to help guide you in building data that is valid against the selected schema.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11" name="Google Shape;411;p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Note: Only a JADN Schema can be uploaded.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412" name="Google Shape;41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2100" y="621550"/>
            <a:ext cx="5719499" cy="366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JADN Sandbox Table of Contents</a:t>
            </a:r>
            <a:endParaRPr/>
          </a:p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Schema Creation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	Feature: Editor Style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	To Start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	Add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	Edit Data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Feature: Types Outline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More Functions and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Schema Transformation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Result: A Resolved Schema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Result: Strip Comments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3"/>
              </a:rPr>
              <a:t>Other Features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4"/>
              </a:rPr>
              <a:t>Theme Switcher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5"/>
              </a:rPr>
              <a:t>Add Custom Files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6"/>
              </a:rPr>
              <a:t>Remove Custom Files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7"/>
              </a:rPr>
              <a:t>Download Files</a:t>
            </a:r>
            <a:endParaRPr/>
          </a:p>
        </p:txBody>
      </p:sp>
      <p:sp>
        <p:nvSpPr>
          <p:cNvPr id="115" name="Google Shape;115;p27"/>
          <p:cNvSpPr txBox="1"/>
          <p:nvPr>
            <p:ph idx="2" type="body"/>
          </p:nvPr>
        </p:nvSpPr>
        <p:spPr>
          <a:xfrm>
            <a:off x="4686300" y="1132025"/>
            <a:ext cx="429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8"/>
              </a:rPr>
              <a:t>How to get started…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9"/>
              </a:rPr>
              <a:t>Schema Visualization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0"/>
              </a:rPr>
              <a:t>Results: Selecting One Language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1"/>
              </a:rPr>
              <a:t>Results: Selecting Multiple Languages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2"/>
              </a:rPr>
              <a:t>Schema Translation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3"/>
              </a:rPr>
              <a:t>Data Creation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4"/>
              </a:rPr>
              <a:t>View JSON/Creator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5"/>
              </a:rPr>
              <a:t>Data Validation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6"/>
              </a:rPr>
              <a:t>	Invalid Results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7"/>
              </a:rPr>
              <a:t>Valid Results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8"/>
              </a:rPr>
              <a:t>Example Data Generation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9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View JSON / Creator</a:t>
            </a:r>
            <a:endParaRPr/>
          </a:p>
        </p:txBody>
      </p:sp>
      <p:sp>
        <p:nvSpPr>
          <p:cNvPr id="418" name="Google Shape;418;p54"/>
          <p:cNvSpPr txBox="1"/>
          <p:nvPr>
            <p:ph idx="1" type="body"/>
          </p:nvPr>
        </p:nvSpPr>
        <p:spPr>
          <a:xfrm>
            <a:off x="311700" y="1389600"/>
            <a:ext cx="30261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After filling out the form, you can click ‘View JSON’ to see the data you have created in JSON.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Click ‘View Creator’ to go back to the form.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The JSON can also be: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Downloaded to your local storage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Copied to the clipboard</a:t>
            </a:r>
            <a:endParaRPr/>
          </a:p>
        </p:txBody>
      </p:sp>
      <p:pic>
        <p:nvPicPr>
          <p:cNvPr id="419" name="Google Shape;41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0125" y="738725"/>
            <a:ext cx="5719499" cy="366603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4"/>
          <p:cNvSpPr/>
          <p:nvPr/>
        </p:nvSpPr>
        <p:spPr>
          <a:xfrm>
            <a:off x="7841050" y="801600"/>
            <a:ext cx="6699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54"/>
          <p:cNvPicPr preferRelativeResize="0"/>
          <p:nvPr/>
        </p:nvPicPr>
        <p:blipFill rotWithShape="1">
          <a:blip r:embed="rId4">
            <a:alphaModFix/>
          </a:blip>
          <a:srcRect b="10482" l="7111" r="7513" t="0"/>
          <a:stretch/>
        </p:blipFill>
        <p:spPr>
          <a:xfrm>
            <a:off x="192425" y="3123825"/>
            <a:ext cx="259025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4"/>
          <p:cNvPicPr preferRelativeResize="0"/>
          <p:nvPr/>
        </p:nvPicPr>
        <p:blipFill rotWithShape="1">
          <a:blip r:embed="rId5">
            <a:alphaModFix/>
          </a:blip>
          <a:srcRect b="0" l="6261" r="0" t="0"/>
          <a:stretch/>
        </p:blipFill>
        <p:spPr>
          <a:xfrm>
            <a:off x="192425" y="3489325"/>
            <a:ext cx="259025" cy="330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4"/>
          <p:cNvPicPr preferRelativeResize="0"/>
          <p:nvPr/>
        </p:nvPicPr>
        <p:blipFill rotWithShape="1">
          <a:blip r:embed="rId6">
            <a:alphaModFix/>
          </a:blip>
          <a:srcRect b="12343" l="7571" r="3877" t="13477"/>
          <a:stretch/>
        </p:blipFill>
        <p:spPr>
          <a:xfrm>
            <a:off x="1676400" y="1928825"/>
            <a:ext cx="5572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4"/>
          <p:cNvPicPr preferRelativeResize="0"/>
          <p:nvPr/>
        </p:nvPicPr>
        <p:blipFill rotWithShape="1">
          <a:blip r:embed="rId7">
            <a:alphaModFix/>
          </a:blip>
          <a:srcRect b="12911" l="0" r="7672" t="12919"/>
          <a:stretch/>
        </p:blipFill>
        <p:spPr>
          <a:xfrm>
            <a:off x="828675" y="2471750"/>
            <a:ext cx="5810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Data Validation</a:t>
            </a:r>
            <a:endParaRPr/>
          </a:p>
        </p:txBody>
      </p:sp>
      <p:sp>
        <p:nvSpPr>
          <p:cNvPr id="430" name="Google Shape;430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Validate data instances in JSON, XML, or CBOR against a JADN Schema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Validation</a:t>
            </a:r>
            <a:endParaRPr/>
          </a:p>
        </p:txBody>
      </p:sp>
      <p:pic>
        <p:nvPicPr>
          <p:cNvPr id="436" name="Google Shape;43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6"/>
          <p:cNvSpPr/>
          <p:nvPr/>
        </p:nvSpPr>
        <p:spPr>
          <a:xfrm>
            <a:off x="2376925" y="152400"/>
            <a:ext cx="4164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57"/>
          <p:cNvPicPr preferRelativeResize="0"/>
          <p:nvPr/>
        </p:nvPicPr>
        <p:blipFill rotWithShape="1">
          <a:blip r:embed="rId3">
            <a:alphaModFix/>
          </a:blip>
          <a:srcRect b="12295" l="0" r="0" t="0"/>
          <a:stretch/>
        </p:blipFill>
        <p:spPr>
          <a:xfrm>
            <a:off x="3091425" y="720850"/>
            <a:ext cx="6052575" cy="442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Select data to validate.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Make sure the correct data format is selected.</a:t>
            </a:r>
            <a:endParaRPr baseline="30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Make sure the correct data type being validated is selected.</a:t>
            </a:r>
            <a:endParaRPr baseline="30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In this example, the data is a </a:t>
            </a:r>
            <a:r>
              <a:rPr lang="en" u="sng"/>
              <a:t>json</a:t>
            </a:r>
            <a:r>
              <a:rPr lang="en"/>
              <a:t> file being validated against the </a:t>
            </a:r>
            <a:r>
              <a:rPr lang="en" u="sng"/>
              <a:t>Library</a:t>
            </a:r>
            <a:r>
              <a:rPr lang="en"/>
              <a:t> type from the music-database.jadn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i="1" sz="1000"/>
          </a:p>
        </p:txBody>
      </p:sp>
      <p:sp>
        <p:nvSpPr>
          <p:cNvPr id="444" name="Google Shape;444;p5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4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200">
                <a:solidFill>
                  <a:schemeClr val="lt2"/>
                </a:solidFill>
              </a:rPr>
              <a:t>Note: Only a JADN Schema can be uploaded.</a:t>
            </a:r>
            <a:endParaRPr sz="1200"/>
          </a:p>
        </p:txBody>
      </p:sp>
      <p:sp>
        <p:nvSpPr>
          <p:cNvPr id="445" name="Google Shape;445;p57"/>
          <p:cNvSpPr/>
          <p:nvPr/>
        </p:nvSpPr>
        <p:spPr>
          <a:xfrm>
            <a:off x="3129400" y="835275"/>
            <a:ext cx="13224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7"/>
          <p:cNvSpPr/>
          <p:nvPr/>
        </p:nvSpPr>
        <p:spPr>
          <a:xfrm>
            <a:off x="4451875" y="835275"/>
            <a:ext cx="12123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57"/>
          <p:cNvSpPr/>
          <p:nvPr/>
        </p:nvSpPr>
        <p:spPr>
          <a:xfrm>
            <a:off x="5664200" y="835275"/>
            <a:ext cx="12840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57"/>
          <p:cNvGrpSpPr/>
          <p:nvPr/>
        </p:nvGrpSpPr>
        <p:grpSpPr>
          <a:xfrm>
            <a:off x="4350525" y="720849"/>
            <a:ext cx="182884" cy="182887"/>
            <a:chOff x="4438788" y="339575"/>
            <a:chExt cx="266400" cy="216000"/>
          </a:xfrm>
        </p:grpSpPr>
        <p:sp>
          <p:nvSpPr>
            <p:cNvPr id="449" name="Google Shape;449;p57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7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451" name="Google Shape;451;p57"/>
          <p:cNvGrpSpPr/>
          <p:nvPr/>
        </p:nvGrpSpPr>
        <p:grpSpPr>
          <a:xfrm>
            <a:off x="5569714" y="720848"/>
            <a:ext cx="182884" cy="182887"/>
            <a:chOff x="5588875" y="339575"/>
            <a:chExt cx="266400" cy="216000"/>
          </a:xfrm>
        </p:grpSpPr>
        <p:sp>
          <p:nvSpPr>
            <p:cNvPr id="452" name="Google Shape;452;p57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7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grpSp>
        <p:nvGrpSpPr>
          <p:cNvPr id="454" name="Google Shape;454;p57"/>
          <p:cNvGrpSpPr/>
          <p:nvPr/>
        </p:nvGrpSpPr>
        <p:grpSpPr>
          <a:xfrm>
            <a:off x="3036853" y="720848"/>
            <a:ext cx="182884" cy="182887"/>
            <a:chOff x="3271725" y="369525"/>
            <a:chExt cx="266400" cy="216000"/>
          </a:xfrm>
        </p:grpSpPr>
        <p:sp>
          <p:nvSpPr>
            <p:cNvPr id="455" name="Google Shape;455;p57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7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457" name="Google Shape;457;p57"/>
          <p:cNvGrpSpPr/>
          <p:nvPr/>
        </p:nvGrpSpPr>
        <p:grpSpPr>
          <a:xfrm>
            <a:off x="177983" y="1478498"/>
            <a:ext cx="182884" cy="182887"/>
            <a:chOff x="3271725" y="369525"/>
            <a:chExt cx="266400" cy="216000"/>
          </a:xfrm>
        </p:grpSpPr>
        <p:sp>
          <p:nvSpPr>
            <p:cNvPr id="458" name="Google Shape;458;p57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7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460" name="Google Shape;460;p57"/>
          <p:cNvGrpSpPr/>
          <p:nvPr/>
        </p:nvGrpSpPr>
        <p:grpSpPr>
          <a:xfrm>
            <a:off x="177981" y="1828586"/>
            <a:ext cx="182884" cy="182887"/>
            <a:chOff x="4438788" y="339575"/>
            <a:chExt cx="266400" cy="216000"/>
          </a:xfrm>
        </p:grpSpPr>
        <p:sp>
          <p:nvSpPr>
            <p:cNvPr id="461" name="Google Shape;461;p57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7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463" name="Google Shape;463;p57"/>
          <p:cNvGrpSpPr/>
          <p:nvPr/>
        </p:nvGrpSpPr>
        <p:grpSpPr>
          <a:xfrm>
            <a:off x="177981" y="2421486"/>
            <a:ext cx="182884" cy="182887"/>
            <a:chOff x="5588875" y="339575"/>
            <a:chExt cx="266400" cy="216000"/>
          </a:xfrm>
        </p:grpSpPr>
        <p:sp>
          <p:nvSpPr>
            <p:cNvPr id="464" name="Google Shape;464;p57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7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Starting by uploading data: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Select example data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or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Upload a custom file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or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type/paste directly into code editor.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71" name="Google Shape;471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400"/>
              <a:buNone/>
            </a:pPr>
            <a:r>
              <a:rPr lang="en" sz="1800"/>
              <a:t>Select data to validate</a:t>
            </a:r>
            <a:endParaRPr sz="1800"/>
          </a:p>
        </p:txBody>
      </p:sp>
      <p:pic>
        <p:nvPicPr>
          <p:cNvPr id="472" name="Google Shape;472;p58"/>
          <p:cNvPicPr preferRelativeResize="0"/>
          <p:nvPr/>
        </p:nvPicPr>
        <p:blipFill rotWithShape="1">
          <a:blip r:embed="rId3">
            <a:alphaModFix/>
          </a:blip>
          <a:srcRect b="31692" l="0" r="0" t="0"/>
          <a:stretch/>
        </p:blipFill>
        <p:spPr>
          <a:xfrm>
            <a:off x="3317150" y="937200"/>
            <a:ext cx="5744301" cy="326909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8"/>
          <p:cNvSpPr/>
          <p:nvPr/>
        </p:nvSpPr>
        <p:spPr>
          <a:xfrm>
            <a:off x="3317150" y="1032900"/>
            <a:ext cx="1397700" cy="218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8"/>
          <p:cNvSpPr/>
          <p:nvPr/>
        </p:nvSpPr>
        <p:spPr>
          <a:xfrm>
            <a:off x="3317150" y="3219600"/>
            <a:ext cx="1397700" cy="37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475;p58"/>
          <p:cNvCxnSpPr/>
          <p:nvPr/>
        </p:nvCxnSpPr>
        <p:spPr>
          <a:xfrm>
            <a:off x="3519500" y="4214825"/>
            <a:ext cx="54912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p58"/>
          <p:cNvCxnSpPr/>
          <p:nvPr/>
        </p:nvCxnSpPr>
        <p:spPr>
          <a:xfrm flipH="1" rot="10800000">
            <a:off x="8958275" y="1357350"/>
            <a:ext cx="4800" cy="285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p58"/>
          <p:cNvCxnSpPr/>
          <p:nvPr/>
        </p:nvCxnSpPr>
        <p:spPr>
          <a:xfrm>
            <a:off x="4648200" y="1352550"/>
            <a:ext cx="4296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58"/>
          <p:cNvCxnSpPr/>
          <p:nvPr/>
        </p:nvCxnSpPr>
        <p:spPr>
          <a:xfrm>
            <a:off x="3514725" y="3933825"/>
            <a:ext cx="4800" cy="28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58"/>
          <p:cNvCxnSpPr/>
          <p:nvPr/>
        </p:nvCxnSpPr>
        <p:spPr>
          <a:xfrm flipH="1" rot="10800000">
            <a:off x="3514725" y="3929025"/>
            <a:ext cx="11334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58"/>
          <p:cNvCxnSpPr/>
          <p:nvPr/>
        </p:nvCxnSpPr>
        <p:spPr>
          <a:xfrm>
            <a:off x="4638675" y="1371600"/>
            <a:ext cx="9600" cy="256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1" name="Google Shape;481;p58"/>
          <p:cNvGrpSpPr/>
          <p:nvPr/>
        </p:nvGrpSpPr>
        <p:grpSpPr>
          <a:xfrm>
            <a:off x="444683" y="1844935"/>
            <a:ext cx="182884" cy="182887"/>
            <a:chOff x="3271725" y="369525"/>
            <a:chExt cx="266400" cy="216000"/>
          </a:xfrm>
        </p:grpSpPr>
        <p:sp>
          <p:nvSpPr>
            <p:cNvPr id="482" name="Google Shape;482;p58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8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484" name="Google Shape;484;p58"/>
          <p:cNvGrpSpPr/>
          <p:nvPr/>
        </p:nvGrpSpPr>
        <p:grpSpPr>
          <a:xfrm>
            <a:off x="492306" y="2561461"/>
            <a:ext cx="182884" cy="182887"/>
            <a:chOff x="4438788" y="339575"/>
            <a:chExt cx="266400" cy="216000"/>
          </a:xfrm>
        </p:grpSpPr>
        <p:sp>
          <p:nvSpPr>
            <p:cNvPr id="485" name="Google Shape;485;p58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8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487" name="Google Shape;487;p58"/>
          <p:cNvGrpSpPr/>
          <p:nvPr/>
        </p:nvGrpSpPr>
        <p:grpSpPr>
          <a:xfrm>
            <a:off x="492306" y="3313861"/>
            <a:ext cx="182884" cy="182887"/>
            <a:chOff x="5588875" y="339575"/>
            <a:chExt cx="266400" cy="216000"/>
          </a:xfrm>
        </p:grpSpPr>
        <p:sp>
          <p:nvSpPr>
            <p:cNvPr id="488" name="Google Shape;488;p58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8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grpSp>
        <p:nvGrpSpPr>
          <p:cNvPr id="490" name="Google Shape;490;p58"/>
          <p:cNvGrpSpPr/>
          <p:nvPr/>
        </p:nvGrpSpPr>
        <p:grpSpPr>
          <a:xfrm>
            <a:off x="3216458" y="937210"/>
            <a:ext cx="182884" cy="182887"/>
            <a:chOff x="3271725" y="369525"/>
            <a:chExt cx="266400" cy="216000"/>
          </a:xfrm>
        </p:grpSpPr>
        <p:sp>
          <p:nvSpPr>
            <p:cNvPr id="491" name="Google Shape;491;p58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8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493" name="Google Shape;493;p58"/>
          <p:cNvGrpSpPr/>
          <p:nvPr/>
        </p:nvGrpSpPr>
        <p:grpSpPr>
          <a:xfrm>
            <a:off x="3216456" y="3219611"/>
            <a:ext cx="182884" cy="182887"/>
            <a:chOff x="4438788" y="339575"/>
            <a:chExt cx="266400" cy="216000"/>
          </a:xfrm>
        </p:grpSpPr>
        <p:sp>
          <p:nvSpPr>
            <p:cNvPr id="494" name="Google Shape;494;p58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8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496" name="Google Shape;496;p58"/>
          <p:cNvGrpSpPr/>
          <p:nvPr/>
        </p:nvGrpSpPr>
        <p:grpSpPr>
          <a:xfrm>
            <a:off x="6745119" y="2744361"/>
            <a:ext cx="182884" cy="182887"/>
            <a:chOff x="5588875" y="339575"/>
            <a:chExt cx="266400" cy="216000"/>
          </a:xfrm>
        </p:grpSpPr>
        <p:sp>
          <p:nvSpPr>
            <p:cNvPr id="497" name="Google Shape;497;p58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8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Make sure to select the correct data format</a:t>
            </a:r>
            <a:endParaRPr sz="1800"/>
          </a:p>
        </p:txBody>
      </p:sp>
      <p:sp>
        <p:nvSpPr>
          <p:cNvPr id="504" name="Google Shape;5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JADN Sandbox can currently validate JSON, CBOR, and XML data against a JADN Schema.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If using a data file, the data format drop down may be pre-selected.</a:t>
            </a:r>
            <a:endParaRPr/>
          </a:p>
        </p:txBody>
      </p:sp>
      <p:pic>
        <p:nvPicPr>
          <p:cNvPr id="505" name="Google Shape;50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450" y="1116763"/>
            <a:ext cx="4471036" cy="3725076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9"/>
          <p:cNvSpPr/>
          <p:nvPr/>
        </p:nvSpPr>
        <p:spPr>
          <a:xfrm>
            <a:off x="5442925" y="1180125"/>
            <a:ext cx="8574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Make sure the correct data type is selected</a:t>
            </a:r>
            <a:endParaRPr sz="1800"/>
          </a:p>
        </p:txBody>
      </p:sp>
      <p:sp>
        <p:nvSpPr>
          <p:cNvPr id="512" name="Google Shape;5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Data types available to validate against are based off of the exports from the JADN Schema file.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In this example, notice that the uploaded schema music-database.jadn has exports that correspond to the valid datatypes: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Library, Album, Track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513" name="Google Shape;513;p60"/>
          <p:cNvGrpSpPr/>
          <p:nvPr/>
        </p:nvGrpSpPr>
        <p:grpSpPr>
          <a:xfrm>
            <a:off x="3373339" y="2019278"/>
            <a:ext cx="5597102" cy="2101783"/>
            <a:chOff x="3343900" y="738745"/>
            <a:chExt cx="5719499" cy="2226701"/>
          </a:xfrm>
        </p:grpSpPr>
        <p:pic>
          <p:nvPicPr>
            <p:cNvPr id="514" name="Google Shape;514;p60"/>
            <p:cNvPicPr preferRelativeResize="0"/>
            <p:nvPr/>
          </p:nvPicPr>
          <p:blipFill rotWithShape="1">
            <a:blip r:embed="rId3">
              <a:alphaModFix/>
            </a:blip>
            <a:srcRect b="39261" l="0" r="0" t="0"/>
            <a:stretch/>
          </p:blipFill>
          <p:spPr>
            <a:xfrm>
              <a:off x="3343900" y="738745"/>
              <a:ext cx="5719499" cy="2226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Google Shape;515;p60"/>
            <p:cNvSpPr/>
            <p:nvPr/>
          </p:nvSpPr>
          <p:spPr>
            <a:xfrm>
              <a:off x="6052050" y="835275"/>
              <a:ext cx="1032900" cy="263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6" name="Google Shape;51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3426" y="271476"/>
            <a:ext cx="5596950" cy="13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Validate</a:t>
            </a:r>
            <a:endParaRPr/>
          </a:p>
        </p:txBody>
      </p:sp>
      <p:sp>
        <p:nvSpPr>
          <p:cNvPr id="522" name="Google Shape;522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Once you have selected: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 Schema,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Data,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 format, and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 type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Click the bright, green “Validate” button.</a:t>
            </a:r>
            <a:endParaRPr/>
          </a:p>
        </p:txBody>
      </p:sp>
      <p:pic>
        <p:nvPicPr>
          <p:cNvPr id="523" name="Google Shape;5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4400" y="2046413"/>
            <a:ext cx="5473699" cy="10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1"/>
          <p:cNvSpPr/>
          <p:nvPr/>
        </p:nvSpPr>
        <p:spPr>
          <a:xfrm>
            <a:off x="7829550" y="2120900"/>
            <a:ext cx="543900" cy="23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Invalid Results</a:t>
            </a:r>
            <a:endParaRPr/>
          </a:p>
        </p:txBody>
      </p:sp>
      <p:sp>
        <p:nvSpPr>
          <p:cNvPr id="530" name="Google Shape;530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An invalid data file will return errors to help fix the data.</a:t>
            </a:r>
            <a:endParaRPr/>
          </a:p>
        </p:txBody>
      </p:sp>
      <p:pic>
        <p:nvPicPr>
          <p:cNvPr id="531" name="Google Shape;53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075" y="358227"/>
            <a:ext cx="5009326" cy="44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Valid Results</a:t>
            </a:r>
            <a:endParaRPr/>
          </a:p>
        </p:txBody>
      </p:sp>
      <p:sp>
        <p:nvSpPr>
          <p:cNvPr id="537" name="Google Shape;537;p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A valid data file will return a green success notification. </a:t>
            </a:r>
            <a:endParaRPr/>
          </a:p>
        </p:txBody>
      </p:sp>
      <p:pic>
        <p:nvPicPr>
          <p:cNvPr id="538" name="Google Shape;53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6570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Schema Creation</a:t>
            </a:r>
            <a:endParaRPr/>
          </a:p>
        </p:txBody>
      </p:sp>
      <p:sp>
        <p:nvSpPr>
          <p:cNvPr id="121" name="Google Shape;12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Attempt to create valid JADN Schemas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Schema Transformation</a:t>
            </a:r>
            <a:endParaRPr/>
          </a:p>
        </p:txBody>
      </p:sp>
      <p:sp>
        <p:nvSpPr>
          <p:cNvPr id="544" name="Google Shape;544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Strip comments from Schemas or Attempt to resolve an unresolved schema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Transformation</a:t>
            </a:r>
            <a:endParaRPr/>
          </a:p>
        </p:txBody>
      </p:sp>
      <p:pic>
        <p:nvPicPr>
          <p:cNvPr id="550" name="Google Shape;55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5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5"/>
          <p:cNvSpPr/>
          <p:nvPr/>
        </p:nvSpPr>
        <p:spPr>
          <a:xfrm>
            <a:off x="2796250" y="152400"/>
            <a:ext cx="4953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Here you can see 2 schemas selected to start: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unresolved-ls.jadn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ocls-v1.1-lang_resolved.jadn</a:t>
            </a:r>
            <a:endParaRPr/>
          </a:p>
        </p:txBody>
      </p:sp>
      <p:sp>
        <p:nvSpPr>
          <p:cNvPr id="557" name="Google Shape;557;p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Select at least one schema to upload.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Notice that there is no code editor. Therefore, schemas must be uploaded.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558" name="Google Shape;55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9" cy="479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 txBox="1"/>
          <p:nvPr>
            <p:ph idx="1" type="body"/>
          </p:nvPr>
        </p:nvSpPr>
        <p:spPr>
          <a:xfrm>
            <a:off x="311700" y="251625"/>
            <a:ext cx="2808000" cy="4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After selecting the desired schemas, you can select your desired transformation: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Resolve references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Create a single JADN schema from an unresolved schema and its imports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 comments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Remove comments from a JADN schema to reduce size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visual clutter </a:t>
            </a:r>
            <a:endParaRPr/>
          </a:p>
        </p:txBody>
      </p:sp>
      <p:pic>
        <p:nvPicPr>
          <p:cNvPr id="564" name="Google Shape;56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9" cy="479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For resolving references, you will need to select a base file. This file is the file you would like to be resolved.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The other uploaded files will be used to help resolve the chosen base file.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In this example, the base file is : unresolved-ls.jadn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570" name="Google Shape;57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1700" y="2365225"/>
            <a:ext cx="5719499" cy="265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4150" y="251625"/>
            <a:ext cx="4434597" cy="20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8"/>
          <p:cNvSpPr/>
          <p:nvPr/>
        </p:nvSpPr>
        <p:spPr>
          <a:xfrm>
            <a:off x="3944150" y="207225"/>
            <a:ext cx="1673100" cy="42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8"/>
          <p:cNvSpPr txBox="1"/>
          <p:nvPr>
            <p:ph type="title"/>
          </p:nvPr>
        </p:nvSpPr>
        <p:spPr>
          <a:xfrm>
            <a:off x="311700" y="555600"/>
            <a:ext cx="2926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Resolve References </a:t>
            </a:r>
            <a:r>
              <a:rPr baseline="30000" lang="en">
                <a:solidFill>
                  <a:schemeClr val="lt2"/>
                </a:solidFill>
              </a:rPr>
              <a:t>1</a:t>
            </a:r>
            <a:endParaRPr baseline="30000">
              <a:solidFill>
                <a:schemeClr val="lt2"/>
              </a:solidFill>
            </a:endParaRPr>
          </a:p>
        </p:txBody>
      </p:sp>
      <p:sp>
        <p:nvSpPr>
          <p:cNvPr id="574" name="Google Shape;574;p68"/>
          <p:cNvSpPr txBox="1"/>
          <p:nvPr/>
        </p:nvSpPr>
        <p:spPr>
          <a:xfrm>
            <a:off x="192900" y="4647300"/>
            <a:ext cx="2926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AutoNum type="arabicPeriod"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resolved Schema is a schema without references.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an unresolved Schema?</a:t>
            </a:r>
            <a:endParaRPr/>
          </a:p>
        </p:txBody>
      </p:sp>
      <p:sp>
        <p:nvSpPr>
          <p:cNvPr id="580" name="Google Shape;580;p6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A Schema is unresolved if it has </a:t>
            </a:r>
            <a:r>
              <a:rPr lang="en" u="sng">
                <a:solidFill>
                  <a:schemeClr val="hlink"/>
                </a:solidFill>
                <a:hlinkClick r:id="rId3"/>
              </a:rPr>
              <a:t>namespaces</a:t>
            </a:r>
            <a:r>
              <a:rPr lang="en"/>
              <a:t> (references to types defined in other schemas).</a:t>
            </a:r>
            <a:endParaRPr/>
          </a:p>
        </p:txBody>
      </p:sp>
      <p:grpSp>
        <p:nvGrpSpPr>
          <p:cNvPr id="581" name="Google Shape;581;p69"/>
          <p:cNvGrpSpPr/>
          <p:nvPr/>
        </p:nvGrpSpPr>
        <p:grpSpPr>
          <a:xfrm>
            <a:off x="2895527" y="1389607"/>
            <a:ext cx="6248234" cy="2963343"/>
            <a:chOff x="2772150" y="1023738"/>
            <a:chExt cx="6295450" cy="2925025"/>
          </a:xfrm>
        </p:grpSpPr>
        <p:pic>
          <p:nvPicPr>
            <p:cNvPr id="582" name="Google Shape;582;p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72150" y="1023738"/>
              <a:ext cx="6295450" cy="292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69"/>
            <p:cNvSpPr/>
            <p:nvPr/>
          </p:nvSpPr>
          <p:spPr>
            <a:xfrm>
              <a:off x="3371100" y="2261550"/>
              <a:ext cx="2855700" cy="373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4" name="Google Shape;584;p69"/>
            <p:cNvCxnSpPr/>
            <p:nvPr/>
          </p:nvCxnSpPr>
          <p:spPr>
            <a:xfrm flipH="1" rot="10800000">
              <a:off x="4346825" y="3137900"/>
              <a:ext cx="684900" cy="6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5" name="Google Shape;585;p69"/>
            <p:cNvCxnSpPr/>
            <p:nvPr/>
          </p:nvCxnSpPr>
          <p:spPr>
            <a:xfrm flipH="1" rot="10800000">
              <a:off x="4317525" y="3255375"/>
              <a:ext cx="684900" cy="6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6" name="Google Shape;586;p69"/>
            <p:cNvCxnSpPr/>
            <p:nvPr/>
          </p:nvCxnSpPr>
          <p:spPr>
            <a:xfrm rot="10686873">
              <a:off x="4330144" y="3372592"/>
              <a:ext cx="483262" cy="9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0"/>
          <p:cNvSpPr txBox="1"/>
          <p:nvPr>
            <p:ph idx="1" type="body"/>
          </p:nvPr>
        </p:nvSpPr>
        <p:spPr>
          <a:xfrm>
            <a:off x="313350" y="1619250"/>
            <a:ext cx="8517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 sz="1800"/>
              <a:t>Click Transform to resolve the base file.</a:t>
            </a:r>
            <a:endParaRPr sz="1800"/>
          </a:p>
        </p:txBody>
      </p:sp>
      <p:grpSp>
        <p:nvGrpSpPr>
          <p:cNvPr id="592" name="Google Shape;592;p70"/>
          <p:cNvGrpSpPr/>
          <p:nvPr/>
        </p:nvGrpSpPr>
        <p:grpSpPr>
          <a:xfrm>
            <a:off x="313350" y="2419775"/>
            <a:ext cx="8201251" cy="875775"/>
            <a:chOff x="627750" y="3734225"/>
            <a:chExt cx="8201251" cy="875775"/>
          </a:xfrm>
        </p:grpSpPr>
        <p:pic>
          <p:nvPicPr>
            <p:cNvPr id="593" name="Google Shape;593;p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7750" y="3734225"/>
              <a:ext cx="8201251" cy="87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p70"/>
            <p:cNvSpPr/>
            <p:nvPr/>
          </p:nvSpPr>
          <p:spPr>
            <a:xfrm>
              <a:off x="7509975" y="3884375"/>
              <a:ext cx="1129200" cy="411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Result: A resolved Schema</a:t>
            </a:r>
            <a:endParaRPr/>
          </a:p>
        </p:txBody>
      </p:sp>
      <p:sp>
        <p:nvSpPr>
          <p:cNvPr id="600" name="Google Shape;600;p7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Notice there is no namespace and that the types from the unresolved schema can be referenced within the resolved schema.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Ls: Artifact —&gt; Artifact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Ls: Command-ID —&gt; Command-ID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Ls: Device —&gt;Device</a:t>
            </a:r>
            <a:endParaRPr/>
          </a:p>
        </p:txBody>
      </p:sp>
      <p:pic>
        <p:nvPicPr>
          <p:cNvPr id="601" name="Google Shape;601;p71"/>
          <p:cNvPicPr preferRelativeResize="0"/>
          <p:nvPr/>
        </p:nvPicPr>
        <p:blipFill rotWithShape="1">
          <a:blip r:embed="rId3">
            <a:alphaModFix/>
          </a:blip>
          <a:srcRect b="22708" l="0" r="0" t="0"/>
          <a:stretch/>
        </p:blipFill>
        <p:spPr>
          <a:xfrm>
            <a:off x="3291163" y="719425"/>
            <a:ext cx="5719476" cy="37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When stripping comments, results will return all schemas without comments.</a:t>
            </a:r>
            <a:endParaRPr/>
          </a:p>
        </p:txBody>
      </p:sp>
      <p:pic>
        <p:nvPicPr>
          <p:cNvPr id="607" name="Google Shape;60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9" cy="4793313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72"/>
          <p:cNvSpPr/>
          <p:nvPr/>
        </p:nvSpPr>
        <p:spPr>
          <a:xfrm>
            <a:off x="3272100" y="152400"/>
            <a:ext cx="2219100" cy="43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Result: Strip Comments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Example Data Generation</a:t>
            </a:r>
            <a:endParaRPr/>
          </a:p>
        </p:txBody>
      </p:sp>
      <p:sp>
        <p:nvSpPr>
          <p:cNvPr id="615" name="Google Shape;615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Automatically create valid data instances given the JADN Schema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Creation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When the drop down menu appears, select </a:t>
            </a:r>
            <a:r>
              <a:rPr lang="en"/>
              <a:t>Schema Creation</a:t>
            </a:r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600" y="152400"/>
            <a:ext cx="7540793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/>
          <p:nvPr/>
        </p:nvSpPr>
        <p:spPr>
          <a:xfrm>
            <a:off x="1803025" y="156650"/>
            <a:ext cx="740700" cy="60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/>
          <p:nvPr/>
        </p:nvSpPr>
        <p:spPr>
          <a:xfrm>
            <a:off x="1893875" y="377375"/>
            <a:ext cx="587100" cy="21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1875725" y="208175"/>
            <a:ext cx="367500" cy="16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Generation</a:t>
            </a:r>
            <a:endParaRPr/>
          </a:p>
        </p:txBody>
      </p:sp>
      <p:pic>
        <p:nvPicPr>
          <p:cNvPr id="621" name="Google Shape;62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74"/>
          <p:cNvSpPr/>
          <p:nvPr/>
        </p:nvSpPr>
        <p:spPr>
          <a:xfrm>
            <a:off x="3264450" y="152400"/>
            <a:ext cx="4164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5"/>
          <p:cNvSpPr txBox="1"/>
          <p:nvPr>
            <p:ph idx="1" type="body"/>
          </p:nvPr>
        </p:nvSpPr>
        <p:spPr>
          <a:xfrm>
            <a:off x="311700" y="1389600"/>
            <a:ext cx="84660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Enter the desired number of examples you would like generated. This number should be between 1 - 10.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(In this example, we have selected 3.)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After you input a number, click the green “Generate” button.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i="1" lang="en" sz="1000"/>
              <a:t>Note: The button will only be clickable if you have a valid JADN schema and the number of examples desired.</a:t>
            </a:r>
            <a:endParaRPr i="1" sz="1000"/>
          </a:p>
        </p:txBody>
      </p:sp>
      <p:sp>
        <p:nvSpPr>
          <p:cNvPr id="628" name="Google Shape;628;p75"/>
          <p:cNvSpPr txBox="1"/>
          <p:nvPr>
            <p:ph type="title"/>
          </p:nvPr>
        </p:nvSpPr>
        <p:spPr>
          <a:xfrm>
            <a:off x="311700" y="555600"/>
            <a:ext cx="3909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Note: Only a JADN Schema can be uploaded.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629" name="Google Shape;629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229800"/>
            <a:ext cx="8839201" cy="871988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75"/>
          <p:cNvSpPr/>
          <p:nvPr/>
        </p:nvSpPr>
        <p:spPr>
          <a:xfrm>
            <a:off x="250951" y="3198338"/>
            <a:ext cx="3634500" cy="66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75"/>
          <p:cNvSpPr txBox="1"/>
          <p:nvPr/>
        </p:nvSpPr>
        <p:spPr>
          <a:xfrm>
            <a:off x="514350" y="4333875"/>
            <a:ext cx="802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Warning</a:t>
            </a: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Example Generation may fail due to large Schema data. As a result, the application may lock itself. In this case, please restart docker container.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37" name="Google Shape;637;p7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If successfully generated, you will be able to view and hide the example data generated.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For each example, you can: 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Download to local storage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Save the file to data uploader </a:t>
            </a:r>
            <a:r>
              <a:rPr lang="en" sz="1000"/>
              <a:t>(The file can then be found for easy access in the Data Validation page)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Copy to clipboard</a:t>
            </a:r>
            <a:endParaRPr/>
          </a:p>
        </p:txBody>
      </p:sp>
      <p:pic>
        <p:nvPicPr>
          <p:cNvPr id="638" name="Google Shape;638;p76"/>
          <p:cNvPicPr preferRelativeResize="0"/>
          <p:nvPr/>
        </p:nvPicPr>
        <p:blipFill rotWithShape="1">
          <a:blip r:embed="rId3">
            <a:alphaModFix/>
          </a:blip>
          <a:srcRect b="0" l="6261" r="0" t="0"/>
          <a:stretch/>
        </p:blipFill>
        <p:spPr>
          <a:xfrm>
            <a:off x="220080" y="3619463"/>
            <a:ext cx="234275" cy="29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261" y="3001200"/>
            <a:ext cx="249914" cy="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76"/>
          <p:cNvPicPr preferRelativeResize="0"/>
          <p:nvPr/>
        </p:nvPicPr>
        <p:blipFill rotWithShape="1">
          <a:blip r:embed="rId5">
            <a:alphaModFix/>
          </a:blip>
          <a:srcRect b="10482" l="7111" r="7513" t="0"/>
          <a:stretch/>
        </p:blipFill>
        <p:spPr>
          <a:xfrm>
            <a:off x="220074" y="2571750"/>
            <a:ext cx="234275" cy="29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2100" y="152400"/>
            <a:ext cx="5719500" cy="464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Other Features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Theme Switcher: Choose between light and dark mode.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Note: Dark is the default theme.</a:t>
            </a:r>
            <a:endParaRPr sz="1000"/>
          </a:p>
        </p:txBody>
      </p:sp>
      <p:pic>
        <p:nvPicPr>
          <p:cNvPr id="652" name="Google Shape;65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26724" cy="378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404" y="858075"/>
            <a:ext cx="6787545" cy="33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78"/>
          <p:cNvSpPr/>
          <p:nvPr/>
        </p:nvSpPr>
        <p:spPr>
          <a:xfrm>
            <a:off x="36650" y="3648800"/>
            <a:ext cx="3117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8"/>
          <p:cNvSpPr/>
          <p:nvPr/>
        </p:nvSpPr>
        <p:spPr>
          <a:xfrm>
            <a:off x="1964125" y="3934000"/>
            <a:ext cx="691500" cy="34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300" y="1102025"/>
            <a:ext cx="3167126" cy="1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001" y="662550"/>
            <a:ext cx="3430136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9"/>
          <p:cNvSpPr txBox="1"/>
          <p:nvPr>
            <p:ph type="title"/>
          </p:nvPr>
        </p:nvSpPr>
        <p:spPr>
          <a:xfrm>
            <a:off x="699575" y="305250"/>
            <a:ext cx="813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Add custom files (Save as…)</a:t>
            </a:r>
            <a:endParaRPr sz="20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63" name="Google Shape;663;p79"/>
          <p:cNvSpPr txBox="1"/>
          <p:nvPr/>
        </p:nvSpPr>
        <p:spPr>
          <a:xfrm>
            <a:off x="531125" y="3354450"/>
            <a:ext cx="34593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file saver will allow you to name and save data into a file to be found in the file loader for future use.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79"/>
          <p:cNvSpPr/>
          <p:nvPr/>
        </p:nvSpPr>
        <p:spPr>
          <a:xfrm>
            <a:off x="2543775" y="2390625"/>
            <a:ext cx="409500" cy="33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5" name="Google Shape;665;p79"/>
          <p:cNvCxnSpPr/>
          <p:nvPr/>
        </p:nvCxnSpPr>
        <p:spPr>
          <a:xfrm flipH="1" rot="10800000">
            <a:off x="3291550" y="1502675"/>
            <a:ext cx="1502400" cy="39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66" name="Google Shape;666;p79"/>
          <p:cNvPicPr preferRelativeResize="0"/>
          <p:nvPr/>
        </p:nvPicPr>
        <p:blipFill rotWithShape="1">
          <a:blip r:embed="rId5">
            <a:alphaModFix/>
          </a:blip>
          <a:srcRect b="0" l="11563" r="13003" t="0"/>
          <a:stretch/>
        </p:blipFill>
        <p:spPr>
          <a:xfrm>
            <a:off x="290073" y="285740"/>
            <a:ext cx="409500" cy="611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Delete custom files</a:t>
            </a:r>
            <a:endParaRPr/>
          </a:p>
        </p:txBody>
      </p:sp>
      <p:pic>
        <p:nvPicPr>
          <p:cNvPr id="672" name="Google Shape;67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760575"/>
            <a:ext cx="3595800" cy="15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80"/>
          <p:cNvPicPr preferRelativeResize="0"/>
          <p:nvPr/>
        </p:nvPicPr>
        <p:blipFill rotWithShape="1">
          <a:blip r:embed="rId4">
            <a:alphaModFix/>
          </a:blip>
          <a:srcRect b="1776" l="0" r="1863" t="0"/>
          <a:stretch/>
        </p:blipFill>
        <p:spPr>
          <a:xfrm>
            <a:off x="571725" y="1017725"/>
            <a:ext cx="2936475" cy="33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80"/>
          <p:cNvSpPr/>
          <p:nvPr/>
        </p:nvSpPr>
        <p:spPr>
          <a:xfrm>
            <a:off x="571725" y="3970025"/>
            <a:ext cx="3013500" cy="46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80"/>
          <p:cNvSpPr/>
          <p:nvPr/>
        </p:nvSpPr>
        <p:spPr>
          <a:xfrm>
            <a:off x="6883625" y="3843650"/>
            <a:ext cx="537000" cy="34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80"/>
          <p:cNvSpPr txBox="1"/>
          <p:nvPr/>
        </p:nvSpPr>
        <p:spPr>
          <a:xfrm>
            <a:off x="4235000" y="1250950"/>
            <a:ext cx="402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Custom files can be removed from the file loader if no longer needed.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1"/>
          <p:cNvSpPr txBox="1"/>
          <p:nvPr>
            <p:ph type="title"/>
          </p:nvPr>
        </p:nvSpPr>
        <p:spPr>
          <a:xfrm>
            <a:off x="922175" y="445025"/>
            <a:ext cx="791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Download files to local storage (Download As..)</a:t>
            </a:r>
            <a:endParaRPr/>
          </a:p>
        </p:txBody>
      </p:sp>
      <p:pic>
        <p:nvPicPr>
          <p:cNvPr id="682" name="Google Shape;68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50" y="421813"/>
            <a:ext cx="5334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81"/>
          <p:cNvPicPr preferRelativeResize="0"/>
          <p:nvPr/>
        </p:nvPicPr>
        <p:blipFill rotWithShape="1">
          <a:blip r:embed="rId4">
            <a:alphaModFix/>
          </a:blip>
          <a:srcRect b="1680" l="1293" r="733" t="0"/>
          <a:stretch/>
        </p:blipFill>
        <p:spPr>
          <a:xfrm>
            <a:off x="1979500" y="1734975"/>
            <a:ext cx="4420074" cy="22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81"/>
          <p:cNvSpPr txBox="1"/>
          <p:nvPr/>
        </p:nvSpPr>
        <p:spPr>
          <a:xfrm>
            <a:off x="1274825" y="4200300"/>
            <a:ext cx="720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Files can be named and saved to your Downloads Folder.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en"/>
            </a:br>
            <a:r>
              <a:rPr lang="en"/>
              <a:t>Docker Desktop Start Up Guide</a:t>
            </a:r>
            <a:endParaRPr/>
          </a:p>
        </p:txBody>
      </p:sp>
      <p:sp>
        <p:nvSpPr>
          <p:cNvPr id="690" name="Google Shape;690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JADN Sandbox</a:t>
            </a:r>
            <a:endParaRPr/>
          </a:p>
        </p:txBody>
      </p:sp>
      <p:pic>
        <p:nvPicPr>
          <p:cNvPr descr="A blue circle with a white whale and green check mark&#10;&#10;Description automatically generated" id="691" name="Google Shape;69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863" y="567200"/>
            <a:ext cx="6762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Docker Table of Contents</a:t>
            </a:r>
            <a:endParaRPr/>
          </a:p>
        </p:txBody>
      </p:sp>
      <p:sp>
        <p:nvSpPr>
          <p:cNvPr id="697" name="Google Shape;697;p8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How to Get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How to Run the JADN Sandbox Image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From Images</a:t>
            </a:r>
            <a:r>
              <a:rPr baseline="30000" lang="en"/>
              <a:t>1</a:t>
            </a:r>
            <a:endParaRPr baseline="30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From Containers</a:t>
            </a:r>
            <a:r>
              <a:rPr baseline="30000" lang="en"/>
              <a:t>2</a:t>
            </a:r>
            <a:endParaRPr baseline="30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From Search Bar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How to Update the JADN Sandbox Image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From Images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From Search Bar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How to Stop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How to Learn More about Docker</a:t>
            </a:r>
            <a:r>
              <a:rPr lang="en"/>
              <a:t> </a:t>
            </a:r>
            <a:endParaRPr/>
          </a:p>
        </p:txBody>
      </p:sp>
      <p:sp>
        <p:nvSpPr>
          <p:cNvPr id="698" name="Google Shape;698;p83"/>
          <p:cNvSpPr txBox="1"/>
          <p:nvPr/>
        </p:nvSpPr>
        <p:spPr>
          <a:xfrm>
            <a:off x="4105275" y="4276725"/>
            <a:ext cx="4965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Docker image is like a set of instructions. It is the template loaded onto the container to run it. 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Docker container is a self-contained, runnable software application or service created from a docker image. 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Feature: Editor Style</a:t>
            </a:r>
            <a:endParaRPr/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11700" y="1389600"/>
            <a:ext cx="84951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Choose your schema creation editor style: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Drag and Drop (default)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Button </a:t>
            </a:r>
            <a:endParaRPr/>
          </a:p>
        </p:txBody>
      </p:sp>
      <p:pic>
        <p:nvPicPr>
          <p:cNvPr id="137" name="Google Shape;1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04063"/>
            <a:ext cx="3673674" cy="23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1225" y="2421763"/>
            <a:ext cx="3759202" cy="2301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30"/>
          <p:cNvGrpSpPr/>
          <p:nvPr/>
        </p:nvGrpSpPr>
        <p:grpSpPr>
          <a:xfrm>
            <a:off x="4691071" y="371796"/>
            <a:ext cx="1338950" cy="1742675"/>
            <a:chOff x="661271" y="2826321"/>
            <a:chExt cx="1338950" cy="1742675"/>
          </a:xfrm>
        </p:grpSpPr>
        <p:pic>
          <p:nvPicPr>
            <p:cNvPr id="140" name="Google Shape;140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1271" y="2826321"/>
              <a:ext cx="1338950" cy="1742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30"/>
            <p:cNvSpPr/>
            <p:nvPr/>
          </p:nvSpPr>
          <p:spPr>
            <a:xfrm>
              <a:off x="1732200" y="3363050"/>
              <a:ext cx="180000" cy="256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30"/>
          <p:cNvSpPr txBox="1"/>
          <p:nvPr/>
        </p:nvSpPr>
        <p:spPr>
          <a:xfrm>
            <a:off x="1008538" y="4762275"/>
            <a:ext cx="2280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Drag and drop style (default)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6303525" y="4726925"/>
            <a:ext cx="10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Button style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4691075" y="371800"/>
            <a:ext cx="1338900" cy="17427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3614875" y="2524125"/>
            <a:ext cx="370500" cy="4821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8289925" y="2571750"/>
            <a:ext cx="370500" cy="4821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30"/>
          <p:cNvCxnSpPr/>
          <p:nvPr/>
        </p:nvCxnSpPr>
        <p:spPr>
          <a:xfrm flipH="1" rot="10800000">
            <a:off x="3985375" y="2095500"/>
            <a:ext cx="2063100" cy="9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30"/>
          <p:cNvCxnSpPr/>
          <p:nvPr/>
        </p:nvCxnSpPr>
        <p:spPr>
          <a:xfrm flipH="1" rot="10800000">
            <a:off x="3985375" y="1705125"/>
            <a:ext cx="681900" cy="819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30"/>
          <p:cNvCxnSpPr/>
          <p:nvPr/>
        </p:nvCxnSpPr>
        <p:spPr>
          <a:xfrm flipH="1" rot="10800000">
            <a:off x="3609975" y="2119725"/>
            <a:ext cx="1080900" cy="899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30"/>
          <p:cNvCxnSpPr/>
          <p:nvPr/>
        </p:nvCxnSpPr>
        <p:spPr>
          <a:xfrm flipH="1" rot="10800000">
            <a:off x="3614875" y="371625"/>
            <a:ext cx="1090500" cy="2152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30"/>
          <p:cNvCxnSpPr/>
          <p:nvPr/>
        </p:nvCxnSpPr>
        <p:spPr>
          <a:xfrm rot="10800000">
            <a:off x="6030150" y="371625"/>
            <a:ext cx="2637600" cy="2190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30"/>
          <p:cNvCxnSpPr/>
          <p:nvPr/>
        </p:nvCxnSpPr>
        <p:spPr>
          <a:xfrm rot="10800000">
            <a:off x="6030075" y="2114625"/>
            <a:ext cx="2647200" cy="94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30"/>
          <p:cNvCxnSpPr/>
          <p:nvPr/>
        </p:nvCxnSpPr>
        <p:spPr>
          <a:xfrm rot="10800000">
            <a:off x="4676725" y="2114625"/>
            <a:ext cx="3613200" cy="94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30"/>
          <p:cNvCxnSpPr>
            <a:endCxn id="144" idx="3"/>
          </p:cNvCxnSpPr>
          <p:nvPr/>
        </p:nvCxnSpPr>
        <p:spPr>
          <a:xfrm rot="10800000">
            <a:off x="6029975" y="1243150"/>
            <a:ext cx="2259900" cy="1342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Get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JADN Sandbox Image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Click in the search bar, search: </a:t>
            </a:r>
            <a:r>
              <a:rPr lang="en" sz="1500"/>
              <a:t>jadn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09" name="Google Shape;709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75" y="103475"/>
            <a:ext cx="6968616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85"/>
          <p:cNvSpPr/>
          <p:nvPr/>
        </p:nvSpPr>
        <p:spPr>
          <a:xfrm>
            <a:off x="4123200" y="60725"/>
            <a:ext cx="2187300" cy="28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Then, click Pull: </a:t>
            </a:r>
            <a:r>
              <a:rPr lang="en" sz="1200"/>
              <a:t>screambunn/jadn_sandbox</a:t>
            </a:r>
            <a:endParaRPr sz="1200"/>
          </a:p>
        </p:txBody>
      </p:sp>
      <p:pic>
        <p:nvPicPr>
          <p:cNvPr id="716" name="Google Shape;716;p86"/>
          <p:cNvPicPr preferRelativeResize="0"/>
          <p:nvPr/>
        </p:nvPicPr>
        <p:blipFill rotWithShape="1">
          <a:blip r:embed="rId3">
            <a:alphaModFix/>
          </a:blip>
          <a:srcRect b="950" l="7366" r="11948" t="980"/>
          <a:stretch/>
        </p:blipFill>
        <p:spPr>
          <a:xfrm>
            <a:off x="0" y="546400"/>
            <a:ext cx="9143998" cy="3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86"/>
          <p:cNvSpPr/>
          <p:nvPr/>
        </p:nvSpPr>
        <p:spPr>
          <a:xfrm>
            <a:off x="2370175" y="1395525"/>
            <a:ext cx="5020800" cy="47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86"/>
          <p:cNvSpPr/>
          <p:nvPr/>
        </p:nvSpPr>
        <p:spPr>
          <a:xfrm>
            <a:off x="6452450" y="1461975"/>
            <a:ext cx="361200" cy="33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Run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JADN Sandbox Image</a:t>
            </a:r>
            <a:endParaRPr/>
          </a:p>
        </p:txBody>
      </p:sp>
      <p:sp>
        <p:nvSpPr>
          <p:cNvPr id="724" name="Google Shape;724;p87"/>
          <p:cNvSpPr txBox="1"/>
          <p:nvPr/>
        </p:nvSpPr>
        <p:spPr>
          <a:xfrm>
            <a:off x="3072000" y="3152775"/>
            <a:ext cx="3000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From Images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From Containers</a:t>
            </a:r>
            <a:endParaRPr b="0" baseline="3000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From Search Bar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Images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9"/>
          <p:cNvSpPr txBox="1"/>
          <p:nvPr>
            <p:ph idx="1" type="body"/>
          </p:nvPr>
        </p:nvSpPr>
        <p:spPr>
          <a:xfrm>
            <a:off x="311700" y="4230575"/>
            <a:ext cx="8364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Under Images, find the desired image and click the play button to run the image.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5" name="Google Shape;735;p89"/>
          <p:cNvPicPr preferRelativeResize="0"/>
          <p:nvPr/>
        </p:nvPicPr>
        <p:blipFill rotWithShape="1">
          <a:blip r:embed="rId3">
            <a:alphaModFix/>
          </a:blip>
          <a:srcRect b="0" l="357" r="0" t="0"/>
          <a:stretch/>
        </p:blipFill>
        <p:spPr>
          <a:xfrm>
            <a:off x="44300" y="849150"/>
            <a:ext cx="9143998" cy="25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89"/>
          <p:cNvSpPr/>
          <p:nvPr/>
        </p:nvSpPr>
        <p:spPr>
          <a:xfrm>
            <a:off x="44300" y="1306925"/>
            <a:ext cx="1137000" cy="20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89"/>
          <p:cNvSpPr/>
          <p:nvPr/>
        </p:nvSpPr>
        <p:spPr>
          <a:xfrm>
            <a:off x="8232875" y="2478275"/>
            <a:ext cx="332100" cy="60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After clicking the play button, this window will appear.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You will need to enter information on the container to be able to run the image.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the carrot icon (v) to expand the Optional settings.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43" name="Google Shape;74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488" y="430825"/>
            <a:ext cx="66770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90"/>
          <p:cNvSpPr/>
          <p:nvPr/>
        </p:nvSpPr>
        <p:spPr>
          <a:xfrm>
            <a:off x="6613650" y="1751764"/>
            <a:ext cx="376200" cy="32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725" y="0"/>
            <a:ext cx="4448926" cy="39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91"/>
          <p:cNvSpPr txBox="1"/>
          <p:nvPr>
            <p:ph idx="1" type="body"/>
          </p:nvPr>
        </p:nvSpPr>
        <p:spPr>
          <a:xfrm>
            <a:off x="311700" y="4230575"/>
            <a:ext cx="7839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After clicking the carrot icon, you will see the settings as shown.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 Container Name is optional, but has been provided as an example</a:t>
            </a:r>
            <a:r>
              <a:rPr i="1" lang="en" sz="800"/>
              <a:t> (UserGeneratedContainerName1)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800"/>
              <a:t>Note: no spaces allowed in the container name.</a:t>
            </a:r>
            <a:endParaRPr i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FF0000"/>
                </a:solidFill>
              </a:rPr>
              <a:t>REQUIRED INFORMATION</a:t>
            </a:r>
            <a:r>
              <a:rPr lang="en" sz="1200">
                <a:solidFill>
                  <a:schemeClr val="dk1"/>
                </a:solidFill>
              </a:rPr>
              <a:t>: Host Port - Enter: </a:t>
            </a:r>
            <a:r>
              <a:rPr lang="en" sz="1200">
                <a:solidFill>
                  <a:srgbClr val="FF0000"/>
                </a:solidFill>
              </a:rPr>
              <a:t>8082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Run.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51" name="Google Shape;751;p91"/>
          <p:cNvSpPr/>
          <p:nvPr/>
        </p:nvSpPr>
        <p:spPr>
          <a:xfrm>
            <a:off x="3042125" y="1845925"/>
            <a:ext cx="2900100" cy="35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91"/>
          <p:cNvSpPr/>
          <p:nvPr/>
        </p:nvSpPr>
        <p:spPr>
          <a:xfrm>
            <a:off x="5424400" y="3179725"/>
            <a:ext cx="549000" cy="35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264048" cy="35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chemeClr val="dk1"/>
                </a:solidFill>
              </a:rPr>
              <a:t>After clicking on Run, a container will appear.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chemeClr val="dk1"/>
                </a:solidFill>
              </a:rPr>
              <a:t>Click on the link provided to open the image in a browser window.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chemeClr val="dk1"/>
                </a:solidFill>
              </a:rPr>
              <a:t>You can also enter the link itself in the browser: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http://localhost:8082/</a:t>
            </a:r>
            <a:endParaRPr sz="1200" u="sng">
              <a:solidFill>
                <a:schemeClr val="dk1"/>
              </a:solidFill>
            </a:endParaRPr>
          </a:p>
        </p:txBody>
      </p:sp>
      <p:pic>
        <p:nvPicPr>
          <p:cNvPr id="759" name="Google Shape;759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2988" y="1869325"/>
            <a:ext cx="43910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92"/>
          <p:cNvSpPr/>
          <p:nvPr/>
        </p:nvSpPr>
        <p:spPr>
          <a:xfrm>
            <a:off x="3271000" y="3433425"/>
            <a:ext cx="31749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92"/>
          <p:cNvSpPr/>
          <p:nvPr/>
        </p:nvSpPr>
        <p:spPr>
          <a:xfrm>
            <a:off x="791925" y="119375"/>
            <a:ext cx="2043300" cy="9588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92"/>
          <p:cNvSpPr/>
          <p:nvPr/>
        </p:nvSpPr>
        <p:spPr>
          <a:xfrm>
            <a:off x="3233000" y="1869325"/>
            <a:ext cx="4391100" cy="18477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92"/>
          <p:cNvCxnSpPr/>
          <p:nvPr/>
        </p:nvCxnSpPr>
        <p:spPr>
          <a:xfrm>
            <a:off x="2813200" y="118150"/>
            <a:ext cx="4799400" cy="1742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4" name="Google Shape;764;p92"/>
          <p:cNvCxnSpPr/>
          <p:nvPr/>
        </p:nvCxnSpPr>
        <p:spPr>
          <a:xfrm>
            <a:off x="791925" y="126625"/>
            <a:ext cx="2449500" cy="1741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5" name="Google Shape;765;p92"/>
          <p:cNvCxnSpPr/>
          <p:nvPr/>
        </p:nvCxnSpPr>
        <p:spPr>
          <a:xfrm>
            <a:off x="2835225" y="1078175"/>
            <a:ext cx="1595100" cy="767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6" name="Google Shape;766;p92"/>
          <p:cNvCxnSpPr/>
          <p:nvPr/>
        </p:nvCxnSpPr>
        <p:spPr>
          <a:xfrm>
            <a:off x="791925" y="1078175"/>
            <a:ext cx="2449500" cy="2628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To stop the container, click the stop button.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72" name="Google Shape;77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0" y="52903"/>
            <a:ext cx="9006225" cy="29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93"/>
          <p:cNvSpPr/>
          <p:nvPr/>
        </p:nvSpPr>
        <p:spPr>
          <a:xfrm>
            <a:off x="7677300" y="505050"/>
            <a:ext cx="363300" cy="79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Select an example schema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or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Upload a syntactically valid JADN Schema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or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From scratch (blank schema)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 start…</a:t>
            </a:r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 rotWithShape="1">
          <a:blip r:embed="rId3">
            <a:alphaModFix/>
          </a:blip>
          <a:srcRect b="0" l="0" r="61195" t="0"/>
          <a:stretch/>
        </p:blipFill>
        <p:spPr>
          <a:xfrm>
            <a:off x="4741000" y="310225"/>
            <a:ext cx="3589226" cy="452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/>
          <p:nvPr/>
        </p:nvSpPr>
        <p:spPr>
          <a:xfrm>
            <a:off x="4811575" y="915525"/>
            <a:ext cx="2114100" cy="175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4811575" y="2669625"/>
            <a:ext cx="2114100" cy="34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31"/>
          <p:cNvGrpSpPr/>
          <p:nvPr/>
        </p:nvGrpSpPr>
        <p:grpSpPr>
          <a:xfrm>
            <a:off x="4741008" y="842010"/>
            <a:ext cx="182884" cy="182887"/>
            <a:chOff x="3271725" y="369525"/>
            <a:chExt cx="266400" cy="216000"/>
          </a:xfrm>
        </p:grpSpPr>
        <p:sp>
          <p:nvSpPr>
            <p:cNvPr id="165" name="Google Shape;165;p31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167" name="Google Shape;167;p31"/>
          <p:cNvGrpSpPr/>
          <p:nvPr/>
        </p:nvGrpSpPr>
        <p:grpSpPr>
          <a:xfrm>
            <a:off x="4741006" y="2709136"/>
            <a:ext cx="182884" cy="182887"/>
            <a:chOff x="4438788" y="339575"/>
            <a:chExt cx="266400" cy="216000"/>
          </a:xfrm>
        </p:grpSpPr>
        <p:sp>
          <p:nvSpPr>
            <p:cNvPr id="168" name="Google Shape;168;p31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170" name="Google Shape;170;p31"/>
          <p:cNvGrpSpPr/>
          <p:nvPr/>
        </p:nvGrpSpPr>
        <p:grpSpPr>
          <a:xfrm>
            <a:off x="399777" y="1784090"/>
            <a:ext cx="250096" cy="256522"/>
            <a:chOff x="3271725" y="369525"/>
            <a:chExt cx="266400" cy="216000"/>
          </a:xfrm>
        </p:grpSpPr>
        <p:sp>
          <p:nvSpPr>
            <p:cNvPr id="171" name="Google Shape;171;p31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173" name="Google Shape;173;p31"/>
          <p:cNvGrpSpPr/>
          <p:nvPr/>
        </p:nvGrpSpPr>
        <p:grpSpPr>
          <a:xfrm>
            <a:off x="399711" y="2571746"/>
            <a:ext cx="250096" cy="256500"/>
            <a:chOff x="4438788" y="339575"/>
            <a:chExt cx="266400" cy="216000"/>
          </a:xfrm>
        </p:grpSpPr>
        <p:sp>
          <p:nvSpPr>
            <p:cNvPr id="174" name="Google Shape;174;p31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sp>
        <p:nvSpPr>
          <p:cNvPr id="176" name="Google Shape;176;p31"/>
          <p:cNvSpPr/>
          <p:nvPr/>
        </p:nvSpPr>
        <p:spPr>
          <a:xfrm>
            <a:off x="399766" y="3703446"/>
            <a:ext cx="250200" cy="25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433338" y="3740250"/>
            <a:ext cx="182875" cy="182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the Search Bar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In the search bar, search: </a:t>
            </a:r>
            <a:r>
              <a:rPr lang="en" sz="1200"/>
              <a:t>jadn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Then, click Run: </a:t>
            </a:r>
            <a:r>
              <a:rPr lang="en" sz="1200"/>
              <a:t>screambunn/jadn_sandbox</a:t>
            </a:r>
            <a:endParaRPr/>
          </a:p>
        </p:txBody>
      </p:sp>
      <p:pic>
        <p:nvPicPr>
          <p:cNvPr id="784" name="Google Shape;784;p95"/>
          <p:cNvPicPr preferRelativeResize="0"/>
          <p:nvPr/>
        </p:nvPicPr>
        <p:blipFill rotWithShape="1">
          <a:blip r:embed="rId3">
            <a:alphaModFix/>
          </a:blip>
          <a:srcRect b="950" l="7366" r="11948" t="980"/>
          <a:stretch/>
        </p:blipFill>
        <p:spPr>
          <a:xfrm>
            <a:off x="0" y="546400"/>
            <a:ext cx="9143998" cy="3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95"/>
          <p:cNvSpPr/>
          <p:nvPr/>
        </p:nvSpPr>
        <p:spPr>
          <a:xfrm>
            <a:off x="6806750" y="1469150"/>
            <a:ext cx="363300" cy="34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After clicking the play button, this window will appear.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You will need to enter information on the container to be able to run the image.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the carrot icon (v) to expand the Optional settings.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91" name="Google Shape;791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488" y="430825"/>
            <a:ext cx="66770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96"/>
          <p:cNvSpPr/>
          <p:nvPr/>
        </p:nvSpPr>
        <p:spPr>
          <a:xfrm>
            <a:off x="6613650" y="1751764"/>
            <a:ext cx="376200" cy="32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7"/>
          <p:cNvSpPr txBox="1"/>
          <p:nvPr>
            <p:ph idx="1" type="body"/>
          </p:nvPr>
        </p:nvSpPr>
        <p:spPr>
          <a:xfrm>
            <a:off x="311700" y="4230575"/>
            <a:ext cx="7839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After clicking the carrot icon, you will see the settings as shown.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 Container Name is optional.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800"/>
              <a:t>Note: no spaces allowed in the container name.</a:t>
            </a:r>
            <a:endParaRPr i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FF0000"/>
                </a:solidFill>
              </a:rPr>
              <a:t>REQUIRED INFORMATION</a:t>
            </a:r>
            <a:r>
              <a:rPr lang="en" sz="1200">
                <a:solidFill>
                  <a:schemeClr val="dk1"/>
                </a:solidFill>
              </a:rPr>
              <a:t>: Host Port - Enter: </a:t>
            </a:r>
            <a:r>
              <a:rPr lang="en" sz="1200">
                <a:solidFill>
                  <a:srgbClr val="FF0000"/>
                </a:solidFill>
              </a:rPr>
              <a:t>8082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Run.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98" name="Google Shape;798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775" y="87925"/>
            <a:ext cx="3590800" cy="375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97"/>
          <p:cNvSpPr/>
          <p:nvPr/>
        </p:nvSpPr>
        <p:spPr>
          <a:xfrm>
            <a:off x="2974725" y="1845925"/>
            <a:ext cx="2967600" cy="35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97"/>
          <p:cNvSpPr/>
          <p:nvPr/>
        </p:nvSpPr>
        <p:spPr>
          <a:xfrm>
            <a:off x="5424400" y="3179725"/>
            <a:ext cx="549000" cy="38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8"/>
          <p:cNvSpPr txBox="1"/>
          <p:nvPr>
            <p:ph idx="1" type="body"/>
          </p:nvPr>
        </p:nvSpPr>
        <p:spPr>
          <a:xfrm>
            <a:off x="311700" y="3831975"/>
            <a:ext cx="59988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After clicking on Run, a container will appear.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Click on the link provided to open the image in a browser window.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You can also enter the link itself in the browser: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http://localhost:8082/</a:t>
            </a:r>
            <a:endParaRPr/>
          </a:p>
        </p:txBody>
      </p:sp>
      <p:pic>
        <p:nvPicPr>
          <p:cNvPr id="806" name="Google Shape;806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5" y="44575"/>
            <a:ext cx="9059226" cy="29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98"/>
          <p:cNvSpPr/>
          <p:nvPr/>
        </p:nvSpPr>
        <p:spPr>
          <a:xfrm>
            <a:off x="2754500" y="1890650"/>
            <a:ext cx="1268700" cy="15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Containers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0"/>
          <p:cNvSpPr txBox="1"/>
          <p:nvPr>
            <p:ph idx="1" type="body"/>
          </p:nvPr>
        </p:nvSpPr>
        <p:spPr>
          <a:xfrm>
            <a:off x="311700" y="3824650"/>
            <a:ext cx="59988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First, make sure to stop any running containers.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8" name="Google Shape;818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2351592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00"/>
          <p:cNvSpPr/>
          <p:nvPr/>
        </p:nvSpPr>
        <p:spPr>
          <a:xfrm>
            <a:off x="5861550" y="1773075"/>
            <a:ext cx="783900" cy="27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00"/>
          <p:cNvSpPr/>
          <p:nvPr/>
        </p:nvSpPr>
        <p:spPr>
          <a:xfrm>
            <a:off x="8242825" y="1802475"/>
            <a:ext cx="1905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1"/>
          <p:cNvSpPr txBox="1"/>
          <p:nvPr>
            <p:ph idx="1" type="body"/>
          </p:nvPr>
        </p:nvSpPr>
        <p:spPr>
          <a:xfrm>
            <a:off x="311700" y="3824650"/>
            <a:ext cx="59988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Click play on the desired container and then click on link to see terminal of running container.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6" name="Google Shape;826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2351588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101"/>
          <p:cNvSpPr/>
          <p:nvPr/>
        </p:nvSpPr>
        <p:spPr>
          <a:xfrm>
            <a:off x="1874225" y="1509350"/>
            <a:ext cx="783900" cy="14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01"/>
          <p:cNvSpPr/>
          <p:nvPr/>
        </p:nvSpPr>
        <p:spPr>
          <a:xfrm>
            <a:off x="8235450" y="1560625"/>
            <a:ext cx="219900" cy="20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2"/>
          <p:cNvSpPr txBox="1"/>
          <p:nvPr>
            <p:ph idx="1" type="body"/>
          </p:nvPr>
        </p:nvSpPr>
        <p:spPr>
          <a:xfrm>
            <a:off x="311700" y="3897925"/>
            <a:ext cx="59988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Click on the link provided to open the image in a browser window.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You can also enter the link itself in the browser: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http://localhost:8082/</a:t>
            </a:r>
            <a:endParaRPr/>
          </a:p>
        </p:txBody>
      </p:sp>
      <p:pic>
        <p:nvPicPr>
          <p:cNvPr id="834" name="Google Shape;834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3999" cy="2351587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102"/>
          <p:cNvSpPr/>
          <p:nvPr/>
        </p:nvSpPr>
        <p:spPr>
          <a:xfrm>
            <a:off x="1830275" y="2117475"/>
            <a:ext cx="783900" cy="14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Update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JADN Sandbox Image</a:t>
            </a:r>
            <a:endParaRPr/>
          </a:p>
        </p:txBody>
      </p:sp>
      <p:sp>
        <p:nvSpPr>
          <p:cNvPr id="841" name="Google Shape;841;p103"/>
          <p:cNvSpPr txBox="1"/>
          <p:nvPr/>
        </p:nvSpPr>
        <p:spPr>
          <a:xfrm>
            <a:off x="3072000" y="3286125"/>
            <a:ext cx="3000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From Images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From Search Bar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Option 1 to Start: Select a Schema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Selecting a preloaded Schema from the drop down menu will automatically generate the Schema in the Schema Creator.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37" y="2450713"/>
            <a:ext cx="2675725" cy="20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3475" y="1038225"/>
            <a:ext cx="5731648" cy="13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3476" y="2798000"/>
            <a:ext cx="5731648" cy="13354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32"/>
          <p:cNvGrpSpPr/>
          <p:nvPr/>
        </p:nvGrpSpPr>
        <p:grpSpPr>
          <a:xfrm>
            <a:off x="1238377" y="603040"/>
            <a:ext cx="250096" cy="256522"/>
            <a:chOff x="3271725" y="369525"/>
            <a:chExt cx="266400" cy="216000"/>
          </a:xfrm>
        </p:grpSpPr>
        <p:sp>
          <p:nvSpPr>
            <p:cNvPr id="188" name="Google Shape;188;p32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pic>
        <p:nvPicPr>
          <p:cNvPr id="190" name="Google Shape;19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65325" y="3657700"/>
            <a:ext cx="198250" cy="2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0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Images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p105"/>
          <p:cNvPicPr preferRelativeResize="0"/>
          <p:nvPr/>
        </p:nvPicPr>
        <p:blipFill rotWithShape="1">
          <a:blip r:embed="rId3">
            <a:alphaModFix/>
          </a:blip>
          <a:srcRect b="0" l="645" r="0" t="0"/>
          <a:stretch/>
        </p:blipFill>
        <p:spPr>
          <a:xfrm>
            <a:off x="0" y="500136"/>
            <a:ext cx="9159248" cy="2529414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105"/>
          <p:cNvSpPr txBox="1"/>
          <p:nvPr>
            <p:ph idx="1" type="body"/>
          </p:nvPr>
        </p:nvSpPr>
        <p:spPr>
          <a:xfrm>
            <a:off x="311700" y="4230575"/>
            <a:ext cx="5779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200">
                <a:solidFill>
                  <a:schemeClr val="dk1"/>
                </a:solidFill>
              </a:rPr>
              <a:t>OPTIONAL</a:t>
            </a:r>
            <a:r>
              <a:rPr lang="en" sz="1200">
                <a:solidFill>
                  <a:schemeClr val="dk1"/>
                </a:solidFill>
              </a:rPr>
              <a:t>: Delete all containers related to the image </a:t>
            </a:r>
            <a:r>
              <a:rPr lang="en" sz="800"/>
              <a:t>(screambunn/jadn_sandbox:latest)</a:t>
            </a:r>
            <a:r>
              <a:rPr lang="en" sz="1200"/>
              <a:t> </a:t>
            </a:r>
            <a:r>
              <a:rPr lang="en" sz="1200">
                <a:solidFill>
                  <a:schemeClr val="dk1"/>
                </a:solidFill>
              </a:rPr>
              <a:t>by clicking the delete button (trash can icon) under Action.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en" sz="800">
                <a:solidFill>
                  <a:srgbClr val="666666"/>
                </a:solidFill>
              </a:rPr>
              <a:t>Note: Containers use the image that it was created with. Even though the image is named the same, its versioning is different. Therefore older containers will be out of date.</a:t>
            </a:r>
            <a:endParaRPr i="1" sz="800">
              <a:solidFill>
                <a:srgbClr val="666666"/>
              </a:solidFill>
            </a:endParaRPr>
          </a:p>
        </p:txBody>
      </p:sp>
      <p:sp>
        <p:nvSpPr>
          <p:cNvPr id="853" name="Google Shape;853;p105"/>
          <p:cNvSpPr/>
          <p:nvPr/>
        </p:nvSpPr>
        <p:spPr>
          <a:xfrm>
            <a:off x="8712800" y="1986225"/>
            <a:ext cx="303000" cy="63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05"/>
          <p:cNvSpPr/>
          <p:nvPr/>
        </p:nvSpPr>
        <p:spPr>
          <a:xfrm>
            <a:off x="0" y="768875"/>
            <a:ext cx="10413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106"/>
          <p:cNvPicPr preferRelativeResize="0"/>
          <p:nvPr/>
        </p:nvPicPr>
        <p:blipFill rotWithShape="1">
          <a:blip r:embed="rId3">
            <a:alphaModFix/>
          </a:blip>
          <a:srcRect b="0" l="655" r="0" t="0"/>
          <a:stretch/>
        </p:blipFill>
        <p:spPr>
          <a:xfrm>
            <a:off x="0" y="405400"/>
            <a:ext cx="9143998" cy="2525566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10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</a:rPr>
              <a:t>Under Images, Go to Actions and click the 3 dotted icon. 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</a:rPr>
              <a:t>A menu drop down will appear. Click Pull.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</a:rPr>
              <a:t>Then go through the </a:t>
            </a:r>
            <a:r>
              <a:rPr lang="en" sz="1225" u="sng">
                <a:solidFill>
                  <a:schemeClr val="hlink"/>
                </a:solidFill>
                <a:hlinkClick action="ppaction://hlinksldjump" r:id="rId4"/>
              </a:rPr>
              <a:t>steps</a:t>
            </a:r>
            <a:r>
              <a:rPr lang="en" sz="1225">
                <a:solidFill>
                  <a:schemeClr val="dk1"/>
                </a:solidFill>
              </a:rPr>
              <a:t> to run the image.</a:t>
            </a:r>
            <a:endParaRPr sz="1225">
              <a:solidFill>
                <a:schemeClr val="dk1"/>
              </a:solidFill>
            </a:endParaRPr>
          </a:p>
        </p:txBody>
      </p:sp>
      <p:sp>
        <p:nvSpPr>
          <p:cNvPr id="861" name="Google Shape;861;p106"/>
          <p:cNvSpPr/>
          <p:nvPr/>
        </p:nvSpPr>
        <p:spPr>
          <a:xfrm>
            <a:off x="8026100" y="2023150"/>
            <a:ext cx="1080900" cy="72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06"/>
          <p:cNvSpPr/>
          <p:nvPr/>
        </p:nvSpPr>
        <p:spPr>
          <a:xfrm>
            <a:off x="8469125" y="2126950"/>
            <a:ext cx="132000" cy="21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06"/>
          <p:cNvSpPr/>
          <p:nvPr/>
        </p:nvSpPr>
        <p:spPr>
          <a:xfrm>
            <a:off x="8070400" y="2407100"/>
            <a:ext cx="1006500" cy="15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06"/>
          <p:cNvSpPr/>
          <p:nvPr/>
        </p:nvSpPr>
        <p:spPr>
          <a:xfrm>
            <a:off x="0" y="871275"/>
            <a:ext cx="1048500" cy="21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5" name="Google Shape;865;p106"/>
          <p:cNvPicPr preferRelativeResize="0"/>
          <p:nvPr/>
        </p:nvPicPr>
        <p:blipFill rotWithShape="1">
          <a:blip r:embed="rId5">
            <a:alphaModFix/>
          </a:blip>
          <a:srcRect b="16288" l="13156" r="0" t="60030"/>
          <a:stretch/>
        </p:blipFill>
        <p:spPr>
          <a:xfrm>
            <a:off x="601550" y="3377700"/>
            <a:ext cx="7940923" cy="5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106"/>
          <p:cNvSpPr txBox="1"/>
          <p:nvPr/>
        </p:nvSpPr>
        <p:spPr>
          <a:xfrm>
            <a:off x="6455075" y="3934550"/>
            <a:ext cx="208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Pulling image..</a:t>
            </a:r>
            <a:endParaRPr b="0" i="0" sz="13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the Search Bar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In the search bar, search: </a:t>
            </a:r>
            <a:r>
              <a:rPr lang="en" sz="1200"/>
              <a:t>jadn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Then, click Pull: </a:t>
            </a:r>
            <a:r>
              <a:rPr lang="en" sz="1200"/>
              <a:t>screambunn/jadn_sandbox</a:t>
            </a:r>
            <a:endParaRPr/>
          </a:p>
        </p:txBody>
      </p:sp>
      <p:pic>
        <p:nvPicPr>
          <p:cNvPr id="877" name="Google Shape;877;p108"/>
          <p:cNvPicPr preferRelativeResize="0"/>
          <p:nvPr/>
        </p:nvPicPr>
        <p:blipFill rotWithShape="1">
          <a:blip r:embed="rId3">
            <a:alphaModFix/>
          </a:blip>
          <a:srcRect b="950" l="7366" r="11948" t="980"/>
          <a:stretch/>
        </p:blipFill>
        <p:spPr>
          <a:xfrm>
            <a:off x="0" y="546400"/>
            <a:ext cx="9143998" cy="3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108"/>
          <p:cNvSpPr/>
          <p:nvPr/>
        </p:nvSpPr>
        <p:spPr>
          <a:xfrm>
            <a:off x="6435675" y="1466350"/>
            <a:ext cx="409500" cy="34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0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493"/>
              <a:buNone/>
            </a:pPr>
            <a:r>
              <a:rPr lang="en" sz="3600"/>
              <a:t>How to Stop 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493"/>
              <a:buNone/>
            </a:pPr>
            <a:r>
              <a:rPr lang="en" sz="3600"/>
              <a:t>the JADN Sandbox Image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110"/>
          <p:cNvPicPr preferRelativeResize="0"/>
          <p:nvPr/>
        </p:nvPicPr>
        <p:blipFill rotWithShape="1">
          <a:blip r:embed="rId3">
            <a:alphaModFix/>
          </a:blip>
          <a:srcRect b="0" l="635" r="0" t="0"/>
          <a:stretch/>
        </p:blipFill>
        <p:spPr>
          <a:xfrm>
            <a:off x="0" y="0"/>
            <a:ext cx="9143998" cy="2508913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the stop button under Action in Containers.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90" name="Google Shape;890;p110"/>
          <p:cNvSpPr/>
          <p:nvPr/>
        </p:nvSpPr>
        <p:spPr>
          <a:xfrm>
            <a:off x="0" y="218500"/>
            <a:ext cx="1048500" cy="28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10"/>
          <p:cNvSpPr/>
          <p:nvPr/>
        </p:nvSpPr>
        <p:spPr>
          <a:xfrm>
            <a:off x="8203325" y="1507600"/>
            <a:ext cx="292800" cy="60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Alternatively, Click the stop button within the running container</a:t>
            </a:r>
            <a:endParaRPr/>
          </a:p>
        </p:txBody>
      </p:sp>
      <p:pic>
        <p:nvPicPr>
          <p:cNvPr id="897" name="Google Shape;897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1976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8" name="Google Shape;898;p111"/>
          <p:cNvSpPr/>
          <p:nvPr/>
        </p:nvSpPr>
        <p:spPr>
          <a:xfrm>
            <a:off x="7657900" y="529350"/>
            <a:ext cx="317700" cy="32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1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How to Learn More about Docker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 the Learning center to learn more about Docker.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9" name="Google Shape;909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3633724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113"/>
          <p:cNvSpPr/>
          <p:nvPr/>
        </p:nvSpPr>
        <p:spPr>
          <a:xfrm>
            <a:off x="0" y="1217175"/>
            <a:ext cx="1121100" cy="22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1750" y="591650"/>
            <a:ext cx="3871650" cy="39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Option 2 to Start: Upload a Schema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Click ‘Upload Customer File…’ to upload a file using the computer’s file loader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This will upload any JADN file and then attempt to validate it.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4">
            <a:alphaModFix/>
          </a:blip>
          <a:srcRect b="11517" l="4541" r="9591" t="74773"/>
          <a:stretch/>
        </p:blipFill>
        <p:spPr>
          <a:xfrm>
            <a:off x="4457700" y="3552825"/>
            <a:ext cx="3324225" cy="54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/>
          <p:nvPr/>
        </p:nvSpPr>
        <p:spPr>
          <a:xfrm>
            <a:off x="4457663" y="3552788"/>
            <a:ext cx="3324300" cy="54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0819" y="3881325"/>
            <a:ext cx="247650" cy="320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33"/>
          <p:cNvGrpSpPr/>
          <p:nvPr/>
        </p:nvGrpSpPr>
        <p:grpSpPr>
          <a:xfrm>
            <a:off x="1238336" y="591646"/>
            <a:ext cx="250096" cy="256500"/>
            <a:chOff x="4438788" y="339575"/>
            <a:chExt cx="266400" cy="216000"/>
          </a:xfrm>
        </p:grpSpPr>
        <p:sp>
          <p:nvSpPr>
            <p:cNvPr id="202" name="Google Shape;202;p33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