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431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1" r:id="rId12"/>
    <p:sldId id="442" r:id="rId13"/>
    <p:sldId id="445" r:id="rId14"/>
    <p:sldId id="440" r:id="rId15"/>
    <p:sldId id="456" r:id="rId16"/>
    <p:sldId id="458" r:id="rId17"/>
    <p:sldId id="443" r:id="rId18"/>
    <p:sldId id="447" r:id="rId19"/>
    <p:sldId id="448" r:id="rId20"/>
    <p:sldId id="457" r:id="rId21"/>
    <p:sldId id="449" r:id="rId22"/>
    <p:sldId id="450" r:id="rId23"/>
    <p:sldId id="451" r:id="rId24"/>
    <p:sldId id="452" r:id="rId25"/>
    <p:sldId id="454" r:id="rId26"/>
    <p:sldId id="455" r:id="rId27"/>
    <p:sldId id="459" r:id="rId28"/>
    <p:sldId id="351" r:id="rId29"/>
    <p:sldId id="352" r:id="rId30"/>
    <p:sldId id="393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8E19F"/>
    <a:srgbClr val="000000"/>
    <a:srgbClr val="FBEEC9"/>
    <a:srgbClr val="ADA485"/>
    <a:srgbClr val="FF3399"/>
    <a:srgbClr val="F8DC9E"/>
    <a:srgbClr val="FBEEDC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4" autoAdjust="0"/>
    <p:restoredTop sz="94533" autoAdjust="0"/>
  </p:normalViewPr>
  <p:slideViewPr>
    <p:cSldViewPr>
      <p:cViewPr>
        <p:scale>
          <a:sx n="70" d="100"/>
          <a:sy n="70" d="100"/>
        </p:scale>
        <p:origin x="492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09-06-2014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09-06-2014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4466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58113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4949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77197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685159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096822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56562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926676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1840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09-06-2014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09-06-2014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6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hyperlink" Target="http://softuni.org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6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/>
          <a:lstStyle/>
          <a:p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1812899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Forms, Controls, Fields, Inputs, Submission, Validation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30" name="Picture 6" descr="https://lh5.googleusercontent.com/-nu7rKOIoqL4/Unz-RT3_CdI/AAAAAAAAFMw/GKMj8VmYM14/s800/comment-form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32212" y="3632630"/>
            <a:ext cx="2514600" cy="2445005"/>
          </a:xfrm>
          <a:prstGeom prst="roundRect">
            <a:avLst>
              <a:gd name="adj" fmla="val 187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2612" y="3645887"/>
            <a:ext cx="1872549" cy="24211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/>
          <a:srcRect l="3056" t="3056" r="14792" b="3603"/>
          <a:stretch/>
        </p:blipFill>
        <p:spPr>
          <a:xfrm>
            <a:off x="9252280" y="3645887"/>
            <a:ext cx="2133600" cy="2424182"/>
          </a:xfrm>
          <a:prstGeom prst="rect">
            <a:avLst/>
          </a:prstGeom>
        </p:spPr>
      </p:pic>
      <p:pic>
        <p:nvPicPr>
          <p:cNvPr id="15" name="Picture 14" title="Software University Foundation">
            <a:hlinkClick r:id="rId10" tooltip="Software University Foundation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811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Labels </a:t>
            </a:r>
            <a:r>
              <a:rPr lang="en-US" sz="3000" dirty="0"/>
              <a:t>are </a:t>
            </a:r>
            <a:r>
              <a:rPr lang="en-US" sz="3000" dirty="0" smtClean="0"/>
              <a:t>associate </a:t>
            </a:r>
            <a:r>
              <a:rPr lang="en-US" sz="3000" dirty="0"/>
              <a:t>an explanatory text to a form </a:t>
            </a:r>
            <a:r>
              <a:rPr lang="en-US" sz="3000" dirty="0" smtClean="0"/>
              <a:t>field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Labels are linked to fields through the </a:t>
            </a:r>
            <a:r>
              <a:rPr lang="en-US" sz="2800" dirty="0"/>
              <a:t>field's ID</a:t>
            </a:r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r>
              <a:rPr lang="en-US" sz="3000" dirty="0"/>
              <a:t>Clicking on a label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focuses</a:t>
            </a:r>
            <a:r>
              <a:rPr lang="en-US" sz="3000" dirty="0"/>
              <a:t> its associated field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Inputs take the cursor / c</a:t>
            </a:r>
            <a:r>
              <a:rPr lang="en-US" sz="2800" dirty="0" smtClean="0"/>
              <a:t>heckboxes </a:t>
            </a:r>
            <a:r>
              <a:rPr lang="en-US" sz="2800" dirty="0"/>
              <a:t>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toggled / r</a:t>
            </a:r>
            <a:r>
              <a:rPr lang="en-US" sz="2800" dirty="0" smtClean="0"/>
              <a:t>adio </a:t>
            </a:r>
            <a:r>
              <a:rPr lang="en-US" sz="2800" dirty="0"/>
              <a:t>buttons 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checked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Labels are: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Both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usability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  <a:r>
              <a:rPr lang="en-US" sz="2800" dirty="0"/>
              <a:t> feature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Required in to pass accessibility validation</a:t>
            </a:r>
            <a:endParaRPr lang="bg-BG" sz="2800" dirty="0"/>
          </a:p>
        </p:txBody>
      </p:sp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Labels</a:t>
            </a:r>
            <a:endParaRPr lang="bg-BG" dirty="0" smtClean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1370014" y="2492238"/>
            <a:ext cx="9448798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fn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"&gt;First Name&lt;/label&gt;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id="fn"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="enter name" /&gt;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48" y="2298958"/>
            <a:ext cx="3876675" cy="514350"/>
          </a:xfrm>
          <a:prstGeom prst="roundRect">
            <a:avLst>
              <a:gd name="adj" fmla="val 3167"/>
            </a:avLst>
          </a:prstGeom>
        </p:spPr>
      </p:pic>
    </p:spTree>
    <p:extLst>
      <p:ext uri="{BB962C8B-B14F-4D97-AF65-F5344CB8AC3E}">
        <p14:creationId xmlns:p14="http://schemas.microsoft.com/office/powerpoint/2010/main" val="1425388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fieldset&gt;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/>
              <a:t>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&lt;legend&gt;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/>
              <a:t>is the fieldset's title</a:t>
            </a:r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Fieldsets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1073150" y="1828800"/>
            <a:ext cx="9898062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form.php"&gt;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&gt;Customer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Details&lt;/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name="custName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name="custPhone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&gt;Order Details&lt;/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name="quantity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name="remarks"&gt;&lt;/textarea&gt;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812" y="1981200"/>
            <a:ext cx="2669568" cy="3635323"/>
          </a:xfrm>
          <a:prstGeom prst="roundRect">
            <a:avLst>
              <a:gd name="adj" fmla="val 1197"/>
            </a:avLst>
          </a:prstGeom>
        </p:spPr>
      </p:pic>
    </p:spTree>
    <p:extLst>
      <p:ext uri="{BB962C8B-B14F-4D97-AF65-F5344CB8AC3E}">
        <p14:creationId xmlns:p14="http://schemas.microsoft.com/office/powerpoint/2010/main" val="8336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Range / number inputs restricts </a:t>
            </a:r>
            <a:r>
              <a:rPr lang="en-US" dirty="0"/>
              <a:t>users to enter only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Additional </a:t>
            </a:r>
            <a:r>
              <a:rPr lang="en-US" dirty="0"/>
              <a:t>attributes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become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spinbox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slider</a:t>
            </a:r>
            <a:r>
              <a:rPr lang="en-US" dirty="0" smtClean="0"/>
              <a:t>, depending on the input type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May be displayed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differently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browsers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May not work in some browsers</a:t>
            </a:r>
            <a:br>
              <a:rPr lang="en-US" dirty="0" smtClean="0"/>
            </a:br>
            <a:r>
              <a:rPr lang="en-US" dirty="0" smtClean="0"/>
              <a:t>(shown as normal text-boxes)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and Spinbox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9638" y="3264871"/>
            <a:ext cx="10442574" cy="978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min="0" max="100" /&gt;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min="0" max="100" /&gt;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8454">
            <a:off x="9766412" y="5216058"/>
            <a:ext cx="1662000" cy="1139347"/>
          </a:xfrm>
          <a:prstGeom prst="roundRect">
            <a:avLst>
              <a:gd name="adj" fmla="val 2582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601" y="3124200"/>
            <a:ext cx="2152011" cy="543747"/>
          </a:xfrm>
          <a:prstGeom prst="roundRect">
            <a:avLst>
              <a:gd name="adj" fmla="val 7486"/>
            </a:avLst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8454">
            <a:off x="7581591" y="5177228"/>
            <a:ext cx="1865621" cy="1119373"/>
          </a:xfrm>
          <a:prstGeom prst="roundRect">
            <a:avLst>
              <a:gd name="adj" fmla="val 2582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601" y="3830268"/>
            <a:ext cx="1038225" cy="542925"/>
          </a:xfrm>
          <a:prstGeom prst="roundRect">
            <a:avLst>
              <a:gd name="adj" fmla="val 7486"/>
            </a:avLst>
          </a:prstGeom>
        </p:spPr>
      </p:pic>
    </p:spTree>
    <p:extLst>
      <p:ext uri="{BB962C8B-B14F-4D97-AF65-F5344CB8AC3E}">
        <p14:creationId xmlns:p14="http://schemas.microsoft.com/office/powerpoint/2010/main" val="11527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dirty="0" smtClean="0"/>
              <a:t> fields contain invisible form data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Not </a:t>
            </a:r>
            <a:r>
              <a:rPr lang="en-US" dirty="0"/>
              <a:t>shown to the </a:t>
            </a:r>
            <a:r>
              <a:rPr lang="en-US" dirty="0" smtClean="0"/>
              <a:t>user, but submitted with the form</a:t>
            </a:r>
          </a:p>
          <a:p>
            <a:pPr lvl="1">
              <a:defRPr/>
            </a:pPr>
            <a:r>
              <a:rPr lang="en-US" dirty="0"/>
              <a:t>Used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server-side</a:t>
            </a:r>
            <a:r>
              <a:rPr lang="en-US" dirty="0"/>
              <a:t> </a:t>
            </a:r>
            <a:r>
              <a:rPr lang="en-US" dirty="0" smtClean="0"/>
              <a:t>code</a:t>
            </a:r>
          </a:p>
          <a:p>
            <a:pPr lvl="1">
              <a:defRPr/>
            </a:pPr>
            <a:r>
              <a:rPr lang="en-US" dirty="0" smtClean="0"/>
              <a:t>Not encrypted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can be easily intercepted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Hidden Fields</a:t>
            </a:r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692150" y="1926266"/>
            <a:ext cx="10660062" cy="11889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hidden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="authkey" value="XfC4Ajgg6Zpa0hX7jLkw8"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hidden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="clientType"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="WebApp"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hidden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="language"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="English"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3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Color picker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Date picker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Time picker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Date &amp; time picker (combined)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Input Types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name="backgroundColor"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940" y="1502717"/>
            <a:ext cx="1076325" cy="704850"/>
          </a:xfrm>
          <a:prstGeom prst="roundRect">
            <a:avLst>
              <a:gd name="adj" fmla="val 4469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080" y="1175221"/>
            <a:ext cx="1862743" cy="1359842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3240236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name="startDate"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0412" y="4567535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name="arrivalTime"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158" y="4487304"/>
            <a:ext cx="1512620" cy="622126"/>
          </a:xfrm>
          <a:prstGeom prst="roundRect">
            <a:avLst>
              <a:gd name="adj" fmla="val 4469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0672" y="2640200"/>
            <a:ext cx="1721593" cy="1627000"/>
          </a:xfrm>
          <a:prstGeom prst="roundRect">
            <a:avLst>
              <a:gd name="adj" fmla="val 1429"/>
            </a:avLst>
          </a:prstGeom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0412" y="5939135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name="departure"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5157" y="5646526"/>
            <a:ext cx="3626665" cy="557268"/>
          </a:xfrm>
          <a:prstGeom prst="roundRect">
            <a:avLst>
              <a:gd name="adj" fmla="val 4469"/>
            </a:avLst>
          </a:prstGeom>
        </p:spPr>
      </p:pic>
    </p:spTree>
    <p:extLst>
      <p:ext uri="{BB962C8B-B14F-4D97-AF65-F5344CB8AC3E}">
        <p14:creationId xmlns:p14="http://schemas.microsoft.com/office/powerpoint/2010/main" val="149661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Month + year selection</a:t>
            </a:r>
          </a:p>
          <a:p>
            <a:endParaRPr lang="en-US" dirty="0"/>
          </a:p>
          <a:p>
            <a:r>
              <a:rPr lang="en-US" dirty="0" smtClean="0"/>
              <a:t>Week of the year selection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File </a:t>
            </a:r>
            <a:r>
              <a:rPr lang="en-US" dirty="0"/>
              <a:t>upload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Search box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Input </a:t>
            </a:r>
            <a:r>
              <a:rPr lang="en-US" dirty="0" smtClean="0"/>
              <a:t>Types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name="logo"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660564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name="start"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894364"/>
            <a:ext cx="2487142" cy="1971948"/>
          </a:xfrm>
          <a:prstGeom prst="roundRect">
            <a:avLst>
              <a:gd name="adj" fmla="val 1369"/>
            </a:avLst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5999232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name="searchQuery"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812" y="5648602"/>
            <a:ext cx="3048000" cy="592324"/>
          </a:xfrm>
          <a:prstGeom prst="roundRect">
            <a:avLst>
              <a:gd name="adj" fmla="val 5894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270" y="4624697"/>
            <a:ext cx="4544542" cy="533397"/>
          </a:xfrm>
          <a:prstGeom prst="roundRect">
            <a:avLst>
              <a:gd name="adj" fmla="val 5894"/>
            </a:avLst>
          </a:prstGeom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8824" y="3297095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name="start"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week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812" y="2567878"/>
            <a:ext cx="2286000" cy="1746056"/>
          </a:xfrm>
          <a:prstGeom prst="roundRect">
            <a:avLst>
              <a:gd name="adj" fmla="val 1369"/>
            </a:avLst>
          </a:prstGeom>
        </p:spPr>
      </p:pic>
    </p:spTree>
    <p:extLst>
      <p:ext uri="{BB962C8B-B14F-4D97-AF65-F5344CB8AC3E}">
        <p14:creationId xmlns:p14="http://schemas.microsoft.com/office/powerpoint/2010/main" val="171758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55812" y="2393903"/>
            <a:ext cx="7924800" cy="1568497"/>
          </a:xfrm>
        </p:spPr>
        <p:txBody>
          <a:bodyPr/>
          <a:lstStyle/>
          <a:p>
            <a:r>
              <a:rPr lang="en-US" dirty="0" smtClean="0"/>
              <a:t>HTML Forms</a:t>
            </a:r>
            <a:br>
              <a:rPr lang="en-US" dirty="0" smtClean="0"/>
            </a:br>
            <a:r>
              <a:rPr lang="en-US" dirty="0" smtClean="0"/>
              <a:t>Inputs Fields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55812" y="40790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audio, input, microphone, recor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8214" y="1066801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nput, keyboa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97787">
            <a:off x="2303804" y="4210391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devices, hardware, input, setting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68329">
            <a:off x="8075616" y="939802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devices, input, setting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1816" y="4426519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m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391" y="5064388"/>
            <a:ext cx="1184012" cy="118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.dryicons.com/images/icon_sets/wysiwyg_sapphire/png/128x128/for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97" y="685800"/>
            <a:ext cx="1371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1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Autocomplete</a:t>
            </a:r>
          </a:p>
          <a:p>
            <a:pPr lvl="1"/>
            <a:r>
              <a:rPr lang="en-US" dirty="0" smtClean="0"/>
              <a:t>Browser keeps the previously typed values</a:t>
            </a:r>
          </a:p>
          <a:p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dirty="0" smtClean="0"/>
              <a:t> – the field value cannot be changed</a:t>
            </a:r>
            <a:endParaRPr lang="en-US" dirty="0"/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Autofocus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The </a:t>
            </a:r>
            <a:r>
              <a:rPr lang="en-US" dirty="0" smtClean="0"/>
              <a:t>field </a:t>
            </a:r>
            <a:r>
              <a:rPr lang="en-US" dirty="0"/>
              <a:t>becomes on focus on page </a:t>
            </a:r>
            <a:r>
              <a:rPr lang="en-US" dirty="0" smtClean="0"/>
              <a:t>load</a:t>
            </a:r>
          </a:p>
          <a:p>
            <a:pPr lvl="1"/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</a:p>
          <a:p>
            <a:pPr lvl="1"/>
            <a:r>
              <a:rPr lang="en-US" dirty="0" smtClean="0"/>
              <a:t>The field is required to be filled / selected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Attributes for All Field Types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4572000"/>
            <a:ext cx="102108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firstName" autofocus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="autofocus" /&gt;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096" y="2637535"/>
            <a:ext cx="2635916" cy="943865"/>
          </a:xfrm>
          <a:prstGeom prst="roundRect">
            <a:avLst>
              <a:gd name="adj" fmla="val 2980"/>
            </a:avLst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04212" y="1295400"/>
            <a:ext cx="3338286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fName"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autocomplete="on"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27526" y="5361888"/>
            <a:ext cx="600528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required="true"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298" y="5356136"/>
            <a:ext cx="2881200" cy="739864"/>
          </a:xfrm>
          <a:prstGeom prst="roundRect">
            <a:avLst>
              <a:gd name="adj" fmla="val 2980"/>
            </a:avLst>
          </a:prstGeom>
        </p:spPr>
      </p:pic>
    </p:spTree>
    <p:extLst>
      <p:ext uri="{BB962C8B-B14F-4D97-AF65-F5344CB8AC3E}">
        <p14:creationId xmlns:p14="http://schemas.microsoft.com/office/powerpoint/2010/main" val="213331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2985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Email </a:t>
            </a:r>
            <a:r>
              <a:rPr lang="en-US" dirty="0" smtClean="0"/>
              <a:t>– provides a simple validation for email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a mobile device brings the email keyboard</a:t>
            </a:r>
          </a:p>
          <a:p>
            <a:pPr marL="0" indent="0">
              <a:lnSpc>
                <a:spcPct val="95000"/>
              </a:lnSpc>
              <a:buNone/>
            </a:pP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URL </a:t>
            </a:r>
            <a:r>
              <a:rPr lang="en-US" dirty="0" smtClean="0"/>
              <a:t>– has validation for URL address</a:t>
            </a:r>
          </a:p>
          <a:p>
            <a:pPr lvl="1">
              <a:lnSpc>
                <a:spcPct val="95000"/>
              </a:lnSpc>
              <a:spcBef>
                <a:spcPts val="0"/>
              </a:spcBef>
            </a:pPr>
            <a:r>
              <a:rPr lang="en-US" dirty="0" smtClean="0"/>
              <a:t>In a mobile browser brings the url keyboard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Telephone</a:t>
            </a:r>
            <a:r>
              <a:rPr lang="en-US" dirty="0"/>
              <a:t> – has validation </a:t>
            </a:r>
            <a:r>
              <a:rPr lang="en-US" dirty="0" smtClean="0"/>
              <a:t>for phone numbers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  <a:r>
              <a:rPr lang="en-US" dirty="0" smtClean="0"/>
              <a:t>rings the numeric keyboard in mobile browsers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Fields with Validation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9873" y="2438400"/>
            <a:ext cx="1053456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7130" y="4171890"/>
            <a:ext cx="1053456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required="true" 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3822" y="6019800"/>
            <a:ext cx="1051839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required="true" /&gt;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311" y="2286000"/>
            <a:ext cx="3819525" cy="1104900"/>
          </a:xfrm>
          <a:prstGeom prst="roundRect">
            <a:avLst>
              <a:gd name="adj" fmla="val 2980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352" y="3633055"/>
            <a:ext cx="3148484" cy="1077669"/>
          </a:xfrm>
          <a:prstGeom prst="roundRect">
            <a:avLst>
              <a:gd name="adj" fmla="val 2980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892" y="5922334"/>
            <a:ext cx="2913944" cy="561975"/>
          </a:xfrm>
          <a:prstGeom prst="roundRect">
            <a:avLst>
              <a:gd name="adj" fmla="val 2980"/>
            </a:avLst>
          </a:prstGeom>
        </p:spPr>
      </p:pic>
    </p:spTree>
    <p:extLst>
      <p:ext uri="{BB962C8B-B14F-4D97-AF65-F5344CB8AC3E}">
        <p14:creationId xmlns:p14="http://schemas.microsoft.com/office/powerpoint/2010/main" val="21427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input fields can use regular expression validators</a:t>
            </a:r>
          </a:p>
          <a:p>
            <a:pPr lvl="1"/>
            <a:r>
              <a:rPr lang="en-US" dirty="0" smtClean="0"/>
              <a:t>Check the input values client-side, before the form submission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Server-side checks should be also performed for security reasons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Based Validation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22" y="2627232"/>
            <a:ext cx="10518390" cy="7507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required="true" name="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countryCode"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="Three letter country code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="[A-Za-z]{3}" 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5" y="3721826"/>
            <a:ext cx="3813178" cy="1307374"/>
          </a:xfrm>
          <a:prstGeom prst="roundRect">
            <a:avLst>
              <a:gd name="adj" fmla="val 2980"/>
            </a:avLst>
          </a:prstGeom>
        </p:spPr>
      </p:pic>
    </p:spTree>
    <p:extLst>
      <p:ext uri="{BB962C8B-B14F-4D97-AF65-F5344CB8AC3E}">
        <p14:creationId xmlns:p14="http://schemas.microsoft.com/office/powerpoint/2010/main" val="373608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HTML Forms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Form Fields and Fieldsets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Text </a:t>
            </a:r>
            <a:r>
              <a:rPr lang="en-US" dirty="0" smtClean="0"/>
              <a:t>Boxes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Buttons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Checkboxes and Radio Buttons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dirty="0" smtClean="0"/>
              <a:t>Fields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Hidden Fields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Sliders and Spinboxes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Validation Fields</a:t>
            </a:r>
            <a:endParaRPr lang="en-US" dirty="0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840" y="4001838"/>
            <a:ext cx="1737546" cy="2246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056" t="3056" r="14792" b="3603"/>
          <a:stretch/>
        </p:blipFill>
        <p:spPr>
          <a:xfrm>
            <a:off x="6704012" y="3984817"/>
            <a:ext cx="1979774" cy="224940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086" y="1317817"/>
            <a:ext cx="2658100" cy="224871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4588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 Validation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/>
              <a:t>Demo</a:t>
            </a:r>
          </a:p>
        </p:txBody>
      </p:sp>
      <p:pic>
        <p:nvPicPr>
          <p:cNvPr id="11266" name="Picture 2" descr="apply, check, clean, clear, correct, ok, valid, y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6812" y="1676400"/>
            <a:ext cx="2590800" cy="25908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lose, error, invalid, wro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7812" y="1676400"/>
            <a:ext cx="2590800" cy="25908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08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controls the order in which form fields and hyperlinks are focused when pressing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[TAB] </a:t>
            </a:r>
            <a:r>
              <a:rPr lang="en-US" dirty="0" smtClean="0"/>
              <a:t>key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Default: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="0"</a:t>
            </a:r>
            <a:r>
              <a:rPr lang="en-US" dirty="0" smtClean="0"/>
              <a:t> (zero) – "natural" order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 &lt; Y</a:t>
            </a:r>
            <a:r>
              <a:rPr lang="en-US" dirty="0" smtClean="0"/>
              <a:t>, then elements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="X"</a:t>
            </a:r>
            <a:r>
              <a:rPr lang="en-US" dirty="0" smtClean="0"/>
              <a:t> are iterated before elements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="Y"</a:t>
            </a:r>
          </a:p>
          <a:p>
            <a:pPr lvl="1"/>
            <a:r>
              <a:rPr lang="en-US" dirty="0" smtClean="0"/>
              <a:t>Elements with negative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skipped, however, this is not defined in the standard</a:t>
            </a:r>
            <a:endParaRPr lang="en-US" dirty="0"/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 Index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1414" y="5569803"/>
            <a:ext cx="990599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name="second" tabindex="10"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name="first" tabindex="5" /&gt;</a:t>
            </a:r>
          </a:p>
        </p:txBody>
      </p:sp>
    </p:spTree>
    <p:extLst>
      <p:ext uri="{BB962C8B-B14F-4D97-AF65-F5344CB8AC3E}">
        <p14:creationId xmlns:p14="http://schemas.microsoft.com/office/powerpoint/2010/main" val="152519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53278" y="1617800"/>
            <a:ext cx="7924800" cy="820600"/>
          </a:xfrm>
        </p:spPr>
        <p:txBody>
          <a:bodyPr/>
          <a:lstStyle/>
          <a:p>
            <a:r>
              <a:rPr lang="en-US" dirty="0" smtClean="0"/>
              <a:t>Tab Index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53278" y="243840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4338" name="Picture 2" descr="refre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4812" y="4038598"/>
            <a:ext cx="1828800" cy="182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archive, folder, inde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9012" y="3993672"/>
            <a:ext cx="1797526" cy="179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371" y="3657600"/>
            <a:ext cx="5596613" cy="2133785"/>
          </a:xfrm>
          <a:prstGeom prst="roundRect">
            <a:avLst>
              <a:gd name="adj" fmla="val 1718"/>
            </a:avLst>
          </a:prstGeom>
        </p:spPr>
      </p:pic>
    </p:spTree>
    <p:extLst>
      <p:ext uri="{BB962C8B-B14F-4D97-AF65-F5344CB8AC3E}">
        <p14:creationId xmlns:p14="http://schemas.microsoft.com/office/powerpoint/2010/main" val="30418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1109267"/>
            <a:ext cx="8938472" cy="820600"/>
          </a:xfrm>
        </p:spPr>
        <p:txBody>
          <a:bodyPr/>
          <a:lstStyle/>
          <a:p>
            <a:r>
              <a:rPr lang="en-US" dirty="0" smtClean="0"/>
              <a:t>Form Submission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1911235"/>
            <a:ext cx="8938472" cy="1365365"/>
          </a:xfrm>
        </p:spPr>
        <p:txBody>
          <a:bodyPr/>
          <a:lstStyle/>
          <a:p>
            <a:r>
              <a:rPr lang="en-US" dirty="0" smtClean="0"/>
              <a:t>What Happens When We</a:t>
            </a:r>
            <a:br>
              <a:rPr lang="en-US" dirty="0" smtClean="0"/>
            </a:br>
            <a:r>
              <a:rPr lang="en-US" dirty="0" smtClean="0"/>
              <a:t>Submit a Form? GET vs. POST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3615133"/>
            <a:ext cx="3209925" cy="2667000"/>
          </a:xfrm>
          <a:prstGeom prst="roundRect">
            <a:avLst>
              <a:gd name="adj" fmla="val 1119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08" y="3615133"/>
            <a:ext cx="4748304" cy="2666999"/>
          </a:xfrm>
          <a:prstGeom prst="roundRect">
            <a:avLst>
              <a:gd name="adj" fmla="val 1119"/>
            </a:avLst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951412" y="4942432"/>
            <a:ext cx="609600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tx2">
                <a:lumMod val="90000"/>
              </a:schemeClr>
            </a:solidFill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47110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form is submitted:</a:t>
            </a:r>
          </a:p>
          <a:p>
            <a:pPr lvl="1"/>
            <a:r>
              <a:rPr lang="en-US" dirty="0" smtClean="0"/>
              <a:t>The browser sends the form data to the server</a:t>
            </a:r>
          </a:p>
          <a:p>
            <a:pPr lvl="2"/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dirty="0" smtClean="0"/>
              <a:t>" attribute tells where to send the form</a:t>
            </a:r>
          </a:p>
          <a:p>
            <a:pPr lvl="2"/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dirty="0" smtClean="0"/>
              <a:t>" attribute tells how to send the form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dirty="0" smtClean="0"/>
              <a:t> sends the fields, encoded in the target URL: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All form fields are sent in format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fieldname=fieldvalue</a:t>
            </a:r>
          </a:p>
          <a:p>
            <a:pPr lvl="1"/>
            <a:r>
              <a:rPr lang="en-US" dirty="0" smtClean="0"/>
              <a:t>URL encoding is used to escape the special characters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Submission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4" y="4546269"/>
            <a:ext cx="94487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www.mysite.com/?search=html&amp;lang=en&amp;location=US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5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</a:t>
            </a:r>
            <a:r>
              <a:rPr lang="en-US" dirty="0"/>
              <a:t> sends the fields in the HTTP request body: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 smtClean="0"/>
              <a:t>Submission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952" y="2918902"/>
            <a:ext cx="4458126" cy="2504012"/>
          </a:xfrm>
          <a:prstGeom prst="roundRect">
            <a:avLst>
              <a:gd name="adj" fmla="val 1119"/>
            </a:avLst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3078" y="2093416"/>
            <a:ext cx="6151563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http://wordpress.com/wp-login.php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wordpress.com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application/x-www-form-urlencoded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login=nakov&amp;pwd=parola123456&amp;rememberme=forever&amp;wp-submit=Log+In&amp;redirect_to=https%3A%2F%2Fwordpress.com%2F&amp;testcookie=1</a:t>
            </a:r>
          </a:p>
        </p:txBody>
      </p:sp>
    </p:spTree>
    <p:extLst>
      <p:ext uri="{BB962C8B-B14F-4D97-AF65-F5344CB8AC3E}">
        <p14:creationId xmlns:p14="http://schemas.microsoft.com/office/powerpoint/2010/main" val="246381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The form encryption type 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sz="32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Specifies how the browser encodes the form data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Encryption Type (</a:t>
            </a:r>
            <a:r>
              <a:rPr lang="en-US" noProof="1" smtClean="0"/>
              <a:t>enctype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2956917"/>
            <a:ext cx="5048926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application/x-www-form-urlencoded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login=nakov&amp;pwd=parola123456&amp;rememberme=forever&amp;wp-submit=Log+In&amp;redirect_to=https%3A%2F%2Fwordpress.com%2F&amp;testcookie=1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689" y="2366665"/>
            <a:ext cx="552747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application/x-www-form-urlencoded</a:t>
            </a:r>
            <a:endParaRPr lang="en-US" sz="2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8412" y="2362200"/>
            <a:ext cx="426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mutlipart/form-data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0478" y="2956917"/>
            <a:ext cx="5566534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mutlipart/form-data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WebKitFormBoundary8vsGdK01cCe1m0mC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form-data; name="fileupload"; filename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="logo.png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image/png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------WebKitFormBoundary8vsGdK01cCe1m0mC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form-data; name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="description"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 Logo</a:t>
            </a:r>
          </a:p>
        </p:txBody>
      </p:sp>
    </p:spTree>
    <p:extLst>
      <p:ext uri="{BB962C8B-B14F-4D97-AF65-F5344CB8AC3E}">
        <p14:creationId xmlns:p14="http://schemas.microsoft.com/office/powerpoint/2010/main" val="6996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dirty="0" smtClean="0"/>
              <a:t>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1662" y="4848125"/>
            <a:ext cx="5761038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3141662" y="5762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Entering User Data from a Web Page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8" name="Picture 6" descr="http://d1dpob6jfpke0c.cloudfront.net/img/form-builder-embed-form-widg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1365669"/>
            <a:ext cx="4595088" cy="34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dos.uci.edu/bso/financial_functions_procedures/forms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782">
            <a:off x="6343610" y="1400778"/>
            <a:ext cx="3249022" cy="333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099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</a:t>
            </a:r>
            <a:r>
              <a:rPr lang="en-US" dirty="0" smtClean="0"/>
              <a:t> </a:t>
            </a:r>
            <a:r>
              <a:rPr lang="en-US" dirty="0"/>
              <a:t>method for gathering data from site </a:t>
            </a:r>
            <a:r>
              <a:rPr lang="en-US" dirty="0" smtClean="0"/>
              <a:t>visitors</a:t>
            </a:r>
          </a:p>
          <a:p>
            <a:r>
              <a:rPr lang="en-US" dirty="0" smtClean="0"/>
              <a:t>HTML forms can hold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 fields</a:t>
            </a:r>
            <a:r>
              <a:rPr lang="en-US" dirty="0" smtClean="0"/>
              <a:t>, drop-down lists,</a:t>
            </a:r>
            <a:br>
              <a:rPr lang="en-US" dirty="0" smtClean="0"/>
            </a:br>
            <a:r>
              <a:rPr lang="en-US" dirty="0" smtClean="0"/>
              <a:t>radio buttons, checkboxes,</a:t>
            </a:r>
            <a:br>
              <a:rPr lang="en-US" dirty="0" smtClean="0"/>
            </a:br>
            <a:r>
              <a:rPr lang="en-US" dirty="0" smtClean="0"/>
              <a:t>date / time fields, etc.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Buttons </a:t>
            </a:r>
            <a:r>
              <a:rPr lang="en-US" dirty="0" smtClean="0"/>
              <a:t>for interactions like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Register</a:t>
            </a:r>
            <a:r>
              <a:rPr lang="en-US" dirty="0" smtClean="0"/>
              <a:t>], 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Login</a:t>
            </a:r>
            <a:r>
              <a:rPr lang="en-US" dirty="0" smtClean="0"/>
              <a:t>], 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Search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Sliders</a:t>
            </a:r>
            <a:r>
              <a:rPr lang="en-US" dirty="0" smtClean="0"/>
              <a:t>, </a:t>
            </a:r>
            <a:r>
              <a:rPr lang="en-US" dirty="0" smtClean="0"/>
              <a:t>range-selectors, date and </a:t>
            </a:r>
            <a:br>
              <a:rPr lang="en-US" dirty="0" smtClean="0"/>
            </a:br>
            <a:r>
              <a:rPr lang="en-US" dirty="0" smtClean="0"/>
              <a:t>time selectors, progress </a:t>
            </a:r>
            <a:r>
              <a:rPr lang="en-US" dirty="0" smtClean="0"/>
              <a:t>bars, etc…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HTML Forms?</a:t>
            </a:r>
            <a:endParaRPr lang="en-US" dirty="0"/>
          </a:p>
        </p:txBody>
      </p:sp>
      <p:pic>
        <p:nvPicPr>
          <p:cNvPr id="6" name="Picture 4" descr="http://www.dos.uci.edu/bso/financial_functions_procedures/forms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488082"/>
            <a:ext cx="3370148" cy="345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1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Create a form block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&lt;form&gt;</a:t>
            </a:r>
            <a:r>
              <a:rPr lang="en-US" dirty="0" smtClean="0"/>
              <a:t> tag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Create a HTML Form?</a:t>
            </a: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920750" y="2057400"/>
            <a:ext cx="10202862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920750" y="3986614"/>
            <a:ext cx="10202862" cy="1852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post"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="path/to/some-script.php"&gt;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form fields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come here --&gt;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5006180" y="4953976"/>
            <a:ext cx="3581400" cy="1277133"/>
          </a:xfrm>
          <a:prstGeom prst="wedgeRoundRectCallout">
            <a:avLst>
              <a:gd name="adj1" fmla="val -42920"/>
              <a:gd name="adj2" fmla="val -86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2589212" y="2187783"/>
            <a:ext cx="4989512" cy="1328023"/>
          </a:xfrm>
          <a:prstGeom prst="wedgeRoundRectCallout">
            <a:avLst>
              <a:gd name="adj1" fmla="val -44557"/>
              <a:gd name="adj2" fmla="val 93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 attribute tells how the form data should be sent – via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271082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Single-line</a:t>
            </a:r>
            <a:r>
              <a:rPr lang="en-US" sz="3000" dirty="0"/>
              <a:t>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Multi-line</a:t>
            </a:r>
            <a:r>
              <a:rPr lang="en-US" sz="3000" dirty="0"/>
              <a:t> text input fields (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textarea</a:t>
            </a:r>
            <a:r>
              <a:rPr lang="en-US" sz="3000" dirty="0"/>
              <a:t>):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sz="2800" dirty="0"/>
          </a:p>
          <a:p>
            <a:pPr>
              <a:spcBef>
                <a:spcPts val="0"/>
              </a:spcBef>
              <a:defRPr/>
            </a:pP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18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Password</a:t>
            </a:r>
            <a:r>
              <a:rPr lang="en-US" sz="3000" dirty="0"/>
              <a:t> input – a text field which masks the entered text with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/>
              <a:t> signs</a:t>
            </a:r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Fields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07137" y="1976829"/>
            <a:ext cx="1063008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="firstName" value="Nakov"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07137" y="3548096"/>
            <a:ext cx="10630088" cy="8165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="comments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is a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multi-line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field&lt;/textarea&gt;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07137" y="5634335"/>
            <a:ext cx="1063008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name="pass" /&gt;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2" y="1230980"/>
            <a:ext cx="3933825" cy="476250"/>
          </a:xfrm>
          <a:prstGeom prst="roundRect">
            <a:avLst>
              <a:gd name="adj" fmla="val 7736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345" y="5310793"/>
            <a:ext cx="3819525" cy="485775"/>
          </a:xfrm>
          <a:prstGeom prst="roundRect">
            <a:avLst>
              <a:gd name="adj" fmla="val 7736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965" y="2893550"/>
            <a:ext cx="3043905" cy="1118368"/>
          </a:xfrm>
          <a:prstGeom prst="roundRect">
            <a:avLst>
              <a:gd name="adj" fmla="val 1912"/>
            </a:avLst>
          </a:prstGeom>
        </p:spPr>
      </p:pic>
    </p:spTree>
    <p:extLst>
      <p:ext uri="{BB962C8B-B14F-4D97-AF65-F5344CB8AC3E}">
        <p14:creationId xmlns:p14="http://schemas.microsoft.com/office/powerpoint/2010/main" val="352639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Reset</a:t>
            </a:r>
            <a:r>
              <a:rPr lang="en-US" sz="3000" dirty="0"/>
              <a:t> button – </a:t>
            </a:r>
            <a:r>
              <a:rPr lang="en-US" sz="3000" dirty="0" smtClean="0"/>
              <a:t>resets the </a:t>
            </a:r>
            <a:r>
              <a:rPr lang="en-US" sz="3000" dirty="0"/>
              <a:t>form </a:t>
            </a:r>
            <a:r>
              <a:rPr lang="en-US" sz="3000" dirty="0" smtClean="0"/>
              <a:t>fields to their </a:t>
            </a:r>
            <a:r>
              <a:rPr lang="en-US" sz="3000" dirty="0"/>
              <a:t>initial </a:t>
            </a:r>
            <a:r>
              <a:rPr lang="en-US" sz="3000" dirty="0" smtClean="0"/>
              <a:t>state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Submit</a:t>
            </a:r>
            <a:r>
              <a:rPr lang="en-US" sz="3000" dirty="0"/>
              <a:t> </a:t>
            </a:r>
            <a:r>
              <a:rPr lang="en-US" sz="3000" dirty="0" smtClean="0"/>
              <a:t>button – sends the form data to the server: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</a:t>
            </a:r>
            <a:r>
              <a:rPr lang="en-US" sz="3000" dirty="0"/>
              <a:t> </a:t>
            </a:r>
            <a:r>
              <a:rPr lang="en-US" sz="3000" dirty="0" smtClean="0"/>
              <a:t>button – </a:t>
            </a:r>
            <a:r>
              <a:rPr lang="en-US" sz="3200" dirty="0" smtClean="0"/>
              <a:t>submit button with image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</a:t>
            </a:r>
            <a:r>
              <a:rPr lang="en-US" sz="3000" dirty="0" smtClean="0"/>
              <a:t>button </a:t>
            </a:r>
            <a:r>
              <a:rPr lang="en-US" sz="3000" dirty="0"/>
              <a:t>– no default action, used with </a:t>
            </a:r>
            <a:r>
              <a:rPr lang="en-US" sz="3000" dirty="0" smtClean="0"/>
              <a:t>JavaScript</a:t>
            </a:r>
            <a:endParaRPr lang="en-US" sz="3000" dirty="0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Buttons</a:t>
            </a:r>
            <a:endParaRPr lang="bg-BG" dirty="0" smtClean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60412" y="1725227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60412" y="4154636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src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="go.gif"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="goBtn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60412" y="5354472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value="click me" /&gt;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2919943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value="Apply Now" /&gt;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011" y="1295400"/>
            <a:ext cx="1288931" cy="632306"/>
          </a:xfrm>
          <a:prstGeom prst="roundRect">
            <a:avLst>
              <a:gd name="adj" fmla="val 6205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12" y="2482701"/>
            <a:ext cx="1869930" cy="623310"/>
          </a:xfrm>
          <a:prstGeom prst="roundRect">
            <a:avLst>
              <a:gd name="adj" fmla="val 6205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5542" y="5170967"/>
            <a:ext cx="1295400" cy="504825"/>
          </a:xfrm>
          <a:prstGeom prst="roundRect">
            <a:avLst>
              <a:gd name="adj" fmla="val 6205"/>
            </a:avLst>
          </a:prstGeom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60412" y="6025968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&lt;button&gt;Click &lt;b&gt;Me&lt;/b&gt;&lt;/button&gt;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2011" y="5878033"/>
            <a:ext cx="1288931" cy="552399"/>
          </a:xfrm>
          <a:prstGeom prst="roundRect">
            <a:avLst>
              <a:gd name="adj" fmla="val 6205"/>
            </a:avLst>
          </a:prstGeom>
        </p:spPr>
      </p:pic>
      <p:pic>
        <p:nvPicPr>
          <p:cNvPr id="3074" name="Picture 2" descr="http://strengthoutlaw.com/wp-content/uploads/2012/11/go_button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288" y="3455695"/>
            <a:ext cx="774654" cy="77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751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Checkboxes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Radio</a:t>
            </a:r>
            <a:r>
              <a:rPr lang="en-US" sz="3000" dirty="0" smtClean="0"/>
              <a:t> buttons in a group named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n-US" sz="3000" dirty="0" smtClean="0"/>
              <a:t>":</a:t>
            </a:r>
          </a:p>
          <a:p>
            <a:pPr lvl="1">
              <a:lnSpc>
                <a:spcPct val="100000"/>
              </a:lnSpc>
              <a:defRPr/>
            </a:pPr>
            <a:endParaRPr lang="en-US" sz="2800" dirty="0" smtClean="0"/>
          </a:p>
          <a:p>
            <a:pPr lvl="1">
              <a:lnSpc>
                <a:spcPct val="100000"/>
              </a:lnSpc>
              <a:defRPr/>
            </a:pPr>
            <a:endParaRPr lang="en-US" sz="2800" dirty="0"/>
          </a:p>
          <a:p>
            <a:pPr lvl="1">
              <a:lnSpc>
                <a:spcPct val="100000"/>
              </a:lnSpc>
              <a:defRPr/>
            </a:pPr>
            <a:endParaRPr lang="en-US" sz="2800" dirty="0" smtClean="0"/>
          </a:p>
          <a:p>
            <a:pPr lvl="1">
              <a:lnSpc>
                <a:spcPct val="100000"/>
              </a:lnSpc>
              <a:defRPr/>
            </a:pPr>
            <a:endParaRPr lang="en-US" sz="2800" dirty="0"/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Only radio button from the group can be selected</a:t>
            </a:r>
            <a:endParaRPr lang="en-US" sz="2800" dirty="0"/>
          </a:p>
        </p:txBody>
      </p:sp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Checkboxes and Radio Buttons</a:t>
            </a:r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902671" y="1878148"/>
            <a:ext cx="1023902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&lt;p&gt;&lt;input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="agree"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="yes"&gt;I agree&lt;/p&gt;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902671" y="3297866"/>
            <a:ext cx="10239020" cy="19337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="1" /&gt; Sofia &lt;br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="2" /&gt; London &lt;br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="3" /&gt; Munich &lt;br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="4" /&gt; Madrid &lt;br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 /&gt;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227" y="1197934"/>
            <a:ext cx="1417185" cy="509301"/>
          </a:xfrm>
          <a:prstGeom prst="roundRect">
            <a:avLst>
              <a:gd name="adj" fmla="val 6205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8288" y="2921115"/>
            <a:ext cx="1400175" cy="1876425"/>
          </a:xfrm>
          <a:prstGeom prst="roundRect">
            <a:avLst>
              <a:gd name="adj" fmla="val 3167"/>
            </a:avLst>
          </a:prstGeom>
        </p:spPr>
      </p:pic>
    </p:spTree>
    <p:extLst>
      <p:ext uri="{BB962C8B-B14F-4D97-AF65-F5344CB8AC3E}">
        <p14:creationId xmlns:p14="http://schemas.microsoft.com/office/powerpoint/2010/main" val="25412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2914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Drop-down </a:t>
            </a:r>
            <a:r>
              <a:rPr lang="en-US" dirty="0" smtClean="0"/>
              <a:t>list: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Multiple-select</a:t>
            </a:r>
            <a:r>
              <a:rPr lang="en-US" dirty="0" smtClean="0"/>
              <a:t> list</a:t>
            </a:r>
            <a:endParaRPr lang="en-US" sz="280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 / Option Fields</a:t>
            </a:r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839788" y="1783020"/>
            <a:ext cx="1043622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value="Value 1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Male&lt;/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value="Value 2" selected="selected"&gt;Female&lt;/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value="Value 3"&gt;Other&lt;/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9788" y="4471286"/>
            <a:ext cx="10436224" cy="19505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name="products"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multiple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="multiple"&gt;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="202"&gt;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mouse&lt;/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="171"&gt;sound speakers&lt;/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value="146" selected="selected"&gt;keyboard&lt;/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699704"/>
            <a:ext cx="1447800" cy="1648590"/>
          </a:xfrm>
          <a:prstGeom prst="roundRect">
            <a:avLst>
              <a:gd name="adj" fmla="val 3167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812" y="3982470"/>
            <a:ext cx="2286000" cy="1514475"/>
          </a:xfrm>
          <a:prstGeom prst="roundRect">
            <a:avLst>
              <a:gd name="adj" fmla="val 3167"/>
            </a:avLst>
          </a:prstGeom>
        </p:spPr>
      </p:pic>
    </p:spTree>
    <p:extLst>
      <p:ext uri="{BB962C8B-B14F-4D97-AF65-F5344CB8AC3E}">
        <p14:creationId xmlns:p14="http://schemas.microsoft.com/office/powerpoint/2010/main" val="198656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1992</Words>
  <Application>Microsoft Office PowerPoint</Application>
  <PresentationFormat>Custom</PresentationFormat>
  <Paragraphs>339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HTML Forms</vt:lpstr>
      <vt:lpstr>Table of Contents</vt:lpstr>
      <vt:lpstr>HTML Forms</vt:lpstr>
      <vt:lpstr>What are HTML Forms?</vt:lpstr>
      <vt:lpstr>How to Create a HTML Form?</vt:lpstr>
      <vt:lpstr>Text Fields</vt:lpstr>
      <vt:lpstr>Buttons</vt:lpstr>
      <vt:lpstr>Checkboxes and Radio Buttons</vt:lpstr>
      <vt:lpstr>Select / Option Fields</vt:lpstr>
      <vt:lpstr>Labels</vt:lpstr>
      <vt:lpstr>Fieldsets</vt:lpstr>
      <vt:lpstr>Range and Spinbox</vt:lpstr>
      <vt:lpstr>Hidden Fields</vt:lpstr>
      <vt:lpstr>Other Input Types</vt:lpstr>
      <vt:lpstr>Other Input Types (2)</vt:lpstr>
      <vt:lpstr>HTML Forms Inputs Fields</vt:lpstr>
      <vt:lpstr>Field Attributes for All Field Types</vt:lpstr>
      <vt:lpstr>Input Fields with Validation</vt:lpstr>
      <vt:lpstr>Regular Expressions Based Validation</vt:lpstr>
      <vt:lpstr>HTML Forms Validation</vt:lpstr>
      <vt:lpstr>Tab Index</vt:lpstr>
      <vt:lpstr>Tab Index</vt:lpstr>
      <vt:lpstr>Form Submission</vt:lpstr>
      <vt:lpstr>Form Submission</vt:lpstr>
      <vt:lpstr>Form Submission (2)</vt:lpstr>
      <vt:lpstr>Form Encryption Type (enctype)</vt:lpstr>
      <vt:lpstr>HTML Forms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Overview</dc:title>
  <dc:subject>Software Development Course</dc:subject>
  <dc:creator/>
  <cp:keywords>HTML,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2014-06-09T14:40:28Z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