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274" r:id="rId3"/>
    <p:sldId id="431" r:id="rId4"/>
    <p:sldId id="433" r:id="rId5"/>
    <p:sldId id="434" r:id="rId6"/>
    <p:sldId id="435" r:id="rId7"/>
    <p:sldId id="436" r:id="rId8"/>
    <p:sldId id="472" r:id="rId9"/>
    <p:sldId id="437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9" r:id="rId37"/>
    <p:sldId id="471" r:id="rId38"/>
    <p:sldId id="432" r:id="rId39"/>
    <p:sldId id="351" r:id="rId40"/>
    <p:sldId id="352" r:id="rId41"/>
    <p:sldId id="393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80F"/>
    <a:srgbClr val="F1A22F"/>
    <a:srgbClr val="CCECFF"/>
    <a:srgbClr val="F8E19F"/>
    <a:srgbClr val="000000"/>
    <a:srgbClr val="FBEEC9"/>
    <a:srgbClr val="ADA485"/>
    <a:srgbClr val="FF3399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72" d="100"/>
          <a:sy n="72" d="100"/>
        </p:scale>
        <p:origin x="3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D49-BFE0-4185-89AD-9A41408497E0}" type="datetimeFigureOut">
              <a:rPr lang="en-US" smtClean="0"/>
              <a:t>23-06-2014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E5417E68-05D3-41B4-A049-1A7B4AEEC4D8}" type="datetimeFigureOut">
              <a:rPr lang="en-US" smtClean="0"/>
              <a:t>23-06-2014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4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23-06-2014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23-06-2014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web-fundamental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6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65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themeforest.net/tutorials/vertical-centering-with-css/" TargetMode="External"/><Relationship Id="rId2" Type="http://schemas.openxmlformats.org/officeDocument/2006/relationships/hyperlink" Target="http://www.impressivewebs.com/css-vertical-alig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37012" y="609600"/>
            <a:ext cx="7382341" cy="1171552"/>
          </a:xfrm>
        </p:spPr>
        <p:txBody>
          <a:bodyPr>
            <a:normAutofit/>
          </a:bodyPr>
          <a:lstStyle/>
          <a:p>
            <a:r>
              <a:rPr lang="en-US" dirty="0"/>
              <a:t>CSS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812899"/>
            <a:ext cx="7763341" cy="1311301"/>
          </a:xfrm>
        </p:spPr>
        <p:txBody>
          <a:bodyPr>
            <a:noAutofit/>
          </a:bodyPr>
          <a:lstStyle/>
          <a:p>
            <a:r>
              <a:rPr lang="en-US" sz="3400" dirty="0" smtClean="0"/>
              <a:t>CSS Typography, Fonts, Spacing, Borders, Backgrounds, Opacity</a:t>
            </a:r>
            <a:endParaRPr lang="en-US" sz="3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14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81152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25" y="3788029"/>
            <a:ext cx="5506318" cy="2055735"/>
          </a:xfrm>
          <a:prstGeom prst="roundRect">
            <a:avLst>
              <a:gd name="adj" fmla="val 2725"/>
            </a:avLst>
          </a:prstGeom>
          <a:scene3d>
            <a:camera prst="perspectiveRight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12" y="3788029"/>
            <a:ext cx="1917870" cy="21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text-shadow</a:t>
            </a:r>
            <a:r>
              <a:rPr lang="en-US" sz="3200" dirty="0" smtClean="0">
                <a:solidFill>
                  <a:srgbClr val="EBFFD2"/>
                </a:solidFill>
              </a:rPr>
              <a:t> property applies a shadow </a:t>
            </a:r>
            <a:r>
              <a:rPr lang="en-US" sz="3200" dirty="0">
                <a:solidFill>
                  <a:srgbClr val="EBFFD2"/>
                </a:solidFill>
              </a:rPr>
              <a:t>to </a:t>
            </a:r>
            <a:r>
              <a:rPr lang="en-US" sz="3200" dirty="0" smtClean="0">
                <a:solidFill>
                  <a:srgbClr val="EBFFD2"/>
                </a:solidFill>
              </a:rPr>
              <a:t>the text</a:t>
            </a:r>
            <a:endParaRPr lang="en-US" sz="3200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Does </a:t>
            </a:r>
            <a:r>
              <a:rPr lang="en-US" sz="3200" dirty="0"/>
              <a:t>not alter the size of a box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Shadow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912812" y="4883805"/>
            <a:ext cx="10287000" cy="44274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text-shadow: 2px 2px 7px #000000;</a:t>
            </a:r>
          </a:p>
        </p:txBody>
      </p:sp>
      <p:sp>
        <p:nvSpPr>
          <p:cNvPr id="8" name="Down Arrow 7"/>
          <p:cNvSpPr/>
          <p:nvPr/>
        </p:nvSpPr>
        <p:spPr>
          <a:xfrm>
            <a:off x="5622353" y="4465154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622352" y="552371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88" y="3684104"/>
            <a:ext cx="5895975" cy="85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68" y="5667790"/>
            <a:ext cx="5791200" cy="914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5"/>
          <p:cNvSpPr txBox="1">
            <a:spLocks/>
          </p:cNvSpPr>
          <p:nvPr/>
        </p:nvSpPr>
        <p:spPr>
          <a:xfrm>
            <a:off x="912812" y="1928192"/>
            <a:ext cx="10287000" cy="9047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text-shadow: &lt;horizontal-distance&gt; &lt;vertical-distance&gt;</a:t>
            </a:r>
            <a:b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&lt;blur-radius&gt; &lt;shadow-color&gt;;</a:t>
            </a:r>
          </a:p>
        </p:txBody>
      </p:sp>
    </p:spTree>
    <p:extLst>
      <p:ext uri="{BB962C8B-B14F-4D97-AF65-F5344CB8AC3E}">
        <p14:creationId xmlns:p14="http://schemas.microsoft.com/office/powerpoint/2010/main" val="39498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Specifies </a:t>
            </a:r>
            <a:r>
              <a:rPr lang="en-US" dirty="0"/>
              <a:t>what should happen when text overflows the containing element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ellipsis</a:t>
            </a:r>
            <a:r>
              <a:rPr lang="en-US" dirty="0" smtClean="0"/>
              <a:t> – displays ellipses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 smtClean="0"/>
              <a:t>) to </a:t>
            </a:r>
            <a:r>
              <a:rPr lang="en-US" dirty="0"/>
              <a:t>represent </a:t>
            </a:r>
            <a:r>
              <a:rPr lang="en-US" dirty="0" smtClean="0"/>
              <a:t>the clipped text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clip</a:t>
            </a:r>
            <a:r>
              <a:rPr lang="en-US" dirty="0" smtClean="0"/>
              <a:t> – default </a:t>
            </a:r>
            <a:r>
              <a:rPr lang="en-US" dirty="0"/>
              <a:t>value, clips </a:t>
            </a:r>
            <a:r>
              <a:rPr lang="en-US" dirty="0" smtClean="0"/>
              <a:t>the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Overflow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3" y="3180176"/>
            <a:ext cx="5105400" cy="788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4" y="5183774"/>
            <a:ext cx="5105399" cy="7398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989012" y="3342860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text-overflow: ellipsis;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89012" y="5322021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text-overflow: 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clip;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long words </a:t>
            </a:r>
            <a:r>
              <a:rPr lang="en-US" dirty="0" smtClean="0"/>
              <a:t>to be broken </a:t>
            </a:r>
            <a:r>
              <a:rPr lang="en-US" dirty="0"/>
              <a:t>and wrap onto the next </a:t>
            </a:r>
            <a:r>
              <a:rPr lang="en-US" dirty="0" smtClean="0"/>
              <a:t>line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Supported </a:t>
            </a:r>
            <a:r>
              <a:rPr lang="en-US" dirty="0"/>
              <a:t>in all major </a:t>
            </a: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Wrapping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537" y="2514600"/>
            <a:ext cx="3941275" cy="121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37" y="3810000"/>
            <a:ext cx="3941275" cy="11709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912812" y="2876795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word-wrap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12812" y="4163804"/>
            <a:ext cx="4651372" cy="4633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word-wrap</a:t>
            </a:r>
            <a:r>
              <a:rPr lang="en-US" sz="2400" b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break-word</a:t>
            </a:r>
            <a:r>
              <a:rPr lang="en-US" sz="24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53559"/>
            <a:ext cx="8938472" cy="820600"/>
          </a:xfrm>
        </p:spPr>
        <p:txBody>
          <a:bodyPr/>
          <a:lstStyle/>
          <a:p>
            <a:pPr algn="ctr"/>
            <a:r>
              <a:rPr lang="en-US" dirty="0" smtClean="0"/>
              <a:t>More Fonts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6212" y="5555527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94" y="1210949"/>
            <a:ext cx="4505325" cy="300921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17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1219200"/>
            <a:ext cx="8077200" cy="5003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4812" y="3370400"/>
            <a:ext cx="8938472" cy="820600"/>
          </a:xfrm>
        </p:spPr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thick</a:t>
            </a:r>
            <a:r>
              <a:rPr lang="en-US" dirty="0" smtClean="0"/>
              <a:t>, numeric (e.g.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10px</a:t>
            </a:r>
            <a:r>
              <a:rPr lang="en-US" dirty="0"/>
              <a:t>)</a:t>
            </a:r>
            <a:endParaRPr lang="en-US" dirty="0" smtClean="0"/>
          </a:p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border-color</a:t>
            </a:r>
            <a:r>
              <a:rPr lang="en-US" dirty="0" smtClean="0"/>
              <a:t>: color alias or RGB value,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#AAFFEE</a:t>
            </a:r>
          </a:p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Can be defined separately for left, top, bottom and right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border-left-color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border-bottom-color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border-right-color</a:t>
            </a:r>
            <a:endParaRPr lang="bg-BG" dirty="0" smtClean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8467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lnSpc>
                <a:spcPct val="100000"/>
              </a:lnSpc>
              <a:buFontTx/>
              <a:buNone/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Specify different borders for the sides via shorthand rules: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border-bottom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Skip the border: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border:none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border:0</a:t>
            </a:r>
            <a:endParaRPr lang="en-US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1905000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3219271"/>
            <a:ext cx="79248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1px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red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solid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62535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2" name="Picture 8" descr="E:\Movies\Job Projects\Current Job\2.11\coin-border_1_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210" y="1143000"/>
            <a:ext cx="6043802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740" y="2776976"/>
            <a:ext cx="3604472" cy="820600"/>
          </a:xfrm>
        </p:spPr>
        <p:txBody>
          <a:bodyPr/>
          <a:lstStyle/>
          <a:p>
            <a:pPr algn="ctr"/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18740" y="3578944"/>
            <a:ext cx="3604472" cy="688256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0592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easily </a:t>
            </a:r>
            <a:r>
              <a:rPr lang="en-US" dirty="0"/>
              <a:t>implement multiple drop shadows (outer or inner) on box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Specifying </a:t>
            </a:r>
            <a:r>
              <a:rPr lang="en-US" dirty="0"/>
              <a:t>values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offset</a:t>
            </a:r>
            <a:r>
              <a:rPr lang="en-US" dirty="0" smtClean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</a:t>
            </a:r>
            <a:r>
              <a:rPr lang="en-US" dirty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blur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color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Shadow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36612" y="3912704"/>
            <a:ext cx="1051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box-shadow</a:t>
            </a:r>
            <a:r>
              <a:rPr lang="en-US" sz="2400" dirty="0"/>
              <a:t>: 10px 10px 5px #888;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4793033"/>
            <a:ext cx="5334000" cy="145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72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Rounded corners are a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r>
              <a:rPr lang="en-US" dirty="0" smtClean="0"/>
              <a:t>Done by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border-radius</a:t>
            </a:r>
            <a:r>
              <a:rPr lang="en-US" dirty="0" smtClean="0"/>
              <a:t> property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Three ways to define corner radius: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Rounded Corners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89012" y="3276600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[</a:t>
            </a:r>
            <a:r>
              <a:rPr lang="en-US" sz="2400" i="1" noProof="1" smtClean="0"/>
              <a:t>&lt;length&gt;</a:t>
            </a:r>
            <a:r>
              <a:rPr lang="en-US" sz="2400" noProof="1" smtClean="0"/>
              <a:t>|</a:t>
            </a:r>
            <a:r>
              <a:rPr lang="en-US" sz="2400" i="1" noProof="1" smtClean="0"/>
              <a:t>&lt;%&gt;</a:t>
            </a:r>
            <a:r>
              <a:rPr lang="en-US" sz="2400" noProof="1" smtClean="0"/>
              <a:t>][</a:t>
            </a:r>
            <a:r>
              <a:rPr lang="en-US" sz="2400" i="1" noProof="1" smtClean="0"/>
              <a:t>&lt;length&gt;</a:t>
            </a:r>
            <a:r>
              <a:rPr lang="en-US" sz="2400" noProof="1" smtClean="0"/>
              <a:t>|</a:t>
            </a:r>
            <a:r>
              <a:rPr lang="en-US" sz="2400" i="1" noProof="1" smtClean="0"/>
              <a:t>&lt;%&gt;</a:t>
            </a:r>
            <a:r>
              <a:rPr lang="en-US" sz="2400" noProof="1" smtClean="0"/>
              <a:t>]? </a:t>
            </a:r>
            <a:endParaRPr lang="en-US" sz="2400" noProof="1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989012" y="4572000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15px;</a:t>
            </a:r>
            <a:endParaRPr lang="en-US" sz="2400" noProof="1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989012" y="5931932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15px 20px;</a:t>
            </a:r>
            <a:endParaRPr lang="en-US" sz="2400" noProof="1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989012" y="5246132"/>
            <a:ext cx="10210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border-radius: 15px 15px 15px 10px;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9479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Text-Related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Fonts, Colors, Text Overflow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Borders</a:t>
            </a:r>
          </a:p>
          <a:p>
            <a:pPr>
              <a:lnSpc>
                <a:spcPct val="100000"/>
              </a:lnSpc>
            </a:pPr>
            <a:r>
              <a:rPr lang="en-US" dirty="0"/>
              <a:t>Backgrounds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Background color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Background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Gradient Background </a:t>
            </a:r>
          </a:p>
          <a:p>
            <a:pPr>
              <a:lnSpc>
                <a:spcPct val="100000"/>
              </a:lnSpc>
            </a:pPr>
            <a:r>
              <a:rPr lang="en-US" dirty="0"/>
              <a:t>Opacity</a:t>
            </a:r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10" name="TextBox 9"/>
          <p:cNvSpPr txBox="1"/>
          <p:nvPr/>
        </p:nvSpPr>
        <p:spPr>
          <a:xfrm rot="21344284">
            <a:off x="7341378" y="4711329"/>
            <a:ext cx="3766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rgbClr val="92D050"/>
                </a:solidFill>
              </a:rPr>
              <a:t>background: url('lines.png');</a:t>
            </a:r>
            <a:endParaRPr lang="en-US" b="1" noProof="1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787929">
            <a:off x="8278603" y="5447924"/>
            <a:ext cx="250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00B0F0"/>
                </a:solidFill>
              </a:rPr>
              <a:t>color: #2aa0bd;</a:t>
            </a:r>
          </a:p>
        </p:txBody>
      </p:sp>
      <p:sp>
        <p:nvSpPr>
          <p:cNvPr id="13" name="TextBox 12"/>
          <p:cNvSpPr txBox="1"/>
          <p:nvPr/>
        </p:nvSpPr>
        <p:spPr>
          <a:xfrm rot="329704">
            <a:off x="7370089" y="5743224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B050"/>
                </a:solidFill>
              </a:rPr>
              <a:t>opacity: 0.75;</a:t>
            </a:r>
            <a:endParaRPr lang="en-US" sz="2800" b="1" noProof="1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313756">
            <a:off x="7692846" y="2398829"/>
            <a:ext cx="278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rgbClr val="FFFF00"/>
                </a:solidFill>
              </a:rPr>
              <a:t>line-height: </a:t>
            </a:r>
            <a:r>
              <a:rPr lang="en-US" sz="2800" b="1" noProof="1" smtClean="0">
                <a:solidFill>
                  <a:srgbClr val="FFFF00"/>
                </a:solidFill>
              </a:rPr>
              <a:t>50px;</a:t>
            </a:r>
            <a:endParaRPr lang="en-US" sz="2800" b="1" noProof="1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569463">
            <a:off x="8405221" y="1915267"/>
            <a:ext cx="281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7030A0"/>
                </a:solidFill>
              </a:rPr>
              <a:t>font-family: Arial;</a:t>
            </a:r>
            <a:endParaRPr lang="en-US" sz="2800" b="1" noProof="1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1110687">
            <a:off x="6879130" y="1266063"/>
            <a:ext cx="2846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accent1">
                    <a:lumMod val="75000"/>
                  </a:schemeClr>
                </a:solidFill>
              </a:rPr>
              <a:t>text-indent: 50px;</a:t>
            </a:r>
            <a:endParaRPr lang="en-US" sz="2800" b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214620">
            <a:off x="9109510" y="3390408"/>
            <a:ext cx="2064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ADA485"/>
                </a:solidFill>
              </a:rPr>
              <a:t>color: green;</a:t>
            </a:r>
            <a:endParaRPr lang="en-US" sz="2800" b="1" noProof="1">
              <a:solidFill>
                <a:srgbClr val="ADA485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464221">
            <a:off x="7025870" y="3948443"/>
            <a:ext cx="322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chemeClr val="tx1">
                    <a:lumMod val="75000"/>
                  </a:schemeClr>
                </a:solidFill>
              </a:rPr>
              <a:t>letter-spacing: 10px;</a:t>
            </a:r>
            <a:endParaRPr lang="en-US" sz="2800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29125" y="2966820"/>
            <a:ext cx="3041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0070C0"/>
                </a:solidFill>
              </a:rPr>
              <a:t>letter-spacing: 2px;</a:t>
            </a:r>
            <a:endParaRPr lang="en-US" sz="2800" b="1" noProof="1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557986">
            <a:off x="9554505" y="5137430"/>
            <a:ext cx="165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 smtClean="0">
                <a:solidFill>
                  <a:srgbClr val="DB880F"/>
                </a:solidFill>
              </a:rPr>
              <a:t>border: 0;</a:t>
            </a:r>
            <a:endParaRPr lang="en-US" sz="2800" b="1" noProof="1">
              <a:solidFill>
                <a:srgbClr val="DB88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85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aperfectworld.org/clipart/borders_frames/border_frames07d.gif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8"/>
          <a:stretch/>
        </p:blipFill>
        <p:spPr bwMode="auto">
          <a:xfrm>
            <a:off x="2030411" y="990600"/>
            <a:ext cx="8128002" cy="52578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70940" y="2898598"/>
            <a:ext cx="6347672" cy="820600"/>
          </a:xfrm>
        </p:spPr>
        <p:txBody>
          <a:bodyPr/>
          <a:lstStyle/>
          <a:p>
            <a:r>
              <a:rPr lang="en-US" dirty="0" smtClean="0"/>
              <a:t>Other Border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70940" y="3700566"/>
            <a:ext cx="63476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c.universalscraps.com/files/en/backgrounds/valentines.day.backgrounds/valentines_day_background_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409700"/>
            <a:ext cx="7620000" cy="4394200"/>
          </a:xfrm>
          <a:prstGeom prst="roundRect">
            <a:avLst>
              <a:gd name="adj" fmla="val 88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2851103"/>
            <a:ext cx="7924800" cy="1568497"/>
          </a:xfrm>
        </p:spPr>
        <p:txBody>
          <a:bodyPr/>
          <a:lstStyle/>
          <a:p>
            <a:r>
              <a:rPr lang="en-US" dirty="0" smtClean="0"/>
              <a:t>Background 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URL of 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#6DB3F2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lnSpc>
                <a:spcPct val="11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  <a:r>
              <a:rPr lang="en-US" dirty="0"/>
              <a:t> </a:t>
            </a:r>
            <a:r>
              <a:rPr lang="en-US" dirty="0" smtClean="0"/>
              <a:t>– background scrolls with the text / stays fixed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9638" y="2433935"/>
            <a:ext cx="10442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url('background.gif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88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bottom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5838" y="5181600"/>
            <a:ext cx="102901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5867400"/>
            <a:ext cx="102901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421949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/>
              <a:t>: shorthand </a:t>
            </a:r>
            <a:r>
              <a:rPr lang="en-US" sz="3000" dirty="0" smtClean="0"/>
              <a:t>for </a:t>
            </a:r>
            <a:r>
              <a:rPr lang="en-US" sz="3000" dirty="0"/>
              <a:t>setting </a:t>
            </a:r>
            <a:r>
              <a:rPr lang="en-US" sz="3000" dirty="0" smtClean="0"/>
              <a:t>all background properties:</a:t>
            </a: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buNone/>
              <a:defRPr/>
            </a:pPr>
            <a:r>
              <a:rPr lang="en-US" sz="3000" dirty="0"/>
              <a:t>	</a:t>
            </a:r>
            <a:r>
              <a:rPr lang="en-US" sz="3000" dirty="0" smtClean="0"/>
              <a:t>is </a:t>
            </a:r>
            <a:r>
              <a:rPr lang="en-US" sz="3000" dirty="0"/>
              <a:t>equal to writing</a:t>
            </a:r>
            <a:r>
              <a:rPr lang="en-US" sz="3000" dirty="0" smtClean="0"/>
              <a:t>:</a:t>
            </a:r>
          </a:p>
          <a:p>
            <a:pPr>
              <a:buNone/>
              <a:defRPr/>
            </a:pPr>
            <a:endParaRPr lang="en-US" sz="3000" dirty="0"/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r>
              <a:rPr lang="en-US" sz="2800" dirty="0"/>
              <a:t>Some browsers will not apply BOTH color and image for background if using </a:t>
            </a:r>
            <a:r>
              <a:rPr lang="en-US" sz="2800" dirty="0" smtClean="0"/>
              <a:t>the shorthand </a:t>
            </a:r>
            <a:r>
              <a:rPr lang="en-US" sz="2800" dirty="0"/>
              <a:t>rule</a:t>
            </a:r>
            <a:endParaRPr lang="bg-BG" sz="2800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Background Shorthand Property</a:t>
            </a:r>
            <a:endParaRPr lang="bg-BG" sz="44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828800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242608"/>
            <a:ext cx="10363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334545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moving images out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Images to move to the CSS</a:t>
            </a:r>
          </a:p>
          <a:p>
            <a:pPr lvl="1">
              <a:defRPr/>
            </a:pPr>
            <a:r>
              <a:rPr lang="en-US" dirty="0" smtClean="0"/>
              <a:t>All images that are not part of the page content</a:t>
            </a:r>
          </a:p>
          <a:p>
            <a:pPr lvl="1">
              <a:defRPr/>
            </a:pPr>
            <a:r>
              <a:rPr lang="en-US" dirty="0" smtClean="0"/>
              <a:t>Images used only for "beautification"</a:t>
            </a:r>
          </a:p>
          <a:p>
            <a:pPr>
              <a:defRPr/>
            </a:pPr>
            <a:r>
              <a:rPr lang="en-US" dirty="0" smtClean="0"/>
              <a:t>Images to leave in the HTML</a:t>
            </a:r>
          </a:p>
          <a:p>
            <a:pPr lvl="1">
              <a:defRPr/>
            </a:pPr>
            <a:r>
              <a:rPr lang="en-US" dirty="0" smtClean="0">
                <a:sym typeface="Wingdings" panose="05000000000000000000" pitchFamily="2" charset="2"/>
              </a:rPr>
              <a:t>Part of the page content</a:t>
            </a:r>
            <a:endParaRPr lang="bg-BG" dirty="0" smtClean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9227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Background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9938" name="Picture 2" descr="http://www.onyx-design.net/weblog2/wp-content/uploads/2008/03/expl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274" y="1281139"/>
            <a:ext cx="3848966" cy="2762198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3004" y="1290422"/>
            <a:ext cx="3754286" cy="2753142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0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Gradients are smooth transitions between two or more </a:t>
            </a:r>
            <a:r>
              <a:rPr lang="en-US" sz="3200" dirty="0" smtClean="0"/>
              <a:t>colors</a:t>
            </a:r>
            <a:endParaRPr lang="en-US" sz="3200" dirty="0"/>
          </a:p>
          <a:p>
            <a:r>
              <a:rPr lang="en-US" sz="3200" dirty="0" smtClean="0"/>
              <a:t>CSS </a:t>
            </a:r>
            <a:r>
              <a:rPr lang="en-US" sz="3200" dirty="0"/>
              <a:t>gradients can replace images and reduce download time</a:t>
            </a:r>
          </a:p>
          <a:p>
            <a:pPr lvl="1"/>
            <a:r>
              <a:rPr lang="en-US" dirty="0"/>
              <a:t>Lots of gradient generators on the </a:t>
            </a:r>
            <a:r>
              <a:rPr lang="en-US" dirty="0" smtClean="0"/>
              <a:t>Web</a:t>
            </a:r>
            <a:endParaRPr lang="en-US" dirty="0"/>
          </a:p>
          <a:p>
            <a:r>
              <a:rPr lang="en-US" sz="3200" dirty="0"/>
              <a:t>Create a more flexible layout, and look better while </a:t>
            </a:r>
            <a:r>
              <a:rPr lang="en-US" sz="3200" dirty="0" smtClean="0"/>
              <a:t>zooming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Backgrounds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89012" y="4038600"/>
            <a:ext cx="10210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background: linear-gradient(#0000FF, #FFFF00);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852096" y="4648200"/>
            <a:ext cx="484632" cy="55173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5390436"/>
            <a:ext cx="10210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0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51101"/>
            <a:ext cx="7924800" cy="820600"/>
          </a:xfrm>
        </p:spPr>
        <p:txBody>
          <a:bodyPr/>
          <a:lstStyle/>
          <a:p>
            <a:r>
              <a:rPr lang="en-US" dirty="0" smtClean="0"/>
              <a:t>Gradient Background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22121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all-sweets.com/wallpaper/gradient/gray/gradient-gray-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3443289"/>
            <a:ext cx="3536948" cy="2652710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ll-sweets.com/wallpaper/gradient/color/gradient-color-2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2" y="3438525"/>
            <a:ext cx="3543300" cy="2657475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0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allows </a:t>
            </a:r>
            <a:r>
              <a:rPr lang="en-US" dirty="0" smtClean="0"/>
              <a:t>multiple </a:t>
            </a:r>
            <a:r>
              <a:rPr lang="en-US" dirty="0"/>
              <a:t>background </a:t>
            </a:r>
            <a:r>
              <a:rPr lang="en-US" dirty="0" smtClean="0"/>
              <a:t>images</a:t>
            </a:r>
          </a:p>
          <a:p>
            <a:r>
              <a:rPr lang="en-US" dirty="0" smtClean="0"/>
              <a:t>Simple </a:t>
            </a:r>
            <a:r>
              <a:rPr lang="en-US" dirty="0"/>
              <a:t>comma-separated </a:t>
            </a:r>
            <a:r>
              <a:rPr lang="en-US" dirty="0" smtClean="0"/>
              <a:t>list of images</a:t>
            </a:r>
          </a:p>
          <a:p>
            <a:r>
              <a:rPr lang="en-US" dirty="0" smtClean="0"/>
              <a:t>Comma </a:t>
            </a:r>
            <a:r>
              <a:rPr lang="en-US" dirty="0"/>
              <a:t>separated list </a:t>
            </a:r>
            <a:r>
              <a:rPr lang="en-US" dirty="0" smtClean="0"/>
              <a:t>for </a:t>
            </a:r>
            <a:r>
              <a:rPr lang="en-US" dirty="0"/>
              <a:t>the other </a:t>
            </a:r>
            <a:r>
              <a:rPr lang="en-US" dirty="0" smtClean="0"/>
              <a:t>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Backgrounds</a:t>
            </a:r>
            <a:endParaRPr lang="en-US" dirty="0"/>
          </a:p>
        </p:txBody>
      </p:sp>
      <p:pic>
        <p:nvPicPr>
          <p:cNvPr id="1027" name="Picture 3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4724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43" y="46291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44" y="46291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6"/>
          <p:cNvSpPr txBox="1">
            <a:spLocks/>
          </p:cNvSpPr>
          <p:nvPr/>
        </p:nvSpPr>
        <p:spPr>
          <a:xfrm>
            <a:off x="1065212" y="3657600"/>
            <a:ext cx="9982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background-image: url(sheep.png), url(grass.png);</a:t>
            </a:r>
          </a:p>
        </p:txBody>
      </p:sp>
      <p:sp>
        <p:nvSpPr>
          <p:cNvPr id="6" name="Plus 5"/>
          <p:cNvSpPr/>
          <p:nvPr/>
        </p:nvSpPr>
        <p:spPr>
          <a:xfrm>
            <a:off x="3579812" y="4953000"/>
            <a:ext cx="685800" cy="6858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Equal 6"/>
          <p:cNvSpPr/>
          <p:nvPr/>
        </p:nvSpPr>
        <p:spPr>
          <a:xfrm>
            <a:off x="6818312" y="4957472"/>
            <a:ext cx="800100" cy="6813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6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123000"/>
            <a:ext cx="8938472" cy="820600"/>
          </a:xfrm>
        </p:spPr>
        <p:txBody>
          <a:bodyPr/>
          <a:lstStyle/>
          <a:p>
            <a:r>
              <a:rPr lang="en-US" dirty="0" smtClean="0"/>
              <a:t>Text-Related CSS Properties</a:t>
            </a:r>
            <a:endParaRPr lang="en-US" dirty="0"/>
          </a:p>
        </p:txBody>
      </p:sp>
      <p:pic>
        <p:nvPicPr>
          <p:cNvPr id="3076" name="Picture 4" descr="http://sites.google.com/site/psdcollector/drshd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1541600"/>
            <a:ext cx="5181600" cy="292784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2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4503876"/>
            <a:ext cx="7924800" cy="820600"/>
          </a:xfrm>
        </p:spPr>
        <p:txBody>
          <a:bodyPr/>
          <a:lstStyle/>
          <a:p>
            <a:r>
              <a:rPr lang="en-US" dirty="0" smtClean="0"/>
              <a:t>Multiple Backgrounds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54125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yisela.com/blog/wp-content/uploads/2012/02/multipleSiz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7" y="1102522"/>
            <a:ext cx="4286250" cy="2895601"/>
          </a:xfrm>
          <a:prstGeom prst="roundRect">
            <a:avLst>
              <a:gd name="adj" fmla="val 2851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89200"/>
            <a:ext cx="7924800" cy="8206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pic>
        <p:nvPicPr>
          <p:cNvPr id="8194" name="Picture 2" descr="http://bubblogging.files.wordpress.com/2012/10/css_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37" y="2762250"/>
            <a:ext cx="4705350" cy="2857500"/>
          </a:xfrm>
          <a:prstGeom prst="roundRect">
            <a:avLst>
              <a:gd name="adj" fmla="val 2334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moz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-opacity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filter:alpha(opacity=value)</a:t>
            </a:r>
            <a:r>
              <a:rPr lang="en-US" dirty="0" smtClean="0"/>
              <a:t> where value is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 smtClean="0"/>
              <a:t>; also, "binary and script behaviors" must be enabled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zoom:1</a:t>
            </a: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065212" y="5100935"/>
            <a:ext cx="9982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opacity: 0.5;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6544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1351101"/>
            <a:ext cx="7924800" cy="8206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2012" y="22121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9861" y="3371850"/>
            <a:ext cx="4229102" cy="2647950"/>
          </a:xfrm>
          <a:prstGeom prst="roundRect">
            <a:avLst>
              <a:gd name="adj" fmla="val 407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3887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34376"/>
            <a:ext cx="8938472" cy="820600"/>
          </a:xfrm>
        </p:spPr>
        <p:txBody>
          <a:bodyPr/>
          <a:lstStyle/>
          <a:p>
            <a:r>
              <a:rPr lang="en-US" dirty="0" smtClean="0"/>
              <a:t>Styling Lists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35" y="1524000"/>
            <a:ext cx="5686425" cy="2895600"/>
          </a:xfrm>
          <a:prstGeom prst="roundRect">
            <a:avLst>
              <a:gd name="adj" fmla="val 2527"/>
            </a:avLst>
          </a:prstGeom>
        </p:spPr>
      </p:pic>
      <p:pic>
        <p:nvPicPr>
          <p:cNvPr id="3074" name="Picture 2" descr="http://words.mixedbredie.net/wp-content/uploads/2011/12/grocery_list_ic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304800"/>
            <a:ext cx="2895600" cy="2895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91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380" y="4786952"/>
            <a:ext cx="4777528" cy="820600"/>
          </a:xfrm>
        </p:spPr>
        <p:txBody>
          <a:bodyPr/>
          <a:lstStyle/>
          <a:p>
            <a:r>
              <a:rPr lang="en-US" dirty="0" smtClean="0"/>
              <a:t>Styling 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06380" y="5714024"/>
            <a:ext cx="47775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Basic Gr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897" y="1081812"/>
            <a:ext cx="3134780" cy="307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Basic Grey"/>
          <p:cNvSpPr>
            <a:spLocks noChangeAspect="1" noChangeArrowheads="1"/>
          </p:cNvSpPr>
          <p:nvPr/>
        </p:nvSpPr>
        <p:spPr bwMode="auto">
          <a:xfrm>
            <a:off x="63500" y="-1501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Basic Gr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77" y="1616352"/>
            <a:ext cx="3134778" cy="31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asic Gr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077" y="1616352"/>
            <a:ext cx="3155135" cy="31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94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52416"/>
            <a:ext cx="8938472" cy="820600"/>
          </a:xfrm>
        </p:spPr>
        <p:txBody>
          <a:bodyPr/>
          <a:lstStyle/>
          <a:p>
            <a:r>
              <a:rPr lang="en-US" dirty="0" smtClean="0"/>
              <a:t>Styling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35" y="1247775"/>
            <a:ext cx="53054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Text-related properties define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Fonts, </a:t>
            </a:r>
            <a:r>
              <a:rPr lang="en-US" dirty="0" smtClean="0"/>
              <a:t>colors</a:t>
            </a:r>
            <a:r>
              <a:rPr lang="en-US" dirty="0"/>
              <a:t>, </a:t>
            </a:r>
            <a:r>
              <a:rPr lang="en-US" dirty="0" smtClean="0"/>
              <a:t>text overflow, paragraphs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Borders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Rounded corners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Backgrounds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Images, gradients, multiple images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Opacity – 0%...100%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Styling lists, forms, tables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2867402"/>
            <a:ext cx="36576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47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https://softuni.bg/courses/web-fundamentals/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CSS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HTML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CSS Styling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en-US" sz="3200" dirty="0"/>
              <a:t> – specifies the color of the </a:t>
            </a:r>
            <a:r>
              <a:rPr lang="en-US" sz="3200" dirty="0" smtClean="0"/>
              <a:t>text, e.g.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#A5E733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200" dirty="0"/>
              <a:t> – size of font: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x-small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small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medium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large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x-large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smaller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larger</a:t>
            </a:r>
            <a:r>
              <a:rPr lang="en-US" sz="3200" dirty="0"/>
              <a:t> or numeric value</a:t>
            </a:r>
          </a:p>
          <a:p>
            <a:pPr>
              <a:lnSpc>
                <a:spcPct val="110000"/>
              </a:lnSpc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lang="en-US" sz="3200" dirty="0"/>
              <a:t> – comma separated font names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dirty="0"/>
              <a:t>Example</a:t>
            </a:r>
            <a:r>
              <a:rPr lang="en-US" sz="3000" dirty="0" smtClean="0"/>
              <a:t>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"Times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Roman"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Verdana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sans-serif</a:t>
            </a:r>
            <a:r>
              <a:rPr lang="en-US" sz="3000" dirty="0"/>
              <a:t>, etc. 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dirty="0"/>
              <a:t>The browser loads the first one that is available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3000" dirty="0"/>
              <a:t>There should always be at least one generic </a:t>
            </a:r>
            <a:r>
              <a:rPr lang="en-US" sz="3000" dirty="0" smtClean="0"/>
              <a:t>font, e.g.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sans-serif</a:t>
            </a:r>
            <a:r>
              <a:rPr lang="en-US" sz="3000" dirty="0" smtClean="0"/>
              <a:t>“, 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serif</a:t>
            </a:r>
            <a:r>
              <a:rPr lang="en-US" sz="3000" dirty="0"/>
              <a:t>”, 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cursive</a:t>
            </a:r>
            <a:r>
              <a:rPr lang="en-US" sz="3000" dirty="0"/>
              <a:t>”, 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fantasy</a:t>
            </a:r>
            <a:r>
              <a:rPr lang="en-US" sz="3000" dirty="0"/>
              <a:t>”, </a:t>
            </a:r>
            <a:r>
              <a:rPr lang="en-US" sz="3000" noProof="1" smtClean="0"/>
              <a:t>“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</a:rPr>
              <a:t>monospace</a:t>
            </a:r>
            <a:r>
              <a:rPr lang="en-US" sz="3000" noProof="1" smtClean="0"/>
              <a:t>”</a:t>
            </a:r>
          </a:p>
          <a:p>
            <a:pPr>
              <a:lnSpc>
                <a:spcPct val="110000"/>
              </a:lnSpc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font-weight</a:t>
            </a:r>
            <a:r>
              <a:rPr lang="en-US" sz="3200" dirty="0" smtClean="0"/>
              <a:t> – can </a:t>
            </a:r>
            <a:r>
              <a:rPr lang="en-US" sz="3200" dirty="0"/>
              <a:t>be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bold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bolder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lighter</a:t>
            </a:r>
            <a:r>
              <a:rPr lang="en-US" sz="3200" dirty="0"/>
              <a:t> or a number in range [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100</a:t>
            </a:r>
            <a:r>
              <a:rPr lang="en-US" sz="3200" dirty="0"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200" dirty="0"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900</a:t>
            </a:r>
            <a:r>
              <a:rPr lang="en-US" sz="3200" dirty="0"/>
              <a:t>]</a:t>
            </a: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Rules for Fonts and Paragraphs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38952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font-style</a:t>
            </a:r>
            <a:r>
              <a:rPr lang="en-US" sz="3200" dirty="0" smtClean="0"/>
              <a:t> – styles the font (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normal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italic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oblique</a:t>
            </a:r>
            <a:r>
              <a:rPr lang="en-US" sz="3200" dirty="0" smtClean="0"/>
              <a:t>)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sz="3200" dirty="0" smtClean="0"/>
              <a:t> – decorates the text</a:t>
            </a:r>
          </a:p>
          <a:p>
            <a:pPr lvl="1">
              <a:defRPr/>
            </a:pPr>
            <a:r>
              <a:rPr lang="en-US" sz="3000" dirty="0" smtClean="0"/>
              <a:t>Values: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none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underline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line-trough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overline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3200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sz="3000" dirty="0" smtClean="0"/>
              <a:t>Values: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left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right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center</a:t>
            </a:r>
            <a:r>
              <a:rPr lang="en-US" sz="3000" dirty="0" smtClean="0"/>
              <a:t>,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justify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3200" dirty="0" smtClean="0"/>
              <a:t> </a:t>
            </a:r>
            <a:r>
              <a:rPr lang="en-US" sz="3200" dirty="0"/>
              <a:t>– defines the </a:t>
            </a:r>
            <a:r>
              <a:rPr lang="en-US" sz="3200" dirty="0" smtClean="0"/>
              <a:t>height of the font, e.g.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20px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text-indent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en-US" sz="3200" dirty="0" smtClean="0"/>
              <a:t>indents the start of the paragraph</a:t>
            </a:r>
          </a:p>
          <a:p>
            <a:pPr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letter-spacing</a:t>
            </a:r>
            <a:r>
              <a:rPr lang="bg-BG" sz="3200" dirty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word-spacing</a:t>
            </a:r>
          </a:p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text-transform</a:t>
            </a:r>
            <a:r>
              <a:rPr lang="en-US" sz="3200" dirty="0"/>
              <a:t> –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uppercase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lowercase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capitalize</a:t>
            </a:r>
            <a:endParaRPr lang="bg-BG" sz="3200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and Paragraphs (2)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0691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38238" y="2452300"/>
            <a:ext cx="9985374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italic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8238" y="3877378"/>
            <a:ext cx="9985374" cy="25075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font-variant: normal;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verdana;</a:t>
            </a:r>
          </a:p>
        </p:txBody>
      </p:sp>
    </p:spTree>
    <p:extLst>
      <p:ext uri="{BB962C8B-B14F-4D97-AF65-F5344CB8AC3E}">
        <p14:creationId xmlns:p14="http://schemas.microsoft.com/office/powerpoint/2010/main" val="2579713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>
            <a:normAutofit fontScale="92500"/>
          </a:bodyPr>
          <a:lstStyle/>
          <a:p>
            <a:pPr fontAlgn="base">
              <a:defRPr/>
            </a:pP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What it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</a:rPr>
              <a:t>actually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</a:rPr>
              <a:t>does?</a:t>
            </a:r>
          </a:p>
          <a:p>
            <a:pPr lvl="1" fontAlgn="base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vertical-align</a:t>
            </a:r>
            <a:r>
              <a:rPr lang="en-US" dirty="0" smtClean="0"/>
              <a:t> only </a:t>
            </a:r>
            <a:r>
              <a:rPr lang="en-US" dirty="0"/>
              <a:t>applies to inline or inline-block elements</a:t>
            </a:r>
          </a:p>
          <a:p>
            <a:pPr lvl="1" fontAlgn="base"/>
            <a:r>
              <a:rPr lang="en-US" dirty="0" smtClean="0"/>
              <a:t>Affects </a:t>
            </a: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alignment of the element itself</a:t>
            </a:r>
            <a:r>
              <a:rPr lang="en-US" dirty="0"/>
              <a:t>, not its </a:t>
            </a:r>
            <a:r>
              <a:rPr lang="en-US" dirty="0" smtClean="0"/>
              <a:t>contents</a:t>
            </a:r>
            <a:endParaRPr lang="en-US" dirty="0"/>
          </a:p>
          <a:p>
            <a:pPr lvl="1" fontAlgn="base"/>
            <a:r>
              <a:rPr lang="en-US" dirty="0" smtClean="0"/>
              <a:t>For </a:t>
            </a:r>
            <a:r>
              <a:rPr lang="en-US" dirty="0"/>
              <a:t>table </a:t>
            </a:r>
            <a:r>
              <a:rPr lang="en-US" dirty="0" smtClean="0"/>
              <a:t>cells, </a:t>
            </a:r>
            <a:r>
              <a:rPr lang="en-US" dirty="0"/>
              <a:t>the alignment affects the cell contents, not the </a:t>
            </a:r>
            <a:r>
              <a:rPr lang="en-US" dirty="0" smtClean="0"/>
              <a:t>cell</a:t>
            </a:r>
          </a:p>
          <a:p>
            <a:pPr fontAlgn="base"/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</a:rPr>
              <a:t>What it does NOT do?</a:t>
            </a:r>
          </a:p>
          <a:p>
            <a:pPr lvl="1" fontAlgn="base"/>
            <a:r>
              <a:rPr lang="en-US" dirty="0" smtClean="0"/>
              <a:t>All the elements inside the vertically aligned element change their vertical position</a:t>
            </a:r>
            <a:endParaRPr lang="en-US" dirty="0">
              <a:hlinkClick r:id="rId2"/>
            </a:endParaRPr>
          </a:p>
          <a:p>
            <a:pPr fontAlgn="base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://www.impressivewebs.com/css-vertical-align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fontAlgn="base"/>
            <a:r>
              <a:rPr lang="en-US" dirty="0">
                <a:hlinkClick r:id="rId3"/>
              </a:rPr>
              <a:t>http://blog.themeforest.net/tutorials/vertical-centering-with-css/</a:t>
            </a:r>
            <a:endParaRPr lang="en-US" dirty="0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Vertical Align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02754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240" y="3522800"/>
            <a:ext cx="7374416" cy="820600"/>
          </a:xfrm>
        </p:spPr>
        <p:txBody>
          <a:bodyPr/>
          <a:lstStyle/>
          <a:p>
            <a:r>
              <a:rPr lang="en-US" dirty="0" smtClean="0"/>
              <a:t>Text-Related </a:t>
            </a:r>
            <a:r>
              <a:rPr lang="en-US" dirty="0"/>
              <a:t>Properties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69684" y="4419600"/>
            <a:ext cx="3253528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5058" name="Picture 2" descr="http://icons2.iconarchive.com/icons/laurent-baumann/blend/256/Document-Fon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4858">
            <a:off x="1860812" y="871801"/>
            <a:ext cx="2559088" cy="2559088"/>
          </a:xfrm>
          <a:prstGeom prst="rect">
            <a:avLst/>
          </a:prstGeom>
          <a:noFill/>
        </p:spPr>
      </p:pic>
      <p:pic>
        <p:nvPicPr>
          <p:cNvPr id="45060" name="Picture 4" descr="http://www.iconspedia.com/uploads/99169089011124817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5406">
            <a:off x="7610002" y="753590"/>
            <a:ext cx="2438400" cy="2438400"/>
          </a:xfrm>
          <a:prstGeom prst="rect">
            <a:avLst/>
          </a:prstGeom>
          <a:noFill/>
        </p:spPr>
      </p:pic>
      <p:pic>
        <p:nvPicPr>
          <p:cNvPr id="45062" name="Picture 6" descr="http://www.harborsign.com/Images/font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2" y="533400"/>
            <a:ext cx="1943262" cy="2502086"/>
          </a:xfrm>
          <a:prstGeom prst="rect">
            <a:avLst/>
          </a:prstGeom>
          <a:solidFill>
            <a:srgbClr val="FFFFFF"/>
          </a:solidFill>
          <a:scene3d>
            <a:camera prst="perspectiveAbove"/>
            <a:lightRig rig="threePt" dir="t"/>
          </a:scene3d>
        </p:spPr>
      </p:pic>
      <p:pic>
        <p:nvPicPr>
          <p:cNvPr id="45064" name="Picture 8" descr="http://machintsandtips.com/wp-content/uploads/2009/09/fon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268">
            <a:off x="8479173" y="4608271"/>
            <a:ext cx="1405722" cy="1626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78" name="Picture 2" descr="http://www.soget.com/images/icone/font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1383">
            <a:off x="2441113" y="4651339"/>
            <a:ext cx="1335070" cy="1569476"/>
          </a:xfrm>
          <a:prstGeom prst="roundRect">
            <a:avLst>
              <a:gd name="adj" fmla="val 4639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70539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2" cy="5570355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font-face</a:t>
            </a:r>
            <a:r>
              <a:rPr lang="en-US" dirty="0"/>
              <a:t> </a:t>
            </a:r>
            <a:r>
              <a:rPr lang="en-US" dirty="0" smtClean="0"/>
              <a:t>to declare external fonts</a:t>
            </a:r>
          </a:p>
          <a:p>
            <a:r>
              <a:rPr lang="en-US" dirty="0" smtClean="0"/>
              <a:t>Call font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font-family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Use font embedding</a:t>
            </a:r>
            <a:br>
              <a:rPr lang="en-US" dirty="0" smtClean="0"/>
            </a:br>
            <a:r>
              <a:rPr lang="en-US" dirty="0" smtClean="0"/>
              <a:t>instead of images</a:t>
            </a:r>
          </a:p>
          <a:p>
            <a:r>
              <a:rPr lang="en-US" dirty="0" smtClean="0"/>
              <a:t>Supported font</a:t>
            </a:r>
            <a:br>
              <a:rPr lang="en-US" dirty="0" smtClean="0"/>
            </a:br>
            <a:r>
              <a:rPr lang="en-US" dirty="0" smtClean="0"/>
              <a:t>formats:</a:t>
            </a:r>
          </a:p>
          <a:p>
            <a:pPr lvl="1"/>
            <a:r>
              <a:rPr lang="en-US" dirty="0" smtClean="0"/>
              <a:t>TTF, OTF, WOFF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Embedding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646612" y="2967177"/>
            <a:ext cx="6705600" cy="3195637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@font-face {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SketchRockwell;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src: url('SketchRockwell-Bold.ttf');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SketchRockwell;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3.2em;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173095">
            <a:off x="7440758" y="1660828"/>
            <a:ext cx="3504424" cy="10405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92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1361</Words>
  <Application>Microsoft Office PowerPoint</Application>
  <PresentationFormat>Custom</PresentationFormat>
  <Paragraphs>287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CSS Presentation</vt:lpstr>
      <vt:lpstr>Table of Contents</vt:lpstr>
      <vt:lpstr>Text-Related CSS Properties</vt:lpstr>
      <vt:lpstr>CSS Rules for Fonts and Paragraphs</vt:lpstr>
      <vt:lpstr>CSS Rules for Fonts and Paragraphs (2)</vt:lpstr>
      <vt:lpstr>Shorthand Font Property</vt:lpstr>
      <vt:lpstr>Vertical Align</vt:lpstr>
      <vt:lpstr>Text-Related Properties</vt:lpstr>
      <vt:lpstr>Font Embedding</vt:lpstr>
      <vt:lpstr>Text Shadow</vt:lpstr>
      <vt:lpstr>Text Overflow</vt:lpstr>
      <vt:lpstr>Word Wrapping</vt:lpstr>
      <vt:lpstr>More Fonts</vt:lpstr>
      <vt:lpstr>Borders</vt:lpstr>
      <vt:lpstr>Borders</vt:lpstr>
      <vt:lpstr>Border Shorthand Property</vt:lpstr>
      <vt:lpstr>Borders</vt:lpstr>
      <vt:lpstr>Box Shadow</vt:lpstr>
      <vt:lpstr>Rounded Corners</vt:lpstr>
      <vt:lpstr>Other Border Styles</vt:lpstr>
      <vt:lpstr>Background  Properties</vt:lpstr>
      <vt:lpstr>Backgrounds</vt:lpstr>
      <vt:lpstr>Backgrounds (2)</vt:lpstr>
      <vt:lpstr>Background Shorthand Property</vt:lpstr>
      <vt:lpstr>Background-image or &lt;img&gt;?</vt:lpstr>
      <vt:lpstr>Background Styles</vt:lpstr>
      <vt:lpstr>Gradient Backgrounds</vt:lpstr>
      <vt:lpstr>Gradient Background </vt:lpstr>
      <vt:lpstr>Multiple Backgrounds</vt:lpstr>
      <vt:lpstr>Multiple Backgrounds</vt:lpstr>
      <vt:lpstr>Opacity</vt:lpstr>
      <vt:lpstr>Opacity</vt:lpstr>
      <vt:lpstr>Opacity</vt:lpstr>
      <vt:lpstr>Styling Lists</vt:lpstr>
      <vt:lpstr>Styling Forms</vt:lpstr>
      <vt:lpstr>Styling Tables</vt:lpstr>
      <vt:lpstr>Summary</vt:lpstr>
      <vt:lpstr>CSS Presentation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subject>Software Development Course</dc:subject>
  <dc:creator/>
  <cp:keywords>CSS Typography, Fonts, Spacing, Borders, Backgrounds, Opacity, CSS, Web,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2014-06-23T08:11:54Z</dcterms:modified>
  <cp:category>HTML, CSS, Web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