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74" r:id="rId3"/>
    <p:sldId id="394" r:id="rId4"/>
    <p:sldId id="395" r:id="rId5"/>
    <p:sldId id="419" r:id="rId6"/>
    <p:sldId id="422" r:id="rId7"/>
    <p:sldId id="423" r:id="rId8"/>
    <p:sldId id="426" r:id="rId9"/>
    <p:sldId id="424" r:id="rId10"/>
    <p:sldId id="425" r:id="rId11"/>
    <p:sldId id="427" r:id="rId12"/>
    <p:sldId id="420" r:id="rId13"/>
    <p:sldId id="421" r:id="rId14"/>
    <p:sldId id="397" r:id="rId15"/>
    <p:sldId id="428" r:id="rId16"/>
    <p:sldId id="349" r:id="rId17"/>
    <p:sldId id="351" r:id="rId18"/>
    <p:sldId id="352" r:id="rId19"/>
    <p:sldId id="393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FBEEC9"/>
    <a:srgbClr val="D5E4FF"/>
    <a:srgbClr val="CAD7FF"/>
    <a:srgbClr val="CCECFF"/>
    <a:srgbClr val="000000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>
        <p:scale>
          <a:sx n="70" d="100"/>
          <a:sy n="70" d="100"/>
        </p:scale>
        <p:origin x="45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/" TargetMode="External"/><Relationship Id="rId2" Type="http://schemas.openxmlformats.org/officeDocument/2006/relationships/hyperlink" Target="http://getbootstrap.com/css/#gr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component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bootswatch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getbootstrap.com/javascri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www.bootstrapzer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#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85800"/>
            <a:ext cx="7382341" cy="1171552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28801"/>
            <a:ext cx="806814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Front-End Framework for Responsive Web Sites</a:t>
            </a:r>
            <a:endParaRPr lang="en-US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2" descr="http://m.c.lnkd.licdn.com/mpr/mpr/p/1/005/05f/074/18cc7e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53" y="3565515"/>
            <a:ext cx="4762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3921417"/>
            <a:ext cx="1894908" cy="1869472"/>
          </a:xfrm>
          <a:prstGeom prst="roundRect">
            <a:avLst>
              <a:gd name="adj" fmla="val 14822"/>
            </a:avLst>
          </a:prstGeom>
        </p:spPr>
      </p:pic>
      <p:pic>
        <p:nvPicPr>
          <p:cNvPr id="14" name="Picture 13" title="Software University Foundation">
            <a:hlinkClick r:id="rId9" tooltip="Software University Foundation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2" y="1676049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532" y="4758176"/>
            <a:ext cx="9905880" cy="820600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Started with Bootstrap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236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25" y="990600"/>
            <a:ext cx="7019894" cy="34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includes a responsive, mobile first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fluid grid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system</a:t>
            </a:r>
          </a:p>
          <a:p>
            <a:pPr lvl="1"/>
            <a:r>
              <a:rPr lang="en-US" dirty="0" smtClean="0"/>
              <a:t>Scales up to 12 columns as the screen size increases</a:t>
            </a:r>
          </a:p>
          <a:p>
            <a:pPr lvl="1"/>
            <a:r>
              <a:rPr lang="en-US" dirty="0" smtClean="0"/>
              <a:t>Uses predefined CSS classes for layout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6" y="3429000"/>
            <a:ext cx="10366376" cy="2781508"/>
          </a:xfrm>
          <a:prstGeom prst="roundRect">
            <a:avLst>
              <a:gd name="adj" fmla="val 1421"/>
            </a:avLst>
          </a:prstGeom>
        </p:spPr>
      </p:pic>
    </p:spTree>
    <p:extLst>
      <p:ext uri="{BB962C8B-B14F-4D97-AF65-F5344CB8AC3E}">
        <p14:creationId xmlns:p14="http://schemas.microsoft.com/office/powerpoint/2010/main" val="597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designed to support 4 types of devices: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Extra small devices </a:t>
            </a:r>
            <a:r>
              <a:rPr lang="en-US" dirty="0" smtClean="0"/>
              <a:t>like smart phones (width &lt; 768px)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Small devices </a:t>
            </a:r>
            <a:r>
              <a:rPr lang="en-US" dirty="0"/>
              <a:t>like tablets (width </a:t>
            </a:r>
            <a:r>
              <a:rPr lang="en-US" dirty="0" smtClean="0"/>
              <a:t>≥ 768px)</a:t>
            </a:r>
            <a:r>
              <a:rPr lang="en-US" dirty="0"/>
              <a:t>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Medium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devices </a:t>
            </a:r>
            <a:r>
              <a:rPr lang="en-US" dirty="0"/>
              <a:t>like desktop computers (width ≥ 992px</a:t>
            </a:r>
            <a:r>
              <a:rPr lang="en-US" dirty="0" smtClean="0"/>
              <a:t>)</a:t>
            </a:r>
            <a:r>
              <a:rPr lang="en-US" dirty="0"/>
              <a:t>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Large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devices </a:t>
            </a:r>
            <a:r>
              <a:rPr lang="en-US" dirty="0"/>
              <a:t>like </a:t>
            </a:r>
            <a:r>
              <a:rPr lang="en-US" dirty="0" smtClean="0"/>
              <a:t>large desktops </a:t>
            </a:r>
            <a:r>
              <a:rPr lang="en-US" dirty="0"/>
              <a:t>(width ≥ 1200px</a:t>
            </a:r>
            <a:r>
              <a:rPr lang="en-US" dirty="0" smtClean="0"/>
              <a:t>)</a:t>
            </a:r>
            <a:r>
              <a:rPr lang="en-US" dirty="0"/>
              <a:t>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lg</a:t>
            </a:r>
            <a:endParaRPr lang="en-US" dirty="0" smtClean="0"/>
          </a:p>
          <a:p>
            <a:r>
              <a:rPr lang="en-US" dirty="0" smtClean="0"/>
              <a:t>It may define column spans for different screen sizes</a:t>
            </a:r>
          </a:p>
          <a:p>
            <a:pPr lvl="1"/>
            <a:r>
              <a:rPr lang="en-US" dirty="0" smtClean="0"/>
              <a:t>Show / hide columns (e.g. hide the sidebar n smart phones)</a:t>
            </a:r>
          </a:p>
          <a:p>
            <a:pPr lvl="1"/>
            <a:r>
              <a:rPr lang="en-US" dirty="0" smtClean="0"/>
              <a:t>Done through </a:t>
            </a:r>
            <a:r>
              <a:rPr lang="en-US" dirty="0"/>
              <a:t>CSS </a:t>
            </a:r>
            <a:r>
              <a:rPr lang="en-US" dirty="0" smtClean="0"/>
              <a:t>classes, </a:t>
            </a:r>
            <a:r>
              <a:rPr lang="en-US" dirty="0"/>
              <a:t>no additional CSS</a:t>
            </a:r>
            <a:r>
              <a:rPr lang="en-US" dirty="0" smtClean="0"/>
              <a:t>, no JavaScript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Screen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Put everything in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.container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.col-sm-9</a:t>
            </a:r>
            <a:r>
              <a:rPr lang="en-US" sz="3200" dirty="0"/>
              <a:t> to use 9 columns for tablets and larger screens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col-lg-3</a:t>
            </a:r>
            <a:r>
              <a:rPr lang="en-US" sz="3200" dirty="0" smtClean="0"/>
              <a:t> </a:t>
            </a:r>
            <a:r>
              <a:rPr lang="en-US" sz="3200" dirty="0"/>
              <a:t>to use </a:t>
            </a:r>
            <a:r>
              <a:rPr lang="en-US" sz="3200" dirty="0" smtClean="0"/>
              <a:t>3 </a:t>
            </a:r>
            <a:r>
              <a:rPr lang="en-US" sz="3200" dirty="0"/>
              <a:t>columns for </a:t>
            </a:r>
            <a:r>
              <a:rPr lang="en-US" sz="3200" dirty="0" smtClean="0"/>
              <a:t>desktops and larger screens</a:t>
            </a:r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Bootstrap Grid: CSS Classes</a:t>
            </a:r>
            <a:endParaRPr lang="bg-BG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3352800"/>
            <a:ext cx="5334000" cy="3054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class="container"&gt;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class="row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="col-sm-9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Main Content&lt;/div&gt;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 class="col-sm-3"&gt;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3012" y="3936102"/>
            <a:ext cx="20574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  <p:sp>
        <p:nvSpPr>
          <p:cNvPr id="7" name="Rectangle 6"/>
          <p:cNvSpPr/>
          <p:nvPr/>
        </p:nvSpPr>
        <p:spPr>
          <a:xfrm>
            <a:off x="8686769" y="3433761"/>
            <a:ext cx="1676400" cy="10620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b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96204" y="3433973"/>
            <a:ext cx="1155968" cy="1061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Aside</a:t>
            </a: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4012" y="3352800"/>
            <a:ext cx="1249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Tablet+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23012" y="5536302"/>
            <a:ext cx="2054171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  <p:sp>
        <p:nvSpPr>
          <p:cNvPr id="15" name="Rectangle 14"/>
          <p:cNvSpPr/>
          <p:nvPr/>
        </p:nvSpPr>
        <p:spPr>
          <a:xfrm>
            <a:off x="8683540" y="4724400"/>
            <a:ext cx="1676400" cy="10620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 Content</a:t>
            </a: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3538" y="5782765"/>
            <a:ext cx="1676401" cy="541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Aside</a:t>
            </a: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6812" y="495300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Smartphone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475412" y="3957935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(sm, md, lg)</a:t>
            </a:r>
            <a:endParaRPr lang="en-US" noProof="1"/>
          </a:p>
        </p:txBody>
      </p:sp>
      <p:sp>
        <p:nvSpPr>
          <p:cNvPr id="21" name="TextBox 20"/>
          <p:cNvSpPr txBox="1"/>
          <p:nvPr/>
        </p:nvSpPr>
        <p:spPr>
          <a:xfrm>
            <a:off x="6932612" y="5562600"/>
            <a:ext cx="622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(xs)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376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1604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84" y="744022"/>
            <a:ext cx="6758728" cy="39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Bootstrap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Powerful front-end framework for responsive Web sites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cs typeface="Consolas" panose="020B0609020204030204" pitchFamily="49" charset="0"/>
              </a:rPr>
              <a:t>Defined ready-to-use CSS classes and UI components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cs typeface="Consolas" panose="020B0609020204030204" pitchFamily="49" charset="0"/>
              </a:rPr>
              <a:t>Bootstrap fluid grid system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cs typeface="Consolas" panose="020B0609020204030204" pitchFamily="49" charset="0"/>
              </a:rPr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.container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.row</a:t>
            </a:r>
            <a:r>
              <a:rPr lang="en-US" dirty="0" smtClean="0">
                <a:cs typeface="Consolas" panose="020B0609020204030204" pitchFamily="49" charset="0"/>
              </a:rPr>
              <a:t> div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cs typeface="Consolas" panose="020B0609020204030204" pitchFamily="49" charset="0"/>
              </a:rPr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.col-xs-5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.col-md-3</a:t>
            </a:r>
            <a:r>
              <a:rPr lang="en-US" dirty="0" smtClean="0">
                <a:cs typeface="Consolas" panose="020B0609020204030204" pitchFamily="49" charset="0"/>
              </a:rPr>
              <a:t>, …</a:t>
            </a:r>
          </a:p>
          <a:p>
            <a:pPr lvl="1">
              <a:lnSpc>
                <a:spcPct val="110000"/>
              </a:lnSpc>
            </a:pP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429000"/>
            <a:ext cx="2819400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Started with Bootstrap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 Grid System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</a:t>
            </a:r>
            <a:r>
              <a:rPr lang="en-US" dirty="0" smtClean="0"/>
              <a:t>of Contents </a:t>
            </a:r>
            <a:endParaRPr lang="bg-BG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608817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3936298"/>
            <a:ext cx="6663506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4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08120"/>
            <a:ext cx="8938472" cy="820600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57" y="1054046"/>
            <a:ext cx="7583382" cy="3591698"/>
          </a:xfrm>
          <a:prstGeom prst="roundRect">
            <a:avLst>
              <a:gd name="adj" fmla="val 1170"/>
            </a:avLst>
          </a:prstGeom>
        </p:spPr>
      </p:pic>
    </p:spTree>
    <p:extLst>
      <p:ext uri="{BB962C8B-B14F-4D97-AF65-F5344CB8AC3E}">
        <p14:creationId xmlns:p14="http://schemas.microsoft.com/office/powerpoint/2010/main" val="38935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Bootstrap is a front-end framework for responsive Web sites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Developed by former Twitter employees (a.k.a. Twitter Bootstrap)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Open-source, available at </a:t>
            </a:r>
            <a:r>
              <a:rPr lang="en-US" noProof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github.com/twbs/bootstrap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Dramatically simplifies the development of responsive sites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Built on 12-column fluid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grid system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Manages most of your UI: typography, lists, tables, forms, buttons, images, navigations, alerts, pagination, panels, etc.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Official site: </a:t>
            </a:r>
            <a:r>
              <a:rPr lang="en-US" dirty="0" smtClean="0">
                <a:hlinkClick r:id="rId3"/>
              </a:rPr>
              <a:t>http://getbootstrap.com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Bootstrap?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hlinkClick r:id="rId2"/>
              </a:rPr>
              <a:t>Grid </a:t>
            </a:r>
            <a:r>
              <a:rPr lang="en-US" dirty="0" smtClean="0">
                <a:hlinkClick r:id="rId2"/>
              </a:rPr>
              <a:t>system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12-column fluid grid system for phones / tablets / desktops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Predefined UI </a:t>
            </a:r>
            <a:r>
              <a:rPr lang="en-US" dirty="0"/>
              <a:t>design </a:t>
            </a:r>
            <a:r>
              <a:rPr lang="en-US" dirty="0" smtClean="0">
                <a:hlinkClick r:id="rId3"/>
              </a:rPr>
              <a:t>CSS styles </a:t>
            </a:r>
            <a:r>
              <a:rPr lang="en-US" dirty="0"/>
              <a:t>for the most page </a:t>
            </a:r>
            <a:r>
              <a:rPr lang="en-US" dirty="0" smtClean="0"/>
              <a:t>elements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Typography: headings, subheadings, fonts, colors, lists, etc.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Tables, forms and controls, buttons, image shapes, etc.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4"/>
              </a:rPr>
              <a:t>Components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Glyph icons, dropdowns, button groups, input groups, tabs, navigation bars (site headers), </a:t>
            </a:r>
            <a:r>
              <a:rPr lang="en-US" dirty="0" err="1" smtClean="0"/>
              <a:t>breadcrumps</a:t>
            </a:r>
            <a:r>
              <a:rPr lang="en-US" dirty="0" smtClean="0"/>
              <a:t>, pagers, labels, badges, </a:t>
            </a:r>
            <a:r>
              <a:rPr lang="en-US" dirty="0" err="1" smtClean="0"/>
              <a:t>jumbotrons</a:t>
            </a:r>
            <a:r>
              <a:rPr lang="en-US" dirty="0" smtClean="0"/>
              <a:t> (showcases), thumbnails, alerts, list groups,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 </a:t>
            </a:r>
            <a:r>
              <a:rPr lang="en-US" dirty="0" smtClean="0">
                <a:hlinkClick r:id="rId2"/>
              </a:rPr>
              <a:t>JavaScript extensions</a:t>
            </a:r>
            <a:r>
              <a:rPr lang="en-US" dirty="0"/>
              <a:t> (jQuery plugins)</a:t>
            </a:r>
          </a:p>
          <a:p>
            <a:pPr lvl="1"/>
            <a:r>
              <a:rPr lang="en-US" dirty="0" smtClean="0"/>
              <a:t>Modal popup dialogs</a:t>
            </a:r>
          </a:p>
          <a:p>
            <a:pPr lvl="1"/>
            <a:r>
              <a:rPr lang="en-US" dirty="0" smtClean="0"/>
              <a:t>Tooltips</a:t>
            </a:r>
            <a:r>
              <a:rPr lang="bg-BG" dirty="0" smtClean="0"/>
              <a:t> </a:t>
            </a:r>
            <a:r>
              <a:rPr lang="en-US" dirty="0" smtClean="0"/>
              <a:t>and popovers</a:t>
            </a:r>
          </a:p>
          <a:p>
            <a:pPr lvl="1"/>
            <a:r>
              <a:rPr lang="en-US" dirty="0" smtClean="0"/>
              <a:t>Alerts</a:t>
            </a:r>
          </a:p>
          <a:p>
            <a:pPr lvl="1"/>
            <a:r>
              <a:rPr lang="en-US" dirty="0" smtClean="0"/>
              <a:t>Special buttons</a:t>
            </a:r>
          </a:p>
          <a:p>
            <a:pPr lvl="1"/>
            <a:r>
              <a:rPr lang="en-US" dirty="0" smtClean="0"/>
              <a:t>Accordion</a:t>
            </a:r>
          </a:p>
          <a:p>
            <a:pPr lvl="1"/>
            <a:r>
              <a:rPr lang="en-US" dirty="0" smtClean="0"/>
              <a:t>Carousel</a:t>
            </a:r>
          </a:p>
          <a:p>
            <a:r>
              <a:rPr lang="en-US" dirty="0"/>
              <a:t>Bootstrap themes: </a:t>
            </a:r>
            <a:r>
              <a:rPr lang="en-US" dirty="0" smtClean="0">
                <a:hlinkClick r:id="rId3"/>
              </a:rPr>
              <a:t>bootswatch.com</a:t>
            </a:r>
            <a:r>
              <a:rPr lang="en-US" dirty="0"/>
              <a:t>, </a:t>
            </a:r>
            <a:r>
              <a:rPr lang="en-US" dirty="0" smtClean="0">
                <a:hlinkClick r:id="rId4"/>
              </a:rPr>
              <a:t>bootstrapzero.com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Features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993452"/>
            <a:ext cx="5027722" cy="1883348"/>
          </a:xfrm>
          <a:prstGeom prst="roundRect">
            <a:avLst>
              <a:gd name="adj" fmla="val 27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5198842"/>
            <a:ext cx="6767400" cy="516158"/>
          </a:xfrm>
          <a:prstGeom prst="roundRect">
            <a:avLst>
              <a:gd name="adj" fmla="val 27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12" y="1943100"/>
            <a:ext cx="4914900" cy="800100"/>
          </a:xfrm>
          <a:prstGeom prst="roundRect">
            <a:avLst>
              <a:gd name="adj" fmla="val 27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56" y="3416045"/>
            <a:ext cx="3105164" cy="706529"/>
          </a:xfrm>
          <a:prstGeom prst="roundRect">
            <a:avLst>
              <a:gd name="adj" fmla="val 27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2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Bootstrap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86" y="642162"/>
            <a:ext cx="4275724" cy="38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2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236" y="4758176"/>
            <a:ext cx="8938472" cy="820600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236" y="5636344"/>
            <a:ext cx="8938472" cy="688256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32" y="1563209"/>
            <a:ext cx="8381880" cy="27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Download Bootstrap from:</a:t>
            </a:r>
          </a:p>
          <a:p>
            <a:pPr lvl="1"/>
            <a:r>
              <a:rPr lang="en-US" sz="2800" dirty="0">
                <a:hlinkClick r:id="rId2"/>
              </a:rPr>
              <a:t>http://getbootstrap.com/getting-started/#</a:t>
            </a:r>
            <a:r>
              <a:rPr lang="en-US" sz="2800" dirty="0" smtClean="0">
                <a:hlinkClick r:id="rId2"/>
              </a:rPr>
              <a:t>download</a:t>
            </a:r>
            <a:endParaRPr lang="en-US" sz="2800" dirty="0" smtClean="0"/>
          </a:p>
          <a:p>
            <a:r>
              <a:rPr lang="en-US" sz="3200" dirty="0" smtClean="0"/>
              <a:t>Creating and Bootstrap-based HTML page: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</a:t>
            </a:r>
            <a:r>
              <a:rPr lang="en-US" dirty="0" smtClean="0"/>
              <a:t>Started with Bootstrap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826" y="3232451"/>
            <a:ext cx="106695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 href="css/bootstrap.min.css" rel="stylesheet"&gt;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 src="https://ajax.googleapis.com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ajax/libs/jquery/1.11.0/jquery.min.js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 src="js/bootstrap.min.js"&gt;&lt;/script&gt;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0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770</Words>
  <Application>Microsoft Office PowerPoint</Application>
  <PresentationFormat>Custom</PresentationFormat>
  <Paragraphs>140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Bootstrap</vt:lpstr>
      <vt:lpstr>Table of Contents </vt:lpstr>
      <vt:lpstr>Bootstrap</vt:lpstr>
      <vt:lpstr>What is Bootstrap?</vt:lpstr>
      <vt:lpstr>Bootstrap Features</vt:lpstr>
      <vt:lpstr>Bootstrap Features (2)</vt:lpstr>
      <vt:lpstr>Bootstrap Components</vt:lpstr>
      <vt:lpstr>Bootstrap</vt:lpstr>
      <vt:lpstr>Getting Started with Bootstrap</vt:lpstr>
      <vt:lpstr>Getting Started with Bootstrap</vt:lpstr>
      <vt:lpstr>Bootstrap Grid System</vt:lpstr>
      <vt:lpstr>Bootstrap Screen Sizes</vt:lpstr>
      <vt:lpstr>Bootstrap Grid: CSS Classes</vt:lpstr>
      <vt:lpstr>Bootstrap Grid System</vt:lpstr>
      <vt:lpstr>Summary</vt:lpstr>
      <vt:lpstr>Bootstrap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subject>Software Development Course</dc:subject>
  <dc:creator/>
  <cp:keywords>Bootstrap, CSS, HTML,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2014-06-25T14:01:39Z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