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78"/>
  </p:notesMasterIdLst>
  <p:handoutMasterIdLst>
    <p:handoutMasterId r:id="rId79"/>
  </p:handoutMasterIdLst>
  <p:sldIdLst>
    <p:sldId id="274" r:id="rId3"/>
    <p:sldId id="441" r:id="rId4"/>
    <p:sldId id="487" r:id="rId5"/>
    <p:sldId id="552" r:id="rId6"/>
    <p:sldId id="442" r:id="rId7"/>
    <p:sldId id="443" r:id="rId8"/>
    <p:sldId id="444" r:id="rId9"/>
    <p:sldId id="553" r:id="rId10"/>
    <p:sldId id="451" r:id="rId11"/>
    <p:sldId id="453" r:id="rId12"/>
    <p:sldId id="454" r:id="rId13"/>
    <p:sldId id="457" r:id="rId14"/>
    <p:sldId id="460" r:id="rId15"/>
    <p:sldId id="462" r:id="rId16"/>
    <p:sldId id="466" r:id="rId17"/>
    <p:sldId id="467" r:id="rId18"/>
    <p:sldId id="469" r:id="rId19"/>
    <p:sldId id="554" r:id="rId20"/>
    <p:sldId id="555" r:id="rId21"/>
    <p:sldId id="556" r:id="rId22"/>
    <p:sldId id="557" r:id="rId23"/>
    <p:sldId id="470" r:id="rId24"/>
    <p:sldId id="471" r:id="rId25"/>
    <p:sldId id="473" r:id="rId26"/>
    <p:sldId id="475" r:id="rId27"/>
    <p:sldId id="477" r:id="rId28"/>
    <p:sldId id="488" r:id="rId29"/>
    <p:sldId id="558" r:id="rId30"/>
    <p:sldId id="491" r:id="rId31"/>
    <p:sldId id="493" r:id="rId32"/>
    <p:sldId id="494" r:id="rId33"/>
    <p:sldId id="496" r:id="rId34"/>
    <p:sldId id="497" r:id="rId35"/>
    <p:sldId id="498" r:id="rId36"/>
    <p:sldId id="499" r:id="rId37"/>
    <p:sldId id="502" r:id="rId38"/>
    <p:sldId id="503" r:id="rId39"/>
    <p:sldId id="504" r:id="rId40"/>
    <p:sldId id="505" r:id="rId41"/>
    <p:sldId id="507" r:id="rId42"/>
    <p:sldId id="508" r:id="rId43"/>
    <p:sldId id="509" r:id="rId44"/>
    <p:sldId id="510" r:id="rId45"/>
    <p:sldId id="511" r:id="rId46"/>
    <p:sldId id="512" r:id="rId47"/>
    <p:sldId id="513" r:id="rId48"/>
    <p:sldId id="514" r:id="rId49"/>
    <p:sldId id="515" r:id="rId50"/>
    <p:sldId id="516" r:id="rId51"/>
    <p:sldId id="517" r:id="rId52"/>
    <p:sldId id="520" r:id="rId53"/>
    <p:sldId id="559" r:id="rId54"/>
    <p:sldId id="560" r:id="rId55"/>
    <p:sldId id="561" r:id="rId56"/>
    <p:sldId id="562" r:id="rId57"/>
    <p:sldId id="525" r:id="rId58"/>
    <p:sldId id="526" r:id="rId59"/>
    <p:sldId id="532" r:id="rId60"/>
    <p:sldId id="533" r:id="rId61"/>
    <p:sldId id="534" r:id="rId62"/>
    <p:sldId id="536" r:id="rId63"/>
    <p:sldId id="535" r:id="rId64"/>
    <p:sldId id="537" r:id="rId65"/>
    <p:sldId id="563" r:id="rId66"/>
    <p:sldId id="565" r:id="rId67"/>
    <p:sldId id="539" r:id="rId68"/>
    <p:sldId id="541" r:id="rId69"/>
    <p:sldId id="542" r:id="rId70"/>
    <p:sldId id="543" r:id="rId71"/>
    <p:sldId id="544" r:id="rId72"/>
    <p:sldId id="545" r:id="rId73"/>
    <p:sldId id="551" r:id="rId74"/>
    <p:sldId id="484" r:id="rId75"/>
    <p:sldId id="439" r:id="rId76"/>
    <p:sldId id="440" r:id="rId77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EEDC"/>
    <a:srgbClr val="F2B254"/>
    <a:srgbClr val="F0A22E"/>
    <a:srgbClr val="663606"/>
    <a:srgbClr val="FBEEC9"/>
    <a:srgbClr val="603A14"/>
    <a:srgbClr val="FFFFFF"/>
    <a:srgbClr val="F8DC9E"/>
    <a:srgbClr val="E85C0E"/>
    <a:srgbClr val="BAB398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533" autoAdjust="0"/>
  </p:normalViewPr>
  <p:slideViewPr>
    <p:cSldViewPr>
      <p:cViewPr varScale="1">
        <p:scale>
          <a:sx n="82" d="100"/>
          <a:sy n="82" d="100"/>
        </p:scale>
        <p:origin x="96" y="174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95478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theme" Target="theme/theme1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presProps" Target="pres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notesMaster" Target="notesMasters/notesMaster1.xml"/><Relationship Id="rId8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1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2BA5FF-E97C-4763-852C-F00E8D469A4E}" type="datetimeFigureOut">
              <a:rPr lang="en-US" smtClean="0"/>
              <a:t>17-Jul-14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AABE5A93-BC49-4C30-B338-AC0BEA5CEDCD}" type="datetimeFigureOut">
              <a:rPr lang="en-US" smtClean="0"/>
              <a:t>17-Jul-14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1098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smtClean="0"/>
              <a:t>© Software University Foundation – http://softuni.org This work is licensed under the Creative Commons Attribution-NonCommercial-ShareAlike license.</a:t>
            </a: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A6360D-0382-4AF6-B310-29C85E33C999}" type="slidenum">
              <a:rPr lang="en-US"/>
              <a:pPr/>
              <a:t>17</a:t>
            </a:fld>
            <a:r>
              <a:rPr lang="en-US" dirty="0"/>
              <a:t>##</a:t>
            </a:r>
          </a:p>
        </p:txBody>
      </p:sp>
      <p:sp>
        <p:nvSpPr>
          <p:cNvPr id="541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541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880590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3608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smtClean="0"/>
              <a:t>© Software University Foundation – http://softuni.org This work is licensed under the Creative Commons Attribution-NonCommercial-ShareAlike license.</a:t>
            </a: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D8A042-90CE-46E4-87A2-839A7AF39898}" type="slidenum">
              <a:rPr lang="en-US"/>
              <a:pPr/>
              <a:t>22</a:t>
            </a:fld>
            <a:r>
              <a:rPr lang="en-US" dirty="0"/>
              <a:t>##</a:t>
            </a:r>
          </a:p>
        </p:txBody>
      </p:sp>
      <p:sp>
        <p:nvSpPr>
          <p:cNvPr id="495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495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777052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1254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smtClean="0"/>
              <a:t>© Software University Foundation – http://softuni.org This work is licensed under the Creative Commons Attribution-NonCommercial-ShareAlike license.</a:t>
            </a: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F3D4B5-8203-4FD6-B911-D75742F3CB87}" type="slidenum">
              <a:rPr lang="en-US"/>
              <a:pPr/>
              <a:t>26</a:t>
            </a:fld>
            <a:r>
              <a:rPr lang="en-US" dirty="0"/>
              <a:t>##</a:t>
            </a:r>
          </a:p>
        </p:txBody>
      </p:sp>
      <p:sp>
        <p:nvSpPr>
          <p:cNvPr id="491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491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619949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smtClean="0"/>
              <a:t>© Software University Foundation – http://softuni.org This work is licensed under the Creative Commons Attribution-NonCommercial-ShareAlike license.</a:t>
            </a: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CD18EA-B713-4406-B529-E52DA29F3248}" type="slidenum">
              <a:rPr lang="en-US"/>
              <a:pPr/>
              <a:t>29</a:t>
            </a:fld>
            <a:r>
              <a:rPr lang="en-US" dirty="0"/>
              <a:t>##</a:t>
            </a:r>
          </a:p>
        </p:txBody>
      </p:sp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435802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smtClean="0"/>
              <a:t>© Software University Foundation – http://softuni.org This work is licensed under the Creative Commons Attribution-NonCommercial-ShareAlike license.</a:t>
            </a: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370948-A2CF-4454-B1BF-E194BF1A26BC}" type="slidenum">
              <a:rPr lang="en-US"/>
              <a:pPr/>
              <a:t>32</a:t>
            </a:fld>
            <a:r>
              <a:rPr lang="en-US" dirty="0"/>
              <a:t>##</a:t>
            </a:r>
          </a:p>
        </p:txBody>
      </p:sp>
      <p:sp>
        <p:nvSpPr>
          <p:cNvPr id="442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442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363567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smtClean="0"/>
              <a:t>© Software University Foundation – http://softuni.org This work is licensed under the Creative Commons Attribution-NonCommercial-ShareAlike license.</a:t>
            </a: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AD9E49-ED08-48C3-903D-27238F8ECD77}" type="slidenum">
              <a:rPr lang="en-US"/>
              <a:pPr/>
              <a:t>39</a:t>
            </a:fld>
            <a:r>
              <a:rPr lang="en-US" dirty="0"/>
              <a:t>##</a:t>
            </a:r>
          </a:p>
        </p:txBody>
      </p:sp>
      <p:sp>
        <p:nvSpPr>
          <p:cNvPr id="581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581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52478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smtClean="0"/>
              <a:t>© Software University Foundation – http://softuni.org This work is licensed under the Creative Commons Attribution-NonCommercial-ShareAlike license.</a:t>
            </a: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9479A0-BDBE-4071-837B-4A4AD4FDA879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977472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8738564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3407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83162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221409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16768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7812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smtClean="0"/>
              <a:t>© Software University Foundation – http://softuni.org This work is licensed under the Creative Commons Attribution-NonCommercial-ShareAlike license.</a:t>
            </a: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1C7565E-DDDC-426D-8B7D-F956FBEF309F}" type="slidenum">
              <a:rPr lang="en-US"/>
              <a:pPr/>
              <a:t>4</a:t>
            </a:fld>
            <a:r>
              <a:rPr lang="en-US" dirty="0"/>
              <a:t>##</a:t>
            </a:r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408767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4116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smtClean="0"/>
              <a:t>© Software University Foundation – http://softuni.org This work is licensed under the Creative Commons Attribution-NonCommercial-ShareAlike license.</a:t>
            </a: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1C7565E-DDDC-426D-8B7D-F956FBEF309F}" type="slidenum">
              <a:rPr lang="en-US"/>
              <a:pPr/>
              <a:t>6</a:t>
            </a:fld>
            <a:r>
              <a:rPr lang="en-US" dirty="0"/>
              <a:t>##</a:t>
            </a:r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408767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1828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smtClean="0"/>
              <a:t>© Software University Foundation – http://softuni.org This work is licensed under the Creative Commons Attribution-NonCommercial-ShareAlike license.</a:t>
            </a: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79C66E-5DDF-442F-824E-812718AA564C}" type="slidenum">
              <a:rPr lang="en-US"/>
              <a:pPr/>
              <a:t>10</a:t>
            </a:fld>
            <a:r>
              <a:rPr lang="en-US" dirty="0"/>
              <a:t>##</a:t>
            </a:r>
          </a:p>
        </p:txBody>
      </p:sp>
      <p:sp>
        <p:nvSpPr>
          <p:cNvPr id="442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442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205331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640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smtClean="0"/>
              <a:t>© Software University Foundation – http://softuni.org This work is licensed under the Creative Commons Attribution-NonCommercial-ShareAlike license.</a:t>
            </a: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FFA0E73-83D6-4C48-9C95-D4583FB2310E}" type="slidenum">
              <a:rPr lang="en-US"/>
              <a:pPr/>
              <a:t>13</a:t>
            </a:fld>
            <a:r>
              <a:rPr lang="en-US" dirty="0"/>
              <a:t>##</a:t>
            </a:r>
          </a:p>
        </p:txBody>
      </p:sp>
      <p:sp>
        <p:nvSpPr>
          <p:cNvPr id="462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462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654999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17-Jul-14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 rot="20967018">
            <a:off x="52437" y="3176455"/>
            <a:ext cx="7313295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00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100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4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17-Jul-14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http://www.nakov.com/" TargetMode="External"/><Relationship Id="rId7" Type="http://schemas.openxmlformats.org/officeDocument/2006/relationships/hyperlink" Target="http://softuni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hyperlink" Target="http://creativecommons.org/licenses/by-nc-sa/4.0/" TargetMode="External"/><Relationship Id="rId10" Type="http://schemas.openxmlformats.org/officeDocument/2006/relationships/image" Target="../media/image8.jpeg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://thumbs.imagekind.com/member/e0efd513-821a-48e3-862b-509421fc5dcb/uploadedartwork/650X650/f8cac265-11a0-4002-a577-61c6ca8ab4cc.jpg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http://www.nakov.com/" TargetMode="External"/><Relationship Id="rId7" Type="http://schemas.openxmlformats.org/officeDocument/2006/relationships/hyperlink" Target="http://softuni.org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22.jpe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jpeg"/><Relationship Id="rId4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softuni.bg/courses/csharp-basic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gif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JavaScript/Reference/Global_Objects/Array" TargetMode="Externa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bg/courses/javascript-basics/" TargetMode="External"/><Relationship Id="rId1" Type="http://schemas.openxmlformats.org/officeDocument/2006/relationships/slideLayout" Target="../slideLayouts/slideLayout5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nc-sa/3.0/deed.en_US" TargetMode="External"/><Relationship Id="rId5" Type="http://schemas.openxmlformats.org/officeDocument/2006/relationships/hyperlink" Target="http://telerikacademy.com/Courses/Courses/Details/173" TargetMode="External"/><Relationship Id="rId4" Type="http://schemas.openxmlformats.org/officeDocument/2006/relationships/image" Target="../media/image7.png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5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4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43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Svetlin Nakov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Technical </a:t>
            </a:r>
            <a:r>
              <a:rPr lang="en-US" dirty="0" smtClean="0"/>
              <a:t>Trainer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www.nakov.com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</a:t>
            </a:r>
            <a:r>
              <a:rPr lang="en-US" dirty="0" smtClean="0"/>
              <a:t>University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801061" y="5715000"/>
            <a:ext cx="3187613" cy="331235"/>
          </a:xfrm>
        </p:spPr>
        <p:txBody>
          <a:bodyPr/>
          <a:lstStyle/>
          <a:p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5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1983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4" name="Picture 2" title="Software University Foundation">
            <a:hlinkClick r:id="rId7" tooltip="Software University Foundation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033" t="-11972" r="-4044" b="1048"/>
          <a:stretch/>
        </p:blipFill>
        <p:spPr bwMode="auto">
          <a:xfrm>
            <a:off x="825157" y="1887144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50" name="Title 1"/>
          <p:cNvSpPr txBox="1">
            <a:spLocks/>
          </p:cNvSpPr>
          <p:nvPr/>
        </p:nvSpPr>
        <p:spPr>
          <a:xfrm>
            <a:off x="3275012" y="760992"/>
            <a:ext cx="8229600" cy="1524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r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F6D18E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Loops, Arrays and Strings</a:t>
            </a:r>
            <a:endParaRPr lang="en-US" dirty="0"/>
          </a:p>
        </p:txBody>
      </p:sp>
      <p:sp>
        <p:nvSpPr>
          <p:cNvPr id="51" name="Subtitle 2"/>
          <p:cNvSpPr txBox="1">
            <a:spLocks/>
          </p:cNvSpPr>
          <p:nvPr/>
        </p:nvSpPr>
        <p:spPr>
          <a:xfrm>
            <a:off x="3275012" y="2286000"/>
            <a:ext cx="8229600" cy="143760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r" defTabSz="1218987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4000" b="0" kern="1200" cap="none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 sz="32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None/>
              <a:defRPr sz="30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None/>
              <a:defRPr sz="28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2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None/>
              <a:defRPr sz="26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6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Loops, Arrays,</a:t>
            </a:r>
            <a:br>
              <a:rPr lang="en-US" dirty="0" smtClean="0"/>
            </a:br>
            <a:r>
              <a:rPr lang="en-US" dirty="0" smtClean="0"/>
              <a:t>Associative Arrays and Strings</a:t>
            </a:r>
            <a:endParaRPr lang="en-US" dirty="0"/>
          </a:p>
        </p:txBody>
      </p:sp>
      <p:pic>
        <p:nvPicPr>
          <p:cNvPr id="52" name="Picture 4" descr="spiral - &amp;#x22;The Coasters&amp;#x22;, fractal art">
            <a:hlinkClick r:id="rId9" tooltip="spiral - &quot;The Coasters&quot;, fractal art | Edward Kinnally "/>
          </p:cNvPr>
          <p:cNvPicPr>
            <a:picLocks noChangeAspect="1" noChangeArrowheads="1"/>
          </p:cNvPicPr>
          <p:nvPr/>
        </p:nvPicPr>
        <p:blipFill>
          <a:blip r:embed="rId10" cstate="screen"/>
          <a:srcRect/>
          <a:stretch>
            <a:fillRect/>
          </a:stretch>
        </p:blipFill>
        <p:spPr bwMode="auto">
          <a:xfrm>
            <a:off x="7688088" y="4430973"/>
            <a:ext cx="3816524" cy="1828800"/>
          </a:xfrm>
          <a:prstGeom prst="roundRect">
            <a:avLst>
              <a:gd name="adj" fmla="val 9375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3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82855" y="1091907"/>
            <a:ext cx="8637983" cy="256569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latin typeface="Consolas" pitchFamily="49" charset="0"/>
                <a:cs typeface="Consolas" pitchFamily="49" charset="0"/>
              </a:rPr>
              <a:t>do</a:t>
            </a:r>
            <a:r>
              <a:rPr lang="bg-BG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{ </a:t>
            </a:r>
            <a:r>
              <a:rPr lang="bg-BG" dirty="0">
                <a:latin typeface="Consolas" pitchFamily="49" charset="0"/>
                <a:cs typeface="Consolas" pitchFamily="49" charset="0"/>
              </a:rPr>
              <a:t>…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}</a:t>
            </a:r>
            <a:br>
              <a:rPr lang="en-US" dirty="0">
                <a:latin typeface="Consolas" pitchFamily="49" charset="0"/>
                <a:cs typeface="Consolas" pitchFamily="49" charset="0"/>
              </a:rPr>
            </a:br>
            <a:r>
              <a:rPr lang="en-US" dirty="0">
                <a:latin typeface="Consolas" pitchFamily="49" charset="0"/>
                <a:cs typeface="Consolas" pitchFamily="49" charset="0"/>
              </a:rPr>
              <a:t> while</a:t>
            </a:r>
            <a:r>
              <a:rPr lang="bg-BG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</a:t>
            </a:r>
            <a:r>
              <a:rPr lang="bg-BG" dirty="0">
                <a:latin typeface="Consolas" pitchFamily="49" charset="0"/>
                <a:cs typeface="Consolas" pitchFamily="49" charset="0"/>
              </a:rPr>
              <a:t>…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Loop</a:t>
            </a:r>
            <a:endParaRPr lang="bg-BG" dirty="0"/>
          </a:p>
        </p:txBody>
      </p:sp>
      <p:pic>
        <p:nvPicPr>
          <p:cNvPr id="63489" name="Picture 1" descr="C:\Trash\infinity.pn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234618" y="3962400"/>
            <a:ext cx="7414869" cy="2143125"/>
          </a:xfrm>
          <a:prstGeom prst="roundRect">
            <a:avLst>
              <a:gd name="adj" fmla="val 50000"/>
            </a:avLst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497112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Do-While Loop</a:t>
            </a:r>
            <a:endParaRPr lang="bg-BG" dirty="0"/>
          </a:p>
        </p:txBody>
      </p:sp>
      <p:sp>
        <p:nvSpPr>
          <p:cNvPr id="4433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Another </a:t>
            </a:r>
            <a:r>
              <a:rPr lang="en-US" dirty="0" smtClean="0"/>
              <a:t>classical loop </a:t>
            </a:r>
            <a:r>
              <a:rPr lang="en-US" dirty="0"/>
              <a:t>structure is: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dirty="0" smtClean="0"/>
              <a:t>The block of statements is repeated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While the boolean loop condition holds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The loop is executed at least once</a:t>
            </a:r>
            <a:endParaRPr lang="en-US" dirty="0"/>
          </a:p>
        </p:txBody>
      </p:sp>
      <p:sp>
        <p:nvSpPr>
          <p:cNvPr id="443398" name="Rectangle 6"/>
          <p:cNvSpPr>
            <a:spLocks noChangeArrowheads="1"/>
          </p:cNvSpPr>
          <p:nvPr/>
        </p:nvSpPr>
        <p:spPr bwMode="auto">
          <a:xfrm>
            <a:off x="912812" y="2133600"/>
            <a:ext cx="9983833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1"/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do {</a:t>
            </a:r>
          </a:p>
          <a:p>
            <a:pPr marL="0" lvl="1"/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statements;</a:t>
            </a:r>
          </a:p>
          <a:p>
            <a:pPr marL="0" lvl="1"/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 while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(condition);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4468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77187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r>
              <a:rPr lang="en-US" dirty="0"/>
              <a:t>Calculating N </a:t>
            </a:r>
            <a:r>
              <a:rPr lang="en-US" dirty="0" smtClean="0"/>
              <a:t>factorial:</a:t>
            </a:r>
            <a:endParaRPr lang="bg-BG" dirty="0"/>
          </a:p>
        </p:txBody>
      </p:sp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Factorial – Example</a:t>
            </a:r>
            <a:endParaRPr lang="bg-BG" dirty="0"/>
          </a:p>
        </p:txBody>
      </p:sp>
      <p:sp>
        <p:nvSpPr>
          <p:cNvPr id="477189" name="Rectangle 5"/>
          <p:cNvSpPr>
            <a:spLocks noChangeArrowheads="1"/>
          </p:cNvSpPr>
          <p:nvPr/>
        </p:nvSpPr>
        <p:spPr bwMode="auto">
          <a:xfrm>
            <a:off x="1065212" y="1877704"/>
            <a:ext cx="9985849" cy="44692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1">
              <a:lnSpc>
                <a:spcPct val="110000"/>
              </a:lnSpc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var n = 7;</a:t>
            </a:r>
          </a:p>
          <a:p>
            <a:pPr marL="0" lvl="1">
              <a:lnSpc>
                <a:spcPct val="110000"/>
              </a:lnSpc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var fact = 1;</a:t>
            </a:r>
          </a:p>
          <a:p>
            <a:pPr marL="0" lvl="1">
              <a:lnSpc>
                <a:spcPct val="110000"/>
              </a:lnSpc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var factStr = n + '! = ';</a:t>
            </a:r>
          </a:p>
          <a:p>
            <a:pPr marL="0" lvl="1">
              <a:lnSpc>
                <a:spcPct val="110000"/>
              </a:lnSpc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do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1">
              <a:lnSpc>
                <a:spcPct val="110000"/>
              </a:lnSpc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fact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*=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n;</a:t>
            </a:r>
          </a:p>
          <a:p>
            <a:pPr marL="0" lvl="1">
              <a:lnSpc>
                <a:spcPct val="110000"/>
              </a:lnSpc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factStr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+= n +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'*'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1">
              <a:lnSpc>
                <a:spcPct val="110000"/>
              </a:lnSpc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n-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-;</a:t>
            </a:r>
          </a:p>
          <a:p>
            <a:pPr marL="0" lvl="1">
              <a:lnSpc>
                <a:spcPct val="110000"/>
              </a:lnSpc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 while (n);</a:t>
            </a:r>
          </a:p>
          <a:p>
            <a:pPr marL="0" lvl="1">
              <a:lnSpc>
                <a:spcPct val="110000"/>
              </a:lnSpc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factStr += ' = ' + fact;</a:t>
            </a:r>
          </a:p>
          <a:p>
            <a:pPr marL="0" lvl="1">
              <a:lnSpc>
                <a:spcPct val="110000"/>
              </a:lnSpc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console.log(factStr); </a:t>
            </a:r>
          </a:p>
        </p:txBody>
      </p:sp>
    </p:spTree>
    <p:extLst>
      <p:ext uri="{BB962C8B-B14F-4D97-AF65-F5344CB8AC3E}">
        <p14:creationId xmlns:p14="http://schemas.microsoft.com/office/powerpoint/2010/main" val="21757835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02497" y="1676400"/>
            <a:ext cx="9791266" cy="940056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 smtClean="0"/>
              <a:t> Loop</a:t>
            </a:r>
            <a:endParaRPr lang="bg-BG" dirty="0"/>
          </a:p>
        </p:txBody>
      </p:sp>
      <p:pic>
        <p:nvPicPr>
          <p:cNvPr id="51203" name="Picture 3" descr="C:\Trash\cycle.png"/>
          <p:cNvPicPr>
            <a:picLocks noChangeAspect="1" noChangeArrowheads="1"/>
          </p:cNvPicPr>
          <p:nvPr/>
        </p:nvPicPr>
        <p:blipFill>
          <a:blip r:embed="rId3" cstate="screen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1726750" y="3099056"/>
            <a:ext cx="8430604" cy="2574512"/>
          </a:xfrm>
          <a:prstGeom prst="rect">
            <a:avLst/>
          </a:prstGeom>
          <a:ln>
            <a:noFill/>
          </a:ln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23487080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053" name="Rectangle 5"/>
          <p:cNvSpPr>
            <a:spLocks noChangeArrowheads="1"/>
          </p:cNvSpPr>
          <p:nvPr/>
        </p:nvSpPr>
        <p:spPr bwMode="auto">
          <a:xfrm>
            <a:off x="990868" y="1965096"/>
            <a:ext cx="10081174" cy="17173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1">
              <a:lnSpc>
                <a:spcPct val="110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for (var number = 0; number &lt; 10; number++) {</a:t>
            </a:r>
            <a:b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// Can use number here</a:t>
            </a:r>
            <a:b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// Cannot use number here</a:t>
            </a:r>
          </a:p>
        </p:txBody>
      </p:sp>
      <p:sp>
        <p:nvSpPr>
          <p:cNvPr id="5140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 Loop – Definition</a:t>
            </a:r>
            <a:endParaRPr lang="en-US" dirty="0"/>
          </a:p>
        </p:txBody>
      </p:sp>
      <p:sp>
        <p:nvSpPr>
          <p:cNvPr id="514051" name="Rectangle 3"/>
          <p:cNvSpPr>
            <a:spLocks noGrp="1" noChangeArrowheads="1"/>
          </p:cNvSpPr>
          <p:nvPr>
            <p:ph idx="1"/>
          </p:nvPr>
        </p:nvSpPr>
        <p:spPr>
          <a:xfrm>
            <a:off x="431688" y="3951937"/>
            <a:ext cx="11325450" cy="2601263"/>
          </a:xfrm>
        </p:spPr>
        <p:txBody>
          <a:bodyPr>
            <a:normAutofit fontScale="40000" lnSpcReduction="20000"/>
          </a:bodyPr>
          <a:lstStyle/>
          <a:p>
            <a:pPr>
              <a:lnSpc>
                <a:spcPct val="120000"/>
              </a:lnSpc>
            </a:pPr>
            <a:r>
              <a:rPr lang="en-US" sz="8000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Initialization</a:t>
            </a:r>
            <a:r>
              <a:rPr lang="en-US" sz="8000" dirty="0" smtClean="0">
                <a:latin typeface="+mj-lt"/>
              </a:rPr>
              <a:t> – executed </a:t>
            </a:r>
            <a:r>
              <a:rPr lang="en-US" sz="8000" dirty="0">
                <a:latin typeface="+mj-lt"/>
              </a:rPr>
              <a:t>once, just before the loop is </a:t>
            </a:r>
            <a:r>
              <a:rPr lang="en-US" sz="8000" dirty="0" smtClean="0">
                <a:latin typeface="+mj-lt"/>
              </a:rPr>
              <a:t>entered</a:t>
            </a:r>
          </a:p>
          <a:p>
            <a:pPr>
              <a:lnSpc>
                <a:spcPct val="120000"/>
              </a:lnSpc>
            </a:pPr>
            <a:r>
              <a:rPr lang="en-US" sz="8000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Test</a:t>
            </a:r>
            <a:r>
              <a:rPr lang="en-US" sz="8000" dirty="0" smtClean="0">
                <a:latin typeface="+mj-lt"/>
              </a:rPr>
              <a:t> – </a:t>
            </a:r>
            <a:r>
              <a:rPr lang="en-US" sz="8000" dirty="0" smtClean="0">
                <a:solidFill>
                  <a:srgbClr val="FFFFFF"/>
                </a:solidFill>
                <a:latin typeface="+mj-lt"/>
              </a:rPr>
              <a:t>checked </a:t>
            </a:r>
            <a:r>
              <a:rPr lang="en-US" sz="8000" dirty="0">
                <a:solidFill>
                  <a:srgbClr val="FFFFFF"/>
                </a:solidFill>
                <a:latin typeface="+mj-lt"/>
              </a:rPr>
              <a:t>before </a:t>
            </a:r>
            <a:r>
              <a:rPr lang="en-US" sz="8000" dirty="0">
                <a:latin typeface="+mj-lt"/>
              </a:rPr>
              <a:t>each iteration of the </a:t>
            </a:r>
            <a:r>
              <a:rPr lang="en-US" sz="8000" dirty="0" smtClean="0">
                <a:latin typeface="+mj-lt"/>
              </a:rPr>
              <a:t>loop (loop </a:t>
            </a:r>
            <a:r>
              <a:rPr lang="en-US" sz="8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</a:rPr>
              <a:t>condition)</a:t>
            </a:r>
            <a:endParaRPr lang="en-US" sz="8000" dirty="0" smtClean="0">
              <a:latin typeface="+mj-lt"/>
            </a:endParaRPr>
          </a:p>
          <a:p>
            <a:pPr>
              <a:lnSpc>
                <a:spcPct val="120000"/>
              </a:lnSpc>
            </a:pPr>
            <a:r>
              <a:rPr lang="en-US" sz="8000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Update</a:t>
            </a:r>
            <a:r>
              <a:rPr lang="en-US" sz="8000" dirty="0" smtClean="0">
                <a:latin typeface="+mj-lt"/>
              </a:rPr>
              <a:t> – executed </a:t>
            </a:r>
            <a:r>
              <a:rPr lang="en-US" sz="8000" dirty="0">
                <a:latin typeface="+mj-lt"/>
              </a:rPr>
              <a:t>at each iteration </a:t>
            </a:r>
            <a:r>
              <a:rPr lang="en-US" sz="8000" dirty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</a:rPr>
              <a:t>after</a:t>
            </a:r>
            <a:r>
              <a:rPr lang="en-US" sz="8000" dirty="0">
                <a:latin typeface="+mj-lt"/>
              </a:rPr>
              <a:t> the </a:t>
            </a:r>
            <a:r>
              <a:rPr lang="en-US" sz="8000" dirty="0" smtClean="0">
                <a:latin typeface="+mj-lt"/>
              </a:rPr>
              <a:t>loop body</a:t>
            </a:r>
          </a:p>
          <a:p>
            <a:pPr>
              <a:lnSpc>
                <a:spcPct val="120000"/>
              </a:lnSpc>
            </a:pPr>
            <a:r>
              <a:rPr lang="en-US" sz="8000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Body</a:t>
            </a:r>
            <a:r>
              <a:rPr lang="en-US" sz="8000" dirty="0" smtClean="0">
                <a:latin typeface="+mj-lt"/>
              </a:rPr>
              <a:t> – the code that will be executed at each iteration</a:t>
            </a:r>
            <a:endParaRPr lang="en-US" sz="8000" dirty="0">
              <a:latin typeface="+mj-lt"/>
            </a:endParaRPr>
          </a:p>
        </p:txBody>
      </p:sp>
      <p:sp>
        <p:nvSpPr>
          <p:cNvPr id="5" name="AutoShape 24"/>
          <p:cNvSpPr>
            <a:spLocks noChangeArrowheads="1"/>
          </p:cNvSpPr>
          <p:nvPr/>
        </p:nvSpPr>
        <p:spPr bwMode="auto">
          <a:xfrm>
            <a:off x="608012" y="1238398"/>
            <a:ext cx="2170248" cy="527804"/>
          </a:xfrm>
          <a:prstGeom prst="wedgeRoundRectCallout">
            <a:avLst>
              <a:gd name="adj1" fmla="val 37157"/>
              <a:gd name="adj2" fmla="val 108873"/>
              <a:gd name="adj3" fmla="val 16667"/>
            </a:avLst>
          </a:prstGeom>
          <a:solidFill>
            <a:srgbClr val="663606">
              <a:alpha val="95000"/>
            </a:srgbClr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Initialization</a:t>
            </a:r>
            <a:endParaRPr lang="bg-BG" sz="2800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6" name="AutoShape 24"/>
          <p:cNvSpPr>
            <a:spLocks noChangeArrowheads="1"/>
          </p:cNvSpPr>
          <p:nvPr/>
        </p:nvSpPr>
        <p:spPr bwMode="auto">
          <a:xfrm>
            <a:off x="4494211" y="1238398"/>
            <a:ext cx="1219202" cy="527804"/>
          </a:xfrm>
          <a:prstGeom prst="wedgeRoundRectCallout">
            <a:avLst>
              <a:gd name="adj1" fmla="val 44770"/>
              <a:gd name="adj2" fmla="val 101654"/>
              <a:gd name="adj3" fmla="val 16667"/>
            </a:avLst>
          </a:prstGeom>
          <a:solidFill>
            <a:srgbClr val="663606">
              <a:alpha val="95000"/>
            </a:srgbClr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Test</a:t>
            </a:r>
            <a:endParaRPr lang="bg-BG" sz="2800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7" name="AutoShape 24"/>
          <p:cNvSpPr>
            <a:spLocks noChangeArrowheads="1"/>
          </p:cNvSpPr>
          <p:nvPr/>
        </p:nvSpPr>
        <p:spPr bwMode="auto">
          <a:xfrm>
            <a:off x="7353164" y="1197500"/>
            <a:ext cx="1484448" cy="527804"/>
          </a:xfrm>
          <a:prstGeom prst="wedgeRoundRectCallout">
            <a:avLst>
              <a:gd name="adj1" fmla="val -37811"/>
              <a:gd name="adj2" fmla="val 113685"/>
              <a:gd name="adj3" fmla="val 16667"/>
            </a:avLst>
          </a:prstGeom>
          <a:solidFill>
            <a:srgbClr val="663606">
              <a:alpha val="95000"/>
            </a:srgbClr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Update</a:t>
            </a:r>
            <a:endParaRPr lang="bg-BG" sz="2800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8" name="AutoShape 24"/>
          <p:cNvSpPr>
            <a:spLocks noChangeArrowheads="1"/>
          </p:cNvSpPr>
          <p:nvPr/>
        </p:nvSpPr>
        <p:spPr bwMode="auto">
          <a:xfrm>
            <a:off x="6094412" y="3245752"/>
            <a:ext cx="1371601" cy="527804"/>
          </a:xfrm>
          <a:prstGeom prst="wedgeRoundRectCallout">
            <a:avLst>
              <a:gd name="adj1" fmla="val -81156"/>
              <a:gd name="adj2" fmla="val -163027"/>
              <a:gd name="adj3" fmla="val 16667"/>
            </a:avLst>
          </a:prstGeom>
          <a:solidFill>
            <a:srgbClr val="663606">
              <a:alpha val="95000"/>
            </a:srgbClr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Body</a:t>
            </a:r>
            <a:endParaRPr lang="bg-BG" sz="2800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23108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 smtClean="0"/>
              <a:t> Loop – Example</a:t>
            </a:r>
            <a:endParaRPr lang="bg-BG" dirty="0"/>
          </a:p>
        </p:txBody>
      </p:sp>
      <p:sp>
        <p:nvSpPr>
          <p:cNvPr id="484355" name="Rectangle 3"/>
          <p:cNvSpPr>
            <a:spLocks noGrp="1" noChangeArrowheads="1"/>
          </p:cNvSpPr>
          <p:nvPr>
            <p:ph idx="1"/>
          </p:nvPr>
        </p:nvSpPr>
        <p:spPr>
          <a:xfrm>
            <a:off x="431688" y="1112838"/>
            <a:ext cx="11325450" cy="63976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rgbClr val="FFFFFF"/>
                </a:solidFill>
              </a:rPr>
              <a:t>A simple for-loop to print the numbers </a:t>
            </a:r>
            <a:r>
              <a:rPr lang="en-US" dirty="0" smtClean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dirty="0" smtClean="0">
                <a:solidFill>
                  <a:srgbClr val="FFFFFF"/>
                </a:solidFill>
              </a:rPr>
              <a:t>…</a:t>
            </a:r>
            <a:r>
              <a:rPr lang="en-US" dirty="0" smtClean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>9</a:t>
            </a:r>
            <a:r>
              <a:rPr lang="en-US" dirty="0" smtClean="0">
                <a:solidFill>
                  <a:srgbClr val="FFFFFF"/>
                </a:solidFill>
              </a:rPr>
              <a:t>:</a:t>
            </a:r>
            <a:endParaRPr lang="en-US" dirty="0">
              <a:solidFill>
                <a:srgbClr val="FFFF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4357" name="Rectangle 5"/>
          <p:cNvSpPr>
            <a:spLocks noChangeArrowheads="1"/>
          </p:cNvSpPr>
          <p:nvPr/>
        </p:nvSpPr>
        <p:spPr bwMode="auto">
          <a:xfrm>
            <a:off x="760553" y="1981200"/>
            <a:ext cx="10667720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14288" lvl="1" indent="-14288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(var number = 0; number &lt; 10; number++) {</a:t>
            </a:r>
          </a:p>
          <a:p>
            <a:pPr marL="14288" lvl="1" indent="-14288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console.log(number);</a:t>
            </a:r>
          </a:p>
          <a:p>
            <a:pPr marL="14288" lvl="1" indent="-14288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57081" y="3633940"/>
            <a:ext cx="11325450" cy="639762"/>
          </a:xfrm>
          <a:prstGeom prst="rect">
            <a:avLst/>
          </a:prstGeom>
        </p:spPr>
        <p:txBody>
          <a:bodyPr/>
          <a:lstStyle/>
          <a:p>
            <a:pPr marL="457200" marR="0" lvl="0" indent="-457200" algn="l" defTabSz="914400" rtl="0" eaLnBrk="0" fontAlgn="base" latinLnBrk="0" hangingPunct="0"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tabLst>
                <a:tab pos="282575" algn="l"/>
              </a:tabLst>
              <a:defRPr/>
            </a:pPr>
            <a:r>
              <a:rPr kumimoji="0" lang="en-US" sz="340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uLnTx/>
                <a:uFillTx/>
                <a:ea typeface="+mn-ea"/>
              </a:rPr>
              <a:t>A simple for-loop to calculate n!:</a:t>
            </a:r>
            <a:endParaRPr kumimoji="0" lang="en-US" sz="340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uLnTx/>
              <a:uFillTx/>
              <a:latin typeface="Consolas" pitchFamily="49" charset="0"/>
              <a:ea typeface="+mn-ea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60412" y="4508718"/>
            <a:ext cx="10665752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factorial = 1;</a:t>
            </a:r>
          </a:p>
          <a:p>
            <a:pPr marL="0"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(var i = 1; i &lt;= n; i++) {</a:t>
            </a:r>
          </a:p>
          <a:p>
            <a:pPr marL="0"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factorial *= i;</a:t>
            </a:r>
          </a:p>
          <a:p>
            <a:pPr marL="0"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205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pPr lvl="0">
              <a:lnSpc>
                <a:spcPct val="120000"/>
              </a:lnSpc>
            </a:pPr>
            <a:r>
              <a:rPr lang="en-US" dirty="0">
                <a:solidFill>
                  <a:srgbClr val="FFFFFF"/>
                </a:solidFill>
              </a:rPr>
              <a:t>Complex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FFFFFF"/>
                </a:solidFill>
              </a:rPr>
              <a:t>-loops </a:t>
            </a:r>
            <a:r>
              <a:rPr lang="en-US" dirty="0" smtClean="0">
                <a:solidFill>
                  <a:srgbClr val="FFFFFF"/>
                </a:solidFill>
              </a:rPr>
              <a:t>may have </a:t>
            </a:r>
            <a:r>
              <a:rPr lang="en-US" dirty="0">
                <a:solidFill>
                  <a:srgbClr val="FFFFFF"/>
                </a:solidFill>
              </a:rPr>
              <a:t>several counter variables</a:t>
            </a:r>
            <a:r>
              <a:rPr lang="en-US" dirty="0" smtClean="0">
                <a:solidFill>
                  <a:srgbClr val="FFFFFF"/>
                </a:solidFill>
              </a:rPr>
              <a:t>:</a:t>
            </a:r>
          </a:p>
          <a:p>
            <a:pPr lvl="0">
              <a:lnSpc>
                <a:spcPct val="120000"/>
              </a:lnSpc>
            </a:pPr>
            <a:endParaRPr lang="en-US" dirty="0">
              <a:solidFill>
                <a:srgbClr val="FFFFFF"/>
              </a:solidFill>
              <a:cs typeface="Consolas" pitchFamily="49" charset="0"/>
            </a:endParaRPr>
          </a:p>
          <a:p>
            <a:pPr lvl="0">
              <a:lnSpc>
                <a:spcPct val="120000"/>
              </a:lnSpc>
            </a:pPr>
            <a:endParaRPr lang="en-US" dirty="0" smtClean="0">
              <a:solidFill>
                <a:srgbClr val="FFFFFF"/>
              </a:solidFill>
              <a:cs typeface="Consolas" pitchFamily="49" charset="0"/>
            </a:endParaRPr>
          </a:p>
          <a:p>
            <a:pPr lvl="0">
              <a:lnSpc>
                <a:spcPct val="120000"/>
              </a:lnSpc>
            </a:pPr>
            <a:r>
              <a:rPr lang="en-US" dirty="0" smtClean="0">
                <a:solidFill>
                  <a:srgbClr val="FFFFFF"/>
                </a:solidFill>
                <a:cs typeface="Consolas" pitchFamily="49" charset="0"/>
              </a:rPr>
              <a:t>Result: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 smtClean="0"/>
              <a:t> Loop – Example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60412" y="1891605"/>
            <a:ext cx="10543876" cy="141269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1">
              <a:lnSpc>
                <a:spcPct val="110000"/>
              </a:lnSpc>
            </a:pPr>
            <a:r>
              <a:rPr lang="nn-NO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for (var </a:t>
            </a:r>
            <a:r>
              <a:rPr lang="nn-NO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 = 1</a:t>
            </a:r>
            <a:r>
              <a:rPr lang="nn-NO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nn-NO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sum = 1</a:t>
            </a:r>
            <a:r>
              <a:rPr lang="nn-NO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nn-NO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 &lt;= 128</a:t>
            </a:r>
            <a:r>
              <a:rPr lang="nn-NO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nn-NO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 = i * 2</a:t>
            </a:r>
            <a:r>
              <a:rPr lang="nn-NO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nn-NO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sum += i</a:t>
            </a:r>
            <a:r>
              <a:rPr lang="nn-NO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lvl="1">
              <a:lnSpc>
                <a:spcPct val="110000"/>
              </a:lnSpc>
            </a:pPr>
            <a:r>
              <a:rPr lang="nn-NO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console.log(</a:t>
            </a:r>
            <a:r>
              <a:rPr lang="nn-NO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'i = ' </a:t>
            </a:r>
            <a:r>
              <a:rPr lang="nn-NO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+ i + ', </a:t>
            </a:r>
            <a:r>
              <a:rPr lang="nn-NO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sum = ' </a:t>
            </a:r>
            <a:r>
              <a:rPr lang="nn-NO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+ sum);</a:t>
            </a:r>
          </a:p>
          <a:p>
            <a:pPr marL="0" lvl="1">
              <a:lnSpc>
                <a:spcPct val="110000"/>
              </a:lnSpc>
            </a:pPr>
            <a:r>
              <a:rPr lang="nn-NO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37287" y="4207444"/>
            <a:ext cx="10390126" cy="23175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1">
              <a:lnSpc>
                <a:spcPct val="110000"/>
              </a:lnSpc>
            </a:pPr>
            <a:r>
              <a:rPr lang="nn-NO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nn-NO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= 1</a:t>
            </a:r>
            <a:r>
              <a:rPr lang="nn-NO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nn-NO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sum = 1</a:t>
            </a:r>
            <a:endParaRPr lang="nn-NO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1">
              <a:lnSpc>
                <a:spcPct val="110000"/>
              </a:lnSpc>
            </a:pPr>
            <a:r>
              <a:rPr lang="nn-NO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nn-NO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= 2</a:t>
            </a:r>
            <a:r>
              <a:rPr lang="nn-NO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nn-NO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sum = 3</a:t>
            </a:r>
            <a:endParaRPr lang="nn-NO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1">
              <a:lnSpc>
                <a:spcPct val="110000"/>
              </a:lnSpc>
            </a:pPr>
            <a:r>
              <a:rPr lang="nn-NO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nn-NO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= 4</a:t>
            </a:r>
            <a:r>
              <a:rPr lang="nn-NO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nn-NO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sum = 7</a:t>
            </a:r>
            <a:endParaRPr lang="nn-NO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1">
              <a:lnSpc>
                <a:spcPct val="110000"/>
              </a:lnSpc>
            </a:pPr>
            <a:r>
              <a:rPr lang="nn-NO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nn-NO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= 8</a:t>
            </a:r>
            <a:r>
              <a:rPr lang="nn-NO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nn-NO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sum = 15</a:t>
            </a:r>
            <a:endParaRPr lang="nn-NO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1"/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854548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6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541221" y="1281752"/>
            <a:ext cx="10896600" cy="986800"/>
          </a:xfrm>
          <a:noFill/>
          <a:ln/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While / Do-While / For Loops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333932" y="2314899"/>
            <a:ext cx="7311178" cy="643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4000" b="1" dirty="0" smtClean="0">
                <a:solidFill>
                  <a:srgbClr val="F0A22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</a:p>
        </p:txBody>
      </p:sp>
      <p:pic>
        <p:nvPicPr>
          <p:cNvPr id="41986" name="Picture 2" descr="http://www.bathsheba.com/math/borromean/borromean_front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916289" y="3298094"/>
            <a:ext cx="6226124" cy="2784258"/>
          </a:xfrm>
          <a:prstGeom prst="round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986100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818200"/>
            <a:ext cx="8938472" cy="820600"/>
          </a:xfrm>
        </p:spPr>
        <p:txBody>
          <a:bodyPr/>
          <a:lstStyle/>
          <a:p>
            <a:r>
              <a:rPr lang="en-US" dirty="0" smtClean="0"/>
              <a:t>for-in Loop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707284" y="5666306"/>
            <a:ext cx="10416328" cy="734494"/>
          </a:xfrm>
        </p:spPr>
        <p:txBody>
          <a:bodyPr/>
          <a:lstStyle/>
          <a:p>
            <a:r>
              <a:rPr lang="en-US" dirty="0" smtClean="0"/>
              <a:t>Iterating over the Properties of an Object</a:t>
            </a:r>
            <a:endParaRPr lang="en-US" dirty="0"/>
          </a:p>
        </p:txBody>
      </p:sp>
      <p:pic>
        <p:nvPicPr>
          <p:cNvPr id="1026" name="Picture 2" descr="http://www.codasen.com/images/slideshow/green-itera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5284" y="1290844"/>
            <a:ext cx="4320328" cy="3281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6924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for-in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dirty="0" smtClean="0"/>
              <a:t>loop iterates over the properties of an object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For arrays / strings iterates over their indexes (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 smtClean="0"/>
              <a:t>…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length-1</a:t>
            </a:r>
            <a:r>
              <a:rPr lang="en-US" dirty="0" smtClean="0"/>
              <a:t>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For any other object, for-in iterates over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its properties</a:t>
            </a:r>
          </a:p>
          <a:p>
            <a:pPr>
              <a:lnSpc>
                <a:spcPct val="100000"/>
              </a:lnSpc>
            </a:pPr>
            <a:r>
              <a:rPr lang="en-US" dirty="0"/>
              <a:t>Iterating over the elements of an </a:t>
            </a:r>
            <a:r>
              <a:rPr lang="en-US" dirty="0" smtClean="0"/>
              <a:t>array / string: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for-in Loop?</a:t>
            </a:r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60414" y="3938587"/>
            <a:ext cx="10667998" cy="24622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1"/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var arr = [10, 20, 30, 40, 50];</a:t>
            </a:r>
          </a:p>
          <a:p>
            <a:pPr marL="0" lvl="1"/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for (var index in arr) { console.log(arr[index]) }</a:t>
            </a:r>
          </a:p>
          <a:p>
            <a:pPr marL="0" lvl="1"/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// 10, 20, 30, 40, 50</a:t>
            </a:r>
          </a:p>
          <a:p>
            <a:pPr marL="0" lvl="1">
              <a:spcBef>
                <a:spcPts val="1200"/>
              </a:spcBef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var str = "welcome";</a:t>
            </a:r>
          </a:p>
          <a:p>
            <a:pPr marL="0" lvl="1"/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(var index in str) { console.log(str[index]) }</a:t>
            </a:r>
          </a:p>
          <a:p>
            <a:pPr marL="0" lvl="1"/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// w, e, l, c, o, m, 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460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3200" dirty="0" smtClean="0">
                <a:latin typeface="+mj-lt"/>
              </a:rPr>
              <a:t>Loops </a:t>
            </a:r>
            <a:r>
              <a:rPr lang="en-US" sz="3200" dirty="0">
                <a:latin typeface="+mj-lt"/>
              </a:rPr>
              <a:t>in </a:t>
            </a:r>
            <a:r>
              <a:rPr lang="en-US" sz="3200" dirty="0" smtClean="0">
                <a:latin typeface="+mj-lt"/>
              </a:rPr>
              <a:t>JavaScript</a:t>
            </a:r>
            <a:endParaRPr lang="en-US" sz="3200" dirty="0">
              <a:latin typeface="+mj-lt"/>
            </a:endParaRPr>
          </a:p>
          <a:p>
            <a:pPr marL="723900" lvl="1" indent="-3683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itchFamily="49" charset="0"/>
              </a:rPr>
              <a:t>while</a:t>
            </a:r>
            <a:r>
              <a:rPr lang="en-US" sz="3000" dirty="0" smtClean="0">
                <a:latin typeface="+mj-lt"/>
              </a:rPr>
              <a:t>,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itchFamily="49" charset="0"/>
              </a:rPr>
              <a:t>do-while</a:t>
            </a:r>
            <a:r>
              <a:rPr lang="en-US" sz="3000" dirty="0" smtClean="0">
                <a:latin typeface="+mj-lt"/>
              </a:rPr>
              <a:t>,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itchFamily="49" charset="0"/>
              </a:rPr>
              <a:t>for</a:t>
            </a:r>
            <a:r>
              <a:rPr lang="en-US" sz="3000" dirty="0" smtClean="0">
                <a:latin typeface="+mj-lt"/>
              </a:rPr>
              <a:t>, for-in</a:t>
            </a:r>
            <a:endParaRPr lang="en-US" sz="3000" noProof="1" smtClean="0">
              <a:solidFill>
                <a:schemeClr val="accent5">
                  <a:lumMod val="20000"/>
                  <a:lumOff val="80000"/>
                </a:schemeClr>
              </a:solidFill>
              <a:latin typeface="+mj-lt"/>
              <a:cs typeface="Consolas" pitchFamily="49" charset="0"/>
            </a:endParaRPr>
          </a:p>
          <a:p>
            <a:pPr marL="514350" indent="-51435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3200" noProof="1" smtClean="0">
                <a:latin typeface="+mj-lt"/>
              </a:rPr>
              <a:t>Arrays in JavaScript </a:t>
            </a:r>
          </a:p>
          <a:p>
            <a:pPr marL="723900" lvl="1" indent="-368300">
              <a:lnSpc>
                <a:spcPct val="100000"/>
              </a:lnSpc>
              <a:spcAft>
                <a:spcPts val="0"/>
              </a:spcAft>
            </a:pPr>
            <a:r>
              <a:rPr lang="en-US" sz="3000" noProof="1" smtClean="0">
                <a:latin typeface="+mj-lt"/>
              </a:rPr>
              <a:t>Declaring </a:t>
            </a:r>
            <a:r>
              <a:rPr lang="en-US" sz="3000" noProof="1">
                <a:latin typeface="+mj-lt"/>
              </a:rPr>
              <a:t>and </a:t>
            </a:r>
            <a:r>
              <a:rPr lang="en-US" sz="3000" noProof="1" smtClean="0">
                <a:latin typeface="+mj-lt"/>
              </a:rPr>
              <a:t>Creating Arrays</a:t>
            </a:r>
          </a:p>
          <a:p>
            <a:pPr marL="723900" lvl="1" indent="-368300">
              <a:lnSpc>
                <a:spcPct val="100000"/>
              </a:lnSpc>
              <a:spcAft>
                <a:spcPts val="0"/>
              </a:spcAft>
            </a:pPr>
            <a:r>
              <a:rPr lang="en-US" noProof="1" smtClean="0">
                <a:latin typeface="+mj-lt"/>
              </a:rPr>
              <a:t>Accessing and Processing Array </a:t>
            </a:r>
            <a:r>
              <a:rPr lang="en-US" noProof="1">
                <a:latin typeface="+mj-lt"/>
              </a:rPr>
              <a:t>Elements</a:t>
            </a:r>
          </a:p>
          <a:p>
            <a:pPr marL="447675" indent="-447675">
              <a:lnSpc>
                <a:spcPct val="100000"/>
              </a:lnSpc>
              <a:spcAft>
                <a:spcPts val="0"/>
              </a:spcAft>
              <a:buFont typeface="+mj-lt"/>
              <a:buAutoNum type="arabicPeriod"/>
              <a:tabLst/>
            </a:pPr>
            <a:r>
              <a:rPr lang="en-US" sz="3200" noProof="1" smtClean="0">
                <a:latin typeface="+mj-lt"/>
              </a:rPr>
              <a:t>Associative Arrays, Sorting Arrays</a:t>
            </a:r>
          </a:p>
          <a:p>
            <a:pPr marL="514350" indent="-514350">
              <a:lnSpc>
                <a:spcPct val="10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3200" dirty="0">
                <a:latin typeface="+mj-lt"/>
              </a:rPr>
              <a:t>Strings in JavaScript</a:t>
            </a:r>
          </a:p>
          <a:p>
            <a:pPr marL="723900" lvl="1" indent="-368300">
              <a:lnSpc>
                <a:spcPct val="100000"/>
              </a:lnSpc>
              <a:spcAft>
                <a:spcPts val="0"/>
              </a:spcAft>
            </a:pPr>
            <a:r>
              <a:rPr lang="en-US" sz="3000" dirty="0" smtClean="0">
                <a:latin typeface="+mj-lt"/>
              </a:rPr>
              <a:t>String Processing Methods</a:t>
            </a:r>
            <a:endParaRPr lang="en-US" sz="3000" noProof="1">
              <a:solidFill>
                <a:schemeClr val="accent5">
                  <a:lumMod val="20000"/>
                  <a:lumOff val="80000"/>
                </a:schemeClr>
              </a:solidFill>
              <a:latin typeface="+mj-lt"/>
              <a:cs typeface="Consolas" panose="020B0609020204030204" pitchFamily="49" charset="0"/>
            </a:endParaRPr>
          </a:p>
          <a:p>
            <a:pPr marL="723900" lvl="1" indent="-368300">
              <a:lnSpc>
                <a:spcPct val="100000"/>
              </a:lnSpc>
              <a:spcAft>
                <a:spcPts val="0"/>
              </a:spcAft>
            </a:pPr>
            <a:r>
              <a:rPr lang="en-US" sz="3000" dirty="0">
                <a:latin typeface="+mj-lt"/>
              </a:rPr>
              <a:t>String </a:t>
            </a:r>
            <a:r>
              <a:rPr lang="en-US" sz="3000" dirty="0" smtClean="0">
                <a:latin typeface="+mj-lt"/>
              </a:rPr>
              <a:t>Concatenation</a:t>
            </a:r>
          </a:p>
          <a:p>
            <a:pPr marL="723900" lvl="1" indent="-368300">
              <a:lnSpc>
                <a:spcPct val="100000"/>
              </a:lnSpc>
              <a:spcAft>
                <a:spcPts val="0"/>
              </a:spcAft>
            </a:pPr>
            <a:r>
              <a:rPr lang="en-US" sz="3000" dirty="0" smtClean="0">
                <a:latin typeface="+mj-lt"/>
              </a:rPr>
              <a:t>Escaping, Trimming, Padding</a:t>
            </a:r>
            <a:endParaRPr lang="bg-BG" sz="3000" dirty="0">
              <a:latin typeface="+mj-lt"/>
            </a:endParaRPr>
          </a:p>
        </p:txBody>
      </p:sp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pic>
        <p:nvPicPr>
          <p:cNvPr id="82946" name="Picture 2" descr="http://clipart.peirceinternet.com/png/books-stacked2.pn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8609012" y="4038600"/>
            <a:ext cx="2728340" cy="2105102"/>
          </a:xfrm>
          <a:prstGeom prst="rect">
            <a:avLst/>
          </a:prstGeom>
          <a:noFill/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6" name="Picture 2" descr="http://www.protrendy.com/wp-content/uploads/2014/04/js_log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7552" y="1727621"/>
            <a:ext cx="1691260" cy="1691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27746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Iterating over the properties of an object: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/>
              <a:t>Typical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mistake</a:t>
            </a:r>
            <a:r>
              <a:rPr lang="en-US" dirty="0"/>
              <a:t> is to use the key instead of the value:</a:t>
            </a:r>
          </a:p>
          <a:p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</a:t>
            </a:r>
            <a:r>
              <a:rPr lang="en-US" dirty="0" smtClean="0"/>
              <a:t>or-in Loop</a:t>
            </a:r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60414" y="4021687"/>
            <a:ext cx="10667998" cy="249299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1"/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var obj =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{ name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'Steve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',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age: 23, location: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'Sofia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1"/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for (var key in obj) { console.log(key); }</a:t>
            </a:r>
          </a:p>
          <a:p>
            <a:pPr marL="0" lvl="1"/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// name, age, location</a:t>
            </a:r>
          </a:p>
          <a:p>
            <a:pPr marL="0" lvl="1">
              <a:spcBef>
                <a:spcPts val="1200"/>
              </a:spcBef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var arr = [10, 20, 30, 40, 50];</a:t>
            </a:r>
          </a:p>
          <a:p>
            <a:pPr marL="0" lvl="1"/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for (var i in arr) { console.log(i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lvl="1"/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// 0, 1, 2, 3, 4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760412" y="1911649"/>
            <a:ext cx="10667998" cy="12311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1"/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var obj =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{ name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'Steve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',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age: 23, location: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'Sofia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1"/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for (var key in obj) { console.log(obj[key]); }</a:t>
            </a:r>
          </a:p>
          <a:p>
            <a:pPr marL="0" lvl="1"/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// Steve, 23 , Sofia</a:t>
            </a:r>
          </a:p>
        </p:txBody>
      </p:sp>
    </p:spTree>
    <p:extLst>
      <p:ext uri="{BB962C8B-B14F-4D97-AF65-F5344CB8AC3E}">
        <p14:creationId xmlns:p14="http://schemas.microsoft.com/office/powerpoint/2010/main" val="2582759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1446212" y="4648200"/>
            <a:ext cx="8938472" cy="820600"/>
          </a:xfrm>
        </p:spPr>
        <p:txBody>
          <a:bodyPr/>
          <a:lstStyle/>
          <a:p>
            <a:r>
              <a:rPr lang="en-US" dirty="0"/>
              <a:t>for-in </a:t>
            </a:r>
            <a:r>
              <a:rPr lang="en-US" dirty="0" smtClean="0"/>
              <a:t>Loop</a:t>
            </a:r>
            <a:endParaRPr lang="en-US" dirty="0"/>
          </a:p>
        </p:txBody>
      </p:sp>
      <p:sp>
        <p:nvSpPr>
          <p:cNvPr id="10" name="Subtitle 9"/>
          <p:cNvSpPr>
            <a:spLocks noGrp="1"/>
          </p:cNvSpPr>
          <p:nvPr>
            <p:ph type="body" idx="1"/>
          </p:nvPr>
        </p:nvSpPr>
        <p:spPr>
          <a:xfrm>
            <a:off x="1446212" y="5526368"/>
            <a:ext cx="8938472" cy="688256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3493" y="1748044"/>
            <a:ext cx="8483910" cy="2366756"/>
          </a:xfrm>
          <a:prstGeom prst="roundRect">
            <a:avLst>
              <a:gd name="adj" fmla="val 2122"/>
            </a:avLst>
          </a:prstGeom>
        </p:spPr>
      </p:pic>
      <p:pic>
        <p:nvPicPr>
          <p:cNvPr id="4" name="Picture 2" descr="http://www.codasen.com/images/slideshow/green-iter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6612" y="2759186"/>
            <a:ext cx="2888616" cy="2193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4743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5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88849" y="1340475"/>
            <a:ext cx="9791266" cy="986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Nested Loops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335520" y="2294693"/>
            <a:ext cx="7311178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4000" dirty="0" smtClean="0">
                <a:solidFill>
                  <a:srgbClr val="F0A22E"/>
                </a:solidFill>
                <a:latin typeface="+mn-lt"/>
              </a:rPr>
              <a:t>Using Loop Inside a Loop</a:t>
            </a:r>
          </a:p>
        </p:txBody>
      </p:sp>
      <p:pic>
        <p:nvPicPr>
          <p:cNvPr id="36868" name="Picture 4" descr="http://www.cruzio.com/images/comprofiler/plug_profilegallery/9670/pg_133432938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3898260" y="3352800"/>
            <a:ext cx="4164515" cy="283791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6014636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6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 composition of loops is called a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nested loop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 loop inside another loop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 smtClean="0"/>
              <a:t>Example</a:t>
            </a:r>
            <a:r>
              <a:rPr lang="en-US" dirty="0"/>
              <a:t>:</a:t>
            </a:r>
          </a:p>
        </p:txBody>
      </p:sp>
      <p:sp>
        <p:nvSpPr>
          <p:cNvPr id="496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Nested Loop?</a:t>
            </a:r>
            <a:endParaRPr lang="bg-BG"/>
          </a:p>
        </p:txBody>
      </p:sp>
      <p:sp>
        <p:nvSpPr>
          <p:cNvPr id="496645" name="Rectangle 5"/>
          <p:cNvSpPr>
            <a:spLocks noChangeArrowheads="1"/>
          </p:cNvSpPr>
          <p:nvPr/>
        </p:nvSpPr>
        <p:spPr bwMode="auto">
          <a:xfrm>
            <a:off x="1007271" y="3340656"/>
            <a:ext cx="10079059" cy="291002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1">
              <a:lnSpc>
                <a:spcPct val="110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for (initialization; test; update) {</a:t>
            </a:r>
          </a:p>
          <a:p>
            <a:pPr marL="0" lvl="1">
              <a:lnSpc>
                <a:spcPct val="110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for (initialization; test; update) {		</a:t>
            </a:r>
          </a:p>
          <a:p>
            <a:pPr marL="0" lvl="1">
              <a:lnSpc>
                <a:spcPct val="110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    statements;</a:t>
            </a:r>
          </a:p>
          <a:p>
            <a:pPr marL="0" lvl="1">
              <a:lnSpc>
                <a:spcPct val="110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lvl="1">
              <a:lnSpc>
                <a:spcPct val="110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…</a:t>
            </a:r>
          </a:p>
          <a:p>
            <a:pPr marL="0" lvl="1">
              <a:lnSpc>
                <a:spcPct val="110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8415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7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Print </a:t>
            </a:r>
            <a:r>
              <a:rPr lang="en-US" dirty="0" smtClean="0"/>
              <a:t>a triangle of numbers:</a:t>
            </a:r>
            <a:endParaRPr lang="en-US" dirty="0"/>
          </a:p>
        </p:txBody>
      </p:sp>
      <p:sp>
        <p:nvSpPr>
          <p:cNvPr id="500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Triangle – Example</a:t>
            </a:r>
            <a:endParaRPr lang="bg-BG"/>
          </a:p>
        </p:txBody>
      </p:sp>
      <p:sp>
        <p:nvSpPr>
          <p:cNvPr id="500740" name="Rectangle 4"/>
          <p:cNvSpPr>
            <a:spLocks noChangeArrowheads="1"/>
          </p:cNvSpPr>
          <p:nvPr/>
        </p:nvSpPr>
        <p:spPr bwMode="auto">
          <a:xfrm>
            <a:off x="684212" y="2194881"/>
            <a:ext cx="7567744" cy="37733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var n = 5;</a:t>
            </a:r>
          </a:p>
          <a:p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var resultStr = '';   </a:t>
            </a:r>
          </a:p>
          <a:p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for (var row = 1; row &lt;= n; row++) {</a:t>
            </a:r>
          </a:p>
          <a:p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(var col = 1; col &lt;= row; col++) {</a:t>
            </a:r>
          </a:p>
          <a:p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resultStr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+= col + ' ';</a:t>
            </a:r>
          </a:p>
          <a:p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resultStr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+= '\n';</a:t>
            </a:r>
          </a:p>
          <a:p>
            <a:pPr marL="0" lvl="1">
              <a:lnSpc>
                <a:spcPct val="110000"/>
              </a:lnSpc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1">
              <a:lnSpc>
                <a:spcPct val="110000"/>
              </a:lnSpc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console.log(resultStr);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9068241" y="2194881"/>
            <a:ext cx="2421971" cy="37733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>
            <a:noAutofit/>
          </a:bodyPr>
          <a:lstStyle/>
          <a:p>
            <a:pPr marL="0" lvl="2"/>
            <a:r>
              <a:rPr lang="en-US" sz="32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  <a:p>
            <a:pPr marL="0" lvl="2"/>
            <a:r>
              <a:rPr lang="en-US" sz="32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1 2</a:t>
            </a:r>
          </a:p>
          <a:p>
            <a:pPr marL="0" lvl="2"/>
            <a:r>
              <a:rPr lang="en-US" sz="32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1 2 3</a:t>
            </a:r>
          </a:p>
          <a:p>
            <a:pPr marL="0" lvl="2"/>
            <a:r>
              <a:rPr lang="en-US" sz="32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  <a:p>
            <a:pPr marL="0" lvl="2"/>
            <a:r>
              <a:rPr lang="en-US" sz="32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1 2 3 … n</a:t>
            </a:r>
            <a:endParaRPr lang="en-US" sz="3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8429316" y="4056403"/>
            <a:ext cx="457200" cy="1"/>
          </a:xfrm>
          <a:prstGeom prst="straightConnector1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38100">
            <a:solidFill>
              <a:schemeClr val="accent5">
                <a:lumMod val="60000"/>
                <a:lumOff val="40000"/>
              </a:schemeClr>
            </a:solidFill>
            <a:tailEnd type="arrow"/>
          </a:ln>
        </p:spPr>
      </p:cxnSp>
    </p:spTree>
    <p:extLst>
      <p:ext uri="{BB962C8B-B14F-4D97-AF65-F5344CB8AC3E}">
        <p14:creationId xmlns:p14="http://schemas.microsoft.com/office/powerpoint/2010/main" val="28046874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Primes in Interval [n … m</a:t>
            </a:r>
            <a:r>
              <a:rPr lang="en-US" dirty="0" smtClean="0"/>
              <a:t>]  </a:t>
            </a:r>
            <a:r>
              <a:rPr lang="en-US" dirty="0"/>
              <a:t>– Example</a:t>
            </a:r>
            <a:endParaRPr lang="bg-BG" dirty="0"/>
          </a:p>
        </p:txBody>
      </p:sp>
      <p:sp>
        <p:nvSpPr>
          <p:cNvPr id="501764" name="Rectangle 4"/>
          <p:cNvSpPr>
            <a:spLocks noChangeArrowheads="1"/>
          </p:cNvSpPr>
          <p:nvPr/>
        </p:nvSpPr>
        <p:spPr bwMode="auto">
          <a:xfrm>
            <a:off x="684212" y="1219200"/>
            <a:ext cx="10744200" cy="51891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var n = 100; var m = 200;</a:t>
            </a:r>
          </a:p>
          <a:p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var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result = '';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for (var number = n; number &lt;= m; number++) {</a:t>
            </a:r>
          </a:p>
          <a:p>
            <a:pPr marL="0" lvl="1">
              <a:lnSpc>
                <a:spcPct val="110000"/>
              </a:lnSpc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var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isPrime = true;</a:t>
            </a:r>
          </a:p>
          <a:p>
            <a:pPr marL="0" lvl="1">
              <a:lnSpc>
                <a:spcPct val="110000"/>
              </a:lnSpc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var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divider = 2;</a:t>
            </a:r>
          </a:p>
          <a:p>
            <a:pPr marL="0" lvl="1">
              <a:lnSpc>
                <a:spcPct val="110000"/>
              </a:lnSpc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var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maxDivider = Math.sqrt(number);</a:t>
            </a:r>
          </a:p>
          <a:p>
            <a:pPr marL="0" lvl="1">
              <a:lnSpc>
                <a:spcPct val="110000"/>
              </a:lnSpc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while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(divider &lt;= maxDivider)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1">
              <a:lnSpc>
                <a:spcPct val="110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   if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(number % divider == 0) { isPrime = false; break;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lvl="1">
              <a:lnSpc>
                <a:spcPct val="110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    divider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++;</a:t>
            </a:r>
          </a:p>
          <a:p>
            <a:pPr marL="0" lvl="1">
              <a:lnSpc>
                <a:spcPct val="110000"/>
              </a:lnSpc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1">
              <a:lnSpc>
                <a:spcPct val="110000"/>
              </a:lnSpc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if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(isPrime) { result += number + ' '; }</a:t>
            </a:r>
          </a:p>
          <a:p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console.log(result);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9138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08764" y="1447800"/>
            <a:ext cx="8987142" cy="941082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Nested Loops</a:t>
            </a:r>
            <a:endParaRPr lang="bg-BG" dirty="0"/>
          </a:p>
        </p:txBody>
      </p:sp>
      <p:pic>
        <p:nvPicPr>
          <p:cNvPr id="23554" name="Picture 2" descr="http://mpcarroll.com/photos/Wood-Spiral-Hor.jpg"/>
          <p:cNvPicPr>
            <a:picLocks noChangeAspect="1" noChangeArrowheads="1"/>
          </p:cNvPicPr>
          <p:nvPr/>
        </p:nvPicPr>
        <p:blipFill>
          <a:blip r:embed="rId3" cstate="screen">
            <a:clrChange>
              <a:clrFrom>
                <a:srgbClr val="060201"/>
              </a:clrFrom>
              <a:clrTo>
                <a:srgbClr val="060201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497563" y="3520208"/>
            <a:ext cx="6983915" cy="2651992"/>
          </a:xfrm>
          <a:prstGeom prst="roundRect">
            <a:avLst>
              <a:gd name="adj" fmla="val 50000"/>
            </a:avLst>
          </a:prstGeom>
          <a:noFill/>
          <a:effectLst>
            <a:softEdge rad="31750"/>
          </a:effectLst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324187" y="2414281"/>
            <a:ext cx="7311178" cy="643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4000" b="1" dirty="0" smtClean="0">
                <a:solidFill>
                  <a:srgbClr val="F0A22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3837434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Svetlin Nakov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Technical </a:t>
            </a:r>
            <a:r>
              <a:rPr lang="en-US" dirty="0" smtClean="0"/>
              <a:t>Trainer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www.nakov.com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</a:t>
            </a:r>
            <a:r>
              <a:rPr lang="en-US" dirty="0" smtClean="0"/>
              <a:t>University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5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1983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4" name="Picture 2" title="Software University Foundation">
            <a:hlinkClick r:id="rId7" tooltip="Software University Foundation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033" t="-11972" r="-4044" b="1048"/>
          <a:stretch/>
        </p:blipFill>
        <p:spPr bwMode="auto">
          <a:xfrm>
            <a:off x="825157" y="1887144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16" name="Title 1"/>
          <p:cNvSpPr txBox="1">
            <a:spLocks/>
          </p:cNvSpPr>
          <p:nvPr/>
        </p:nvSpPr>
        <p:spPr>
          <a:xfrm>
            <a:off x="3275012" y="914400"/>
            <a:ext cx="8229600" cy="1157275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r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F6D18E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17" name="Subtitle 2"/>
          <p:cNvSpPr txBox="1">
            <a:spLocks/>
          </p:cNvSpPr>
          <p:nvPr/>
        </p:nvSpPr>
        <p:spPr>
          <a:xfrm>
            <a:off x="3275012" y="2224075"/>
            <a:ext cx="8229600" cy="138353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r" defTabSz="1218987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4000" b="0" kern="1200" cap="none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 sz="32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None/>
              <a:defRPr sz="30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None/>
              <a:defRPr sz="28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2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None/>
              <a:defRPr sz="26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6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Processing Sequences of Elements</a:t>
            </a:r>
          </a:p>
          <a:p>
            <a:r>
              <a:rPr lang="en-US" dirty="0" smtClean="0"/>
              <a:t>Associative Arrays (Key </a:t>
            </a:r>
            <a:r>
              <a:rPr lang="en-US" dirty="0" smtClean="0">
                <a:sym typeface="Wingdings" panose="05000000000000000000" pitchFamily="2" charset="2"/>
              </a:rPr>
              <a:t> Value)</a:t>
            </a:r>
            <a:endParaRPr lang="en-US" dirty="0"/>
          </a:p>
        </p:txBody>
      </p:sp>
      <p:pic>
        <p:nvPicPr>
          <p:cNvPr id="18" name="Picture 4" descr="http://gioco.net/matrice/matrix1.jpg"/>
          <p:cNvPicPr>
            <a:picLocks noChangeAspect="1" noChangeArrowheads="1"/>
          </p:cNvPicPr>
          <p:nvPr/>
        </p:nvPicPr>
        <p:blipFill>
          <a:blip r:embed="rId9" cstate="screen">
            <a:lum contrast="20000"/>
          </a:blip>
          <a:srcRect/>
          <a:stretch>
            <a:fillRect/>
          </a:stretch>
        </p:blipFill>
        <p:spPr bwMode="auto">
          <a:xfrm>
            <a:off x="6932612" y="4076558"/>
            <a:ext cx="4648200" cy="2003534"/>
          </a:xfrm>
          <a:prstGeom prst="roundRect">
            <a:avLst>
              <a:gd name="adj" fmla="val 11218"/>
            </a:avLst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113773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59" name="Rectangle 27"/>
          <p:cNvSpPr>
            <a:spLocks noChangeArrowheads="1"/>
          </p:cNvSpPr>
          <p:nvPr/>
        </p:nvSpPr>
        <p:spPr bwMode="auto">
          <a:xfrm>
            <a:off x="3597397" y="4664076"/>
            <a:ext cx="5279709" cy="1736724"/>
          </a:xfrm>
          <a:prstGeom prst="rect">
            <a:avLst/>
          </a:prstGeom>
          <a:solidFill>
            <a:schemeClr val="bg1">
              <a:alpha val="20000"/>
            </a:schemeClr>
          </a:solidFill>
          <a:ln w="9525" cap="rnd" algn="ctr">
            <a:solidFill>
              <a:schemeClr val="accent5">
                <a:lumMod val="20000"/>
                <a:lumOff val="80000"/>
              </a:schemeClr>
            </a:solidFill>
            <a:prstDash val="sysDot"/>
            <a:round/>
            <a:headEnd/>
            <a:tailEnd/>
          </a:ln>
          <a:effectLst>
            <a:outerShdw dist="17961" dir="2700000" algn="ctr" rotWithShape="0">
              <a:srgbClr val="FFFFFF"/>
            </a:outerShdw>
          </a:effec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</a:t>
            </a:r>
            <a:r>
              <a:rPr lang="en-US" dirty="0" smtClean="0"/>
              <a:t>are Arrays?</a:t>
            </a:r>
            <a:endParaRPr lang="bg-BG" dirty="0"/>
          </a:p>
        </p:txBody>
      </p:sp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>
          <a:xfrm>
            <a:off x="304721" y="940904"/>
            <a:ext cx="11579384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array</a:t>
            </a:r>
            <a:r>
              <a:rPr lang="en-US" dirty="0"/>
              <a:t> is a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ordered sequence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of elements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dirty="0"/>
              <a:t>order of the elements </a:t>
            </a:r>
            <a:r>
              <a:rPr lang="en-US" dirty="0" smtClean="0"/>
              <a:t>is fixed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Can get the current length (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Array.length</a:t>
            </a:r>
            <a:r>
              <a:rPr lang="en-US" dirty="0" smtClean="0"/>
              <a:t>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In JS arrays can change their size at runtime (add / delete)</a:t>
            </a:r>
            <a:endParaRPr lang="bg-BG" dirty="0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477810" y="6553200"/>
            <a:ext cx="609441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428050" name="Text Box 18"/>
          <p:cNvSpPr txBox="1">
            <a:spLocks noChangeArrowheads="1"/>
          </p:cNvSpPr>
          <p:nvPr/>
        </p:nvSpPr>
        <p:spPr bwMode="auto">
          <a:xfrm>
            <a:off x="4525191" y="4763471"/>
            <a:ext cx="3477235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bg-BG" sz="36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0  1  2  3  4</a:t>
            </a:r>
          </a:p>
        </p:txBody>
      </p:sp>
      <p:sp>
        <p:nvSpPr>
          <p:cNvPr id="428055" name="AutoShape 23"/>
          <p:cNvSpPr>
            <a:spLocks noChangeArrowheads="1"/>
          </p:cNvSpPr>
          <p:nvPr/>
        </p:nvSpPr>
        <p:spPr bwMode="auto">
          <a:xfrm>
            <a:off x="1356560" y="5007628"/>
            <a:ext cx="1918452" cy="1012172"/>
          </a:xfrm>
          <a:prstGeom prst="wedgeRoundRectCallout">
            <a:avLst>
              <a:gd name="adj1" fmla="val 94756"/>
              <a:gd name="adj2" fmla="val 23549"/>
              <a:gd name="adj3" fmla="val 16667"/>
            </a:avLst>
          </a:prstGeom>
          <a:solidFill>
            <a:srgbClr val="663606">
              <a:alpha val="95000"/>
            </a:srgbClr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Array of 5 elements</a:t>
            </a:r>
            <a:endParaRPr lang="bg-BG" sz="2800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428057" name="AutoShape 25"/>
          <p:cNvSpPr>
            <a:spLocks noChangeArrowheads="1"/>
          </p:cNvSpPr>
          <p:nvPr/>
        </p:nvSpPr>
        <p:spPr bwMode="auto">
          <a:xfrm>
            <a:off x="9164020" y="4738048"/>
            <a:ext cx="1766149" cy="1012172"/>
          </a:xfrm>
          <a:prstGeom prst="wedgeRoundRectCallout">
            <a:avLst>
              <a:gd name="adj1" fmla="val -104308"/>
              <a:gd name="adj2" fmla="val -13911"/>
              <a:gd name="adj3" fmla="val 16667"/>
            </a:avLst>
          </a:prstGeom>
          <a:solidFill>
            <a:srgbClr val="663606">
              <a:alpha val="95000"/>
            </a:srgbClr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Element index</a:t>
            </a:r>
            <a:endParaRPr lang="bg-BG" sz="2800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428056" name="AutoShape 24"/>
          <p:cNvSpPr>
            <a:spLocks noChangeArrowheads="1"/>
          </p:cNvSpPr>
          <p:nvPr/>
        </p:nvSpPr>
        <p:spPr bwMode="auto">
          <a:xfrm>
            <a:off x="2540308" y="3667116"/>
            <a:ext cx="3362464" cy="586523"/>
          </a:xfrm>
          <a:prstGeom prst="wedgeRoundRectCallout">
            <a:avLst>
              <a:gd name="adj1" fmla="val 31364"/>
              <a:gd name="adj2" fmla="val 283565"/>
              <a:gd name="adj3" fmla="val 16667"/>
            </a:avLst>
          </a:prstGeom>
          <a:solidFill>
            <a:srgbClr val="663606">
              <a:alpha val="95000"/>
            </a:srgbClr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Element of an array</a:t>
            </a:r>
            <a:endParaRPr lang="bg-BG" sz="2800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graphicFrame>
        <p:nvGraphicFramePr>
          <p:cNvPr id="10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24380674"/>
              </p:ext>
            </p:extLst>
          </p:nvPr>
        </p:nvGraphicFramePr>
        <p:xfrm>
          <a:off x="4367663" y="5462234"/>
          <a:ext cx="3821705" cy="590550"/>
        </p:xfrm>
        <a:graphic>
          <a:graphicData uri="http://schemas.openxmlformats.org/drawingml/2006/table">
            <a:tbl>
              <a:tblPr/>
              <a:tblGrid>
                <a:gridCol w="764341"/>
                <a:gridCol w="764341"/>
                <a:gridCol w="764341"/>
                <a:gridCol w="764341"/>
                <a:gridCol w="764341"/>
              </a:tblGrid>
              <a:tr h="5905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marL="121888" marR="12188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marL="121888" marR="12188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marL="121888" marR="12188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marL="121888" marR="12188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marL="121888" marR="12188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51761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8055" grpId="0" animBg="1"/>
      <p:bldP spid="428057" grpId="0" animBg="1"/>
      <p:bldP spid="42805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4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17051" y="1954518"/>
            <a:ext cx="5967962" cy="941082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Creating Arrays </a:t>
            </a:r>
            <a:endParaRPr lang="en-US" dirty="0"/>
          </a:p>
        </p:txBody>
      </p:sp>
      <p:pic>
        <p:nvPicPr>
          <p:cNvPr id="68610" name="Picture 2" descr="http://www.siwc.in/glassesrow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8380411" y="1259376"/>
            <a:ext cx="3097399" cy="4989023"/>
          </a:xfrm>
          <a:prstGeom prst="roundRect">
            <a:avLst>
              <a:gd name="adj" fmla="val 22417"/>
            </a:avLst>
          </a:prstGeom>
          <a:noFill/>
        </p:spPr>
      </p:pic>
      <p:pic>
        <p:nvPicPr>
          <p:cNvPr id="4" name="Picture 1" descr="C:\Trash\array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450359">
            <a:off x="1137693" y="3370036"/>
            <a:ext cx="6769231" cy="1972210"/>
          </a:xfrm>
          <a:prstGeom prst="rect">
            <a:avLst/>
          </a:prstGeom>
          <a:noFill/>
          <a:scene3d>
            <a:camera prst="perspectiveContrastingRightFacing"/>
            <a:lightRig rig="threePt" dir="t"/>
          </a:scene3d>
        </p:spPr>
      </p:pic>
      <p:pic>
        <p:nvPicPr>
          <p:cNvPr id="5" name="Picture 2" descr="C:\Users\Peter\Pictures\Kartinki Telerik\left_unspoken_2_tmb.jpg"/>
          <p:cNvPicPr>
            <a:picLocks noChangeAspect="1" noChangeArrowheads="1"/>
          </p:cNvPicPr>
          <p:nvPr/>
        </p:nvPicPr>
        <p:blipFill>
          <a:blip r:embed="rId5" cstate="screen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83193" y="3433113"/>
            <a:ext cx="3406499" cy="1927018"/>
          </a:xfrm>
          <a:prstGeom prst="ellipse">
            <a:avLst/>
          </a:prstGeom>
          <a:noFill/>
          <a:effectLst>
            <a:softEdge rad="635000"/>
          </a:effectLst>
        </p:spPr>
      </p:pic>
    </p:spTree>
    <p:extLst>
      <p:ext uri="{BB962C8B-B14F-4D97-AF65-F5344CB8AC3E}">
        <p14:creationId xmlns:p14="http://schemas.microsoft.com/office/powerpoint/2010/main" val="31303955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"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JavaScript Basics</a:t>
            </a:r>
            <a:r>
              <a:rPr lang="en-US" dirty="0" smtClean="0"/>
              <a:t>" course is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NOT for absolute beginners</a:t>
            </a:r>
          </a:p>
          <a:p>
            <a:pPr lvl="1"/>
            <a:r>
              <a:rPr lang="en-US" dirty="0" smtClean="0"/>
              <a:t>Take the "C# Basics" course at SoftUni first</a:t>
            </a:r>
            <a:r>
              <a:rPr lang="bg-BG" dirty="0" smtClean="0"/>
              <a:t>: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softuni.bg/courses/csharp-basics</a:t>
            </a:r>
            <a:endParaRPr lang="en-US" dirty="0" smtClean="0"/>
          </a:p>
          <a:p>
            <a:pPr lvl="1"/>
            <a:r>
              <a:rPr lang="en-US" dirty="0" smtClean="0"/>
              <a:t>The course is for beginners, but requires previous coding skills</a:t>
            </a:r>
            <a:endParaRPr lang="bg-BG" dirty="0" smtClean="0"/>
          </a:p>
          <a:p>
            <a:pPr>
              <a:spcBef>
                <a:spcPts val="1200"/>
              </a:spcBef>
            </a:pPr>
            <a:r>
              <a:rPr lang="en-US" dirty="0" smtClean="0"/>
              <a:t>Requirements</a:t>
            </a:r>
          </a:p>
          <a:p>
            <a:pPr lvl="1"/>
            <a:r>
              <a:rPr lang="en-US" dirty="0" smtClean="0"/>
              <a:t>Coding skills – entry level</a:t>
            </a:r>
          </a:p>
          <a:p>
            <a:pPr lvl="1"/>
            <a:r>
              <a:rPr lang="en-US" dirty="0" smtClean="0"/>
              <a:t>Computer English – entry level</a:t>
            </a:r>
          </a:p>
          <a:p>
            <a:pPr lvl="1"/>
            <a:r>
              <a:rPr lang="en-US" dirty="0" smtClean="0"/>
              <a:t>Logical thinking</a:t>
            </a:r>
          </a:p>
          <a:p>
            <a:pPr lvl="1"/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Warning: Not for Absolute Beginners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6627813" y="3810000"/>
            <a:ext cx="2057400" cy="2740582"/>
            <a:chOff x="6627812" y="3733799"/>
            <a:chExt cx="2098413" cy="2892983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7812" y="3733799"/>
              <a:ext cx="2098413" cy="2892983"/>
            </a:xfrm>
            <a:prstGeom prst="rect">
              <a:avLst/>
            </a:prstGeom>
            <a:effectLst>
              <a:glow rad="139700">
                <a:schemeClr val="accent1">
                  <a:satMod val="175000"/>
                  <a:alpha val="40000"/>
                </a:schemeClr>
              </a:glow>
            </a:effectLst>
          </p:spPr>
        </p:pic>
        <p:sp>
          <p:nvSpPr>
            <p:cNvPr id="9" name="TextBox 8"/>
            <p:cNvSpPr txBox="1"/>
            <p:nvPr/>
          </p:nvSpPr>
          <p:spPr>
            <a:xfrm>
              <a:off x="6704023" y="5504108"/>
              <a:ext cx="1931939" cy="8925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600" b="1" spc="50" dirty="0" smtClean="0">
                  <a:ln w="9525" cmpd="sng">
                    <a:solidFill>
                      <a:schemeClr val="accent1">
                        <a:lumMod val="50000"/>
                      </a:schemeClr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coding skills</a:t>
              </a:r>
            </a:p>
            <a:p>
              <a:pPr algn="ctr"/>
              <a:r>
                <a:rPr lang="en-US" sz="2600" b="1" spc="50" dirty="0" smtClean="0">
                  <a:ln w="9525" cmpd="sng">
                    <a:solidFill>
                      <a:schemeClr val="accent1">
                        <a:lumMod val="50000"/>
                      </a:schemeClr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required!</a:t>
              </a:r>
              <a:endParaRPr lang="en-US" sz="2600" b="1" spc="50" dirty="0">
                <a:ln w="952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endParaRPr>
            </a:p>
          </p:txBody>
        </p:sp>
      </p:grpSp>
      <p:pic>
        <p:nvPicPr>
          <p:cNvPr id="11" name="Picture 2" descr="http://www.protrendy.com/wp-content/uploads/2014/04/js_log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0205" y="4168303"/>
            <a:ext cx="2023976" cy="2023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7663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Arrays in JavaScript</a:t>
            </a:r>
            <a:endParaRPr lang="bg-BG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760413" y="1143000"/>
            <a:ext cx="10668000" cy="52398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Array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holding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integers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numbers = [1, 2, 3, 4, 5]; </a:t>
            </a:r>
          </a:p>
          <a:p>
            <a:pPr eaLnBrk="0" hangingPunct="0">
              <a:spcBef>
                <a:spcPts val="9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Array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holding strings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weekDays =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['Monday',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'Tuesday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'Wednesday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</a:t>
            </a:r>
            <a:endParaRPr lang="en-US" sz="26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Thursday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 '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Friday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 '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Saturday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 '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Sunday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'];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9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Array of mixed data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mixedArr =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[1, new Date(), 'hello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'];</a:t>
            </a:r>
            <a:endParaRPr lang="en-US" sz="26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9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Array of arrays (matrix)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matrix = [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'0,0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'0,1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'0,2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'],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'1,0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'1,1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'1,2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'],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'2,0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'2,1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'2,2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']];	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16764358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Declare and Initialize </a:t>
            </a:r>
            <a:r>
              <a:rPr lang="en-US" dirty="0"/>
              <a:t>Arrays</a:t>
            </a:r>
            <a:endParaRPr lang="bg-BG" dirty="0"/>
          </a:p>
        </p:txBody>
      </p:sp>
      <p:sp>
        <p:nvSpPr>
          <p:cNvPr id="429059" name="Rectangle 3"/>
          <p:cNvSpPr>
            <a:spLocks noGrp="1" noChangeArrowheads="1"/>
          </p:cNvSpPr>
          <p:nvPr>
            <p:ph idx="1"/>
          </p:nvPr>
        </p:nvSpPr>
        <p:spPr>
          <a:xfrm>
            <a:off x="303212" y="968433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3200" dirty="0" smtClean="0">
                <a:latin typeface="+mj-lt"/>
              </a:rPr>
              <a:t>Initializing an array in JavaScript can be done in several ways:</a:t>
            </a:r>
          </a:p>
          <a:p>
            <a:pPr lvl="1">
              <a:lnSpc>
                <a:spcPct val="110000"/>
              </a:lnSpc>
            </a:pPr>
            <a:r>
              <a:rPr lang="en-US" sz="2800" dirty="0" smtClean="0">
                <a:latin typeface="+mj-lt"/>
              </a:rPr>
              <a:t>Using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Array(elements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itchFamily="49" charset="0"/>
              </a:rPr>
              <a:t>)</a:t>
            </a:r>
            <a:r>
              <a:rPr lang="en-US" sz="2800" dirty="0">
                <a:latin typeface="+mj-lt"/>
              </a:rPr>
              <a:t>:</a:t>
            </a:r>
          </a:p>
          <a:p>
            <a:pPr lvl="1">
              <a:lnSpc>
                <a:spcPct val="110000"/>
              </a:lnSpc>
            </a:pPr>
            <a:endParaRPr lang="en-US" sz="2800" dirty="0">
              <a:latin typeface="+mj-lt"/>
            </a:endParaRPr>
          </a:p>
          <a:p>
            <a:pPr lvl="1">
              <a:lnSpc>
                <a:spcPct val="110000"/>
              </a:lnSpc>
            </a:pPr>
            <a:r>
              <a:rPr lang="en-US" sz="2800" dirty="0" smtClean="0">
                <a:latin typeface="+mj-lt"/>
              </a:rPr>
              <a:t>Using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itchFamily="49" charset="0"/>
              </a:rPr>
              <a:t>new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Array(initialLength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800" dirty="0" smtClean="0">
                <a:latin typeface="+mj-lt"/>
              </a:rPr>
              <a:t>:</a:t>
            </a:r>
          </a:p>
          <a:p>
            <a:pPr lvl="1">
              <a:lnSpc>
                <a:spcPct val="110000"/>
              </a:lnSpc>
            </a:pPr>
            <a:endParaRPr lang="en-US" sz="2800" dirty="0" smtClean="0">
              <a:latin typeface="+mj-lt"/>
            </a:endParaRPr>
          </a:p>
          <a:p>
            <a:pPr lvl="1">
              <a:lnSpc>
                <a:spcPct val="110000"/>
              </a:lnSpc>
            </a:pPr>
            <a:r>
              <a:rPr lang="en-US" sz="2800" dirty="0" smtClean="0">
                <a:latin typeface="+mj-lt"/>
              </a:rPr>
              <a:t>Using new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Array()</a:t>
            </a:r>
            <a:r>
              <a:rPr lang="en-US" sz="2800" dirty="0" smtClean="0">
                <a:latin typeface="+mj-lt"/>
              </a:rPr>
              <a:t>:</a:t>
            </a:r>
            <a:endParaRPr lang="en-US" sz="2800" dirty="0">
              <a:latin typeface="+mj-lt"/>
            </a:endParaRPr>
          </a:p>
          <a:p>
            <a:pPr lvl="1">
              <a:lnSpc>
                <a:spcPct val="110000"/>
              </a:lnSpc>
            </a:pPr>
            <a:endParaRPr lang="en-US" sz="2800" dirty="0">
              <a:solidFill>
                <a:schemeClr val="accent5">
                  <a:lumMod val="20000"/>
                  <a:lumOff val="80000"/>
                </a:schemeClr>
              </a:solidFill>
              <a:latin typeface="+mj-lt"/>
              <a:cs typeface="Consolas" pitchFamily="49" charset="0"/>
            </a:endParaRPr>
          </a:p>
          <a:p>
            <a:pPr lvl="1">
              <a:lnSpc>
                <a:spcPct val="110000"/>
              </a:lnSpc>
            </a:pPr>
            <a:r>
              <a:rPr lang="en-US" sz="2800" dirty="0" smtClean="0">
                <a:latin typeface="+mj-lt"/>
              </a:rPr>
              <a:t>Using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</a:rPr>
              <a:t>array literal</a:t>
            </a:r>
            <a:r>
              <a:rPr lang="en-US" sz="2800" dirty="0" smtClean="0">
                <a:latin typeface="+mj-lt"/>
              </a:rPr>
              <a:t> (recommended):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428412" y="6553200"/>
            <a:ext cx="609441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429061" name="Rectangle 5"/>
          <p:cNvSpPr>
            <a:spLocks noChangeArrowheads="1"/>
          </p:cNvSpPr>
          <p:nvPr/>
        </p:nvSpPr>
        <p:spPr bwMode="auto">
          <a:xfrm>
            <a:off x="1103017" y="2311856"/>
            <a:ext cx="8953795" cy="48167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arr = new Array(1, 2, 3, 4, 5</a:t>
            </a: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// [1, 2, 3, 4, 5]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128420" y="3551419"/>
            <a:ext cx="8953791" cy="48167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arr = new Array(10); // [undefined × 10]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1128420" y="6024961"/>
            <a:ext cx="8953791" cy="48167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var arr = [1, 2, 3, 4, 5</a:t>
            </a:r>
            <a:r>
              <a:rPr lang="en-US" sz="23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]; // </a:t>
            </a: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[1, 2, 3, 4, 5</a:t>
            </a:r>
            <a:r>
              <a:rPr lang="en-US" sz="23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</a:t>
            </a:r>
            <a:endParaRPr lang="en-US" sz="23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1128420" y="4800600"/>
            <a:ext cx="8953791" cy="46019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arr = new </a:t>
            </a:r>
            <a:r>
              <a:rPr lang="en-US" sz="23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Array</a:t>
            </a: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 // []</a:t>
            </a:r>
          </a:p>
        </p:txBody>
      </p:sp>
    </p:spTree>
    <p:extLst>
      <p:ext uri="{BB962C8B-B14F-4D97-AF65-F5344CB8AC3E}">
        <p14:creationId xmlns:p14="http://schemas.microsoft.com/office/powerpoint/2010/main" val="12244216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349" name="Rectangle 5"/>
          <p:cNvSpPr>
            <a:spLocks noChangeArrowheads="1"/>
          </p:cNvSpPr>
          <p:nvPr/>
        </p:nvSpPr>
        <p:spPr bwMode="auto">
          <a:xfrm>
            <a:off x="609441" y="1614845"/>
            <a:ext cx="10969943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5400" b="1" dirty="0" smtClean="0">
                <a:ln w="500">
                  <a:noFill/>
                </a:ln>
                <a:solidFill>
                  <a:srgbClr val="F2B254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  <a:latin typeface="+mj-lt"/>
                <a:ea typeface="+mj-ea"/>
                <a:cs typeface="+mj-cs"/>
              </a:rPr>
              <a:t>Accessing Array Elements</a:t>
            </a:r>
            <a:endParaRPr lang="bg-BG" sz="5400" b="1" dirty="0" smtClean="0">
              <a:ln w="500">
                <a:noFill/>
              </a:ln>
              <a:solidFill>
                <a:srgbClr val="F2B254"/>
              </a:solidFill>
              <a:effectLst>
                <a:outerShdw blurRad="30000" dist="30000" dir="2700000" algn="tl" rotWithShape="0">
                  <a:schemeClr val="bg2">
                    <a:shade val="45000"/>
                    <a:satMod val="150000"/>
                    <a:alpha val="90000"/>
                  </a:schemeClr>
                </a:outerShdw>
                <a:reflection blurRad="12000" stA="25000" endPos="49000" dist="5000" dir="5400000" sy="-100000" algn="bl" rotWithShape="0"/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441" y="2562521"/>
            <a:ext cx="10969943" cy="719034"/>
          </a:xfrm>
        </p:spPr>
        <p:txBody>
          <a:bodyPr/>
          <a:lstStyle/>
          <a:p>
            <a:r>
              <a:rPr lang="en-US" dirty="0" smtClean="0">
                <a:solidFill>
                  <a:srgbClr val="F0A22E"/>
                </a:solidFill>
              </a:rPr>
              <a:t>Read and Modify Elements by Index</a:t>
            </a:r>
            <a:endParaRPr lang="en-US" dirty="0">
              <a:solidFill>
                <a:srgbClr val="F0A22E"/>
              </a:solidFill>
            </a:endParaRPr>
          </a:p>
        </p:txBody>
      </p:sp>
      <p:pic>
        <p:nvPicPr>
          <p:cNvPr id="61443" name="Picture 3" descr="http://www.elab-experience.com/product/image/38/micro_hot_pinset_kit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3732064" y="3581400"/>
            <a:ext cx="4735008" cy="2362200"/>
          </a:xfrm>
          <a:prstGeom prst="roundRect">
            <a:avLst>
              <a:gd name="adj" fmla="val 4587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11217556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Access Array Element?</a:t>
            </a:r>
            <a:endParaRPr lang="bg-BG" dirty="0"/>
          </a:p>
        </p:txBody>
      </p:sp>
      <p:sp>
        <p:nvSpPr>
          <p:cNvPr id="4433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Array elements are accessed using the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[]</a:t>
            </a:r>
            <a:r>
              <a:rPr lang="en-US" dirty="0" smtClean="0"/>
              <a:t> operator (indexer</a:t>
            </a:r>
            <a:r>
              <a:rPr lang="en-US" dirty="0"/>
              <a:t>)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Typically elements are indexed from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 smtClean="0"/>
              <a:t> to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arr.length-1</a:t>
            </a:r>
            <a:endParaRPr lang="en-US" b="1" dirty="0" smtClean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110000"/>
              </a:lnSpc>
            </a:pPr>
            <a:r>
              <a:rPr lang="en-US" dirty="0" smtClean="0"/>
              <a:t>The </a:t>
            </a:r>
            <a:r>
              <a:rPr lang="en-US" dirty="0"/>
              <a:t>first element has index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The last element has index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length-1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10000"/>
              </a:lnSpc>
            </a:pPr>
            <a:r>
              <a:rPr lang="en-US" dirty="0"/>
              <a:t>Array elements can be retrieved </a:t>
            </a:r>
            <a:r>
              <a:rPr lang="en-US" dirty="0" smtClean="0"/>
              <a:t>/ changed </a:t>
            </a:r>
            <a:r>
              <a:rPr lang="en-US" dirty="0"/>
              <a:t>by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[]</a:t>
            </a:r>
            <a:r>
              <a:rPr lang="en-US" dirty="0"/>
              <a:t> operator</a:t>
            </a:r>
            <a:endParaRPr lang="bg-BG" dirty="0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477810" y="6553200"/>
            <a:ext cx="609441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41390" y="4876800"/>
            <a:ext cx="10610822" cy="141269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arr </a:t>
            </a:r>
            <a:r>
              <a:rPr lang="en-US" sz="26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[1, 2, 3, 4];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arr[1] = 5;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console.log(arr); // [1, 5, 3, 4] </a:t>
            </a:r>
          </a:p>
        </p:txBody>
      </p:sp>
    </p:spTree>
    <p:extLst>
      <p:ext uri="{BB962C8B-B14F-4D97-AF65-F5344CB8AC3E}">
        <p14:creationId xmlns:p14="http://schemas.microsoft.com/office/powerpoint/2010/main" val="33668575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Reversing an Array – Example</a:t>
            </a:r>
            <a:endParaRPr lang="bg-BG" dirty="0"/>
          </a:p>
        </p:txBody>
      </p:sp>
      <p:sp>
        <p:nvSpPr>
          <p:cNvPr id="476163" name="Rectangle 3"/>
          <p:cNvSpPr>
            <a:spLocks noGrp="1" noChangeArrowheads="1"/>
          </p:cNvSpPr>
          <p:nvPr>
            <p:ph idx="1"/>
          </p:nvPr>
        </p:nvSpPr>
        <p:spPr>
          <a:xfrm>
            <a:off x="304721" y="990600"/>
            <a:ext cx="11579384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Reversing </a:t>
            </a:r>
            <a:r>
              <a:rPr lang="en-US" dirty="0"/>
              <a:t>the </a:t>
            </a:r>
            <a:r>
              <a:rPr lang="en-US" dirty="0" smtClean="0"/>
              <a:t>elements of </a:t>
            </a:r>
            <a:r>
              <a:rPr lang="en-US" dirty="0"/>
              <a:t>an array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477810" y="6553200"/>
            <a:ext cx="609441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476164" name="Rectangle 4"/>
          <p:cNvSpPr>
            <a:spLocks noChangeArrowheads="1"/>
          </p:cNvSpPr>
          <p:nvPr/>
        </p:nvSpPr>
        <p:spPr bwMode="auto">
          <a:xfrm>
            <a:off x="615792" y="1828800"/>
            <a:ext cx="10862018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array = [1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2, 3, 4,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5];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Get array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size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length =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array.length; // 5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Declare and create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reversed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array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reversed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new Array(length);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Fill the reversed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array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(var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index = 0; index &lt;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length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index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++) {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reversed[length - index - 1]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array[index];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150014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07029" y="1533732"/>
            <a:ext cx="7373583" cy="820600"/>
          </a:xfrm>
        </p:spPr>
        <p:txBody>
          <a:bodyPr/>
          <a:lstStyle/>
          <a:p>
            <a:r>
              <a:rPr lang="en-US" dirty="0" smtClean="0"/>
              <a:t>Working with  Arrays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4041" y="2481366"/>
            <a:ext cx="5748407" cy="719034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4098" name="Picture 2" descr="http://www.zenlogic.org/programs/reversewriter_icon.pn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 rot="21344745">
            <a:off x="7037175" y="3216154"/>
            <a:ext cx="3953493" cy="2965892"/>
          </a:xfrm>
          <a:prstGeom prst="rect">
            <a:avLst/>
          </a:prstGeom>
          <a:noFill/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428527">
            <a:off x="1058436" y="3350094"/>
            <a:ext cx="4440276" cy="2619646"/>
          </a:xfrm>
          <a:prstGeom prst="round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06886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5007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Printing array of integers in reversed order: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sz="3000" dirty="0"/>
          </a:p>
          <a:p>
            <a:pPr>
              <a:lnSpc>
                <a:spcPct val="100000"/>
              </a:lnSpc>
            </a:pPr>
            <a:endParaRPr lang="en-US" sz="3000" dirty="0" smtClean="0"/>
          </a:p>
          <a:p>
            <a:pPr>
              <a:lnSpc>
                <a:spcPct val="100000"/>
              </a:lnSpc>
            </a:pPr>
            <a:endParaRPr lang="en-US" sz="3000" dirty="0"/>
          </a:p>
          <a:p>
            <a:pPr>
              <a:lnSpc>
                <a:spcPct val="100000"/>
              </a:lnSpc>
            </a:pPr>
            <a:r>
              <a:rPr lang="en-US" dirty="0" smtClean="0"/>
              <a:t>Initializing </a:t>
            </a:r>
            <a:r>
              <a:rPr lang="en-US" dirty="0"/>
              <a:t>all </a:t>
            </a:r>
            <a:r>
              <a:rPr lang="en-US" dirty="0" smtClean="0"/>
              <a:t>array </a:t>
            </a:r>
            <a:r>
              <a:rPr lang="en-US" dirty="0"/>
              <a:t>elements with their </a:t>
            </a:r>
            <a:r>
              <a:rPr lang="en-US" dirty="0" smtClean="0"/>
              <a:t>corresponding index:</a:t>
            </a:r>
            <a:endParaRPr lang="bg-BG" dirty="0">
              <a:latin typeface="Courier New" pitchFamily="49" charset="0"/>
            </a:endParaRPr>
          </a:p>
        </p:txBody>
      </p:sp>
      <p:sp>
        <p:nvSpPr>
          <p:cNvPr id="5007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solidFill>
                  <a:srgbClr val="F2B254"/>
                </a:solidFill>
              </a:rPr>
              <a:t>Processing Arrays Using </a:t>
            </a:r>
            <a:r>
              <a:rPr lang="en-US" dirty="0" smtClean="0">
                <a:solidFill>
                  <a:srgbClr val="F2B254"/>
                </a:solidFill>
                <a:cs typeface="Consolas" pitchFamily="49" charset="0"/>
              </a:rPr>
              <a:t>for</a:t>
            </a:r>
            <a:r>
              <a:rPr lang="en-US" dirty="0" smtClean="0">
                <a:solidFill>
                  <a:srgbClr val="F2B254"/>
                </a:solidFill>
              </a:rPr>
              <a:t>-Loop</a:t>
            </a:r>
            <a:endParaRPr lang="bg-BG" dirty="0">
              <a:solidFill>
                <a:srgbClr val="F2B254"/>
              </a:solidFill>
            </a:endParaRPr>
          </a:p>
        </p:txBody>
      </p:sp>
      <p:sp>
        <p:nvSpPr>
          <p:cNvPr id="500742" name="Rectangle 6"/>
          <p:cNvSpPr>
            <a:spLocks noChangeArrowheads="1"/>
          </p:cNvSpPr>
          <p:nvPr/>
        </p:nvSpPr>
        <p:spPr bwMode="auto">
          <a:xfrm>
            <a:off x="825786" y="1937319"/>
            <a:ext cx="10563648" cy="21236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array = [1, 2, 3, 4, 5];</a:t>
            </a:r>
            <a:endParaRPr lang="bg-BG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(var i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array.length - 1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&gt;= 0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i--) {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console.log(array[i]);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Result: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5 4 3 2 1</a:t>
            </a:r>
          </a:p>
        </p:txBody>
      </p:sp>
      <p:sp>
        <p:nvSpPr>
          <p:cNvPr id="500743" name="Rectangle 7"/>
          <p:cNvSpPr>
            <a:spLocks noChangeArrowheads="1"/>
          </p:cNvSpPr>
          <p:nvPr/>
        </p:nvSpPr>
        <p:spPr bwMode="auto">
          <a:xfrm>
            <a:off x="812589" y="5115038"/>
            <a:ext cx="10563648" cy="128875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(var index = 0; index &lt; array.length; index++) 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array[index] = index;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20335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4976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How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for-in</a:t>
            </a:r>
            <a:r>
              <a:rPr lang="en-US" dirty="0" smtClean="0"/>
              <a:t> loop </a:t>
            </a:r>
            <a:r>
              <a:rPr lang="en-US" dirty="0"/>
              <a:t>works?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  <a:spcBef>
                <a:spcPts val="1800"/>
              </a:spcBef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dirty="0" smtClean="0"/>
              <a:t> iterates through all the indexes of array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May be used </a:t>
            </a:r>
            <a:r>
              <a:rPr lang="en-US" dirty="0"/>
              <a:t>when </a:t>
            </a:r>
            <a:r>
              <a:rPr lang="en-US" dirty="0" smtClean="0"/>
              <a:t>the indexes are unknown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E.g. to traverse arbitrary object's properties (not array)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All elements are accessed one by </a:t>
            </a:r>
            <a:r>
              <a:rPr lang="en-US" dirty="0" smtClean="0"/>
              <a:t>one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order is not guaranteed</a:t>
            </a:r>
            <a:endParaRPr lang="en-US" dirty="0"/>
          </a:p>
        </p:txBody>
      </p:sp>
      <p:sp>
        <p:nvSpPr>
          <p:cNvPr id="497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2B254"/>
                </a:solidFill>
              </a:rPr>
              <a:t>Processing </a:t>
            </a:r>
            <a:r>
              <a:rPr lang="en-US" dirty="0" smtClean="0">
                <a:solidFill>
                  <a:srgbClr val="F2B254"/>
                </a:solidFill>
              </a:rPr>
              <a:t>Arrays: </a:t>
            </a:r>
            <a:r>
              <a:rPr lang="en-US" dirty="0" smtClean="0">
                <a:solidFill>
                  <a:srgbClr val="F2B254"/>
                </a:solidFill>
                <a:latin typeface="Consolas" pitchFamily="49" charset="0"/>
                <a:cs typeface="Consolas" pitchFamily="49" charset="0"/>
              </a:rPr>
              <a:t>for-in</a:t>
            </a:r>
            <a:endParaRPr lang="bg-BG" dirty="0">
              <a:solidFill>
                <a:srgbClr val="F2B254"/>
              </a:solidFill>
              <a:cs typeface="Consolas" pitchFamily="49" charset="0"/>
            </a:endParaRPr>
          </a:p>
        </p:txBody>
      </p:sp>
      <p:sp>
        <p:nvSpPr>
          <p:cNvPr id="497669" name="Rectangle 5"/>
          <p:cNvSpPr>
            <a:spLocks noChangeArrowheads="1"/>
          </p:cNvSpPr>
          <p:nvPr/>
        </p:nvSpPr>
        <p:spPr bwMode="auto">
          <a:xfrm>
            <a:off x="1007271" y="1931313"/>
            <a:ext cx="10174283" cy="5147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(var i in array)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44034" name="Picture 2" descr="http://www.ffcommunity.com/images/stamps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9824969" y="1481823"/>
            <a:ext cx="1637873" cy="1866900"/>
          </a:xfrm>
          <a:prstGeom prst="roundRect">
            <a:avLst>
              <a:gd name="adj" fmla="val 12791"/>
            </a:avLst>
          </a:prstGeom>
          <a:noFill/>
          <a:effectLst>
            <a:reflection blurRad="6350" stA="50000" endA="300" endPos="3850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1452000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501763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219200"/>
            <a:ext cx="11804822" cy="534987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Print all elements of </a:t>
            </a:r>
            <a:r>
              <a:rPr lang="en-US" dirty="0" smtClean="0"/>
              <a:t>an array of strings: </a:t>
            </a:r>
            <a:endParaRPr lang="bg-BG" dirty="0"/>
          </a:p>
        </p:txBody>
      </p:sp>
      <p:sp>
        <p:nvSpPr>
          <p:cNvPr id="5017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Traversing Arrays </a:t>
            </a:r>
            <a:r>
              <a:rPr lang="en-US" noProof="1" smtClean="0"/>
              <a:t>Using </a:t>
            </a:r>
            <a:r>
              <a:rPr lang="en-US" noProof="1" smtClean="0">
                <a:latin typeface="Consolas" pitchFamily="49" charset="0"/>
                <a:cs typeface="Consolas" pitchFamily="49" charset="0"/>
              </a:rPr>
              <a:t>for-in</a:t>
            </a:r>
            <a:r>
              <a:rPr lang="en-US" noProof="1" smtClean="0"/>
              <a:t> – Example</a:t>
            </a:r>
            <a:endParaRPr lang="en-US" noProof="1"/>
          </a:p>
        </p:txBody>
      </p:sp>
      <p:sp>
        <p:nvSpPr>
          <p:cNvPr id="501764" name="Rectangle 4"/>
          <p:cNvSpPr>
            <a:spLocks noChangeArrowheads="1"/>
          </p:cNvSpPr>
          <p:nvPr/>
        </p:nvSpPr>
        <p:spPr bwMode="auto">
          <a:xfrm>
            <a:off x="1117309" y="2133600"/>
            <a:ext cx="9884375" cy="40934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capitals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[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'Sofia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'Washington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'London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'Paris'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(var i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 capitals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{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console.log(capitals[i]);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612394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2" descr="http://www.richardscompany.com/food_processing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3236446" y="1257300"/>
            <a:ext cx="5358004" cy="2857500"/>
          </a:xfrm>
          <a:prstGeom prst="roundRect">
            <a:avLst>
              <a:gd name="adj" fmla="val 5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3">
                <a:lumMod val="75000"/>
              </a:schemeClr>
            </a:solidFill>
          </a:ln>
          <a:effectLst/>
        </p:spPr>
      </p:pic>
      <p:sp>
        <p:nvSpPr>
          <p:cNvPr id="580610" name="Rectangle 2"/>
          <p:cNvSpPr>
            <a:spLocks noGrp="1" noChangeArrowheads="1"/>
          </p:cNvSpPr>
          <p:nvPr>
            <p:ph type="title"/>
          </p:nvPr>
        </p:nvSpPr>
        <p:spPr>
          <a:xfrm>
            <a:off x="1446212" y="4648200"/>
            <a:ext cx="8938472" cy="820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Processing Arrays</a:t>
            </a:r>
            <a:endParaRPr lang="bg-BG" dirty="0"/>
          </a:p>
        </p:txBody>
      </p:sp>
      <p:sp>
        <p:nvSpPr>
          <p:cNvPr id="6" name="Subtitle 2"/>
          <p:cNvSpPr>
            <a:spLocks noGrp="1"/>
          </p:cNvSpPr>
          <p:nvPr>
            <p:ph type="body" idx="1"/>
          </p:nvPr>
        </p:nvSpPr>
        <p:spPr>
          <a:xfrm>
            <a:off x="1446212" y="5522044"/>
            <a:ext cx="8938472" cy="688256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29629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46212" y="1829133"/>
            <a:ext cx="8637983" cy="941082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Loops</a:t>
            </a:r>
            <a:endParaRPr lang="bg-BG" dirty="0"/>
          </a:p>
        </p:txBody>
      </p:sp>
      <p:pic>
        <p:nvPicPr>
          <p:cNvPr id="2" name="Картина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3612" y="3048333"/>
            <a:ext cx="5079365" cy="2666667"/>
          </a:xfrm>
          <a:prstGeom prst="rect">
            <a:avLst/>
          </a:prstGeom>
          <a:effectLst>
            <a:softEdge rad="190500"/>
          </a:effectLst>
        </p:spPr>
      </p:pic>
    </p:spTree>
    <p:extLst>
      <p:ext uri="{BB962C8B-B14F-4D97-AF65-F5344CB8AC3E}">
        <p14:creationId xmlns:p14="http://schemas.microsoft.com/office/powerpoint/2010/main" val="11130732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All arrays in JavaScript are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dynamic</a:t>
            </a:r>
            <a:r>
              <a:rPr lang="en-US" sz="32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(dynamically-resizable)</a:t>
            </a:r>
          </a:p>
          <a:p>
            <a:pPr lvl="1"/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Their size can be changed at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runtime through append / insert / delete</a:t>
            </a:r>
            <a:endParaRPr lang="en-US" sz="3000" dirty="0">
              <a:solidFill>
                <a:srgbClr val="EBFFD2"/>
              </a:solidFill>
            </a:endParaRPr>
          </a:p>
          <a:p>
            <a:r>
              <a:rPr lang="en-US" sz="3200" dirty="0" smtClean="0"/>
              <a:t>Methods for array manipulation:</a:t>
            </a:r>
          </a:p>
          <a:p>
            <a:pPr lvl="1"/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array.push(element)</a:t>
            </a:r>
            <a:r>
              <a:rPr lang="en-US" sz="3000" b="1" dirty="0" smtClean="0"/>
              <a:t> </a:t>
            </a:r>
            <a:r>
              <a:rPr lang="en-US" sz="3000" dirty="0" smtClean="0"/>
              <a:t>– appends a new element at the end</a:t>
            </a:r>
          </a:p>
          <a:p>
            <a:pPr lvl="1"/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array.pop()</a:t>
            </a:r>
            <a:r>
              <a:rPr lang="en-US" sz="3000" dirty="0"/>
              <a:t> – </a:t>
            </a:r>
            <a:r>
              <a:rPr lang="en-US" sz="3000" dirty="0" smtClean="0"/>
              <a:t>removes and returns the last element</a:t>
            </a:r>
          </a:p>
          <a:p>
            <a:pPr lvl="1"/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array.unshift(element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3000" dirty="0"/>
              <a:t> – </a:t>
            </a:r>
            <a:r>
              <a:rPr lang="en-US" sz="3000" dirty="0" smtClean="0"/>
              <a:t>inserts </a:t>
            </a:r>
            <a:r>
              <a:rPr lang="en-US" sz="3000" dirty="0"/>
              <a:t>a new element at the beginning of the array</a:t>
            </a:r>
          </a:p>
          <a:p>
            <a:pPr lvl="1"/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array.shift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sz="3000" dirty="0"/>
              <a:t> </a:t>
            </a:r>
            <a:r>
              <a:rPr lang="en-US" sz="3000" dirty="0" smtClean="0"/>
              <a:t>– removes </a:t>
            </a:r>
            <a:r>
              <a:rPr lang="en-US" sz="3000" dirty="0"/>
              <a:t>and returns the element at the beginning of the </a:t>
            </a:r>
            <a:r>
              <a:rPr lang="en-US" sz="3000" dirty="0" smtClean="0"/>
              <a:t>array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 in JS </a:t>
            </a:r>
            <a:r>
              <a:rPr lang="en-US" dirty="0"/>
              <a:t>are Dynamic </a:t>
            </a:r>
            <a:r>
              <a:rPr lang="en-US" dirty="0" smtClean="0"/>
              <a:t>(Resizable)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93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 / Insert / Delete from Array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84212" y="1371600"/>
            <a:ext cx="10729798" cy="48320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8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var numbers = [1, 2, 3, 4, 5];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8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console.log(numbers.join('|</a:t>
            </a:r>
            <a:r>
              <a:rPr lang="en-US" sz="28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28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)); // result</a:t>
            </a:r>
            <a:r>
              <a:rPr lang="en-US" sz="28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28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1|2|3|4|5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endParaRPr lang="en-US" sz="2800" noProof="1" smtClean="0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8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var tail = numbers.pop();       // tail = 5;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8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console.log(numbers.join</a:t>
            </a:r>
            <a:r>
              <a:rPr lang="en-US" sz="28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('|</a:t>
            </a:r>
            <a:r>
              <a:rPr lang="en-US" sz="28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28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)); // result</a:t>
            </a:r>
            <a:r>
              <a:rPr lang="en-US" sz="28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28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1|2|3|4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endParaRPr lang="en-US" sz="2800" noProof="1" smtClean="0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8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numbers.unshift(0);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8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console.log(numbers.join('|</a:t>
            </a:r>
            <a:r>
              <a:rPr lang="en-US" sz="28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28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)); // result: 0|1|2|3|4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endParaRPr lang="en-US" sz="2800" noProof="1" smtClean="0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8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var head = numbers.shift();     // head = 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8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console.log(numbers.join('|</a:t>
            </a:r>
            <a:r>
              <a:rPr lang="en-US" sz="28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28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)); // result</a:t>
            </a:r>
            <a:r>
              <a:rPr lang="en-US" sz="28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28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1|2|3|4</a:t>
            </a:r>
            <a:endParaRPr lang="en-US" sz="2800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3996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751013" y="4389403"/>
            <a:ext cx="8686800" cy="820600"/>
          </a:xfrm>
        </p:spPr>
        <p:txBody>
          <a:bodyPr/>
          <a:lstStyle/>
          <a:p>
            <a:r>
              <a:rPr lang="en-US" noProof="1" smtClean="0"/>
              <a:t>Push / Pop / Unshift / Shift</a:t>
            </a:r>
            <a:endParaRPr lang="en-US" noProof="1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2567090" y="5402882"/>
            <a:ext cx="7054645" cy="719034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4" name="Picture 1" descr="C:\Trash\array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644673">
            <a:off x="2726827" y="1160486"/>
            <a:ext cx="7823706" cy="2279430"/>
          </a:xfrm>
          <a:prstGeom prst="rect">
            <a:avLst/>
          </a:prstGeom>
          <a:noFill/>
          <a:scene3d>
            <a:camera prst="perspectiveContrastingRightFacing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658960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812588" y="4572000"/>
            <a:ext cx="10563648" cy="820600"/>
          </a:xfrm>
        </p:spPr>
        <p:txBody>
          <a:bodyPr/>
          <a:lstStyle/>
          <a:p>
            <a:r>
              <a:rPr lang="en-US" dirty="0" smtClean="0"/>
              <a:t>Sorting Arrays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812588" y="5410200"/>
            <a:ext cx="10563648" cy="719034"/>
          </a:xfrm>
        </p:spPr>
        <p:txBody>
          <a:bodyPr/>
          <a:lstStyle/>
          <a:p>
            <a:r>
              <a:rPr lang="en-US" dirty="0" smtClean="0">
                <a:solidFill>
                  <a:srgbClr val="F0A22E"/>
                </a:solidFill>
                <a:latin typeface="+mj-lt"/>
                <a:cs typeface="Consolas" panose="020B0609020204030204" pitchFamily="49" charset="0"/>
              </a:rPr>
              <a:t>Array.sort()</a:t>
            </a:r>
            <a:r>
              <a:rPr lang="en-US" dirty="0" smtClean="0">
                <a:solidFill>
                  <a:srgbClr val="F0A22E"/>
                </a:solidFill>
                <a:latin typeface="+mj-lt"/>
              </a:rPr>
              <a:t> and </a:t>
            </a:r>
            <a:r>
              <a:rPr lang="en-US" noProof="1" smtClean="0">
                <a:solidFill>
                  <a:srgbClr val="F0A22E"/>
                </a:solidFill>
                <a:latin typeface="+mj-lt"/>
                <a:cs typeface="Consolas" panose="020B0609020204030204" pitchFamily="49" charset="0"/>
              </a:rPr>
              <a:t>Array.sort(orderBy</a:t>
            </a:r>
            <a:r>
              <a:rPr lang="en-US" dirty="0" smtClean="0">
                <a:solidFill>
                  <a:srgbClr val="F0A22E"/>
                </a:solidFill>
                <a:latin typeface="+mj-lt"/>
                <a:cs typeface="Consolas" panose="020B0609020204030204" pitchFamily="49" charset="0"/>
              </a:rPr>
              <a:t>)</a:t>
            </a:r>
            <a:endParaRPr lang="en-US" dirty="0">
              <a:solidFill>
                <a:srgbClr val="F0A22E"/>
              </a:solidFill>
              <a:latin typeface="+mj-lt"/>
              <a:cs typeface="Consolas" panose="020B0609020204030204" pitchFamily="49" charset="0"/>
            </a:endParaRPr>
          </a:p>
        </p:txBody>
      </p:sp>
      <p:pic>
        <p:nvPicPr>
          <p:cNvPr id="1026" name="Picture 2" descr="http://www.steptwo.com.au/columntwo/files/CardSorting-Sessi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0912" y="914400"/>
            <a:ext cx="6907001" cy="3448120"/>
          </a:xfrm>
          <a:prstGeom prst="rect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2931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array.sort()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dirty="0" smtClean="0"/>
              <a:t>Sorts the elements of the array (in ascending order)</a:t>
            </a:r>
          </a:p>
          <a:p>
            <a:pPr lvl="1">
              <a:lnSpc>
                <a:spcPct val="110000"/>
              </a:lnSpc>
            </a:pPr>
            <a:endParaRPr lang="en-US" dirty="0"/>
          </a:p>
          <a:p>
            <a:pPr lvl="1">
              <a:lnSpc>
                <a:spcPct val="110000"/>
              </a:lnSpc>
            </a:pPr>
            <a:endParaRPr lang="en-US" dirty="0" smtClean="0"/>
          </a:p>
          <a:p>
            <a:pPr lvl="1">
              <a:lnSpc>
                <a:spcPct val="110000"/>
              </a:lnSpc>
              <a:spcBef>
                <a:spcPts val="3000"/>
              </a:spcBef>
            </a:pPr>
            <a:r>
              <a:rPr lang="en-US" dirty="0" smtClean="0"/>
              <a:t>Compares the elements by their string representation!</a:t>
            </a:r>
          </a:p>
          <a:p>
            <a:pPr lvl="2">
              <a:lnSpc>
                <a:spcPct val="110000"/>
              </a:lnSpc>
            </a:pPr>
            <a:r>
              <a:rPr lang="en-US" dirty="0" smtClean="0"/>
              <a:t>i.e.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number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23</a:t>
            </a:r>
            <a:r>
              <a:rPr lang="en-US" dirty="0" smtClean="0"/>
              <a:t> is compares as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string "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23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"</a:t>
            </a:r>
          </a:p>
          <a:p>
            <a:pPr lvl="2">
              <a:lnSpc>
                <a:spcPct val="110000"/>
              </a:lnSpc>
            </a:pPr>
            <a:endParaRPr lang="en-US" dirty="0"/>
          </a:p>
          <a:p>
            <a:pPr lvl="2">
              <a:lnSpc>
                <a:spcPct val="110000"/>
              </a:lnSpc>
            </a:pPr>
            <a:endParaRPr lang="en-US" dirty="0" smtClean="0"/>
          </a:p>
          <a:p>
            <a:pPr lvl="2">
              <a:lnSpc>
                <a:spcPct val="110000"/>
              </a:lnSpc>
              <a:spcBef>
                <a:spcPts val="0"/>
              </a:spcBef>
            </a:pPr>
            <a:r>
              <a:rPr lang="en-US" dirty="0" smtClean="0"/>
              <a:t>Not quite sorted, right?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Arrays in JavaScript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015736" y="2306865"/>
            <a:ext cx="10157354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0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var numbers = [5, 4, 2, 3, 1, 4, 5, 6, 7];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0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numbers.sort();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0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console.log(numbers.join(', ')); </a:t>
            </a:r>
            <a:endParaRPr lang="en-US" sz="2000" noProof="1" smtClean="0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0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// result</a:t>
            </a:r>
            <a:r>
              <a:rPr lang="en-US" sz="20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: 1, 2, 3, 4, </a:t>
            </a:r>
            <a:r>
              <a:rPr lang="en-US" sz="20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4, </a:t>
            </a:r>
            <a:r>
              <a:rPr lang="en-US" sz="20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5, 5, 6, </a:t>
            </a:r>
            <a:r>
              <a:rPr lang="en-US" sz="20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7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014148" y="4953000"/>
            <a:ext cx="10157354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0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var numbers = [5, 4, 23, 2];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0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numbers.sort();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0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console.log(numbers.join(', ')); </a:t>
            </a:r>
            <a:r>
              <a:rPr lang="en-US" sz="20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// result</a:t>
            </a:r>
            <a:r>
              <a:rPr lang="en-US" sz="20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: 2, </a:t>
            </a:r>
            <a:r>
              <a:rPr lang="en-US" sz="20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23, </a:t>
            </a:r>
            <a:r>
              <a:rPr lang="en-US" sz="20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4, </a:t>
            </a:r>
            <a:r>
              <a:rPr lang="en-US" sz="20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en-US" sz="2000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122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array.sort(compareFunc)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Sorts </a:t>
            </a:r>
            <a:r>
              <a:rPr lang="en-US" dirty="0"/>
              <a:t>element </a:t>
            </a:r>
            <a:r>
              <a:rPr lang="en-US" dirty="0" smtClean="0"/>
              <a:t>using a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compare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function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The compare function defines the sorting rules</a:t>
            </a:r>
          </a:p>
          <a:p>
            <a:pPr lvl="2"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Return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negative</a:t>
            </a:r>
            <a:r>
              <a:rPr lang="en-US" dirty="0" smtClean="0">
                <a:cs typeface="Consolas" panose="020B0609020204030204" pitchFamily="49" charset="0"/>
              </a:rPr>
              <a:t> </a:t>
            </a:r>
            <a:r>
              <a:rPr lang="en-US" dirty="0" smtClean="0"/>
              <a:t>or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 smtClean="0"/>
              <a:t> to leave the elements</a:t>
            </a:r>
          </a:p>
          <a:p>
            <a:pPr lvl="2"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Return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positive</a:t>
            </a:r>
            <a:r>
              <a:rPr lang="en-US" dirty="0" smtClean="0"/>
              <a:t> to swap them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Sorting Arrays </a:t>
            </a:r>
            <a:r>
              <a:rPr lang="en-US" dirty="0"/>
              <a:t>w</a:t>
            </a:r>
            <a:r>
              <a:rPr lang="en-US" dirty="0" smtClean="0"/>
              <a:t>ith Compare Function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015736" y="4191000"/>
            <a:ext cx="10157354" cy="221599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3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3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numbers = [5, 4, 23, 2];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3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numbers.sort(function(a, b)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3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return </a:t>
            </a:r>
            <a:r>
              <a:rPr lang="en-US" sz="23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a &gt; b;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3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});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3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console.log(numbers.join(', '));</a:t>
            </a:r>
            <a:endParaRPr lang="en-US" sz="2300" noProof="1" smtClean="0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3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// returns </a:t>
            </a:r>
            <a:r>
              <a:rPr lang="en-US" sz="23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2, 4, 5, 23 </a:t>
            </a:r>
          </a:p>
        </p:txBody>
      </p:sp>
    </p:spTree>
    <p:extLst>
      <p:ext uri="{BB962C8B-B14F-4D97-AF65-F5344CB8AC3E}">
        <p14:creationId xmlns:p14="http://schemas.microsoft.com/office/powerpoint/2010/main" val="3526286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812589" y="4803771"/>
            <a:ext cx="10563648" cy="820600"/>
          </a:xfrm>
        </p:spPr>
        <p:txBody>
          <a:bodyPr/>
          <a:lstStyle/>
          <a:p>
            <a:r>
              <a:rPr lang="en-US" dirty="0"/>
              <a:t>Sorting Arrays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812589" y="5700570"/>
            <a:ext cx="10563648" cy="719034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2050" name="Picture 2" descr="http://scholar.lib.vt.edu/ejournals/SPT/v5n3/images/sabl1.gif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76" t="-4165" r="-1576" b="-2083"/>
          <a:stretch/>
        </p:blipFill>
        <p:spPr bwMode="auto">
          <a:xfrm>
            <a:off x="2436813" y="1371600"/>
            <a:ext cx="7315200" cy="3109770"/>
          </a:xfrm>
          <a:prstGeom prst="roundRect">
            <a:avLst>
              <a:gd name="adj" fmla="val 3354"/>
            </a:avLst>
          </a:prstGeom>
          <a:solidFill>
            <a:srgbClr val="FFFFFF"/>
          </a:solidFill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3159806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9476" y="5275400"/>
            <a:ext cx="10563648" cy="820600"/>
          </a:xfrm>
        </p:spPr>
        <p:txBody>
          <a:bodyPr/>
          <a:lstStyle/>
          <a:p>
            <a:r>
              <a:rPr lang="en-US" dirty="0" smtClean="0"/>
              <a:t>Other Array Functions</a:t>
            </a:r>
            <a:endParaRPr lang="en-US" dirty="0"/>
          </a:p>
        </p:txBody>
      </p:sp>
      <p:pic>
        <p:nvPicPr>
          <p:cNvPr id="3074" name="Picture 2" descr="http://www.introprogramming.info/wp-content/uploads/2013/07/clip_image0021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75250">
            <a:off x="366376" y="2464124"/>
            <a:ext cx="10192617" cy="2266948"/>
          </a:xfrm>
          <a:prstGeom prst="rect">
            <a:avLst/>
          </a:prstGeom>
          <a:noFill/>
          <a:scene3d>
            <a:camera prst="perspectiveLeft">
              <a:rot lat="0" lon="1800000" rev="21299999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theremedyforit.com/wp-content/uploads/2011/12/Functi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1412" y="1525442"/>
            <a:ext cx="5530321" cy="1236553"/>
          </a:xfrm>
          <a:prstGeom prst="roundRect">
            <a:avLst>
              <a:gd name="adj" fmla="val 5130"/>
            </a:avLst>
          </a:prstGeom>
          <a:noFill/>
          <a:scene3d>
            <a:camera prst="perspectiveLeft">
              <a:rot lat="0" lon="1800000" rev="21299999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198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array.reverse()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Returns a new arrays with elements in reversed order</a:t>
            </a:r>
          </a:p>
          <a:p>
            <a:pPr>
              <a:lnSpc>
                <a:spcPct val="100000"/>
              </a:lnSpc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array.slice(start, end)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Extracts elements from an array (start…end-1)</a:t>
            </a:r>
          </a:p>
          <a:p>
            <a:pPr>
              <a:lnSpc>
                <a:spcPct val="100000"/>
              </a:lnSpc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array.concat(elements)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Appends elements at the end of the array</a:t>
            </a:r>
          </a:p>
          <a:p>
            <a:pPr>
              <a:lnSpc>
                <a:spcPct val="100000"/>
              </a:lnSpc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array.join(separator)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Concatenates the elements of the array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Array 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570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115704"/>
            <a:ext cx="11804822" cy="5513696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array.filter(function(item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){ return true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false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})</a:t>
            </a:r>
            <a:endParaRPr lang="en-US" b="1" noProof="1" smtClean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10000"/>
              </a:lnSpc>
            </a:pPr>
            <a:r>
              <a:rPr lang="en-US" dirty="0" smtClean="0"/>
              <a:t>Returns a new array with the elements that satisfy condition</a:t>
            </a:r>
          </a:p>
          <a:p>
            <a:pPr>
              <a:lnSpc>
                <a:spcPct val="110000"/>
              </a:lnSpc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array.forEach(function(item){ … })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Iterates through the array and executes the function for each item</a:t>
            </a:r>
          </a:p>
          <a:p>
            <a:pPr>
              <a:lnSpc>
                <a:spcPct val="110000"/>
              </a:lnSpc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array.indexOf(element)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Returns the index of the first match in the array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Returns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-1</a:t>
            </a:r>
            <a:r>
              <a:rPr lang="en-US" dirty="0"/>
              <a:t> is the element is not found</a:t>
            </a:r>
          </a:p>
          <a:p>
            <a:pPr>
              <a:lnSpc>
                <a:spcPct val="110000"/>
              </a:lnSpc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array.lastIndexOf(element)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Returns the index of the first match in the </a:t>
            </a:r>
            <a:r>
              <a:rPr lang="en-US" dirty="0" smtClean="0"/>
              <a:t>array or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-1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(not found)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Array Functions (2)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22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kumimoji="0" lang="en-US" dirty="0" smtClean="0"/>
              <a:t>Definition: a </a:t>
            </a:r>
            <a:r>
              <a:rPr kumimoji="0" lang="en-US" dirty="0">
                <a:solidFill>
                  <a:schemeClr val="tx2">
                    <a:lumMod val="75000"/>
                  </a:schemeClr>
                </a:solidFill>
              </a:rPr>
              <a:t>loop </a:t>
            </a:r>
            <a:r>
              <a:rPr kumimoji="0" lang="en-US" dirty="0"/>
              <a:t>is a </a:t>
            </a:r>
            <a:r>
              <a:rPr kumimoji="0" lang="en-US" dirty="0" smtClean="0"/>
              <a:t>control statement that </a:t>
            </a:r>
            <a:r>
              <a:rPr kumimoji="0" lang="en-US" dirty="0"/>
              <a:t>allows </a:t>
            </a:r>
            <a:r>
              <a:rPr kumimoji="0" lang="en-US" dirty="0" smtClean="0"/>
              <a:t>repeating </a:t>
            </a:r>
            <a:r>
              <a:rPr kumimoji="0" lang="en-US" dirty="0"/>
              <a:t>execution of a block of </a:t>
            </a:r>
            <a:r>
              <a:rPr kumimoji="0" lang="en-US" dirty="0" smtClean="0"/>
              <a:t>statements</a:t>
            </a:r>
          </a:p>
          <a:p>
            <a:pPr>
              <a:lnSpc>
                <a:spcPct val="100000"/>
              </a:lnSpc>
            </a:pPr>
            <a:r>
              <a:rPr kumimoji="0"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Types of loops in JS</a:t>
            </a:r>
          </a:p>
          <a:p>
            <a:pPr lvl="1"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while(…)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loop</a:t>
            </a:r>
          </a:p>
          <a:p>
            <a:pPr lvl="1">
              <a:lnSpc>
                <a:spcPct val="100000"/>
              </a:lnSpc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do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 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…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…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 </a:t>
            </a:r>
            <a:r>
              <a:rPr lang="en-US" dirty="0" smtClean="0"/>
              <a:t>loop</a:t>
            </a:r>
          </a:p>
          <a:p>
            <a:pPr lvl="1"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loop</a:t>
            </a:r>
          </a:p>
          <a:p>
            <a:pPr lvl="1"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or-in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loop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Infinite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loops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– a l</a:t>
            </a:r>
            <a:r>
              <a:rPr lang="en-US" dirty="0" smtClean="0"/>
              <a:t>oop </a:t>
            </a:r>
            <a:r>
              <a:rPr lang="en-US" dirty="0"/>
              <a:t>that never </a:t>
            </a:r>
            <a:r>
              <a:rPr lang="en-US" dirty="0" smtClean="0"/>
              <a:t>ends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Nested loops – a </a:t>
            </a:r>
            <a:r>
              <a:rPr lang="en-US" dirty="0"/>
              <a:t>composition of </a:t>
            </a:r>
            <a:r>
              <a:rPr lang="en-US" dirty="0" smtClean="0"/>
              <a:t>loops</a:t>
            </a:r>
            <a:endParaRPr lang="en-US" dirty="0"/>
          </a:p>
          <a:p>
            <a:pPr>
              <a:lnSpc>
                <a:spcPct val="100000"/>
              </a:lnSpc>
            </a:pPr>
            <a:endParaRPr kumimoji="0"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Loop</a:t>
            </a:r>
            <a:r>
              <a:rPr lang="en-US" dirty="0" smtClean="0"/>
              <a:t>?  Types of Loops in JS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766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800600"/>
            <a:ext cx="8938472" cy="820600"/>
          </a:xfrm>
        </p:spPr>
        <p:txBody>
          <a:bodyPr/>
          <a:lstStyle/>
          <a:p>
            <a:r>
              <a:rPr lang="en-US" dirty="0" smtClean="0"/>
              <a:t>Other Array Functions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446212" y="5678768"/>
            <a:ext cx="8938472" cy="688256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4" name="Picture 2" descr="http://www.introprogramming.info/wp-content/uploads/2013/07/clip_image0021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75250">
            <a:off x="366376" y="2005482"/>
            <a:ext cx="10192617" cy="2266948"/>
          </a:xfrm>
          <a:prstGeom prst="rect">
            <a:avLst/>
          </a:prstGeom>
          <a:noFill/>
          <a:scene3d>
            <a:camera prst="perspectiveLeft">
              <a:rot lat="0" lon="1800000" rev="21299999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://theremedyforit.com/wp-content/uploads/2011/12/Functi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1412" y="1371600"/>
            <a:ext cx="5530321" cy="1236553"/>
          </a:xfrm>
          <a:prstGeom prst="roundRect">
            <a:avLst>
              <a:gd name="adj" fmla="val 5130"/>
            </a:avLst>
          </a:prstGeom>
          <a:noFill/>
          <a:scene3d>
            <a:camera prst="perspectiveLeft">
              <a:rot lat="0" lon="1800000" rev="21299999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1294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 – Additional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Arrays </a:t>
            </a:r>
            <a:r>
              <a:rPr lang="en-US" dirty="0"/>
              <a:t>official documentation:</a:t>
            </a:r>
          </a:p>
          <a:p>
            <a:pPr lvl="1"/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developer.mozilla.org/en-US/docs/Web/JavaScript/Reference/Global_Objects/Array</a:t>
            </a:r>
            <a:endParaRPr lang="en-US" dirty="0" smtClean="0"/>
          </a:p>
          <a:p>
            <a:r>
              <a:rPr lang="en-US" dirty="0" smtClean="0"/>
              <a:t>Checking for array</a:t>
            </a:r>
          </a:p>
          <a:p>
            <a:pPr lvl="1"/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typeof([1, 2, 3])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 object</a:t>
            </a:r>
            <a:endParaRPr lang="en-US" b="1" noProof="1" smtClean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Array.isArray(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2, 3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 true</a:t>
            </a:r>
            <a:endParaRPr lang="en-US" b="1" noProof="1" smtClean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477810" y="6553200"/>
            <a:ext cx="609441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230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953765"/>
            <a:ext cx="8938472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Associative Arrays</a:t>
            </a:r>
            <a:endParaRPr lang="en-US" dirty="0"/>
          </a:p>
        </p:txBody>
      </p:sp>
      <p:pic>
        <p:nvPicPr>
          <p:cNvPr id="6" name="Picture 2" descr="http://upload.wikimedia.org/wikipedia/commons/thumb/0/05/Associative_array_as_linked_list.svg/688px-Associative_array_as_linked_list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6054" y="1918648"/>
            <a:ext cx="7744958" cy="2938132"/>
          </a:xfrm>
          <a:prstGeom prst="rect">
            <a:avLst/>
          </a:prstGeom>
          <a:noFill/>
          <a:effectLst>
            <a:glow rad="228600">
              <a:schemeClr val="accent1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1106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Associative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arrays </a:t>
            </a:r>
            <a:r>
              <a:rPr lang="en-US" dirty="0" smtClean="0"/>
              <a:t>are arrays indexed by keys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Not  by the numbers 0, 1, 2, 3, …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Hold a set of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pairs &lt;key, value&gt;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Associative </a:t>
            </a:r>
            <a:r>
              <a:rPr lang="en-US" dirty="0" smtClean="0"/>
              <a:t>Arrays (Maps, Dictionaries)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48243" y="3124200"/>
            <a:ext cx="3369769" cy="6417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04747" lvl="0" indent="-304747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3400" dirty="0">
                <a:solidFill>
                  <a:prstClr val="white"/>
                </a:solidFill>
              </a:rPr>
              <a:t>Traditional array</a:t>
            </a:r>
          </a:p>
        </p:txBody>
      </p:sp>
      <p:sp>
        <p:nvSpPr>
          <p:cNvPr id="7" name="Rectangle 6"/>
          <p:cNvSpPr/>
          <p:nvPr/>
        </p:nvSpPr>
        <p:spPr>
          <a:xfrm>
            <a:off x="7161213" y="3124200"/>
            <a:ext cx="3581400" cy="6417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4747" lvl="0" indent="-304747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3400" dirty="0" smtClean="0">
                <a:solidFill>
                  <a:prstClr val="white"/>
                </a:solidFill>
              </a:rPr>
              <a:t>Associative array</a:t>
            </a:r>
            <a:endParaRPr lang="en-US" sz="3400" dirty="0">
              <a:solidFill>
                <a:prstClr val="white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89012" y="3912626"/>
            <a:ext cx="5410200" cy="2530476"/>
          </a:xfrm>
          <a:prstGeom prst="roundRect">
            <a:avLst>
              <a:gd name="adj" fmla="val 6659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  <a:alpha val="50000"/>
              </a:schemeClr>
            </a:solidFill>
            <a:prstDash val="sysDash"/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987"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sz="24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 Box 18"/>
          <p:cNvSpPr txBox="1">
            <a:spLocks noChangeArrowheads="1"/>
          </p:cNvSpPr>
          <p:nvPr/>
        </p:nvSpPr>
        <p:spPr bwMode="auto">
          <a:xfrm>
            <a:off x="2364489" y="4584784"/>
            <a:ext cx="3536546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bg-BG" sz="2700" b="1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en-US" sz="2700" b="1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700" b="1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7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 </a:t>
            </a:r>
            <a:r>
              <a:rPr lang="en-US" sz="2700" b="1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700" b="1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7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 </a:t>
            </a:r>
            <a:r>
              <a:rPr lang="en-US" sz="2700" b="1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700" b="1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7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 </a:t>
            </a:r>
            <a:r>
              <a:rPr lang="en-US" sz="2700" b="1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700" b="1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7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graphicFrame>
        <p:nvGraphicFramePr>
          <p:cNvPr id="10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24881474"/>
              </p:ext>
            </p:extLst>
          </p:nvPr>
        </p:nvGraphicFramePr>
        <p:xfrm>
          <a:off x="2213900" y="5147065"/>
          <a:ext cx="3858870" cy="638447"/>
        </p:xfrm>
        <a:graphic>
          <a:graphicData uri="http://schemas.openxmlformats.org/drawingml/2006/table">
            <a:tbl>
              <a:tblPr/>
              <a:tblGrid>
                <a:gridCol w="771774"/>
                <a:gridCol w="771774"/>
                <a:gridCol w="771774"/>
                <a:gridCol w="771774"/>
                <a:gridCol w="771774"/>
              </a:tblGrid>
              <a:tr h="63844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8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408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33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1" name="Rounded Rectangle 10"/>
          <p:cNvSpPr/>
          <p:nvPr/>
        </p:nvSpPr>
        <p:spPr>
          <a:xfrm>
            <a:off x="7085012" y="3912626"/>
            <a:ext cx="3962400" cy="2530476"/>
          </a:xfrm>
          <a:prstGeom prst="roundRect">
            <a:avLst>
              <a:gd name="adj" fmla="val 6659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  <a:alpha val="50000"/>
              </a:schemeClr>
            </a:solidFill>
            <a:prstDash val="sysDash"/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987"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sz="24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13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50938253"/>
              </p:ext>
            </p:extLst>
          </p:nvPr>
        </p:nvGraphicFramePr>
        <p:xfrm>
          <a:off x="7437924" y="4581594"/>
          <a:ext cx="3254992" cy="1554480"/>
        </p:xfrm>
        <a:graphic>
          <a:graphicData uri="http://schemas.openxmlformats.org/drawingml/2006/table">
            <a:tbl>
              <a:tblPr/>
              <a:tblGrid>
                <a:gridCol w="1807192"/>
                <a:gridCol w="1447800"/>
              </a:tblGrid>
              <a:tr h="51247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orange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2.30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  <a:tr h="51247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apple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1.50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  <a:tr h="51247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tomato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3.80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7473261" y="4016119"/>
            <a:ext cx="17221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key</a:t>
            </a:r>
            <a:endParaRPr 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9294812" y="4020614"/>
            <a:ext cx="1300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value</a:t>
            </a:r>
            <a:endParaRPr 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1119804" y="4588193"/>
            <a:ext cx="1012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key</a:t>
            </a:r>
            <a:endParaRPr lang="en-US" sz="2800" dirty="0"/>
          </a:p>
        </p:txBody>
      </p:sp>
      <p:sp>
        <p:nvSpPr>
          <p:cNvPr id="17" name="TextBox 16"/>
          <p:cNvSpPr txBox="1"/>
          <p:nvPr/>
        </p:nvSpPr>
        <p:spPr>
          <a:xfrm>
            <a:off x="1119804" y="5221348"/>
            <a:ext cx="10122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value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92477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3200" dirty="0" smtClean="0"/>
              <a:t>Initializing an associative array (object):</a:t>
            </a:r>
          </a:p>
          <a:p>
            <a:pPr>
              <a:lnSpc>
                <a:spcPct val="110000"/>
              </a:lnSpc>
            </a:pPr>
            <a:endParaRPr lang="en-US" sz="3200" dirty="0"/>
          </a:p>
          <a:p>
            <a:pPr>
              <a:lnSpc>
                <a:spcPct val="110000"/>
              </a:lnSpc>
            </a:pPr>
            <a:r>
              <a:rPr lang="en-US" sz="3200" dirty="0" smtClean="0"/>
              <a:t>Accessing elements by index:</a:t>
            </a:r>
          </a:p>
          <a:p>
            <a:pPr>
              <a:lnSpc>
                <a:spcPct val="110000"/>
              </a:lnSpc>
            </a:pPr>
            <a:endParaRPr lang="en-US" sz="3200" dirty="0"/>
          </a:p>
          <a:p>
            <a:pPr>
              <a:lnSpc>
                <a:spcPct val="110000"/>
              </a:lnSpc>
            </a:pPr>
            <a:r>
              <a:rPr lang="en-US" sz="3200" dirty="0" smtClean="0"/>
              <a:t>Inserting a new element / deleting element:</a:t>
            </a:r>
          </a:p>
          <a:p>
            <a:pPr>
              <a:lnSpc>
                <a:spcPct val="110000"/>
              </a:lnSpc>
            </a:pPr>
            <a:endParaRPr lang="en-US" sz="3200" dirty="0"/>
          </a:p>
          <a:p>
            <a:pPr>
              <a:lnSpc>
                <a:spcPct val="110000"/>
              </a:lnSpc>
            </a:pPr>
            <a:endParaRPr lang="en-US" sz="3200" dirty="0" smtClean="0"/>
          </a:p>
          <a:p>
            <a:pPr>
              <a:lnSpc>
                <a:spcPct val="110000"/>
              </a:lnSpc>
            </a:pPr>
            <a:r>
              <a:rPr lang="en-US" sz="3200" dirty="0" smtClean="0"/>
              <a:t>Objects are not arrays </a:t>
            </a:r>
            <a:r>
              <a:rPr lang="en-US" sz="3200" dirty="0" smtClean="0">
                <a:sym typeface="Wingdings" panose="05000000000000000000" pitchFamily="2" charset="2"/>
              </a:rPr>
              <a:t> no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length</a:t>
            </a:r>
            <a:r>
              <a:rPr lang="en-US" sz="3200" dirty="0" smtClean="0">
                <a:sym typeface="Wingdings" panose="05000000000000000000" pitchFamily="2" charset="2"/>
              </a:rPr>
              <a:t>, no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slice()</a:t>
            </a:r>
            <a:r>
              <a:rPr lang="en-US" sz="3200" dirty="0" smtClean="0">
                <a:sym typeface="Wingdings" panose="05000000000000000000" pitchFamily="2" charset="2"/>
              </a:rPr>
              <a:t>, no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join()</a:t>
            </a:r>
            <a:r>
              <a:rPr lang="en-US" sz="3200" dirty="0" smtClean="0">
                <a:sym typeface="Wingdings" panose="05000000000000000000" pitchFamily="2" charset="2"/>
              </a:rPr>
              <a:t>, …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Associative Arrays in JavaScript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36814" y="1820679"/>
            <a:ext cx="10915198" cy="44627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3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var prices = </a:t>
            </a:r>
            <a:r>
              <a:rPr lang="en-US" sz="23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{ 'orange</a:t>
            </a:r>
            <a:r>
              <a:rPr lang="en-US" sz="23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' </a:t>
            </a:r>
            <a:r>
              <a:rPr lang="en-US" sz="23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: 2.30, </a:t>
            </a:r>
            <a:r>
              <a:rPr lang="en-US" sz="23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'apple</a:t>
            </a:r>
            <a:r>
              <a:rPr lang="en-US" sz="23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' </a:t>
            </a:r>
            <a:r>
              <a:rPr lang="en-US" sz="23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: 1.50, </a:t>
            </a:r>
            <a:r>
              <a:rPr lang="en-US" sz="23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'tomato</a:t>
            </a:r>
            <a:r>
              <a:rPr lang="en-US" sz="23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' </a:t>
            </a:r>
            <a:r>
              <a:rPr lang="en-US" sz="23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: 3.80 };</a:t>
            </a:r>
            <a:endParaRPr lang="en-US" sz="2300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51214" y="3203203"/>
            <a:ext cx="10915198" cy="44627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3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console.log(prices['orange</a:t>
            </a:r>
            <a:r>
              <a:rPr lang="en-US" sz="23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']); // 2.3</a:t>
            </a:r>
            <a:endParaRPr lang="en-US" sz="2300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51214" y="4572000"/>
            <a:ext cx="10915198" cy="11541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3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prices</a:t>
            </a:r>
            <a:r>
              <a:rPr lang="en-US" sz="23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US" sz="23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'cucumber'] = 1.25;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3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delete prices['orange'];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3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console.log(prices); </a:t>
            </a:r>
            <a:r>
              <a:rPr lang="en-US" sz="23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// {</a:t>
            </a:r>
            <a:r>
              <a:rPr lang="en-US" sz="23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apple: 1.5, tomato: 3.8, cucumber: 1.25} </a:t>
            </a:r>
          </a:p>
        </p:txBody>
      </p:sp>
    </p:spTree>
    <p:extLst>
      <p:ext uri="{BB962C8B-B14F-4D97-AF65-F5344CB8AC3E}">
        <p14:creationId xmlns:p14="http://schemas.microsoft.com/office/powerpoint/2010/main" val="1287306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dirty="0" smtClean="0"/>
              <a:t>Processing associative arrays by for-in loop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dirty="0" smtClean="0"/>
              <a:t>Taking the keys of object / array: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Processing Associative Arrays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36814" y="1981200"/>
            <a:ext cx="10915198" cy="15081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3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var prices = </a:t>
            </a:r>
            <a:r>
              <a:rPr lang="en-US" sz="23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23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'orange</a:t>
            </a:r>
            <a:r>
              <a:rPr lang="en-US" sz="23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23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3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: 2.30</a:t>
            </a:r>
            <a:r>
              <a:rPr lang="en-US" sz="23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23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'apple</a:t>
            </a:r>
            <a:r>
              <a:rPr lang="en-US" sz="23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23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3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: 1.50</a:t>
            </a:r>
            <a:r>
              <a:rPr lang="en-US" sz="23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23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'tomato</a:t>
            </a:r>
            <a:r>
              <a:rPr lang="en-US" sz="23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23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3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: 3.80 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3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for </a:t>
            </a:r>
            <a:r>
              <a:rPr lang="en-US" sz="23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(key in prices) </a:t>
            </a:r>
            <a:r>
              <a:rPr lang="en-US" sz="23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3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3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console.log(key </a:t>
            </a:r>
            <a:r>
              <a:rPr lang="en-US" sz="23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+ </a:t>
            </a:r>
            <a:r>
              <a:rPr lang="en-US" sz="23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' </a:t>
            </a:r>
            <a:r>
              <a:rPr lang="en-US" sz="23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-&gt; </a:t>
            </a:r>
            <a:r>
              <a:rPr lang="en-US" sz="23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' </a:t>
            </a:r>
            <a:r>
              <a:rPr lang="en-US" sz="23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+ </a:t>
            </a:r>
            <a:r>
              <a:rPr lang="en-US" sz="23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prices[key]);</a:t>
            </a:r>
            <a:endParaRPr lang="en-US" sz="2300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3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38318" y="4538752"/>
            <a:ext cx="10915198" cy="166199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3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var prices = </a:t>
            </a:r>
            <a:r>
              <a:rPr lang="en-US" sz="23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{ 'orange</a:t>
            </a:r>
            <a:r>
              <a:rPr lang="en-US" sz="23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' </a:t>
            </a:r>
            <a:r>
              <a:rPr lang="en-US" sz="23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: 2.30, </a:t>
            </a:r>
            <a:r>
              <a:rPr lang="en-US" sz="23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'apple</a:t>
            </a:r>
            <a:r>
              <a:rPr lang="en-US" sz="23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' </a:t>
            </a:r>
            <a:r>
              <a:rPr lang="en-US" sz="23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: 1.50, </a:t>
            </a:r>
            <a:r>
              <a:rPr lang="en-US" sz="23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'tomato</a:t>
            </a:r>
            <a:r>
              <a:rPr lang="en-US" sz="23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' </a:t>
            </a:r>
            <a:r>
              <a:rPr lang="en-US" sz="23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23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3.80 };</a:t>
            </a:r>
            <a:endParaRPr lang="en-US" sz="2300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3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console.log(Object.keys(prices)); // ["orange", "apple", "tomato</a:t>
            </a:r>
            <a:r>
              <a:rPr lang="en-US" sz="23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"]</a:t>
            </a:r>
            <a:endParaRPr lang="en-US" sz="2300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None/>
            </a:pPr>
            <a:r>
              <a:rPr lang="en-US" sz="23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var nums </a:t>
            </a:r>
            <a:r>
              <a:rPr lang="en-US" sz="23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= </a:t>
            </a:r>
            <a:r>
              <a:rPr lang="en-US" sz="23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bg-BG" sz="23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10, 20, 30</a:t>
            </a:r>
            <a:r>
              <a:rPr lang="en-US" sz="23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];</a:t>
            </a:r>
            <a:endParaRPr lang="en-US" sz="2300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3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console.log(Object.keys(nums)); // ["0", "1", "2"]</a:t>
            </a:r>
          </a:p>
        </p:txBody>
      </p:sp>
    </p:spTree>
    <p:extLst>
      <p:ext uri="{BB962C8B-B14F-4D97-AF65-F5344CB8AC3E}">
        <p14:creationId xmlns:p14="http://schemas.microsoft.com/office/powerpoint/2010/main" val="4139900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446212" y="4648200"/>
            <a:ext cx="8938472" cy="820600"/>
          </a:xfrm>
        </p:spPr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446212" y="5479327"/>
            <a:ext cx="8938472" cy="692873"/>
          </a:xfrm>
        </p:spPr>
        <p:txBody>
          <a:bodyPr/>
          <a:lstStyle/>
          <a:p>
            <a:r>
              <a:rPr lang="en-US" dirty="0"/>
              <a:t>Working with Strings in </a:t>
            </a:r>
            <a:r>
              <a:rPr lang="en-US" dirty="0" smtClean="0"/>
              <a:t>JavaScript</a:t>
            </a:r>
            <a:endParaRPr lang="en-US" dirty="0"/>
          </a:p>
        </p:txBody>
      </p:sp>
      <p:pic>
        <p:nvPicPr>
          <p:cNvPr id="5" name="Picture 4" descr="macra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6253" y="1447800"/>
            <a:ext cx="6058390" cy="2878975"/>
          </a:xfrm>
          <a:prstGeom prst="roundRect">
            <a:avLst>
              <a:gd name="adj" fmla="val 4107"/>
            </a:avLst>
          </a:prstGeom>
          <a:solidFill>
            <a:srgbClr val="FFFFFF"/>
          </a:solidFill>
          <a:ln w="28575">
            <a:solidFill>
              <a:schemeClr val="accent5">
                <a:lumMod val="20000"/>
                <a:lumOff val="80000"/>
              </a:schemeClr>
            </a:solidFill>
          </a:ln>
          <a:extLst/>
        </p:spPr>
      </p:pic>
    </p:spTree>
    <p:extLst>
      <p:ext uri="{BB962C8B-B14F-4D97-AF65-F5344CB8AC3E}">
        <p14:creationId xmlns:p14="http://schemas.microsoft.com/office/powerpoint/2010/main" val="865332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3200" dirty="0" smtClean="0"/>
              <a:t>A string is a sequence of characters</a:t>
            </a:r>
          </a:p>
          <a:p>
            <a:pPr lvl="1">
              <a:buClr>
                <a:srgbClr val="F0A22E"/>
              </a:buClr>
            </a:pPr>
            <a:r>
              <a:rPr lang="en-US" dirty="0" smtClean="0"/>
              <a:t>Text enclosed in single (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dirty="0" smtClean="0"/>
              <a:t>) or double quotes (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 smtClean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 in JavaScript</a:t>
            </a:r>
            <a:endParaRPr lang="en-US" dirty="0"/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304721" y="3810000"/>
            <a:ext cx="11579384" cy="2518638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="1" kern="1200" baseline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3200" b="0" dirty="0"/>
              <a:t>String is a </a:t>
            </a:r>
            <a:r>
              <a:rPr lang="en-US" sz="3200" b="0" dirty="0">
                <a:solidFill>
                  <a:schemeClr val="tx2">
                    <a:lumMod val="75000"/>
                  </a:schemeClr>
                </a:solidFill>
              </a:rPr>
              <a:t>primitive </a:t>
            </a:r>
            <a:r>
              <a:rPr lang="en-US" sz="3200" b="0" dirty="0" smtClean="0">
                <a:solidFill>
                  <a:schemeClr val="tx2">
                    <a:lumMod val="75000"/>
                  </a:schemeClr>
                </a:solidFill>
              </a:rPr>
              <a:t>type</a:t>
            </a:r>
          </a:p>
          <a:p>
            <a:pPr lvl="1"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b="0" dirty="0" smtClean="0"/>
              <a:t>It </a:t>
            </a:r>
            <a:r>
              <a:rPr lang="en-US" b="0" dirty="0"/>
              <a:t>is copied / passed by value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3200" b="0" dirty="0"/>
              <a:t>String is also </a:t>
            </a:r>
            <a:r>
              <a:rPr lang="en-US" sz="3200" b="0" dirty="0" smtClean="0">
                <a:solidFill>
                  <a:schemeClr val="tx2">
                    <a:lumMod val="75000"/>
                  </a:schemeClr>
                </a:solidFill>
              </a:rPr>
              <a:t>immutable</a:t>
            </a:r>
          </a:p>
          <a:p>
            <a:pPr lvl="1"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b="0" dirty="0" smtClean="0"/>
              <a:t>Every </a:t>
            </a:r>
            <a:r>
              <a:rPr lang="en-US" b="0" dirty="0"/>
              <a:t>time a string is changed, a new string is created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912812" y="2590800"/>
            <a:ext cx="10287000" cy="10183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1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600" noProof="1"/>
              <a:t>var str1 = "Some text </a:t>
            </a:r>
            <a:r>
              <a:rPr lang="en-US" sz="2600" noProof="1" smtClean="0"/>
              <a:t>in </a:t>
            </a:r>
            <a:r>
              <a:rPr lang="en-US" sz="2600" noProof="1"/>
              <a:t>a string variable";</a:t>
            </a:r>
          </a:p>
          <a:p>
            <a:r>
              <a:rPr lang="en-US" sz="2600" noProof="1"/>
              <a:t>var str2 = </a:t>
            </a:r>
            <a:r>
              <a:rPr lang="en-US" sz="2600" noProof="1" smtClean="0"/>
              <a:t>'Text </a:t>
            </a:r>
            <a:r>
              <a:rPr lang="en-US" sz="2600" noProof="1"/>
              <a:t>enclosed in single quotes';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850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Methods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3212" y="1143000"/>
            <a:ext cx="11579384" cy="55626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string.length</a:t>
            </a:r>
          </a:p>
          <a:p>
            <a:pPr lvl="1"/>
            <a:r>
              <a:rPr lang="en-US" dirty="0" smtClean="0"/>
              <a:t>Returns the number of characters in the string</a:t>
            </a:r>
          </a:p>
          <a:p>
            <a:r>
              <a:rPr lang="en-US" dirty="0" smtClean="0"/>
              <a:t>Indexer (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string[index]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Gets a single-character string at location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index</a:t>
            </a:r>
          </a:p>
          <a:p>
            <a:pPr lvl="1"/>
            <a:r>
              <a:rPr lang="en-US" dirty="0" smtClean="0"/>
              <a:t>If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index</a:t>
            </a:r>
            <a:r>
              <a:rPr lang="en-US" dirty="0" smtClean="0"/>
              <a:t> is out of range, returns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undefined</a:t>
            </a:r>
          </a:p>
          <a:p>
            <a:pPr lvl="2"/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string[-1]</a:t>
            </a:r>
            <a:r>
              <a:rPr lang="en-US" noProof="1" smtClean="0"/>
              <a:t> or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string[string.length]</a:t>
            </a:r>
            <a:r>
              <a:rPr lang="en-US" noProof="1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undefined</a:t>
            </a:r>
            <a:endParaRPr lang="en-US" b="1" dirty="0" smtClean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charAt(index)</a:t>
            </a:r>
          </a:p>
          <a:p>
            <a:pPr lvl="1"/>
            <a:r>
              <a:rPr lang="en-US" dirty="0"/>
              <a:t>Gets a single-character string at location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index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dirty="0" smtClean="0"/>
              <a:t>(just like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953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string.concat(anotherString)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Returns </a:t>
            </a:r>
            <a:r>
              <a:rPr lang="en-US" dirty="0"/>
              <a:t>a new </a:t>
            </a:r>
            <a:r>
              <a:rPr lang="en-US" dirty="0" smtClean="0"/>
              <a:t>string – the </a:t>
            </a:r>
            <a:r>
              <a:rPr lang="en-US" dirty="0"/>
              <a:t>concatenation of the two </a:t>
            </a:r>
            <a:r>
              <a:rPr lang="en-US" dirty="0" smtClean="0"/>
              <a:t>strings</a:t>
            </a:r>
          </a:p>
          <a:p>
            <a:pPr>
              <a:lnSpc>
                <a:spcPct val="100000"/>
              </a:lnSpc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string.replace(str1,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str2)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Replaces first occurrence of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str1</a:t>
            </a:r>
            <a:r>
              <a:rPr lang="en-US" dirty="0" smtClean="0"/>
              <a:t> with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str2</a:t>
            </a:r>
          </a:p>
          <a:p>
            <a:pPr>
              <a:lnSpc>
                <a:spcPct val="100000"/>
              </a:lnSpc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string.search(regex)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Searches for a substring based on regular expression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Methods (2)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59</a:t>
            </a:fld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912812" y="5257800"/>
            <a:ext cx="10287000" cy="10183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1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600" noProof="1" smtClean="0"/>
              <a:t>var s = </a:t>
            </a:r>
            <a:r>
              <a:rPr lang="en-US" sz="2600" dirty="0"/>
              <a:t>'</a:t>
            </a:r>
            <a:r>
              <a:rPr lang="en-US" sz="2600" noProof="1" smtClean="0"/>
              <a:t>My </a:t>
            </a:r>
            <a:r>
              <a:rPr lang="en-US" sz="2600" noProof="1"/>
              <a:t>mail is email@host.com, please contact </a:t>
            </a:r>
            <a:r>
              <a:rPr lang="en-US" sz="2600" noProof="1" smtClean="0"/>
              <a:t>me</a:t>
            </a:r>
            <a:r>
              <a:rPr lang="en-US" sz="2600" dirty="0"/>
              <a:t>'</a:t>
            </a:r>
            <a:r>
              <a:rPr lang="en-US" sz="2600" noProof="1" smtClean="0"/>
              <a:t>;</a:t>
            </a:r>
            <a:endParaRPr lang="en-US" sz="2600" noProof="1" smtClean="0"/>
          </a:p>
          <a:p>
            <a:r>
              <a:rPr lang="en-US" sz="2600" noProof="1" smtClean="0"/>
              <a:t>var emailIndex = s.search</a:t>
            </a:r>
            <a:r>
              <a:rPr lang="en-US" sz="2600" noProof="1"/>
              <a:t>(/\S+@\S</a:t>
            </a:r>
            <a:r>
              <a:rPr lang="en-US" sz="2600" noProof="1" smtClean="0"/>
              <a:t>+/); // 11</a:t>
            </a:r>
            <a:endParaRPr lang="en-US" sz="2600" noProof="1"/>
          </a:p>
        </p:txBody>
      </p:sp>
    </p:spTree>
    <p:extLst>
      <p:ext uri="{BB962C8B-B14F-4D97-AF65-F5344CB8AC3E}">
        <p14:creationId xmlns:p14="http://schemas.microsoft.com/office/powerpoint/2010/main" val="423841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80196" y="1422144"/>
            <a:ext cx="8637983" cy="940056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while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(…)</a:t>
            </a:r>
            <a:r>
              <a:rPr lang="en-US" dirty="0"/>
              <a:t> </a:t>
            </a:r>
            <a:r>
              <a:rPr lang="en-US" dirty="0" smtClean="0"/>
              <a:t>Loop</a:t>
            </a:r>
            <a:endParaRPr lang="bg-BG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598611" y="2379583"/>
            <a:ext cx="8839201" cy="13542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4000" b="1" dirty="0" smtClean="0">
                <a:solidFill>
                  <a:srgbClr val="F0A22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Repeating a Statement</a:t>
            </a:r>
            <a:br>
              <a:rPr lang="en-US" sz="4000" b="1" dirty="0" smtClean="0">
                <a:solidFill>
                  <a:srgbClr val="F0A22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</a:br>
            <a:r>
              <a:rPr lang="en-US" sz="4000" b="1" dirty="0" smtClean="0">
                <a:solidFill>
                  <a:srgbClr val="F0A22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While Given Condition Holds</a:t>
            </a:r>
          </a:p>
        </p:txBody>
      </p:sp>
      <p:pic>
        <p:nvPicPr>
          <p:cNvPr id="79874" name="Picture 2" descr="http://www.practicalbiology.org/data/images/originals/technology-152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031471" y="4114800"/>
            <a:ext cx="7922736" cy="1905000"/>
          </a:xfrm>
          <a:prstGeom prst="round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5634513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b="1" dirty="0" err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string.indexOf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(substring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[, position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])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Returns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left-most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occurrence of substring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(after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position)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>
              <a:lnSpc>
                <a:spcPct val="100000"/>
              </a:lnSpc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Position is optional and has default value of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 string doesn't contain substring, returns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-1</a:t>
            </a:r>
          </a:p>
          <a:p>
            <a:pPr>
              <a:lnSpc>
                <a:spcPct val="100000"/>
              </a:lnSpc>
            </a:pP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string.lastIndexOf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(substring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[, position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])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Returns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right-most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occurrence of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substring (before position)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Position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optional, default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value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string.length</a:t>
            </a:r>
            <a:endParaRPr lang="en-US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 string doesn't contain substring, returns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en-US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Methods (3)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242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string.substr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(start[,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length])</a:t>
            </a:r>
            <a:endParaRPr lang="en-US" b="1" dirty="0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dirty="0" smtClean="0"/>
              <a:t>Returns a substring by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start</a:t>
            </a:r>
            <a:r>
              <a:rPr lang="en-US" dirty="0" smtClean="0"/>
              <a:t> and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length</a:t>
            </a:r>
            <a:r>
              <a:rPr lang="en-US" dirty="0" smtClean="0"/>
              <a:t> (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length</a:t>
            </a:r>
            <a:r>
              <a:rPr lang="en-US" dirty="0" smtClean="0"/>
              <a:t> is optional)</a:t>
            </a:r>
          </a:p>
          <a:p>
            <a:pPr>
              <a:lnSpc>
                <a:spcPct val="100000"/>
              </a:lnSpc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string.substring(start,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end)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Returns a substring, starting from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start</a:t>
            </a:r>
            <a:r>
              <a:rPr lang="en-US" dirty="0" smtClean="0"/>
              <a:t> and ending at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</a:p>
          <a:p>
            <a:pPr>
              <a:lnSpc>
                <a:spcPct val="100000"/>
              </a:lnSpc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string.valueOf()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Returns the primitive value of the object string</a:t>
            </a:r>
          </a:p>
          <a:p>
            <a:pPr>
              <a:lnSpc>
                <a:spcPct val="100000"/>
              </a:lnSpc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str.trim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str.trimLeft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str.trimRight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Removes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whitespace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from the start / end of the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Methods (4)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84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string.split(separator)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Splits the string by separator and returns an array of strings</a:t>
            </a:r>
          </a:p>
          <a:p>
            <a:pPr lvl="1">
              <a:lnSpc>
                <a:spcPct val="100000"/>
              </a:lnSpc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>
              <a:lnSpc>
                <a:spcPct val="100000"/>
              </a:lnSpc>
            </a:pPr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>
              <a:lnSpc>
                <a:spcPct val="100000"/>
              </a:lnSpc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Separator can be a regular expression, e.g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s.split(/[\s,]+/)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Methods (5)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62</a:t>
            </a:fld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760412" y="4575049"/>
            <a:ext cx="10668000" cy="10029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1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500" noProof="1" smtClean="0"/>
              <a:t>var tokens = </a:t>
            </a:r>
            <a:r>
              <a:rPr lang="en-US" sz="2400" dirty="0"/>
              <a:t>'</a:t>
            </a:r>
            <a:r>
              <a:rPr lang="en-US" sz="2500" noProof="1" smtClean="0"/>
              <a:t>C</a:t>
            </a:r>
            <a:r>
              <a:rPr lang="en-US" sz="2500" noProof="1"/>
              <a:t>#, Java, PHP</a:t>
            </a:r>
            <a:r>
              <a:rPr lang="en-US" sz="2500" noProof="1" smtClean="0"/>
              <a:t>;\n </a:t>
            </a:r>
            <a:r>
              <a:rPr lang="en-US" sz="2500" noProof="1" smtClean="0"/>
              <a:t>JS</a:t>
            </a:r>
            <a:r>
              <a:rPr lang="en-US" sz="2400" dirty="0"/>
              <a:t>'</a:t>
            </a:r>
            <a:r>
              <a:rPr lang="en-US" sz="2500" noProof="1" smtClean="0"/>
              <a:t>.split</a:t>
            </a:r>
            <a:r>
              <a:rPr lang="en-US" sz="2500" noProof="1"/>
              <a:t>(/[\s</a:t>
            </a:r>
            <a:r>
              <a:rPr lang="en-US" sz="2500" noProof="1" smtClean="0"/>
              <a:t>,;]+/);</a:t>
            </a:r>
            <a:endParaRPr lang="en-US" sz="2500" noProof="1"/>
          </a:p>
          <a:p>
            <a:r>
              <a:rPr lang="en-US" sz="2500" noProof="1" smtClean="0"/>
              <a:t>// tokens = </a:t>
            </a:r>
            <a:r>
              <a:rPr lang="en-US" sz="2500" noProof="1" smtClean="0"/>
              <a:t>[</a:t>
            </a:r>
            <a:r>
              <a:rPr lang="en-US" sz="2400" dirty="0"/>
              <a:t>'</a:t>
            </a:r>
            <a:r>
              <a:rPr lang="en-US" sz="2500" noProof="1" smtClean="0"/>
              <a:t>C#</a:t>
            </a:r>
            <a:r>
              <a:rPr lang="en-US" sz="2400" dirty="0"/>
              <a:t>'</a:t>
            </a:r>
            <a:r>
              <a:rPr lang="en-US" sz="2500" noProof="1" smtClean="0"/>
              <a:t>, </a:t>
            </a:r>
            <a:r>
              <a:rPr lang="en-US" sz="2400" dirty="0" smtClean="0"/>
              <a:t>'</a:t>
            </a:r>
            <a:r>
              <a:rPr lang="en-US" sz="2500" noProof="1" smtClean="0"/>
              <a:t>Java</a:t>
            </a:r>
            <a:r>
              <a:rPr lang="en-US" sz="2400" dirty="0"/>
              <a:t>'</a:t>
            </a:r>
            <a:r>
              <a:rPr lang="en-US" sz="2500" noProof="1" smtClean="0"/>
              <a:t>, </a:t>
            </a:r>
            <a:r>
              <a:rPr lang="en-US" sz="2400" dirty="0" smtClean="0"/>
              <a:t>'</a:t>
            </a:r>
            <a:r>
              <a:rPr lang="en-US" sz="2500" noProof="1" smtClean="0"/>
              <a:t>PHP</a:t>
            </a:r>
            <a:r>
              <a:rPr lang="en-US" sz="2400" dirty="0"/>
              <a:t>'</a:t>
            </a:r>
            <a:r>
              <a:rPr lang="en-US" sz="2500" noProof="1" smtClean="0"/>
              <a:t>, </a:t>
            </a:r>
            <a:r>
              <a:rPr lang="en-US" sz="2400" dirty="0" smtClean="0"/>
              <a:t>'</a:t>
            </a:r>
            <a:r>
              <a:rPr lang="en-US" sz="2500" noProof="1" smtClean="0"/>
              <a:t>JS</a:t>
            </a:r>
            <a:r>
              <a:rPr lang="en-US" sz="2400" dirty="0"/>
              <a:t>'</a:t>
            </a:r>
            <a:r>
              <a:rPr lang="en-US" sz="2500" noProof="1" smtClean="0"/>
              <a:t>]</a:t>
            </a:r>
            <a:endParaRPr lang="en-US" sz="2500" noProof="1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760412" y="2593849"/>
            <a:ext cx="10668000" cy="10029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1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500" noProof="1" smtClean="0"/>
              <a:t>var tokens = </a:t>
            </a:r>
            <a:r>
              <a:rPr lang="en-US" sz="2400" dirty="0"/>
              <a:t>'</a:t>
            </a:r>
            <a:r>
              <a:rPr lang="en-US" sz="2500" noProof="1" smtClean="0"/>
              <a:t>C</a:t>
            </a:r>
            <a:r>
              <a:rPr lang="en-US" sz="2500" noProof="1"/>
              <a:t>#, </a:t>
            </a:r>
            <a:r>
              <a:rPr lang="en-US" sz="2500" noProof="1" smtClean="0"/>
              <a:t>Java, PHP</a:t>
            </a:r>
            <a:r>
              <a:rPr lang="bg-BG" sz="2500" noProof="1" smtClean="0"/>
              <a:t> </a:t>
            </a:r>
            <a:r>
              <a:rPr lang="bg-BG" sz="2500" noProof="1" smtClean="0"/>
              <a:t>,</a:t>
            </a:r>
            <a:r>
              <a:rPr lang="en-US" sz="2500" noProof="1" smtClean="0"/>
              <a:t>HTML</a:t>
            </a:r>
            <a:r>
              <a:rPr lang="en-US" sz="2400" dirty="0"/>
              <a:t>'</a:t>
            </a:r>
            <a:r>
              <a:rPr lang="en-US" sz="2500" noProof="1" smtClean="0"/>
              <a:t>.split(</a:t>
            </a:r>
            <a:r>
              <a:rPr lang="en-US" sz="2400" dirty="0"/>
              <a:t>'</a:t>
            </a:r>
            <a:r>
              <a:rPr lang="bg-BG" sz="2500" noProof="1" smtClean="0"/>
              <a:t>,</a:t>
            </a:r>
            <a:r>
              <a:rPr lang="en-US" sz="2400" dirty="0" smtClean="0"/>
              <a:t>'</a:t>
            </a:r>
            <a:r>
              <a:rPr lang="en-US" sz="2500" noProof="1" smtClean="0"/>
              <a:t>);</a:t>
            </a:r>
            <a:endParaRPr lang="en-US" sz="2500" noProof="1"/>
          </a:p>
          <a:p>
            <a:r>
              <a:rPr lang="en-US" sz="2500" noProof="1"/>
              <a:t>// tokens = </a:t>
            </a:r>
            <a:r>
              <a:rPr lang="en-US" sz="2500" noProof="1" smtClean="0"/>
              <a:t>[</a:t>
            </a:r>
            <a:r>
              <a:rPr lang="en-US" sz="2400" dirty="0"/>
              <a:t>'</a:t>
            </a:r>
            <a:r>
              <a:rPr lang="en-US" sz="2500" noProof="1" smtClean="0"/>
              <a:t>C#</a:t>
            </a:r>
            <a:r>
              <a:rPr lang="en-US" sz="2400" dirty="0"/>
              <a:t>'</a:t>
            </a:r>
            <a:r>
              <a:rPr lang="en-US" sz="2500" noProof="1" smtClean="0"/>
              <a:t>, </a:t>
            </a:r>
            <a:r>
              <a:rPr lang="en-US" sz="2400" dirty="0"/>
              <a:t>'</a:t>
            </a:r>
            <a:r>
              <a:rPr lang="en-US" sz="2500" noProof="1" smtClean="0"/>
              <a:t> Java</a:t>
            </a:r>
            <a:r>
              <a:rPr lang="en-US" sz="2400" dirty="0"/>
              <a:t>'</a:t>
            </a:r>
            <a:r>
              <a:rPr lang="en-US" sz="2500" noProof="1" smtClean="0"/>
              <a:t>, </a:t>
            </a:r>
            <a:r>
              <a:rPr lang="en-US" sz="2400" dirty="0"/>
              <a:t>'</a:t>
            </a:r>
            <a:r>
              <a:rPr lang="en-US" sz="2500" noProof="1" smtClean="0"/>
              <a:t> </a:t>
            </a:r>
            <a:r>
              <a:rPr lang="en-US" sz="2500" noProof="1"/>
              <a:t>PHP </a:t>
            </a:r>
            <a:r>
              <a:rPr lang="en-US" sz="2400" dirty="0"/>
              <a:t>'</a:t>
            </a:r>
            <a:r>
              <a:rPr lang="en-US" sz="2500" noProof="1" smtClean="0"/>
              <a:t>, </a:t>
            </a:r>
            <a:r>
              <a:rPr lang="en-US" sz="2400" dirty="0"/>
              <a:t>'</a:t>
            </a:r>
            <a:r>
              <a:rPr lang="en-US" sz="2500" noProof="1" smtClean="0"/>
              <a:t>HTML</a:t>
            </a:r>
            <a:r>
              <a:rPr lang="en-US" sz="2400" dirty="0"/>
              <a:t>'</a:t>
            </a:r>
            <a:r>
              <a:rPr lang="en-US" sz="2500" noProof="1" smtClean="0"/>
              <a:t>]</a:t>
            </a:r>
            <a:endParaRPr lang="en-US" sz="2500" noProof="1"/>
          </a:p>
        </p:txBody>
      </p:sp>
    </p:spTree>
    <p:extLst>
      <p:ext uri="{BB962C8B-B14F-4D97-AF65-F5344CB8AC3E}">
        <p14:creationId xmlns:p14="http://schemas.microsoft.com/office/powerpoint/2010/main" val="3470593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572000"/>
            <a:ext cx="8938472" cy="820600"/>
          </a:xfrm>
        </p:spPr>
        <p:txBody>
          <a:bodyPr/>
          <a:lstStyle/>
          <a:p>
            <a:r>
              <a:rPr lang="en-US" dirty="0" smtClean="0"/>
              <a:t>String Methods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446212" y="5450168"/>
            <a:ext cx="8938472" cy="688256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8154" y="1524000"/>
            <a:ext cx="9632515" cy="2895598"/>
          </a:xfrm>
          <a:prstGeom prst="rect">
            <a:avLst/>
          </a:prstGeom>
          <a:scene3d>
            <a:camera prst="perspectiveRelaxedModerately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272042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As string is a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primitive type</a:t>
            </a:r>
            <a:r>
              <a:rPr lang="en-US" dirty="0" smtClean="0"/>
              <a:t>, it has a object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wrapper type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Primitive types keep only their value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When a property / method is called, the JS engine converts the primitive into its corresponding object type and calls the property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Wrapper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723215" y="3947633"/>
            <a:ext cx="3466197" cy="925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300" noProof="1"/>
              <a:t>var str = 'sample';</a:t>
            </a:r>
          </a:p>
          <a:p>
            <a:r>
              <a:rPr lang="en-US" sz="2300" noProof="1"/>
              <a:t>str.length;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6225851" y="3786808"/>
            <a:ext cx="5358003" cy="12799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0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300" noProof="1"/>
              <a:t>var str = 'sample';</a:t>
            </a:r>
          </a:p>
          <a:p>
            <a:r>
              <a:rPr lang="en-US" sz="2300" noProof="1"/>
              <a:t>var tempStr = new String(str);</a:t>
            </a:r>
          </a:p>
          <a:p>
            <a:r>
              <a:rPr lang="en-US" sz="2300" noProof="1"/>
              <a:t>tempStr.length;</a:t>
            </a:r>
          </a:p>
        </p:txBody>
      </p:sp>
      <p:sp>
        <p:nvSpPr>
          <p:cNvPr id="9" name="Left-Right Arrow 8"/>
          <p:cNvSpPr/>
          <p:nvPr/>
        </p:nvSpPr>
        <p:spPr>
          <a:xfrm>
            <a:off x="4341812" y="4058575"/>
            <a:ext cx="1706303" cy="678859"/>
          </a:xfrm>
          <a:prstGeom prst="leftRightArrow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same as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64</a:t>
            </a:fld>
            <a:endParaRPr lang="en-US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723215" y="5425496"/>
            <a:ext cx="10860639" cy="104756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0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10000"/>
              </a:lnSpc>
            </a:pPr>
            <a:r>
              <a:rPr lang="en-US" sz="2300" noProof="1" smtClean="0"/>
              <a:t>String.prototype.len2 = function() { return this.length * 2; }</a:t>
            </a:r>
          </a:p>
          <a:p>
            <a:pPr>
              <a:lnSpc>
                <a:spcPct val="110000"/>
              </a:lnSpc>
            </a:pPr>
            <a:r>
              <a:rPr lang="en-US" sz="2300" noProof="1" smtClean="0"/>
              <a:t>var lenTwice = </a:t>
            </a:r>
            <a:r>
              <a:rPr lang="en-US" sz="2400" dirty="0" smtClean="0"/>
              <a:t>'</a:t>
            </a:r>
            <a:r>
              <a:rPr lang="en-US" sz="2300" noProof="1" smtClean="0"/>
              <a:t>hello</a:t>
            </a:r>
            <a:r>
              <a:rPr lang="en-US" sz="2400" dirty="0"/>
              <a:t>'</a:t>
            </a:r>
            <a:r>
              <a:rPr lang="en-US" sz="2300" noProof="1" smtClean="0"/>
              <a:t>.len2</a:t>
            </a:r>
            <a:r>
              <a:rPr lang="en-US" sz="2300" noProof="1" smtClean="0"/>
              <a:t>(); // 10</a:t>
            </a:r>
            <a:endParaRPr lang="en-US" sz="2300" noProof="1"/>
          </a:p>
        </p:txBody>
      </p:sp>
    </p:spTree>
    <p:extLst>
      <p:ext uri="{BB962C8B-B14F-4D97-AF65-F5344CB8AC3E}">
        <p14:creationId xmlns:p14="http://schemas.microsoft.com/office/powerpoint/2010/main" val="1631959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Object to Primitive Type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721" y="983409"/>
            <a:ext cx="11579384" cy="573807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JavaScript have a simple parsing from string to number: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3600"/>
              </a:spcBef>
            </a:pPr>
            <a:r>
              <a:rPr lang="en-US" dirty="0" smtClean="0"/>
              <a:t>Conversion </a:t>
            </a:r>
            <a:r>
              <a:rPr lang="en-US" dirty="0"/>
              <a:t>from primitive to object </a:t>
            </a:r>
            <a:r>
              <a:rPr lang="en-US" dirty="0" smtClean="0"/>
              <a:t>type: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String('…')</a:t>
            </a:r>
            <a:r>
              <a:rPr lang="en-US" dirty="0" smtClean="0"/>
              <a:t> creates a string object</a:t>
            </a:r>
          </a:p>
          <a:p>
            <a:pPr lvl="1">
              <a:lnSpc>
                <a:spcPct val="100000"/>
              </a:lnSpc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String(strObject)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dirty="0" smtClean="0"/>
              <a:t>creates a primitive string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833437" y="4759607"/>
            <a:ext cx="10518776" cy="17173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10000"/>
              </a:lnSpc>
            </a:pPr>
            <a:r>
              <a:rPr lang="en-US" noProof="1" smtClean="0">
                <a:effectLst/>
              </a:rPr>
              <a:t>var base = 'string'; // "string"</a:t>
            </a:r>
          </a:p>
          <a:p>
            <a:pPr>
              <a:lnSpc>
                <a:spcPct val="110000"/>
              </a:lnSpc>
            </a:pPr>
            <a:r>
              <a:rPr lang="en-US" noProof="1" smtClean="0">
                <a:effectLst/>
              </a:rPr>
              <a:t>var strObj = new String(base);</a:t>
            </a:r>
          </a:p>
          <a:p>
            <a:pPr>
              <a:lnSpc>
                <a:spcPct val="110000"/>
              </a:lnSpc>
            </a:pPr>
            <a:r>
              <a:rPr lang="en-US" noProof="1" smtClean="0">
                <a:effectLst/>
              </a:rPr>
              <a:t>// String {0: "s", 1: "t", 2: "r", 3: "i", 4: "n", 5: "g"}</a:t>
            </a:r>
          </a:p>
          <a:p>
            <a:pPr>
              <a:lnSpc>
                <a:spcPct val="110000"/>
              </a:lnSpc>
            </a:pPr>
            <a:r>
              <a:rPr lang="en-US" noProof="1" smtClean="0">
                <a:effectLst/>
              </a:rPr>
              <a:t>var str = String(strObj); // "string"</a:t>
            </a:r>
            <a:endParaRPr lang="en-US" noProof="1">
              <a:effectLst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65</a:t>
            </a:fld>
            <a:endParaRPr lang="en-US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836612" y="1676400"/>
            <a:ext cx="10518776" cy="93871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10000"/>
              </a:lnSpc>
            </a:pPr>
            <a:r>
              <a:rPr lang="en-US" noProof="1" smtClean="0">
                <a:effectLst/>
              </a:rPr>
              <a:t>var str = </a:t>
            </a:r>
            <a:r>
              <a:rPr lang="en-US" dirty="0" smtClean="0"/>
              <a:t>'</a:t>
            </a:r>
            <a:r>
              <a:rPr lang="en-US" noProof="1" smtClean="0">
                <a:effectLst/>
              </a:rPr>
              <a:t>42</a:t>
            </a:r>
            <a:r>
              <a:rPr lang="en-US" dirty="0"/>
              <a:t>'</a:t>
            </a:r>
            <a:r>
              <a:rPr lang="en-US" noProof="1" smtClean="0">
                <a:effectLst/>
              </a:rPr>
              <a:t>;</a:t>
            </a:r>
            <a:endParaRPr lang="en-US" noProof="1" smtClean="0">
              <a:effectLst/>
            </a:endParaRPr>
          </a:p>
          <a:p>
            <a:pPr>
              <a:lnSpc>
                <a:spcPct val="110000"/>
              </a:lnSpc>
            </a:pPr>
            <a:r>
              <a:rPr lang="en-US" noProof="1" smtClean="0">
                <a:effectLst/>
              </a:rPr>
              <a:t>var num = Number(str); // 42</a:t>
            </a:r>
            <a:endParaRPr lang="en-US" noProof="1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74417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Strings in JS are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immutable</a:t>
            </a:r>
            <a:endParaRPr lang="en-US" sz="3200" dirty="0" smtClean="0"/>
          </a:p>
          <a:p>
            <a:pPr lvl="1">
              <a:lnSpc>
                <a:spcPct val="100000"/>
              </a:lnSpc>
            </a:pPr>
            <a:r>
              <a:rPr lang="en-US" sz="3000" dirty="0" smtClean="0"/>
              <a:t>Their values cannot be </a:t>
            </a:r>
            <a:r>
              <a:rPr lang="en-US" sz="3000" dirty="0" smtClean="0"/>
              <a:t>changed - </a:t>
            </a:r>
            <a:r>
              <a:rPr lang="en-US" sz="3000" dirty="0" smtClean="0"/>
              <a:t>a new string is created</a:t>
            </a:r>
          </a:p>
          <a:p>
            <a:pPr>
              <a:lnSpc>
                <a:spcPct val="100000"/>
              </a:lnSpc>
            </a:pPr>
            <a:r>
              <a:rPr lang="en-US" sz="3200" dirty="0" smtClean="0"/>
              <a:t>Several ways to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concatenate</a:t>
            </a:r>
            <a:r>
              <a:rPr lang="en-US" sz="3200" dirty="0" smtClean="0"/>
              <a:t> strings:</a:t>
            </a:r>
          </a:p>
          <a:p>
            <a:pPr>
              <a:lnSpc>
                <a:spcPct val="100000"/>
              </a:lnSpc>
            </a:pPr>
            <a:endParaRPr lang="en-US" sz="3200" dirty="0" smtClean="0"/>
          </a:p>
          <a:p>
            <a:pPr>
              <a:lnSpc>
                <a:spcPct val="100000"/>
              </a:lnSpc>
              <a:spcBef>
                <a:spcPts val="3600"/>
              </a:spcBef>
            </a:pPr>
            <a:r>
              <a:rPr lang="en-US" sz="3200" dirty="0" smtClean="0"/>
              <a:t>Concatenating </a:t>
            </a:r>
            <a:r>
              <a:rPr lang="en-US" sz="3200" dirty="0"/>
              <a:t>strings is a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fast operation</a:t>
            </a:r>
            <a:r>
              <a:rPr lang="en-US" sz="3200" dirty="0"/>
              <a:t> in modern browsers</a:t>
            </a:r>
          </a:p>
          <a:p>
            <a:pPr marL="652410" lvl="1" indent="-304747">
              <a:lnSpc>
                <a:spcPct val="100000"/>
              </a:lnSpc>
              <a:buClr>
                <a:srgbClr val="F2B254"/>
              </a:buClr>
              <a:buSzPct val="100000"/>
            </a:pPr>
            <a:r>
              <a:rPr lang="en-US" sz="3000" dirty="0"/>
              <a:t>Implemented like a string builder with internal buffering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In old browsers concatenation is slow </a:t>
            </a:r>
            <a:r>
              <a:rPr lang="en-US" sz="3200" dirty="0">
                <a:sym typeface="Wingdings" panose="05000000000000000000" pitchFamily="2" charset="2"/>
              </a:rPr>
              <a:t> use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Array.join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()</a:t>
            </a:r>
            <a:endParaRPr lang="en-US" sz="3200" b="1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Concatenation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711015" y="2985527"/>
            <a:ext cx="10766795" cy="8925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600" dirty="0" smtClean="0">
                <a:solidFill>
                  <a:srgbClr val="FBEEDC"/>
                </a:solidFill>
              </a:rPr>
              <a:t>var strConcat1 = str1 + str2;</a:t>
            </a:r>
          </a:p>
          <a:p>
            <a:r>
              <a:rPr lang="en-US" sz="2600" dirty="0" smtClean="0">
                <a:solidFill>
                  <a:srgbClr val="FBEEDC"/>
                </a:solidFill>
              </a:rPr>
              <a:t>var strConcat2 = str.concat(str2);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66</a:t>
            </a:fld>
            <a:endParaRPr lang="en-US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711015" y="5922467"/>
            <a:ext cx="10766795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600" dirty="0" smtClean="0">
                <a:solidFill>
                  <a:srgbClr val="FBEEDC"/>
                </a:solidFill>
              </a:rPr>
              <a:t>[].</a:t>
            </a:r>
            <a:r>
              <a:rPr lang="en-US" sz="2600" dirty="0" smtClean="0">
                <a:solidFill>
                  <a:srgbClr val="FBEEDC"/>
                </a:solidFill>
              </a:rPr>
              <a:t>push</a:t>
            </a:r>
            <a:r>
              <a:rPr lang="en-US" sz="2600" dirty="0" smtClean="0">
                <a:solidFill>
                  <a:srgbClr val="FBEEDC"/>
                </a:solidFill>
              </a:rPr>
              <a:t>(</a:t>
            </a:r>
            <a:r>
              <a:rPr lang="en-US" sz="2600" dirty="0">
                <a:solidFill>
                  <a:srgbClr val="FBEEDC"/>
                </a:solidFill>
              </a:rPr>
              <a:t>'</a:t>
            </a:r>
            <a:r>
              <a:rPr lang="en-US" sz="2600" dirty="0" smtClean="0">
                <a:solidFill>
                  <a:srgbClr val="FBEEDC"/>
                </a:solidFill>
              </a:rPr>
              <a:t>first</a:t>
            </a:r>
            <a:r>
              <a:rPr lang="en-US" sz="2600" dirty="0">
                <a:solidFill>
                  <a:srgbClr val="FBEEDC"/>
                </a:solidFill>
              </a:rPr>
              <a:t>', '</a:t>
            </a:r>
            <a:r>
              <a:rPr lang="en-US" sz="2600" dirty="0" smtClean="0">
                <a:solidFill>
                  <a:srgbClr val="FBEEDC"/>
                </a:solidFill>
              </a:rPr>
              <a:t>second</a:t>
            </a:r>
            <a:r>
              <a:rPr lang="en-US" sz="2600" dirty="0">
                <a:solidFill>
                  <a:srgbClr val="FBEEDC"/>
                </a:solidFill>
              </a:rPr>
              <a:t>', '</a:t>
            </a:r>
            <a:r>
              <a:rPr lang="en-US" sz="2600" dirty="0" smtClean="0">
                <a:solidFill>
                  <a:srgbClr val="FBEEDC"/>
                </a:solidFill>
              </a:rPr>
              <a:t>third</a:t>
            </a:r>
            <a:r>
              <a:rPr lang="en-US" sz="2600" dirty="0">
                <a:solidFill>
                  <a:srgbClr val="FBEEDC"/>
                </a:solidFill>
              </a:rPr>
              <a:t>', </a:t>
            </a:r>
            <a:r>
              <a:rPr lang="en-US" sz="2600" dirty="0" smtClean="0">
                <a:solidFill>
                  <a:srgbClr val="FBEEDC"/>
                </a:solidFill>
              </a:rPr>
              <a:t>…).join</a:t>
            </a:r>
            <a:r>
              <a:rPr lang="en-US" sz="2600" dirty="0" smtClean="0">
                <a:solidFill>
                  <a:srgbClr val="FBEEDC"/>
                </a:solidFill>
              </a:rPr>
              <a:t>('');</a:t>
            </a:r>
            <a:endParaRPr lang="en-US" sz="2600" dirty="0" smtClean="0">
              <a:solidFill>
                <a:srgbClr val="FBEED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5981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2589" y="1772687"/>
            <a:ext cx="10563648" cy="820600"/>
          </a:xfrm>
        </p:spPr>
        <p:txBody>
          <a:bodyPr/>
          <a:lstStyle/>
          <a:p>
            <a:r>
              <a:rPr lang="en-US" dirty="0"/>
              <a:t>String Concatenation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2589" y="2633766"/>
            <a:ext cx="10563648" cy="719034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8155" y="3505202"/>
            <a:ext cx="9632515" cy="2895598"/>
          </a:xfrm>
          <a:prstGeom prst="rect">
            <a:avLst/>
          </a:prstGeom>
          <a:scene3d>
            <a:camera prst="perspectiveRelaxedModerately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112369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0412" y="5562600"/>
            <a:ext cx="10563648" cy="820600"/>
          </a:xfrm>
        </p:spPr>
        <p:txBody>
          <a:bodyPr/>
          <a:lstStyle/>
          <a:p>
            <a:r>
              <a:rPr lang="en-US" dirty="0" smtClean="0"/>
              <a:t>HTML Escaping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736" y="1371600"/>
            <a:ext cx="9271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26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Escaping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04721" y="1196199"/>
            <a:ext cx="11579384" cy="3528201"/>
          </a:xfrm>
        </p:spPr>
        <p:txBody>
          <a:bodyPr/>
          <a:lstStyle/>
          <a:p>
            <a:r>
              <a:rPr lang="en-US" dirty="0" smtClean="0"/>
              <a:t>What is escaping?</a:t>
            </a:r>
          </a:p>
          <a:p>
            <a:pPr lvl="1"/>
            <a:r>
              <a:rPr lang="en-US" dirty="0" smtClean="0"/>
              <a:t>Replacing reserved characters with their escape sequence</a:t>
            </a:r>
          </a:p>
          <a:p>
            <a:pPr lvl="1"/>
            <a:r>
              <a:rPr lang="en-US" dirty="0" smtClean="0"/>
              <a:t>Prevents JavaScript injection</a:t>
            </a:r>
            <a:endParaRPr lang="en-US" dirty="0"/>
          </a:p>
          <a:p>
            <a:r>
              <a:rPr lang="en-US" dirty="0" smtClean="0"/>
              <a:t>When using JavaScript client-side reserved characters are '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 smtClean="0"/>
              <a:t>', '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dirty="0" smtClean="0"/>
              <a:t>', '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dirty="0" smtClean="0"/>
              <a:t>', "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dirty="0" smtClean="0"/>
              <a:t>" and </a:t>
            </a:r>
            <a:r>
              <a:rPr lang="en-US" dirty="0" smtClean="0"/>
              <a:t>'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/>
              <a:t>'</a:t>
            </a:r>
            <a:endParaRPr lang="en-US" dirty="0" smtClean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711014" y="4584918"/>
            <a:ext cx="10766795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800" dirty="0" smtClean="0">
                <a:solidFill>
                  <a:srgbClr val="FBEEDC"/>
                </a:solidFill>
              </a:rPr>
              <a:t>document.body.append(</a:t>
            </a:r>
          </a:p>
          <a:p>
            <a:r>
              <a:rPr lang="en-US" sz="2800" dirty="0">
                <a:solidFill>
                  <a:srgbClr val="FBEEDC"/>
                </a:solidFill>
              </a:rPr>
              <a:t>'</a:t>
            </a:r>
            <a:r>
              <a:rPr lang="en-US" sz="2800" dirty="0" smtClean="0">
                <a:solidFill>
                  <a:srgbClr val="FBEEDC"/>
                </a:solidFill>
              </a:rPr>
              <a:t>&lt;script&gt;' +</a:t>
            </a:r>
          </a:p>
          <a:p>
            <a:r>
              <a:rPr lang="en-US" sz="2800" dirty="0" smtClean="0">
                <a:solidFill>
                  <a:srgbClr val="FBEEDC"/>
                </a:solidFill>
              </a:rPr>
              <a:t>  'document.location = 'http://bad_place.com' +</a:t>
            </a:r>
          </a:p>
          <a:p>
            <a:r>
              <a:rPr lang="en-US" sz="2800" dirty="0">
                <a:solidFill>
                  <a:srgbClr val="FBEEDC"/>
                </a:solidFill>
              </a:rPr>
              <a:t>'</a:t>
            </a:r>
            <a:r>
              <a:rPr lang="en-US" sz="2800" dirty="0" smtClean="0">
                <a:solidFill>
                  <a:srgbClr val="FBEEDC"/>
                </a:solidFill>
              </a:rPr>
              <a:t>&lt;/script&gt;');</a:t>
            </a:r>
          </a:p>
        </p:txBody>
      </p:sp>
    </p:spTree>
    <p:extLst>
      <p:ext uri="{BB962C8B-B14F-4D97-AF65-F5344CB8AC3E}">
        <p14:creationId xmlns:p14="http://schemas.microsoft.com/office/powerpoint/2010/main" val="1610738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The simplest and most frequently used loop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The repeat condition (loop condition)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condition is evaluated to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US" dirty="0" smtClean="0"/>
              <a:t> or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</a:p>
          <a:p>
            <a:pPr lvl="2">
              <a:lnSpc>
                <a:spcPct val="100000"/>
              </a:lnSpc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dirty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"non-empty"</a:t>
            </a:r>
            <a:r>
              <a:rPr lang="en-US" dirty="0" smtClean="0"/>
              <a:t>, etc. </a:t>
            </a:r>
            <a:r>
              <a:rPr lang="en-US" dirty="0"/>
              <a:t>are evaluated as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</a:p>
          <a:p>
            <a:pPr lvl="2">
              <a:lnSpc>
                <a:spcPct val="100000"/>
              </a:lnSpc>
            </a:pP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3200" dirty="0" smtClean="0">
                <a:solidFill>
                  <a:srgbClr val="EBFFD2"/>
                </a:solidFill>
              </a:rPr>
              <a:t>,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""</a:t>
            </a:r>
            <a:r>
              <a:rPr lang="en-US" sz="3200" dirty="0" smtClean="0">
                <a:solidFill>
                  <a:srgbClr val="EBFFD2"/>
                </a:solidFill>
              </a:rPr>
              <a:t>,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sz="3200" dirty="0" smtClean="0">
                <a:solidFill>
                  <a:srgbClr val="EBFFD2"/>
                </a:solidFill>
              </a:rPr>
              <a:t> are evaluated as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endParaRPr lang="en-US" sz="32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While Loop?</a:t>
            </a:r>
            <a:endParaRPr lang="bg-BG" dirty="0"/>
          </a:p>
        </p:txBody>
      </p:sp>
      <p:sp>
        <p:nvSpPr>
          <p:cNvPr id="428037" name="Rectangle 5"/>
          <p:cNvSpPr>
            <a:spLocks noChangeArrowheads="1"/>
          </p:cNvSpPr>
          <p:nvPr/>
        </p:nvSpPr>
        <p:spPr bwMode="auto">
          <a:xfrm>
            <a:off x="1009388" y="2120205"/>
            <a:ext cx="10076942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(condition)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statements;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675356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Escaping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Escaping is done by just replacing the reserved characters with their escape sequence</a:t>
            </a:r>
          </a:p>
          <a:p>
            <a:pPr lvl="1"/>
            <a:r>
              <a:rPr lang="en-US" dirty="0" smtClean="0"/>
              <a:t>Can be attached to the string prototype</a:t>
            </a:r>
          </a:p>
          <a:p>
            <a:pPr lvl="1"/>
            <a:endParaRPr lang="en-US" dirty="0"/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711014" y="3200400"/>
            <a:ext cx="10766795" cy="304698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400" dirty="0" smtClean="0">
                <a:solidFill>
                  <a:srgbClr val="FBEEDC"/>
                </a:solidFill>
              </a:rPr>
              <a:t>String.prototype.htmlEscape = </a:t>
            </a:r>
            <a:r>
              <a:rPr lang="en-US" sz="2400" dirty="0" smtClean="0">
                <a:solidFill>
                  <a:srgbClr val="FBEEDC"/>
                </a:solidFill>
              </a:rPr>
              <a:t>function() {</a:t>
            </a:r>
            <a:endParaRPr lang="en-US" sz="2400" dirty="0">
              <a:solidFill>
                <a:srgbClr val="FBEEDC"/>
              </a:solidFill>
            </a:endParaRPr>
          </a:p>
          <a:p>
            <a:r>
              <a:rPr lang="en-US" sz="2400" dirty="0">
                <a:solidFill>
                  <a:srgbClr val="FBEEDC"/>
                </a:solidFill>
              </a:rPr>
              <a:t>  var escapedStr = </a:t>
            </a:r>
            <a:r>
              <a:rPr lang="en-US" sz="2400" dirty="0" smtClean="0">
                <a:solidFill>
                  <a:srgbClr val="FBEEDC"/>
                </a:solidFill>
              </a:rPr>
              <a:t>String(this).replace</a:t>
            </a:r>
            <a:r>
              <a:rPr lang="en-US" sz="2400" dirty="0">
                <a:solidFill>
                  <a:srgbClr val="FBEEDC"/>
                </a:solidFill>
              </a:rPr>
              <a:t>(/&amp;/g, '&amp;amp;');</a:t>
            </a:r>
          </a:p>
          <a:p>
            <a:r>
              <a:rPr lang="en-US" sz="2400" dirty="0">
                <a:solidFill>
                  <a:srgbClr val="FBEEDC"/>
                </a:solidFill>
              </a:rPr>
              <a:t>  escapedStr = escapedStr.replace(/&lt;/g, '&amp;lt;');</a:t>
            </a:r>
          </a:p>
          <a:p>
            <a:r>
              <a:rPr lang="en-US" sz="2400" dirty="0">
                <a:solidFill>
                  <a:srgbClr val="FBEEDC"/>
                </a:solidFill>
              </a:rPr>
              <a:t>  escapedStr = escapedStr.replace(/&gt;/g, '&amp;gt;');</a:t>
            </a:r>
          </a:p>
          <a:p>
            <a:r>
              <a:rPr lang="en-US" sz="2400" dirty="0">
                <a:solidFill>
                  <a:srgbClr val="FBEEDC"/>
                </a:solidFill>
              </a:rPr>
              <a:t>  escapedStr = escapedStr.replace(/"/g, '&amp;quot;');</a:t>
            </a:r>
          </a:p>
          <a:p>
            <a:r>
              <a:rPr lang="en-US" sz="2400" dirty="0">
                <a:solidFill>
                  <a:srgbClr val="FBEEDC"/>
                </a:solidFill>
              </a:rPr>
              <a:t>  escapedStr = escapedStr.replace(/'/g, </a:t>
            </a:r>
            <a:r>
              <a:rPr lang="en-US" sz="2400" dirty="0" smtClean="0">
                <a:solidFill>
                  <a:srgbClr val="FBEEDC"/>
                </a:solidFill>
              </a:rPr>
              <a:t>'&amp;#39</a:t>
            </a:r>
            <a:r>
              <a:rPr lang="en-US" sz="2400" dirty="0">
                <a:solidFill>
                  <a:srgbClr val="FBEEDC"/>
                </a:solidFill>
              </a:rPr>
              <a:t>'</a:t>
            </a:r>
            <a:r>
              <a:rPr lang="en-US" sz="2400" dirty="0" smtClean="0">
                <a:solidFill>
                  <a:srgbClr val="FBEEDC"/>
                </a:solidFill>
              </a:rPr>
              <a:t>);</a:t>
            </a:r>
            <a:endParaRPr lang="en-US" sz="2400" dirty="0">
              <a:solidFill>
                <a:srgbClr val="FBEEDC"/>
              </a:solidFill>
            </a:endParaRPr>
          </a:p>
          <a:p>
            <a:r>
              <a:rPr lang="en-US" sz="2400" dirty="0">
                <a:solidFill>
                  <a:srgbClr val="FBEEDC"/>
                </a:solidFill>
              </a:rPr>
              <a:t>  return escapedStr;</a:t>
            </a:r>
          </a:p>
          <a:p>
            <a:r>
              <a:rPr lang="bg-BG" sz="2400" dirty="0">
                <a:solidFill>
                  <a:srgbClr val="FBEEDC"/>
                </a:solidFill>
              </a:rPr>
              <a:t>}</a:t>
            </a:r>
            <a:endParaRPr lang="en-US" sz="2400" dirty="0" smtClean="0">
              <a:solidFill>
                <a:srgbClr val="FBEED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068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HTML Escaping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6212" y="5754968"/>
            <a:ext cx="8938472" cy="719034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1212" y="762000"/>
            <a:ext cx="4876800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197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7013" y="990600"/>
            <a:ext cx="8348014" cy="5570355"/>
          </a:xfrm>
        </p:spPr>
        <p:txBody>
          <a:bodyPr>
            <a:noAutofit/>
          </a:bodyPr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3200" dirty="0"/>
              <a:t>Loops in </a:t>
            </a:r>
            <a:r>
              <a:rPr lang="en-US" sz="3200" dirty="0" smtClean="0"/>
              <a:t>JavaScript (</a:t>
            </a:r>
            <a:r>
              <a:rPr lang="en-US" sz="3200" dirty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Same as in C#, Java, C++ </a:t>
            </a:r>
            <a:r>
              <a:rPr lang="en-US" sz="3200" dirty="0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)</a:t>
            </a:r>
            <a:endParaRPr lang="en-US" sz="3200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for-in = </a:t>
            </a:r>
            <a:r>
              <a:rPr lang="en-US" dirty="0" err="1" smtClean="0"/>
              <a:t>foreach</a:t>
            </a:r>
            <a:r>
              <a:rPr lang="en-US" dirty="0" smtClean="0"/>
              <a:t> by keys / indexes</a:t>
            </a:r>
            <a:endParaRPr lang="en-US" dirty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3200" noProof="1" smtClean="0"/>
              <a:t>Arrays </a:t>
            </a:r>
            <a:r>
              <a:rPr lang="en-US" sz="3200" noProof="1" smtClean="0"/>
              <a:t>in </a:t>
            </a:r>
            <a:r>
              <a:rPr lang="en-US" sz="3200" noProof="1"/>
              <a:t>JavaScript </a:t>
            </a:r>
          </a:p>
          <a:p>
            <a:pPr marL="761946" lvl="1" indent="-457200">
              <a:lnSpc>
                <a:spcPct val="100000"/>
              </a:lnSpc>
            </a:pPr>
            <a:r>
              <a:rPr lang="en-US" noProof="1" smtClean="0"/>
              <a:t>We can have array of elements from different types</a:t>
            </a:r>
            <a:endParaRPr lang="en-US" noProof="1"/>
          </a:p>
          <a:p>
            <a:pPr marL="447675" indent="-447675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sz="3200" noProof="1"/>
              <a:t>Dynamic Arrays, </a:t>
            </a:r>
            <a:r>
              <a:rPr lang="en-US" sz="3200" noProof="1" smtClean="0"/>
              <a:t>Associative Arrays, Sorting</a:t>
            </a:r>
            <a:endParaRPr lang="en-US" sz="3200" noProof="1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3200" dirty="0" smtClean="0"/>
              <a:t>Strings in JavaScript 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String </a:t>
            </a:r>
            <a:r>
              <a:rPr lang="en-US" dirty="0"/>
              <a:t>Concatenation, String Wrapper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HTML Escaping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pic>
        <p:nvPicPr>
          <p:cNvPr id="11" name="Picture 4" descr="D:\_WORK PROJECTS\Nakov\Presentation Slides Design\Question Summary Slide\Store\minions summary cop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6463" y="1347640"/>
            <a:ext cx="3224360" cy="3224360"/>
          </a:xfrm>
          <a:prstGeom prst="rect">
            <a:avLst/>
          </a:prstGeom>
          <a:noFill/>
        </p:spPr>
      </p:pic>
      <p:grpSp>
        <p:nvGrpSpPr>
          <p:cNvPr id="7" name="Group 6"/>
          <p:cNvGrpSpPr/>
          <p:nvPr/>
        </p:nvGrpSpPr>
        <p:grpSpPr>
          <a:xfrm>
            <a:off x="8575026" y="4696475"/>
            <a:ext cx="3081986" cy="1628125"/>
            <a:chOff x="998778" y="2709000"/>
            <a:chExt cx="7687634" cy="3510730"/>
          </a:xfrm>
        </p:grpSpPr>
        <p:pic>
          <p:nvPicPr>
            <p:cNvPr id="8" name="Picture 4"/>
            <p:cNvPicPr>
              <a:picLocks noChangeAspect="1" noChangeArrowheads="1"/>
            </p:cNvPicPr>
            <p:nvPr/>
          </p:nvPicPr>
          <p:blipFill>
            <a:blip r:embed="rId4" cstate="screen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8778" y="2709000"/>
              <a:ext cx="7687634" cy="3510730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sp>
          <p:nvSpPr>
            <p:cNvPr id="10" name="TextBox 9"/>
            <p:cNvSpPr txBox="1"/>
            <p:nvPr/>
          </p:nvSpPr>
          <p:spPr>
            <a:xfrm rot="21361232">
              <a:off x="1603866" y="3732944"/>
              <a:ext cx="6576452" cy="1327851"/>
            </a:xfrm>
            <a:prstGeom prst="rect">
              <a:avLst/>
            </a:prstGeom>
            <a:noFill/>
          </p:spPr>
          <p:txBody>
            <a:bodyPr wrap="none" rtlCol="0">
              <a:prstTxWarp prst="textCascadeUp">
                <a:avLst/>
              </a:prstTxWarp>
              <a:spAutoFit/>
            </a:bodyPr>
            <a:lstStyle/>
            <a:p>
              <a:r>
                <a:rPr lang="en-US" sz="10700" b="1" dirty="0" smtClean="0">
                  <a:ln w="3175">
                    <a:solidFill>
                      <a:srgbClr val="FFFFFF">
                        <a:alpha val="50000"/>
                      </a:srgbClr>
                    </a:solidFill>
                    <a:prstDash val="solid"/>
                  </a:ln>
                  <a:solidFill>
                    <a:schemeClr val="accent1">
                      <a:lumMod val="40000"/>
                      <a:lumOff val="60000"/>
                      <a:alpha val="49804"/>
                    </a:schemeClr>
                  </a:solidFill>
                  <a:effectLst>
                    <a:outerShdw blurRad="88900" sx="102000" sy="102000" algn="ctr" rotWithShape="0">
                      <a:prstClr val="black"/>
                    </a:outerShdw>
                  </a:effectLst>
                </a:rPr>
                <a:t>JS Basics</a:t>
              </a:r>
              <a:endParaRPr lang="en-US" sz="10700" b="1" dirty="0">
                <a:ln w="3175">
                  <a:solidFill>
                    <a:srgbClr val="FFFFFF">
                      <a:alpha val="50000"/>
                    </a:srgbClr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  <a:alpha val="49804"/>
                  </a:schemeClr>
                </a:solidFill>
                <a:effectLst>
                  <a:outerShdw blurRad="88900" sx="102000" sy="102000" algn="ctr" rotWithShape="0">
                    <a:prstClr val="black"/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84383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622559" y="6494448"/>
            <a:ext cx="10482604" cy="363552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https://softuni.bg/courses/javascript-basics</a:t>
            </a:r>
            <a:endParaRPr lang="bg-BG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Loops, Arrays and Strings</a:t>
            </a:r>
          </a:p>
        </p:txBody>
      </p:sp>
    </p:spTree>
    <p:extLst>
      <p:ext uri="{BB962C8B-B14F-4D97-AF65-F5344CB8AC3E}">
        <p14:creationId xmlns:p14="http://schemas.microsoft.com/office/powerpoint/2010/main" val="1086506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License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</a:t>
            </a:r>
            <a:r>
              <a:rPr lang="en-US" dirty="0" smtClean="0"/>
              <a:t>course (slides, examples, demos, videos, homework, etc.)</a:t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licensed </a:t>
            </a:r>
            <a:r>
              <a:rPr lang="en-US" dirty="0" smtClean="0"/>
              <a:t>under </a:t>
            </a:r>
            <a:r>
              <a:rPr lang="en-US" dirty="0"/>
              <a:t>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International</a:t>
            </a:r>
            <a:r>
              <a:rPr lang="en-US" dirty="0"/>
              <a:t>" </a:t>
            </a:r>
            <a:r>
              <a:rPr lang="en-US" dirty="0" smtClean="0"/>
              <a:t>license</a:t>
            </a:r>
            <a:endParaRPr lang="en-US" sz="2000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 smtClean="0"/>
              <a:t>Attribution: this work may contain portions from</a:t>
            </a:r>
          </a:p>
          <a:p>
            <a:pPr lvl="1"/>
            <a:r>
              <a:rPr lang="en-US" sz="2000" dirty="0"/>
              <a:t>“</a:t>
            </a:r>
            <a:r>
              <a:rPr lang="en-US" sz="2000" dirty="0">
                <a:hlinkClick r:id="rId5"/>
              </a:rPr>
              <a:t>JavaScript Basics</a:t>
            </a:r>
            <a:r>
              <a:rPr lang="en-US" sz="2000" dirty="0"/>
              <a:t>" 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6"/>
              </a:rPr>
              <a:t>CC-BY-NC-SA</a:t>
            </a:r>
            <a:r>
              <a:rPr lang="en-US" sz="2000" dirty="0"/>
              <a:t> license</a:t>
            </a:r>
          </a:p>
        </p:txBody>
      </p:sp>
    </p:spTree>
    <p:extLst>
      <p:ext uri="{BB962C8B-B14F-4D97-AF65-F5344CB8AC3E}">
        <p14:creationId xmlns:p14="http://schemas.microsoft.com/office/powerpoint/2010/main" val="1566987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Software University Foundation 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University </a:t>
            </a:r>
            <a:r>
              <a:rPr lang="en-US" dirty="0"/>
              <a:t>@ </a:t>
            </a:r>
            <a:r>
              <a:rPr lang="en-US" dirty="0" smtClean="0"/>
              <a:t>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</a:t>
            </a:r>
            <a:r>
              <a:rPr lang="en-US" dirty="0"/>
              <a:t>University 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 smtClean="0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 title="Software University">
            <a:hlinkClick r:id="rId4" tooltip="Software University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59438" y="1594686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10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 tooltip="Software University YouTube Video Channel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7" tooltip="Software University Discussion Forum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938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While Loop – Example</a:t>
            </a:r>
            <a:endParaRPr lang="bg-BG"/>
          </a:p>
        </p:txBody>
      </p:sp>
      <p:sp>
        <p:nvSpPr>
          <p:cNvPr id="506884" name="Rectangle 4"/>
          <p:cNvSpPr>
            <a:spLocks noChangeArrowheads="1"/>
          </p:cNvSpPr>
          <p:nvPr/>
        </p:nvSpPr>
        <p:spPr bwMode="auto">
          <a:xfrm>
            <a:off x="814706" y="1295400"/>
            <a:ext cx="10559416" cy="21236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1">
              <a:lnSpc>
                <a:spcPct val="110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var counter = 0;</a:t>
            </a:r>
          </a:p>
          <a:p>
            <a:pPr marL="0" lvl="1">
              <a:lnSpc>
                <a:spcPct val="110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while (counter &lt; 10) {</a:t>
            </a:r>
          </a:p>
          <a:p>
            <a:pPr marL="0" lvl="1">
              <a:lnSpc>
                <a:spcPct val="110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console.log('Number : ' + counter);</a:t>
            </a:r>
          </a:p>
          <a:p>
            <a:pPr marL="0" lvl="1">
              <a:lnSpc>
                <a:spcPct val="110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counter++;</a:t>
            </a:r>
          </a:p>
          <a:p>
            <a:pPr marL="0" lvl="1">
              <a:lnSpc>
                <a:spcPct val="110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4587" y="2895600"/>
            <a:ext cx="4719654" cy="3483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2183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2B254"/>
                </a:solidFill>
              </a:rPr>
              <a:t>Using </a:t>
            </a:r>
            <a:r>
              <a:rPr lang="en-US" dirty="0">
                <a:solidFill>
                  <a:srgbClr val="F2B254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  <a:r>
              <a:rPr lang="en-US" dirty="0">
                <a:solidFill>
                  <a:srgbClr val="F2B254"/>
                </a:solidFill>
              </a:rPr>
              <a:t> Operator</a:t>
            </a:r>
            <a:endParaRPr lang="bg-BG" dirty="0">
              <a:solidFill>
                <a:srgbClr val="F2B254"/>
              </a:solidFill>
            </a:endParaRPr>
          </a:p>
        </p:txBody>
      </p:sp>
      <p:sp>
        <p:nvSpPr>
          <p:cNvPr id="433155" name="Rectangle 3"/>
          <p:cNvSpPr>
            <a:spLocks noGrp="1" noChangeArrowheads="1"/>
          </p:cNvSpPr>
          <p:nvPr>
            <p:ph idx="1"/>
          </p:nvPr>
        </p:nvSpPr>
        <p:spPr>
          <a:xfrm>
            <a:off x="431688" y="1028700"/>
            <a:ext cx="11325450" cy="647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The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break</a:t>
            </a:r>
            <a:r>
              <a:rPr lang="en-US" dirty="0" smtClean="0"/>
              <a:t> </a:t>
            </a:r>
            <a:r>
              <a:rPr lang="en-US" dirty="0"/>
              <a:t>operator exits the inner-most loop</a:t>
            </a:r>
            <a:endParaRPr lang="bg-BG" dirty="0"/>
          </a:p>
        </p:txBody>
      </p:sp>
      <p:sp>
        <p:nvSpPr>
          <p:cNvPr id="433156" name="Rectangle 4"/>
          <p:cNvSpPr>
            <a:spLocks noChangeArrowheads="1"/>
          </p:cNvSpPr>
          <p:nvPr/>
        </p:nvSpPr>
        <p:spPr bwMode="auto">
          <a:xfrm>
            <a:off x="912814" y="1831062"/>
            <a:ext cx="10363198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1"/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var n = 5;</a:t>
            </a:r>
          </a:p>
          <a:p>
            <a:pPr marL="0" lvl="1"/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var fact = 1;</a:t>
            </a:r>
          </a:p>
          <a:p>
            <a:pPr marL="0" lvl="1"/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var factStr = 'n! = ';</a:t>
            </a:r>
          </a:p>
          <a:p>
            <a:pPr marL="0" lvl="1"/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while (true)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1"/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if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(n ==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1)</a:t>
            </a:r>
          </a:p>
          <a:p>
            <a:pPr marL="0" lvl="1"/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   break;</a:t>
            </a:r>
          </a:p>
          <a:p>
            <a:pPr marL="0" lvl="1"/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factStr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+= n +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'*'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1"/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fact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*=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n;</a:t>
            </a:r>
          </a:p>
          <a:p>
            <a:pPr marL="0" lvl="1"/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n-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-;</a:t>
            </a:r>
          </a:p>
          <a:p>
            <a:pPr marL="0" lvl="1"/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	</a:t>
            </a:r>
          </a:p>
          <a:p>
            <a:pPr marL="0" lvl="1"/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factStr += '1 = ' + fact;</a:t>
            </a:r>
          </a:p>
          <a:p>
            <a:pPr marL="0" lvl="1"/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console.log(factStr);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7515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4031</Words>
  <Application>Microsoft Office PowerPoint</Application>
  <PresentationFormat>Custom</PresentationFormat>
  <Paragraphs>701</Paragraphs>
  <Slides>75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75</vt:i4>
      </vt:variant>
    </vt:vector>
  </HeadingPairs>
  <TitlesOfParts>
    <vt:vector size="82" baseType="lpstr">
      <vt:lpstr>Arial</vt:lpstr>
      <vt:lpstr>Calibri</vt:lpstr>
      <vt:lpstr>Consolas</vt:lpstr>
      <vt:lpstr>Courier New</vt:lpstr>
      <vt:lpstr>Wingdings</vt:lpstr>
      <vt:lpstr>Wingdings 2</vt:lpstr>
      <vt:lpstr>SoftUni 16x9</vt:lpstr>
      <vt:lpstr>PowerPoint Presentation</vt:lpstr>
      <vt:lpstr>Table of Contents</vt:lpstr>
      <vt:lpstr>Warning: Not for Absolute Beginners</vt:lpstr>
      <vt:lpstr>Loops</vt:lpstr>
      <vt:lpstr>What Is Loop?  Types of Loops in JS</vt:lpstr>
      <vt:lpstr>while(…) Loop</vt:lpstr>
      <vt:lpstr>How To Use While Loop?</vt:lpstr>
      <vt:lpstr>While Loop – Example</vt:lpstr>
      <vt:lpstr>Using break Operator</vt:lpstr>
      <vt:lpstr>do { … }  while (…) Loop</vt:lpstr>
      <vt:lpstr>Using Do-While Loop</vt:lpstr>
      <vt:lpstr>Factorial – Example</vt:lpstr>
      <vt:lpstr>for Loop</vt:lpstr>
      <vt:lpstr>For Loop – Definition</vt:lpstr>
      <vt:lpstr>Simple for Loop – Example</vt:lpstr>
      <vt:lpstr>Complex for Loop – Example</vt:lpstr>
      <vt:lpstr>While / Do-While / For Loops</vt:lpstr>
      <vt:lpstr>for-in Loop</vt:lpstr>
      <vt:lpstr>What is for-in Loop?</vt:lpstr>
      <vt:lpstr>For-in Loop</vt:lpstr>
      <vt:lpstr>for-in Loop</vt:lpstr>
      <vt:lpstr>Nested Loops</vt:lpstr>
      <vt:lpstr>What Is Nested Loop?</vt:lpstr>
      <vt:lpstr>Triangle – Example</vt:lpstr>
      <vt:lpstr>Primes in Interval [n … m]  – Example</vt:lpstr>
      <vt:lpstr>Nested Loops</vt:lpstr>
      <vt:lpstr>PowerPoint Presentation</vt:lpstr>
      <vt:lpstr>What are Arrays?</vt:lpstr>
      <vt:lpstr>Creating Arrays </vt:lpstr>
      <vt:lpstr>Creating Arrays in JavaScript</vt:lpstr>
      <vt:lpstr>Declare and Initialize Arrays</vt:lpstr>
      <vt:lpstr>PowerPoint Presentation</vt:lpstr>
      <vt:lpstr>How to Access Array Element?</vt:lpstr>
      <vt:lpstr>Reversing an Array – Example</vt:lpstr>
      <vt:lpstr>Working with  Arrays</vt:lpstr>
      <vt:lpstr>Processing Arrays Using for-Loop</vt:lpstr>
      <vt:lpstr>Processing Arrays: for-in</vt:lpstr>
      <vt:lpstr>Traversing Arrays Using for-in – Example</vt:lpstr>
      <vt:lpstr>Processing Arrays</vt:lpstr>
      <vt:lpstr>Arrays in JS are Dynamic (Resizable)</vt:lpstr>
      <vt:lpstr>Append / Insert / Delete from Array</vt:lpstr>
      <vt:lpstr>Push / Pop / Unshift / Shift</vt:lpstr>
      <vt:lpstr>Sorting Arrays</vt:lpstr>
      <vt:lpstr>Sorting Arrays in JavaScript</vt:lpstr>
      <vt:lpstr>Sorting Arrays with Compare Function</vt:lpstr>
      <vt:lpstr>Sorting Arrays</vt:lpstr>
      <vt:lpstr>Other Array Functions</vt:lpstr>
      <vt:lpstr>Other Array Functions</vt:lpstr>
      <vt:lpstr>Other Array Functions (2)</vt:lpstr>
      <vt:lpstr>Other Array Functions</vt:lpstr>
      <vt:lpstr>Arrays – Additional Information</vt:lpstr>
      <vt:lpstr>Associative Arrays</vt:lpstr>
      <vt:lpstr>Associative Arrays (Maps, Dictionaries)</vt:lpstr>
      <vt:lpstr>Associative Arrays in JavaScript</vt:lpstr>
      <vt:lpstr>Processing Associative Arrays</vt:lpstr>
      <vt:lpstr>Strings</vt:lpstr>
      <vt:lpstr>Strings in JavaScript</vt:lpstr>
      <vt:lpstr>String Methods</vt:lpstr>
      <vt:lpstr>String Methods (2)</vt:lpstr>
      <vt:lpstr>String Methods (3)</vt:lpstr>
      <vt:lpstr>String Methods (4)</vt:lpstr>
      <vt:lpstr>String Methods (5)</vt:lpstr>
      <vt:lpstr>String Methods</vt:lpstr>
      <vt:lpstr>String Wrapper</vt:lpstr>
      <vt:lpstr>From Object to Primitive Type</vt:lpstr>
      <vt:lpstr>String Concatenation</vt:lpstr>
      <vt:lpstr>String Concatenation</vt:lpstr>
      <vt:lpstr>HTML Escaping</vt:lpstr>
      <vt:lpstr>String Escaping</vt:lpstr>
      <vt:lpstr>String Escaping (2)</vt:lpstr>
      <vt:lpstr>HTML Escaping</vt:lpstr>
      <vt:lpstr>Summary</vt:lpstr>
      <vt:lpstr>Loops, Arrays and Strings</vt:lpstr>
      <vt:lpstr>License</vt:lpstr>
      <vt:lpstr>Free Trainings @ Software University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Loops, Arrays and Strings in JavaScript</dc:title>
  <dc:subject>Software Development Course</dc:subject>
  <dc:creator/>
  <cp:keywords>loops, arrays, strings, JavaScript, JS, SoftUni, Software University, programming, software development, software engineering, course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2014-07-17T10:49:07Z</dcterms:modified>
  <cp:category>JavaScript, JS, programming;computer programming;software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