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25" r:id="rId4"/>
    <p:sldId id="557" r:id="rId5"/>
    <p:sldId id="556" r:id="rId6"/>
    <p:sldId id="563" r:id="rId7"/>
    <p:sldId id="565" r:id="rId8"/>
    <p:sldId id="564" r:id="rId9"/>
    <p:sldId id="567" r:id="rId10"/>
    <p:sldId id="566" r:id="rId11"/>
    <p:sldId id="569" r:id="rId12"/>
    <p:sldId id="583" r:id="rId13"/>
    <p:sldId id="585" r:id="rId14"/>
    <p:sldId id="586" r:id="rId15"/>
    <p:sldId id="589" r:id="rId16"/>
    <p:sldId id="588" r:id="rId17"/>
    <p:sldId id="590" r:id="rId18"/>
    <p:sldId id="591" r:id="rId19"/>
    <p:sldId id="584" r:id="rId20"/>
    <p:sldId id="594" r:id="rId21"/>
    <p:sldId id="596" r:id="rId22"/>
    <p:sldId id="597" r:id="rId23"/>
    <p:sldId id="592" r:id="rId24"/>
    <p:sldId id="568" r:id="rId25"/>
    <p:sldId id="570" r:id="rId26"/>
    <p:sldId id="571" r:id="rId27"/>
    <p:sldId id="593" r:id="rId28"/>
    <p:sldId id="599" r:id="rId29"/>
    <p:sldId id="604" r:id="rId30"/>
    <p:sldId id="610" r:id="rId31"/>
    <p:sldId id="605" r:id="rId32"/>
    <p:sldId id="606" r:id="rId33"/>
    <p:sldId id="609" r:id="rId34"/>
    <p:sldId id="574" r:id="rId35"/>
    <p:sldId id="575" r:id="rId36"/>
    <p:sldId id="576" r:id="rId37"/>
    <p:sldId id="598" r:id="rId38"/>
    <p:sldId id="421" r:id="rId39"/>
    <p:sldId id="422" r:id="rId40"/>
    <p:sldId id="423" r:id="rId41"/>
    <p:sldId id="42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6" autoAdjust="0"/>
    <p:restoredTop sz="94484" autoAdjust="0"/>
  </p:normalViewPr>
  <p:slideViewPr>
    <p:cSldViewPr>
      <p:cViewPr varScale="1">
        <p:scale>
          <a:sx n="68" d="100"/>
          <a:sy n="68" d="100"/>
        </p:scale>
        <p:origin x="52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12-08-2014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85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3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01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5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gif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phpmanager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instances/details/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PHP, </a:t>
            </a:r>
            <a:r>
              <a:rPr lang="en-US" dirty="0" smtClean="0"/>
              <a:t>CGI, Web Server.</a:t>
            </a:r>
            <a:br>
              <a:rPr lang="en-US" dirty="0" smtClean="0"/>
            </a:br>
            <a:r>
              <a:rPr lang="en-US" dirty="0" smtClean="0"/>
              <a:t>XAMP </a:t>
            </a:r>
            <a:r>
              <a:rPr lang="en-US" dirty="0"/>
              <a:t>/ </a:t>
            </a:r>
            <a:r>
              <a:rPr lang="en-US" dirty="0" smtClean="0"/>
              <a:t>LAMP </a:t>
            </a:r>
            <a:r>
              <a:rPr lang="en-US" dirty="0"/>
              <a:t>/ PHP in </a:t>
            </a:r>
            <a:r>
              <a:rPr lang="en-US" dirty="0" smtClean="0"/>
              <a:t>IIS. PHP IDEs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(/ˈzæmp/ or /ˈɛks.æmp/)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 smtClean="0"/>
              <a:t>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 smtClean="0"/>
              <a:t> XAMPP for Windows: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</a:t>
            </a:r>
            <a:r>
              <a:rPr lang="en-US" dirty="0" smtClean="0"/>
              <a:t>(run </a:t>
            </a:r>
            <a:r>
              <a:rPr lang="en-US" dirty="0"/>
              <a:t>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/>
              <a:t>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066800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public 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86" y="4309126"/>
            <a:ext cx="1863074" cy="18630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37612" y="1524000"/>
            <a:ext cx="2460111" cy="2221703"/>
            <a:chOff x="8968301" y="1160947"/>
            <a:chExt cx="2460111" cy="2221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8301" y="1160947"/>
              <a:ext cx="1020520" cy="3563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12" y="1543050"/>
              <a:ext cx="2452800" cy="18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91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38200"/>
            <a:ext cx="4777528" cy="370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365940"/>
            <a:ext cx="4572000" cy="31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4916768"/>
            <a:ext cx="8938472" cy="1365365"/>
          </a:xfrm>
        </p:spPr>
        <p:txBody>
          <a:bodyPr/>
          <a:lstStyle/>
          <a:p>
            <a:r>
              <a:rPr lang="en-US" dirty="0" smtClean="0"/>
              <a:t>Running PHP in Microsoft Internet Information Services (IIS)</a:t>
            </a:r>
            <a:endParaRPr lang="en-US" dirty="0"/>
          </a:p>
        </p:txBody>
      </p:sp>
      <p:pic>
        <p:nvPicPr>
          <p:cNvPr id="2050" name="Picture 2" descr="http://www.baptiste-donaux.fr/wp-content/uploads/2013/11/php_i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295400"/>
            <a:ext cx="5539528" cy="2193654"/>
          </a:xfrm>
          <a:prstGeom prst="roundRect">
            <a:avLst>
              <a:gd name="adj" fmla="val 38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HTTP, CGI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in IIS: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LAMP: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</a:t>
            </a:r>
            <a:r>
              <a:rPr lang="en-US" dirty="0" smtClean="0"/>
              <a:t>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Configuring </a:t>
            </a:r>
            <a:r>
              <a:rPr lang="en-US" dirty="0" smtClean="0"/>
              <a:t>Apache: </a:t>
            </a:r>
            <a:r>
              <a:rPr lang="en-US" noProof="1" smtClean="0"/>
              <a:t>httpd.conf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</a:t>
            </a:r>
            <a:r>
              <a:rPr lang="en-US" dirty="0" smtClean="0"/>
              <a:t>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 IIS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Turn Windows features on or </a:t>
            </a:r>
            <a:r>
              <a:rPr lang="en-US" dirty="0" smtClean="0"/>
              <a:t>off </a:t>
            </a:r>
            <a:r>
              <a:rPr lang="en-US" dirty="0" smtClean="0">
                <a:sym typeface="Wingdings" panose="05000000000000000000" pitchFamily="2" charset="2"/>
              </a:rPr>
              <a:t> Internet Information Services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HTTP Features, CGI and IIS Management Console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Integrating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PHP in IIS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PHP Manager </a:t>
            </a:r>
            <a:r>
              <a:rPr lang="en-US" dirty="0">
                <a:sym typeface="Wingdings" panose="05000000000000000000" pitchFamily="2" charset="2"/>
              </a:rPr>
              <a:t>for IIS from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phpmanager.codeplex.com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Register new PHP 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401765"/>
            <a:ext cx="3700559" cy="339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1" y="5195315"/>
            <a:ext cx="3700560" cy="1053085"/>
          </a:xfrm>
          <a:prstGeom prst="roundRect">
            <a:avLst>
              <a:gd name="adj" fmla="val 2864"/>
            </a:avLst>
          </a:prstGeom>
        </p:spPr>
      </p:pic>
    </p:spTree>
    <p:extLst>
      <p:ext uri="{BB962C8B-B14F-4D97-AF65-F5344CB8AC3E}">
        <p14:creationId xmlns:p14="http://schemas.microsoft.com/office/powerpoint/2010/main" val="26160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 </a:t>
            </a:r>
            <a:r>
              <a:rPr lang="en-US" dirty="0" smtClean="0"/>
              <a:t>IIS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0" y="1239126"/>
            <a:ext cx="5793354" cy="3727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17" y="1781870"/>
            <a:ext cx="5458587" cy="4458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233" y="4380408"/>
            <a:ext cx="4200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service (in Ubuntu)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Create a PHP script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/var/www/html/index.php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it by opening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7906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262439"/>
            <a:ext cx="9985479" cy="538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apache2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php.ini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2309"/>
              </p:ext>
            </p:extLst>
          </p:nvPr>
        </p:nvGraphicFramePr>
        <p:xfrm>
          <a:off x="588084" y="1612392"/>
          <a:ext cx="10972800" cy="4331211"/>
        </p:xfrm>
        <a:graphic>
          <a:graphicData uri="http://schemas.openxmlformats.org/drawingml/2006/table">
            <a:tbl>
              <a:tblPr/>
              <a:tblGrid>
                <a:gridCol w="3581400"/>
                <a:gridCol w="1524000"/>
                <a:gridCol w="5867400"/>
              </a:tblGrid>
              <a:tr h="602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asp_tags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&lt;% and %&gt; tags should be allowed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Execution time limit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Get the runtime value of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Change the value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Display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5814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ini_set("include_path", "c:/php/PEAR");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812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ini_get("upload_max_filesize");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7559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PHP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  <a:p>
            <a:r>
              <a:rPr lang="en-US" dirty="0"/>
              <a:t>You may enable the </a:t>
            </a:r>
            <a:r>
              <a:rPr lang="en-US" noProof="1"/>
              <a:t>XDebug Zend </a:t>
            </a:r>
            <a:r>
              <a:rPr lang="en-US" dirty="0"/>
              <a:t>extension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noProof="1" smtClean="0"/>
              <a:t>XDebug</a:t>
            </a:r>
            <a:r>
              <a:rPr lang="en-US" dirty="0" smtClean="0"/>
              <a:t> in php.ini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2743200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[XDebug]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zend_extension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:\XAMPP\php\ext\php_xdebug.dll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xdebug.remote_enable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xdebug.remote_handler = dbgp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xdebug.remote_host = localhost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xdebug.remote_port = 9000</a:t>
            </a:r>
          </a:p>
        </p:txBody>
      </p:sp>
    </p:spTree>
    <p:extLst>
      <p:ext uri="{BB962C8B-B14F-4D97-AF65-F5344CB8AC3E}">
        <p14:creationId xmlns:p14="http://schemas.microsoft.com/office/powerpoint/2010/main" val="627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HTTP, CGI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noProof="1" smtClean="0"/>
              <a:t>httpd.conf</a:t>
            </a:r>
            <a:r>
              <a:rPr lang="en-US" dirty="0" smtClean="0"/>
              <a:t>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373"/>
              </p:ext>
            </p:extLst>
          </p:nvPr>
        </p:nvGraphicFramePr>
        <p:xfrm>
          <a:off x="665316" y="1395984"/>
          <a:ext cx="10839296" cy="4776216"/>
        </p:xfrm>
        <a:graphic>
          <a:graphicData uri="http://schemas.openxmlformats.org/drawingml/2006/table">
            <a:tbl>
              <a:tblPr/>
              <a:tblGrid>
                <a:gridCol w="2762096"/>
                <a:gridCol w="2757868"/>
                <a:gridCol w="53193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 (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2" y="4114800"/>
            <a:ext cx="391946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noProof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Built-in Web server for simplified configuration</a:t>
            </a:r>
          </a:p>
          <a:p>
            <a:pPr lvl="1"/>
            <a:r>
              <a:rPr lang="en-US" dirty="0" smtClean="0"/>
              <a:t>Easy to install and configure</a:t>
            </a:r>
          </a:p>
          <a:p>
            <a:pPr lvl="1"/>
            <a:r>
              <a:rPr lang="en-US" dirty="0" smtClean="0">
                <a:hlinkClick r:id="rId2"/>
              </a:rPr>
              <a:t>http://jetbrains.com/phpstorm/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68" y="1676400"/>
            <a:ext cx="5033644" cy="39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 smtClean="0"/>
              <a:t>The NetBeans IDE fully supports PHP</a:t>
            </a:r>
          </a:p>
          <a:p>
            <a:pPr lvl="1"/>
            <a:r>
              <a:rPr lang="en-US" dirty="0" smtClean="0"/>
              <a:t>Free</a:t>
            </a:r>
            <a:r>
              <a:rPr lang="bg-BG" dirty="0" smtClean="0"/>
              <a:t>, </a:t>
            </a:r>
            <a:r>
              <a:rPr lang="en-US" dirty="0" smtClean="0"/>
              <a:t>open-source IDE</a:t>
            </a:r>
          </a:p>
          <a:p>
            <a:pPr lvl="1"/>
            <a:r>
              <a:rPr lang="en-US" dirty="0" smtClean="0"/>
              <a:t>PHP code editor</a:t>
            </a:r>
          </a:p>
          <a:p>
            <a:pPr lvl="1"/>
            <a:r>
              <a:rPr lang="en-US" dirty="0" smtClean="0"/>
              <a:t>Debugger (through 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Frameworks support:</a:t>
            </a:r>
          </a:p>
          <a:p>
            <a:pPr lvl="2"/>
            <a:r>
              <a:rPr lang="en-US" dirty="0" smtClean="0"/>
              <a:t>Symfony2, </a:t>
            </a:r>
            <a:r>
              <a:rPr lang="en-US" dirty="0" err="1" smtClean="0"/>
              <a:t>Zend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for PHP</a:t>
            </a:r>
            <a:endParaRPr lang="en-US" dirty="0"/>
          </a:p>
        </p:txBody>
      </p:sp>
      <p:pic>
        <p:nvPicPr>
          <p:cNvPr id="3074" name="Picture 2" descr="http://www.shinephp.com/wp-content/uploads/2009/10/netbeans-as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29" y="2236110"/>
            <a:ext cx="5374283" cy="3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507299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softuni.bg/trainings/coursesinstances/details/5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z="3800" dirty="0"/>
              <a:t>Install and Configure </a:t>
            </a:r>
            <a:r>
              <a:rPr lang="en-US" sz="3800" dirty="0" smtClean="0"/>
              <a:t>PHP: XAMPP</a:t>
            </a:r>
            <a:r>
              <a:rPr lang="en-US" sz="3800" dirty="0"/>
              <a:t>, LAMP, IDEs</a:t>
            </a:r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240 millions sites run PHP in 2013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$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7335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 a s</a:t>
            </a:r>
            <a:r>
              <a:rPr lang="en-US" dirty="0" smtClean="0"/>
              <a:t>oftware application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serves Web content</a:t>
            </a:r>
            <a:r>
              <a:rPr lang="en-US" dirty="0" smtClean="0"/>
              <a:t> over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Processes HTTP requests and returns static / dynamic Web content (HTML, CSS, images, JSON, JS)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server side scripts like </a:t>
            </a:r>
            <a:r>
              <a:rPr lang="en-US" dirty="0" smtClean="0"/>
              <a:t>PHP, Python and Ruby</a:t>
            </a:r>
          </a:p>
          <a:p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678314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julien.danjou.info/media/images/apache-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1305679"/>
            <a:ext cx="1527174" cy="10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82891"/>
            <a:ext cx="2286185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8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1020987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101605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19664"/>
            <a:ext cx="3429000" cy="1591054"/>
          </a:xfrm>
          <a:prstGeom prst="wedgeRoundRectCallout">
            <a:avLst>
              <a:gd name="adj1" fmla="val -123691"/>
              <a:gd name="adj2" fmla="val 447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4324410"/>
            <a:ext cx="3429000" cy="1591054"/>
          </a:xfrm>
          <a:prstGeom prst="wedgeRoundRectCallout">
            <a:avLst>
              <a:gd name="adj1" fmla="val -124364"/>
              <a:gd name="adj2" fmla="val 288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CGI,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1830</Words>
  <Application>Microsoft Office PowerPoint</Application>
  <PresentationFormat>Custom</PresentationFormat>
  <Paragraphs>359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Install and Configure PHP: XAMPP, LAMP, IDEs</vt:lpstr>
      <vt:lpstr>Table of Contents</vt:lpstr>
      <vt:lpstr>PHP, Web Servers, HTTP, CGI</vt:lpstr>
      <vt:lpstr>What is PHP?</vt:lpstr>
      <vt:lpstr>PHP – Example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XAMPP</vt:lpstr>
      <vt:lpstr>PHP in IIS</vt:lpstr>
      <vt:lpstr>PHP in IIS</vt:lpstr>
      <vt:lpstr>PHP in IIS (2)</vt:lpstr>
      <vt:lpstr>LAMP</vt:lpstr>
      <vt:lpstr>What is LAMP?</vt:lpstr>
      <vt:lpstr>Download and Install on Ubutntu</vt:lpstr>
      <vt:lpstr>PHP Settings</vt:lpstr>
      <vt:lpstr>PHP Settings</vt:lpstr>
      <vt:lpstr>Sample php.ini Settings</vt:lpstr>
      <vt:lpstr>Changing Settings at Runtime</vt:lpstr>
      <vt:lpstr>Enable XDebug in php.ini</vt:lpstr>
      <vt:lpstr>Apache Settings</vt:lpstr>
      <vt:lpstr>Apache Settings</vt:lpstr>
      <vt:lpstr>Sample httpd.conf Settings</vt:lpstr>
      <vt:lpstr>PHP IDEs</vt:lpstr>
      <vt:lpstr>Eclipse / Aptana</vt:lpstr>
      <vt:lpstr>PHP Storm</vt:lpstr>
      <vt:lpstr>NetBeans for PHP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2014-08-12T11:09:19Z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