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4"/>
  </p:notesMasterIdLst>
  <p:handoutMasterIdLst>
    <p:handoutMasterId r:id="rId25"/>
  </p:handoutMasterIdLst>
  <p:sldIdLst>
    <p:sldId id="257" r:id="rId2"/>
    <p:sldId id="258" r:id="rId3"/>
    <p:sldId id="259" r:id="rId4"/>
    <p:sldId id="260" r:id="rId5"/>
    <p:sldId id="261" r:id="rId6"/>
    <p:sldId id="263" r:id="rId7"/>
    <p:sldId id="270" r:id="rId8"/>
    <p:sldId id="271" r:id="rId9"/>
    <p:sldId id="277" r:id="rId10"/>
    <p:sldId id="272" r:id="rId11"/>
    <p:sldId id="278" r:id="rId12"/>
    <p:sldId id="273" r:id="rId13"/>
    <p:sldId id="274" r:id="rId14"/>
    <p:sldId id="264" r:id="rId15"/>
    <p:sldId id="265" r:id="rId16"/>
    <p:sldId id="266" r:id="rId17"/>
    <p:sldId id="267" r:id="rId18"/>
    <p:sldId id="268" r:id="rId19"/>
    <p:sldId id="269" r:id="rId20"/>
    <p:sldId id="262"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8F1DB-4322-411D-BE1D-800208928B76}" type="datetime1">
              <a:rPr lang="en-US" smtClean="0"/>
              <a:t>5/18/2024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1FDFBCE-9522-474A-B58A-C4B46B53DA6F}" type="datetime1">
              <a:rPr lang="en-US" smtClean="0"/>
              <a:t>5/18/2024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pPr rtl="0"/>
            <a:fld id="{5EAE40C9-D0BC-431E-94CA-3A0AFB9CF2DC}" type="datetime1">
              <a:rPr lang="en-US" smtClean="0"/>
              <a:t>5/18/2024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pPr rtl="0"/>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0025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5601AA8C-C1C6-4293-BB33-7DEFE4232294}" type="datetime1">
              <a:rPr lang="en-US" smtClean="0"/>
              <a:t>5/18/2024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53030491"/>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5601AA8C-C1C6-4293-BB33-7DEFE4232294}" type="datetime1">
              <a:rPr lang="en-US" smtClean="0"/>
              <a:t>5/18/2024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198491371"/>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5601AA8C-C1C6-4293-BB33-7DEFE4232294}" type="datetime1">
              <a:rPr lang="en-US" smtClean="0"/>
              <a:t>5/18/2024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963310702"/>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5601AA8C-C1C6-4293-BB33-7DEFE4232294}" type="datetime1">
              <a:rPr lang="en-US" smtClean="0"/>
              <a:t>5/18/2024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380401295"/>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rtl="0"/>
            <a:fld id="{5601AA8C-C1C6-4293-BB33-7DEFE4232294}" type="datetime1">
              <a:rPr lang="en-US" smtClean="0"/>
              <a:t>5/18/2024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050869343"/>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rtl="0"/>
            <a:fld id="{5601AA8C-C1C6-4293-BB33-7DEFE4232294}" type="datetime1">
              <a:rPr lang="en-US" smtClean="0"/>
              <a:t>5/18/2024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764611823"/>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pPr rtl="0"/>
            <a:fld id="{668ACE20-7520-4CBD-AF10-4181E484D505}" type="datetime1">
              <a:rPr lang="en-US" smtClean="0"/>
              <a:t>5/18/2024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845621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pPr rtl="0"/>
            <a:fld id="{C7010D17-85D8-40AF-A827-D3D53BD21CF7}" type="datetime1">
              <a:rPr lang="en-US" smtClean="0"/>
              <a:t>5/18/2024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01521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98C8693B-3DD6-45FE-8789-61898B52A928}" type="datetime1">
              <a:rPr lang="en-US" smtClean="0"/>
              <a:t>5/18/2024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1946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B2153D3D-6C97-4D7F-B772-F372108194EF}" type="datetime1">
              <a:rPr lang="en-US" smtClean="0"/>
              <a:t>5/18/2024</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4519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AA98EE32-EA07-47DB-A8CB-BEEA4248E79E}" type="datetime1">
              <a:rPr lang="en-US" smtClean="0"/>
              <a:t>5/18/2024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4369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08F3DCD7-2315-4B3C-A783-152D4A0443CE}" type="datetime1">
              <a:rPr lang="en-US" smtClean="0"/>
              <a:t>5/18/2024</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1279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114CA0E2-3171-4709-80F4-3E7D9CEDA1F5}" type="datetime1">
              <a:rPr lang="en-US" smtClean="0"/>
              <a:t>5/18/2024</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8107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BAFE2A55-4918-4B78-B4C1-223F7257E9CD}" type="datetime1">
              <a:rPr lang="en-US" smtClean="0"/>
              <a:t>5/18/2024</a:t>
            </a:fld>
            <a:endParaRPr lang="en-US" dirty="0"/>
          </a:p>
        </p:txBody>
      </p:sp>
      <p:sp>
        <p:nvSpPr>
          <p:cNvPr id="3" name="Footer Placeholder 2"/>
          <p:cNvSpPr>
            <a:spLocks noGrp="1"/>
          </p:cNvSpPr>
          <p:nvPr>
            <p:ph type="ftr" sz="quarter" idx="11"/>
          </p:nvPr>
        </p:nvSpPr>
        <p:spPr/>
        <p:txBody>
          <a:bodyPr/>
          <a:lstStyle/>
          <a:p>
            <a:pPr rtl="0"/>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90158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5D2B994F-6814-42FC-A99F-20C3AC32CA91}" type="datetime1">
              <a:rPr lang="en-US" smtClean="0"/>
              <a:t>5/18/2024</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302001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5FE6B8DD-2C22-484C-9134-B065A54C675C}" type="datetime1">
              <a:rPr lang="en-US" smtClean="0"/>
              <a:t>5/18/2024</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7566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pPr rtl="0"/>
            <a:fld id="{5601AA8C-C1C6-4293-BB33-7DEFE4232294}" type="datetime1">
              <a:rPr lang="en-US" smtClean="0"/>
              <a:t>5/18/2024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pPr rtl="0"/>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7505946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30478819@N08/51079832583"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46404CA-E2E6-4771-AD30-C380ABCFC93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6207853" cy="6857998"/>
          </a:xfrm>
          <a:prstGeom prst="rect">
            <a:avLst/>
          </a:prstGeom>
        </p:spPr>
      </p:pic>
      <p:sp>
        <p:nvSpPr>
          <p:cNvPr id="16" name="Title 1">
            <a:extLst>
              <a:ext uri="{FF2B5EF4-FFF2-40B4-BE49-F238E27FC236}">
                <a16:creationId xmlns:a16="http://schemas.microsoft.com/office/drawing/2014/main" id="{0EF96F3C-161F-4B95-8972-2187EDB671DF}"/>
              </a:ext>
            </a:extLst>
          </p:cNvPr>
          <p:cNvSpPr txBox="1">
            <a:spLocks/>
          </p:cNvSpPr>
          <p:nvPr/>
        </p:nvSpPr>
        <p:spPr>
          <a:xfrm>
            <a:off x="6274965" y="566568"/>
            <a:ext cx="5268106" cy="29662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gb" sz="6000" b="1" spc="0" dirty="0">
                <a:ln w="0"/>
                <a:solidFill>
                  <a:srgbClr val="FF0000"/>
                </a:solidFill>
                <a:effectLst>
                  <a:outerShdw blurRad="38100" dist="19050" dir="2700000" algn="tl" rotWithShape="0">
                    <a:schemeClr val="dk1">
                      <a:alpha val="40000"/>
                    </a:schemeClr>
                  </a:outerShdw>
                </a:effectLst>
                <a:latin typeface="Dubai Medium" panose="020F0502020204030204" pitchFamily="34" charset="-78"/>
                <a:cs typeface="Dubai Medium" panose="020F0502020204030204" pitchFamily="34" charset="-78"/>
              </a:rPr>
              <a:t>HOTEL AGGREGATOR ANALYSIS</a:t>
            </a:r>
            <a:endParaRPr lang="en-gb" sz="12700" b="1" spc="0" dirty="0">
              <a:ln w="0"/>
              <a:solidFill>
                <a:srgbClr val="FF0000"/>
              </a:solidFill>
              <a:effectLst>
                <a:outerShdw blurRad="38100" dist="19050" dir="2700000" algn="tl" rotWithShape="0">
                  <a:schemeClr val="dk1">
                    <a:alpha val="40000"/>
                  </a:schemeClr>
                </a:outerShdw>
              </a:effectLst>
              <a:latin typeface="Dubai Medium" panose="020F0502020204030204" pitchFamily="34" charset="-78"/>
              <a:cs typeface="Dubai Medium" panose="020F0502020204030204" pitchFamily="34" charset="-78"/>
            </a:endParaRPr>
          </a:p>
        </p:txBody>
      </p:sp>
      <p:sp>
        <p:nvSpPr>
          <p:cNvPr id="17" name="Subtitle 2">
            <a:extLst>
              <a:ext uri="{FF2B5EF4-FFF2-40B4-BE49-F238E27FC236}">
                <a16:creationId xmlns:a16="http://schemas.microsoft.com/office/drawing/2014/main" id="{021B0292-C995-4908-A8CF-E4DF73DFC196}"/>
              </a:ext>
            </a:extLst>
          </p:cNvPr>
          <p:cNvSpPr txBox="1">
            <a:spLocks/>
          </p:cNvSpPr>
          <p:nvPr/>
        </p:nvSpPr>
        <p:spPr>
          <a:xfrm>
            <a:off x="7524354" y="3961638"/>
            <a:ext cx="3229292" cy="500510"/>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3200" b="1" dirty="0">
                <a:ln w="0"/>
                <a:solidFill>
                  <a:srgbClr val="C00000"/>
                </a:solidFill>
                <a:effectLst>
                  <a:outerShdw blurRad="38100" dist="19050" dir="2700000" algn="tl" rotWithShape="0">
                    <a:schemeClr val="dk1">
                      <a:alpha val="40000"/>
                    </a:schemeClr>
                  </a:outerShdw>
                </a:effectLst>
                <a:latin typeface="Aptos Narrow" panose="020B0004020202020204" pitchFamily="34" charset="0"/>
              </a:rPr>
              <a:t>T</a:t>
            </a:r>
            <a:r>
              <a:rPr lang="en-GB" sz="3200" b="1" dirty="0">
                <a:ln w="0"/>
                <a:solidFill>
                  <a:srgbClr val="C00000"/>
                </a:solidFill>
                <a:effectLst>
                  <a:outerShdw blurRad="38100" dist="19050" dir="2700000" algn="tl" rotWithShape="0">
                    <a:schemeClr val="dk1">
                      <a:alpha val="40000"/>
                    </a:schemeClr>
                  </a:outerShdw>
                </a:effectLst>
                <a:latin typeface="Aptos Narrow" panose="020B0004020202020204" pitchFamily="34" charset="0"/>
              </a:rPr>
              <a:t>a</a:t>
            </a:r>
            <a:r>
              <a:rPr lang="en-gb" sz="3200" b="1" dirty="0">
                <a:ln w="0"/>
                <a:solidFill>
                  <a:srgbClr val="C00000"/>
                </a:solidFill>
                <a:effectLst>
                  <a:outerShdw blurRad="38100" dist="19050" dir="2700000" algn="tl" rotWithShape="0">
                    <a:schemeClr val="dk1">
                      <a:alpha val="40000"/>
                    </a:schemeClr>
                  </a:outerShdw>
                </a:effectLst>
                <a:latin typeface="Aptos Narrow" panose="020B0004020202020204" pitchFamily="34" charset="0"/>
              </a:rPr>
              <a:t>bleau Project</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1B6C2-ADC3-4E3F-833E-39A301B80EF8}"/>
              </a:ext>
            </a:extLst>
          </p:cNvPr>
          <p:cNvSpPr/>
          <p:nvPr/>
        </p:nvSpPr>
        <p:spPr>
          <a:xfrm>
            <a:off x="1828800" y="4823382"/>
            <a:ext cx="9206630" cy="111395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err="1"/>
              <a:t>Analyzing</a:t>
            </a:r>
            <a:r>
              <a:rPr lang="en-GB" sz="2400" dirty="0"/>
              <a:t> Pricing trends with property types, Room Types, Prices, accommodations, and availability. Where ‘t’ is true for availability and ‘*’ is false</a:t>
            </a:r>
            <a:endParaRPr lang="en-US" sz="2400" dirty="0"/>
          </a:p>
        </p:txBody>
      </p:sp>
      <p:pic>
        <p:nvPicPr>
          <p:cNvPr id="6" name="Picture 5">
            <a:extLst>
              <a:ext uri="{FF2B5EF4-FFF2-40B4-BE49-F238E27FC236}">
                <a16:creationId xmlns:a16="http://schemas.microsoft.com/office/drawing/2014/main" id="{992BAAFD-760C-4D04-AA33-0B07884E2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32" y="1616468"/>
            <a:ext cx="5500377" cy="3113941"/>
          </a:xfrm>
          <a:prstGeom prst="rect">
            <a:avLst/>
          </a:prstGeom>
        </p:spPr>
      </p:pic>
      <p:pic>
        <p:nvPicPr>
          <p:cNvPr id="8" name="Picture 7">
            <a:extLst>
              <a:ext uri="{FF2B5EF4-FFF2-40B4-BE49-F238E27FC236}">
                <a16:creationId xmlns:a16="http://schemas.microsoft.com/office/drawing/2014/main" id="{FB97B636-2096-4FD7-80EB-FC00A77C1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16468"/>
            <a:ext cx="5620480" cy="3206914"/>
          </a:xfrm>
          <a:prstGeom prst="rect">
            <a:avLst/>
          </a:prstGeom>
        </p:spPr>
      </p:pic>
      <p:sp>
        <p:nvSpPr>
          <p:cNvPr id="9" name="Rectangle 8">
            <a:extLst>
              <a:ext uri="{FF2B5EF4-FFF2-40B4-BE49-F238E27FC236}">
                <a16:creationId xmlns:a16="http://schemas.microsoft.com/office/drawing/2014/main" id="{5206C140-4C0B-4418-888D-4ABE81AEC45B}"/>
              </a:ext>
            </a:extLst>
          </p:cNvPr>
          <p:cNvSpPr/>
          <p:nvPr/>
        </p:nvSpPr>
        <p:spPr>
          <a:xfrm>
            <a:off x="212944" y="450915"/>
            <a:ext cx="4321478" cy="8016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Pricing and Availability Analysis: </a:t>
            </a:r>
          </a:p>
        </p:txBody>
      </p:sp>
      <p:sp>
        <p:nvSpPr>
          <p:cNvPr id="10" name="Rectangle 9">
            <a:extLst>
              <a:ext uri="{FF2B5EF4-FFF2-40B4-BE49-F238E27FC236}">
                <a16:creationId xmlns:a16="http://schemas.microsoft.com/office/drawing/2014/main" id="{C60FC420-2E73-41D6-8BC6-AC1E8E786567}"/>
              </a:ext>
            </a:extLst>
          </p:cNvPr>
          <p:cNvSpPr/>
          <p:nvPr/>
        </p:nvSpPr>
        <p:spPr>
          <a:xfrm>
            <a:off x="4945695" y="263048"/>
            <a:ext cx="6425852"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Analyze pricing trends based on property types, room types, and accommodation capacity. </a:t>
            </a:r>
            <a:endParaRPr lang="en-US"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3601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06C140-4C0B-4418-888D-4ABE81AEC45B}"/>
              </a:ext>
            </a:extLst>
          </p:cNvPr>
          <p:cNvSpPr/>
          <p:nvPr/>
        </p:nvSpPr>
        <p:spPr>
          <a:xfrm>
            <a:off x="212944" y="450915"/>
            <a:ext cx="4321478" cy="8016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Pricing and Availability Analysis: </a:t>
            </a:r>
          </a:p>
        </p:txBody>
      </p:sp>
      <p:sp>
        <p:nvSpPr>
          <p:cNvPr id="10" name="Rectangle 9">
            <a:extLst>
              <a:ext uri="{FF2B5EF4-FFF2-40B4-BE49-F238E27FC236}">
                <a16:creationId xmlns:a16="http://schemas.microsoft.com/office/drawing/2014/main" id="{C60FC420-2E73-41D6-8BC6-AC1E8E786567}"/>
              </a:ext>
            </a:extLst>
          </p:cNvPr>
          <p:cNvSpPr/>
          <p:nvPr/>
        </p:nvSpPr>
        <p:spPr>
          <a:xfrm>
            <a:off x="4945695" y="263048"/>
            <a:ext cx="6425852"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Investigate the availability of listings over time and identify peak periods. </a:t>
            </a:r>
            <a:endParaRPr lang="en-US" b="1"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B2C54685-3AFF-470B-B9E7-EC6043ED7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874" y="1370417"/>
            <a:ext cx="7652191" cy="5224535"/>
          </a:xfrm>
          <a:prstGeom prst="rect">
            <a:avLst/>
          </a:prstGeom>
        </p:spPr>
      </p:pic>
    </p:spTree>
    <p:extLst>
      <p:ext uri="{BB962C8B-B14F-4D97-AF65-F5344CB8AC3E}">
        <p14:creationId xmlns:p14="http://schemas.microsoft.com/office/powerpoint/2010/main" val="92768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1B6C2-ADC3-4E3F-833E-39A301B80EF8}"/>
              </a:ext>
            </a:extLst>
          </p:cNvPr>
          <p:cNvSpPr/>
          <p:nvPr/>
        </p:nvSpPr>
        <p:spPr>
          <a:xfrm>
            <a:off x="1540700" y="4880900"/>
            <a:ext cx="8880953" cy="13051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Distributing Host About, Host is Super host, Host Response Time, Host Verification, Review Scores Location</a:t>
            </a:r>
          </a:p>
        </p:txBody>
      </p:sp>
      <p:pic>
        <p:nvPicPr>
          <p:cNvPr id="6" name="Picture 5">
            <a:extLst>
              <a:ext uri="{FF2B5EF4-FFF2-40B4-BE49-F238E27FC236}">
                <a16:creationId xmlns:a16="http://schemas.microsoft.com/office/drawing/2014/main" id="{AB537AA5-76BF-4B1C-AACB-27A89B3C8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16" y="1324511"/>
            <a:ext cx="6662014" cy="3434719"/>
          </a:xfrm>
          <a:prstGeom prst="rect">
            <a:avLst/>
          </a:prstGeom>
        </p:spPr>
      </p:pic>
      <p:pic>
        <p:nvPicPr>
          <p:cNvPr id="8" name="Picture 7">
            <a:extLst>
              <a:ext uri="{FF2B5EF4-FFF2-40B4-BE49-F238E27FC236}">
                <a16:creationId xmlns:a16="http://schemas.microsoft.com/office/drawing/2014/main" id="{FDF64426-8311-4DDA-9303-AB1665E8F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941" y="1324511"/>
            <a:ext cx="6721443" cy="3434719"/>
          </a:xfrm>
          <a:prstGeom prst="rect">
            <a:avLst/>
          </a:prstGeom>
        </p:spPr>
      </p:pic>
      <p:sp>
        <p:nvSpPr>
          <p:cNvPr id="9" name="Rectangle 8">
            <a:extLst>
              <a:ext uri="{FF2B5EF4-FFF2-40B4-BE49-F238E27FC236}">
                <a16:creationId xmlns:a16="http://schemas.microsoft.com/office/drawing/2014/main" id="{9EDF0D25-A544-4BF2-819F-A1B06A24DAFB}"/>
              </a:ext>
            </a:extLst>
          </p:cNvPr>
          <p:cNvSpPr/>
          <p:nvPr/>
        </p:nvSpPr>
        <p:spPr>
          <a:xfrm>
            <a:off x="212944" y="450915"/>
            <a:ext cx="4321478" cy="437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Host Performance: </a:t>
            </a:r>
          </a:p>
        </p:txBody>
      </p:sp>
      <p:sp>
        <p:nvSpPr>
          <p:cNvPr id="10" name="Rectangle 9">
            <a:extLst>
              <a:ext uri="{FF2B5EF4-FFF2-40B4-BE49-F238E27FC236}">
                <a16:creationId xmlns:a16="http://schemas.microsoft.com/office/drawing/2014/main" id="{C4C80F01-9DCA-469D-91C2-D222E4250808}"/>
              </a:ext>
            </a:extLst>
          </p:cNvPr>
          <p:cNvSpPr/>
          <p:nvPr/>
        </p:nvSpPr>
        <p:spPr>
          <a:xfrm>
            <a:off x="4945695" y="263048"/>
            <a:ext cx="6425852"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Evaluate host characteristics, including super host status, response times, and verification methods.</a:t>
            </a:r>
          </a:p>
        </p:txBody>
      </p:sp>
    </p:spTree>
    <p:extLst>
      <p:ext uri="{BB962C8B-B14F-4D97-AF65-F5344CB8AC3E}">
        <p14:creationId xmlns:p14="http://schemas.microsoft.com/office/powerpoint/2010/main" val="170693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1E472F-7DBA-4E51-B9A1-407B4AB6D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44" y="1315233"/>
            <a:ext cx="9440592" cy="3467584"/>
          </a:xfrm>
          <a:prstGeom prst="rect">
            <a:avLst/>
          </a:prstGeom>
        </p:spPr>
      </p:pic>
      <p:sp>
        <p:nvSpPr>
          <p:cNvPr id="5" name="Rectangle 4">
            <a:extLst>
              <a:ext uri="{FF2B5EF4-FFF2-40B4-BE49-F238E27FC236}">
                <a16:creationId xmlns:a16="http://schemas.microsoft.com/office/drawing/2014/main" id="{BBE1B6C2-ADC3-4E3F-833E-39A301B80EF8}"/>
              </a:ext>
            </a:extLst>
          </p:cNvPr>
          <p:cNvSpPr/>
          <p:nvPr/>
        </p:nvSpPr>
        <p:spPr>
          <a:xfrm>
            <a:off x="2267212" y="4782817"/>
            <a:ext cx="6344102" cy="8830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Correlation between host attributes and listing performance in differ Property type.</a:t>
            </a:r>
          </a:p>
        </p:txBody>
      </p:sp>
      <p:sp>
        <p:nvSpPr>
          <p:cNvPr id="12" name="Rectangle 11">
            <a:extLst>
              <a:ext uri="{FF2B5EF4-FFF2-40B4-BE49-F238E27FC236}">
                <a16:creationId xmlns:a16="http://schemas.microsoft.com/office/drawing/2014/main" id="{B04914F4-95F1-41DC-B736-13841881821B}"/>
              </a:ext>
            </a:extLst>
          </p:cNvPr>
          <p:cNvSpPr/>
          <p:nvPr/>
        </p:nvSpPr>
        <p:spPr>
          <a:xfrm>
            <a:off x="212944" y="450915"/>
            <a:ext cx="4321478" cy="437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Host Performance: </a:t>
            </a:r>
          </a:p>
        </p:txBody>
      </p:sp>
      <p:sp>
        <p:nvSpPr>
          <p:cNvPr id="13" name="Rectangle 12">
            <a:extLst>
              <a:ext uri="{FF2B5EF4-FFF2-40B4-BE49-F238E27FC236}">
                <a16:creationId xmlns:a16="http://schemas.microsoft.com/office/drawing/2014/main" id="{7BE8C559-24A1-4BED-960C-3ACC5A85ED68}"/>
              </a:ext>
            </a:extLst>
          </p:cNvPr>
          <p:cNvSpPr/>
          <p:nvPr/>
        </p:nvSpPr>
        <p:spPr>
          <a:xfrm>
            <a:off x="4945695" y="263048"/>
            <a:ext cx="6425852"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Explore correlations between host attributes and listing performance. </a:t>
            </a:r>
          </a:p>
        </p:txBody>
      </p:sp>
    </p:spTree>
    <p:extLst>
      <p:ext uri="{BB962C8B-B14F-4D97-AF65-F5344CB8AC3E}">
        <p14:creationId xmlns:p14="http://schemas.microsoft.com/office/powerpoint/2010/main" val="79507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1B6C2-ADC3-4E3F-833E-39A301B80EF8}"/>
              </a:ext>
            </a:extLst>
          </p:cNvPr>
          <p:cNvSpPr/>
          <p:nvPr/>
        </p:nvSpPr>
        <p:spPr>
          <a:xfrm>
            <a:off x="2185462" y="5040261"/>
            <a:ext cx="6344102" cy="8830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Finding Host Name with Number of reviews and Score Accuracy</a:t>
            </a:r>
          </a:p>
        </p:txBody>
      </p:sp>
      <p:pic>
        <p:nvPicPr>
          <p:cNvPr id="7" name="Picture 6">
            <a:extLst>
              <a:ext uri="{FF2B5EF4-FFF2-40B4-BE49-F238E27FC236}">
                <a16:creationId xmlns:a16="http://schemas.microsoft.com/office/drawing/2014/main" id="{3CF64A0C-B2A4-4A26-96CD-B913CF95D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792" y="1317357"/>
            <a:ext cx="4686954" cy="3610479"/>
          </a:xfrm>
          <a:prstGeom prst="rect">
            <a:avLst/>
          </a:prstGeom>
        </p:spPr>
      </p:pic>
      <p:sp>
        <p:nvSpPr>
          <p:cNvPr id="9" name="Rectangle 8">
            <a:extLst>
              <a:ext uri="{FF2B5EF4-FFF2-40B4-BE49-F238E27FC236}">
                <a16:creationId xmlns:a16="http://schemas.microsoft.com/office/drawing/2014/main" id="{19AC0766-5E2E-4846-8DDA-28B44206DAB2}"/>
              </a:ext>
            </a:extLst>
          </p:cNvPr>
          <p:cNvSpPr/>
          <p:nvPr/>
        </p:nvSpPr>
        <p:spPr>
          <a:xfrm>
            <a:off x="212944" y="450915"/>
            <a:ext cx="4321478" cy="437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n w="0"/>
                <a:solidFill>
                  <a:schemeClr val="accent1"/>
                </a:solidFill>
                <a:effectLst>
                  <a:outerShdw blurRad="38100" dist="19050" dir="2700000" algn="tl" rotWithShape="0">
                    <a:schemeClr val="dk1">
                      <a:alpha val="40000"/>
                    </a:schemeClr>
                  </a:outerShdw>
                </a:effectLst>
              </a:rPr>
              <a:t>Review Scores and Guest Satisfaction: </a:t>
            </a:r>
          </a:p>
        </p:txBody>
      </p:sp>
      <p:sp>
        <p:nvSpPr>
          <p:cNvPr id="10" name="Rectangle 9">
            <a:extLst>
              <a:ext uri="{FF2B5EF4-FFF2-40B4-BE49-F238E27FC236}">
                <a16:creationId xmlns:a16="http://schemas.microsoft.com/office/drawing/2014/main" id="{7919D5B5-E631-4B52-97FA-255268AE7DCA}"/>
              </a:ext>
            </a:extLst>
          </p:cNvPr>
          <p:cNvSpPr/>
          <p:nvPr/>
        </p:nvSpPr>
        <p:spPr>
          <a:xfrm>
            <a:off x="4945695" y="263048"/>
            <a:ext cx="6425852" cy="8830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Examine review scores and their impact on overall listing performance. </a:t>
            </a:r>
          </a:p>
        </p:txBody>
      </p:sp>
    </p:spTree>
    <p:extLst>
      <p:ext uri="{BB962C8B-B14F-4D97-AF65-F5344CB8AC3E}">
        <p14:creationId xmlns:p14="http://schemas.microsoft.com/office/powerpoint/2010/main" val="312390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BA5744-F479-4757-BFB2-7DEF1CDD9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578" y="1345541"/>
            <a:ext cx="6851736" cy="4226994"/>
          </a:xfrm>
          <a:prstGeom prst="rect">
            <a:avLst/>
          </a:prstGeom>
        </p:spPr>
      </p:pic>
      <p:sp>
        <p:nvSpPr>
          <p:cNvPr id="5" name="Rectangle 4">
            <a:extLst>
              <a:ext uri="{FF2B5EF4-FFF2-40B4-BE49-F238E27FC236}">
                <a16:creationId xmlns:a16="http://schemas.microsoft.com/office/drawing/2014/main" id="{BBE1B6C2-ADC3-4E3F-833E-39A301B80EF8}"/>
              </a:ext>
            </a:extLst>
          </p:cNvPr>
          <p:cNvSpPr/>
          <p:nvPr/>
        </p:nvSpPr>
        <p:spPr>
          <a:xfrm>
            <a:off x="8856233" y="2032925"/>
            <a:ext cx="2515314" cy="221339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Host Acceptance rate with number of reviews</a:t>
            </a:r>
          </a:p>
        </p:txBody>
      </p:sp>
      <p:sp>
        <p:nvSpPr>
          <p:cNvPr id="8" name="Rectangle 7">
            <a:extLst>
              <a:ext uri="{FF2B5EF4-FFF2-40B4-BE49-F238E27FC236}">
                <a16:creationId xmlns:a16="http://schemas.microsoft.com/office/drawing/2014/main" id="{17656FC6-47CA-45D6-8C86-158D69CC73E2}"/>
              </a:ext>
            </a:extLst>
          </p:cNvPr>
          <p:cNvSpPr/>
          <p:nvPr/>
        </p:nvSpPr>
        <p:spPr>
          <a:xfrm>
            <a:off x="212944" y="450915"/>
            <a:ext cx="4321478" cy="4377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n w="0"/>
                <a:solidFill>
                  <a:schemeClr val="accent1"/>
                </a:solidFill>
                <a:effectLst>
                  <a:outerShdw blurRad="38100" dist="19050" dir="2700000" algn="tl" rotWithShape="0">
                    <a:schemeClr val="dk1">
                      <a:alpha val="40000"/>
                    </a:schemeClr>
                  </a:outerShdw>
                </a:effectLst>
              </a:rPr>
              <a:t>Review Scores and Guest Satisfaction: </a:t>
            </a:r>
          </a:p>
        </p:txBody>
      </p:sp>
      <p:sp>
        <p:nvSpPr>
          <p:cNvPr id="9" name="Rectangle 8">
            <a:extLst>
              <a:ext uri="{FF2B5EF4-FFF2-40B4-BE49-F238E27FC236}">
                <a16:creationId xmlns:a16="http://schemas.microsoft.com/office/drawing/2014/main" id="{29656A57-B1B7-4273-82EB-340485E0DFF9}"/>
              </a:ext>
            </a:extLst>
          </p:cNvPr>
          <p:cNvSpPr/>
          <p:nvPr/>
        </p:nvSpPr>
        <p:spPr>
          <a:xfrm>
            <a:off x="4945695" y="263048"/>
            <a:ext cx="6425852" cy="8830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Identify areas for improvement based on specific review categories. </a:t>
            </a:r>
          </a:p>
        </p:txBody>
      </p:sp>
    </p:spTree>
    <p:extLst>
      <p:ext uri="{BB962C8B-B14F-4D97-AF65-F5344CB8AC3E}">
        <p14:creationId xmlns:p14="http://schemas.microsoft.com/office/powerpoint/2010/main" val="3207035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1B6C2-ADC3-4E3F-833E-39A301B80EF8}"/>
              </a:ext>
            </a:extLst>
          </p:cNvPr>
          <p:cNvSpPr/>
          <p:nvPr/>
        </p:nvSpPr>
        <p:spPr>
          <a:xfrm>
            <a:off x="8908108" y="1607039"/>
            <a:ext cx="2703519" cy="220087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Property type, Room Type, and Accommodations</a:t>
            </a:r>
          </a:p>
        </p:txBody>
      </p:sp>
      <p:pic>
        <p:nvPicPr>
          <p:cNvPr id="6" name="Picture 5">
            <a:extLst>
              <a:ext uri="{FF2B5EF4-FFF2-40B4-BE49-F238E27FC236}">
                <a16:creationId xmlns:a16="http://schemas.microsoft.com/office/drawing/2014/main" id="{11D04A67-4DD7-4919-8F67-2B564FFBD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916" y="1438115"/>
            <a:ext cx="6962069" cy="4739594"/>
          </a:xfrm>
          <a:prstGeom prst="rect">
            <a:avLst/>
          </a:prstGeom>
        </p:spPr>
      </p:pic>
      <p:sp>
        <p:nvSpPr>
          <p:cNvPr id="7" name="Rectangle 6">
            <a:extLst>
              <a:ext uri="{FF2B5EF4-FFF2-40B4-BE49-F238E27FC236}">
                <a16:creationId xmlns:a16="http://schemas.microsoft.com/office/drawing/2014/main" id="{07051B10-9307-4B29-84AC-6EC07601D99F}"/>
              </a:ext>
            </a:extLst>
          </p:cNvPr>
          <p:cNvSpPr/>
          <p:nvPr/>
        </p:nvSpPr>
        <p:spPr>
          <a:xfrm>
            <a:off x="212944" y="450915"/>
            <a:ext cx="4321478" cy="6952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n w="0"/>
                <a:solidFill>
                  <a:schemeClr val="accent1"/>
                </a:solidFill>
                <a:effectLst>
                  <a:outerShdw blurRad="38100" dist="19050" dir="2700000" algn="tl" rotWithShape="0">
                    <a:schemeClr val="dk1">
                      <a:alpha val="40000"/>
                    </a:schemeClr>
                  </a:outerShdw>
                </a:effectLst>
              </a:rPr>
              <a:t>Property Type and Room Analysis: </a:t>
            </a:r>
          </a:p>
        </p:txBody>
      </p:sp>
      <p:sp>
        <p:nvSpPr>
          <p:cNvPr id="8" name="Rectangle 7">
            <a:extLst>
              <a:ext uri="{FF2B5EF4-FFF2-40B4-BE49-F238E27FC236}">
                <a16:creationId xmlns:a16="http://schemas.microsoft.com/office/drawing/2014/main" id="{8C5F4427-C0D3-45E2-B3E5-B7B2271FF0FC}"/>
              </a:ext>
            </a:extLst>
          </p:cNvPr>
          <p:cNvSpPr/>
          <p:nvPr/>
        </p:nvSpPr>
        <p:spPr>
          <a:xfrm>
            <a:off x="4945695" y="263048"/>
            <a:ext cx="6425852" cy="8830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Analyze the distribution of property types and room types. </a:t>
            </a:r>
          </a:p>
        </p:txBody>
      </p:sp>
    </p:spTree>
    <p:extLst>
      <p:ext uri="{BB962C8B-B14F-4D97-AF65-F5344CB8AC3E}">
        <p14:creationId xmlns:p14="http://schemas.microsoft.com/office/powerpoint/2010/main" val="3361158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4A9AA5-D904-4CEA-8754-B8793E078F28}"/>
              </a:ext>
            </a:extLst>
          </p:cNvPr>
          <p:cNvSpPr/>
          <p:nvPr/>
        </p:nvSpPr>
        <p:spPr>
          <a:xfrm>
            <a:off x="839243" y="300625"/>
            <a:ext cx="3068878" cy="6513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DASHBOARD 1</a:t>
            </a:r>
          </a:p>
        </p:txBody>
      </p:sp>
      <p:sp>
        <p:nvSpPr>
          <p:cNvPr id="6" name="Rectangle 5">
            <a:extLst>
              <a:ext uri="{FF2B5EF4-FFF2-40B4-BE49-F238E27FC236}">
                <a16:creationId xmlns:a16="http://schemas.microsoft.com/office/drawing/2014/main" id="{3B2FF3CA-1FE4-4BD4-8FE4-2FF1B5CD7F1D}"/>
              </a:ext>
            </a:extLst>
          </p:cNvPr>
          <p:cNvSpPr/>
          <p:nvPr/>
        </p:nvSpPr>
        <p:spPr>
          <a:xfrm>
            <a:off x="8920634" y="1782404"/>
            <a:ext cx="2703519" cy="220087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 Dashboard showing the information on different areas of insight</a:t>
            </a:r>
          </a:p>
        </p:txBody>
      </p:sp>
      <p:pic>
        <p:nvPicPr>
          <p:cNvPr id="5" name="Picture 4">
            <a:extLst>
              <a:ext uri="{FF2B5EF4-FFF2-40B4-BE49-F238E27FC236}">
                <a16:creationId xmlns:a16="http://schemas.microsoft.com/office/drawing/2014/main" id="{1C08F97E-D5A3-481B-A799-6AD0BC6B0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47" y="1307745"/>
            <a:ext cx="8122993" cy="4773641"/>
          </a:xfrm>
          <a:prstGeom prst="rect">
            <a:avLst/>
          </a:prstGeom>
        </p:spPr>
      </p:pic>
    </p:spTree>
    <p:extLst>
      <p:ext uri="{BB962C8B-B14F-4D97-AF65-F5344CB8AC3E}">
        <p14:creationId xmlns:p14="http://schemas.microsoft.com/office/powerpoint/2010/main" val="4222280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4A9AA5-D904-4CEA-8754-B8793E078F28}"/>
              </a:ext>
            </a:extLst>
          </p:cNvPr>
          <p:cNvSpPr/>
          <p:nvPr/>
        </p:nvSpPr>
        <p:spPr>
          <a:xfrm>
            <a:off x="839243" y="300625"/>
            <a:ext cx="3031299" cy="6513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DASHBOARD 2</a:t>
            </a:r>
          </a:p>
        </p:txBody>
      </p:sp>
      <p:sp>
        <p:nvSpPr>
          <p:cNvPr id="6" name="Rectangle 5">
            <a:extLst>
              <a:ext uri="{FF2B5EF4-FFF2-40B4-BE49-F238E27FC236}">
                <a16:creationId xmlns:a16="http://schemas.microsoft.com/office/drawing/2014/main" id="{3B2FF3CA-1FE4-4BD4-8FE4-2FF1B5CD7F1D}"/>
              </a:ext>
            </a:extLst>
          </p:cNvPr>
          <p:cNvSpPr/>
          <p:nvPr/>
        </p:nvSpPr>
        <p:spPr>
          <a:xfrm>
            <a:off x="8908108" y="1607039"/>
            <a:ext cx="2703519" cy="220087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 Dashboard showing the filter options</a:t>
            </a:r>
          </a:p>
        </p:txBody>
      </p:sp>
      <p:pic>
        <p:nvPicPr>
          <p:cNvPr id="4" name="Picture 3">
            <a:extLst>
              <a:ext uri="{FF2B5EF4-FFF2-40B4-BE49-F238E27FC236}">
                <a16:creationId xmlns:a16="http://schemas.microsoft.com/office/drawing/2014/main" id="{78A14DD3-37B0-43F2-8229-330E9883F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73" y="1181970"/>
            <a:ext cx="8029252" cy="5251884"/>
          </a:xfrm>
          <a:prstGeom prst="rect">
            <a:avLst/>
          </a:prstGeom>
        </p:spPr>
      </p:pic>
    </p:spTree>
    <p:extLst>
      <p:ext uri="{BB962C8B-B14F-4D97-AF65-F5344CB8AC3E}">
        <p14:creationId xmlns:p14="http://schemas.microsoft.com/office/powerpoint/2010/main" val="292807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4A9AA5-D904-4CEA-8754-B8793E078F28}"/>
              </a:ext>
            </a:extLst>
          </p:cNvPr>
          <p:cNvSpPr/>
          <p:nvPr/>
        </p:nvSpPr>
        <p:spPr>
          <a:xfrm>
            <a:off x="839243" y="300625"/>
            <a:ext cx="3482236" cy="6513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accent1"/>
                </a:solidFill>
                <a:effectLst>
                  <a:outerShdw blurRad="38100" dist="19050" dir="2700000" algn="tl" rotWithShape="0">
                    <a:schemeClr val="dk1">
                      <a:alpha val="40000"/>
                    </a:schemeClr>
                  </a:outerShdw>
                </a:effectLst>
              </a:rPr>
              <a:t>DASHBOARD 3</a:t>
            </a:r>
          </a:p>
        </p:txBody>
      </p:sp>
      <p:sp>
        <p:nvSpPr>
          <p:cNvPr id="6" name="Rectangle 5">
            <a:extLst>
              <a:ext uri="{FF2B5EF4-FFF2-40B4-BE49-F238E27FC236}">
                <a16:creationId xmlns:a16="http://schemas.microsoft.com/office/drawing/2014/main" id="{3B2FF3CA-1FE4-4BD4-8FE4-2FF1B5CD7F1D}"/>
              </a:ext>
            </a:extLst>
          </p:cNvPr>
          <p:cNvSpPr/>
          <p:nvPr/>
        </p:nvSpPr>
        <p:spPr>
          <a:xfrm>
            <a:off x="8908108" y="1607039"/>
            <a:ext cx="2703519" cy="220087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 change in the dashboard when the filter is used</a:t>
            </a:r>
          </a:p>
        </p:txBody>
      </p:sp>
      <p:pic>
        <p:nvPicPr>
          <p:cNvPr id="4" name="Picture 3">
            <a:extLst>
              <a:ext uri="{FF2B5EF4-FFF2-40B4-BE49-F238E27FC236}">
                <a16:creationId xmlns:a16="http://schemas.microsoft.com/office/drawing/2014/main" id="{54421985-99F9-483D-8B65-8BC2E4449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43" y="986426"/>
            <a:ext cx="7842482" cy="5112189"/>
          </a:xfrm>
          <a:prstGeom prst="rect">
            <a:avLst/>
          </a:prstGeom>
        </p:spPr>
      </p:pic>
    </p:spTree>
    <p:extLst>
      <p:ext uri="{BB962C8B-B14F-4D97-AF65-F5344CB8AC3E}">
        <p14:creationId xmlns:p14="http://schemas.microsoft.com/office/powerpoint/2010/main" val="91074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79" y="1069931"/>
            <a:ext cx="10426665" cy="701458"/>
          </a:xfrm>
        </p:spPr>
        <p:txBody>
          <a:bodyPr rtlCol="0" anchor="ctr">
            <a:normAutofit/>
          </a:bodyPr>
          <a:lstStyle/>
          <a:p>
            <a:pPr lvl="0" rtl="0"/>
            <a:r>
              <a:rPr lang="en-US" sz="2000" dirty="0">
                <a:solidFill>
                  <a:schemeClr val="bg1"/>
                </a:solidFill>
                <a:latin typeface="Poppins Light" panose="00000400000000000000" pitchFamily="2" charset="0"/>
                <a:cs typeface="Poppins Light" panose="00000400000000000000" pitchFamily="2" charset="0"/>
              </a:rPr>
              <a:t>This internship project aims to analyze a dataset of hotel aggregator listings using Power BI/Tableau.</a:t>
            </a:r>
            <a:endParaRPr lang="en-gb" sz="2000" i="1" dirty="0">
              <a:solidFill>
                <a:schemeClr val="bg1"/>
              </a:solidFill>
              <a:latin typeface="Poppins Light" panose="00000400000000000000" pitchFamily="2" charset="0"/>
              <a:cs typeface="Poppins Light" panose="00000400000000000000" pitchFamily="2" charset="0"/>
            </a:endParaRPr>
          </a:p>
        </p:txBody>
      </p:sp>
      <p:sp>
        <p:nvSpPr>
          <p:cNvPr id="6" name="Title 1">
            <a:extLst>
              <a:ext uri="{FF2B5EF4-FFF2-40B4-BE49-F238E27FC236}">
                <a16:creationId xmlns:a16="http://schemas.microsoft.com/office/drawing/2014/main" id="{A33F0EC2-2A9D-4AD8-A213-5C19101AF30C}"/>
              </a:ext>
            </a:extLst>
          </p:cNvPr>
          <p:cNvSpPr txBox="1">
            <a:spLocks/>
          </p:cNvSpPr>
          <p:nvPr/>
        </p:nvSpPr>
        <p:spPr>
          <a:xfrm>
            <a:off x="4017932" y="148531"/>
            <a:ext cx="2833805" cy="68245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gb" sz="4800" b="1" i="1" dirty="0">
                <a:solidFill>
                  <a:srgbClr val="FFFFFF"/>
                </a:solidFill>
              </a:rPr>
              <a:t>Objective</a:t>
            </a:r>
          </a:p>
        </p:txBody>
      </p:sp>
      <p:pic>
        <p:nvPicPr>
          <p:cNvPr id="2050" name="Picture 2" descr="Point ">
            <a:extLst>
              <a:ext uri="{FF2B5EF4-FFF2-40B4-BE49-F238E27FC236}">
                <a16:creationId xmlns:a16="http://schemas.microsoft.com/office/drawing/2014/main" id="{BF6EE8C9-5388-4139-B64D-20BD533E5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21" y="1069931"/>
            <a:ext cx="701458" cy="70145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A581E71-9973-4EC4-B929-C799D5CCD178}"/>
              </a:ext>
            </a:extLst>
          </p:cNvPr>
          <p:cNvSpPr txBox="1">
            <a:spLocks/>
          </p:cNvSpPr>
          <p:nvPr/>
        </p:nvSpPr>
        <p:spPr>
          <a:xfrm>
            <a:off x="1097279" y="1715781"/>
            <a:ext cx="10426665" cy="701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2000" dirty="0">
                <a:solidFill>
                  <a:schemeClr val="bg1"/>
                </a:solidFill>
                <a:latin typeface="Poppins Light" panose="00000400000000000000" pitchFamily="2" charset="0"/>
                <a:cs typeface="Poppins Light" panose="00000400000000000000" pitchFamily="2" charset="0"/>
              </a:rPr>
              <a:t>The dataset comprises various attributes related to listings, hosts, reviews, and availability.</a:t>
            </a:r>
            <a:endParaRPr lang="en-gb" sz="2000" i="1" dirty="0">
              <a:solidFill>
                <a:schemeClr val="bg1"/>
              </a:solidFill>
              <a:latin typeface="Poppins Light" panose="00000400000000000000" pitchFamily="2" charset="0"/>
              <a:cs typeface="Poppins Light" panose="00000400000000000000" pitchFamily="2" charset="0"/>
            </a:endParaRPr>
          </a:p>
        </p:txBody>
      </p:sp>
      <p:pic>
        <p:nvPicPr>
          <p:cNvPr id="9" name="Picture 2" descr="Point ">
            <a:extLst>
              <a:ext uri="{FF2B5EF4-FFF2-40B4-BE49-F238E27FC236}">
                <a16:creationId xmlns:a16="http://schemas.microsoft.com/office/drawing/2014/main" id="{50208088-6FCE-41C8-9A57-5A575CECE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21" y="1715781"/>
            <a:ext cx="701458" cy="70145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0B4F5660-DA5C-4E1B-AF1C-D2526D04B15D}"/>
              </a:ext>
            </a:extLst>
          </p:cNvPr>
          <p:cNvSpPr txBox="1">
            <a:spLocks/>
          </p:cNvSpPr>
          <p:nvPr/>
        </p:nvSpPr>
        <p:spPr>
          <a:xfrm>
            <a:off x="1097279" y="2513461"/>
            <a:ext cx="10426665" cy="7014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2000" dirty="0">
                <a:solidFill>
                  <a:schemeClr val="bg1"/>
                </a:solidFill>
                <a:latin typeface="Poppins Light" panose="00000400000000000000" pitchFamily="2" charset="0"/>
                <a:cs typeface="Poppins Light" panose="00000400000000000000" pitchFamily="2" charset="0"/>
              </a:rPr>
              <a:t>The objective is to create comprehensive visualizations and insights that shed light on trends, patterns, and factors influencing listings’ performance.</a:t>
            </a:r>
            <a:endParaRPr lang="en-gb" sz="2000" i="1" dirty="0">
              <a:solidFill>
                <a:schemeClr val="bg1"/>
              </a:solidFill>
              <a:latin typeface="Poppins Light" panose="00000400000000000000" pitchFamily="2" charset="0"/>
              <a:cs typeface="Poppins Light" panose="00000400000000000000" pitchFamily="2" charset="0"/>
            </a:endParaRPr>
          </a:p>
        </p:txBody>
      </p:sp>
      <p:pic>
        <p:nvPicPr>
          <p:cNvPr id="11" name="Picture 2" descr="Point ">
            <a:extLst>
              <a:ext uri="{FF2B5EF4-FFF2-40B4-BE49-F238E27FC236}">
                <a16:creationId xmlns:a16="http://schemas.microsoft.com/office/drawing/2014/main" id="{FA83BB32-6516-46DB-B771-9DBFA2C6E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21" y="2513461"/>
            <a:ext cx="701458" cy="701458"/>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71DF82E6-68AB-49E7-99B2-6961A6786012}"/>
              </a:ext>
            </a:extLst>
          </p:cNvPr>
          <p:cNvSpPr txBox="1">
            <a:spLocks/>
          </p:cNvSpPr>
          <p:nvPr/>
        </p:nvSpPr>
        <p:spPr>
          <a:xfrm>
            <a:off x="1097279" y="3311141"/>
            <a:ext cx="10426665" cy="70145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US" sz="2000" dirty="0">
                <a:solidFill>
                  <a:schemeClr val="bg1"/>
                </a:solidFill>
                <a:latin typeface="Poppins Light" panose="00000400000000000000" pitchFamily="2" charset="0"/>
                <a:cs typeface="Poppins Light" panose="00000400000000000000" pitchFamily="2" charset="0"/>
              </a:rPr>
              <a:t>Through Power BI/Tableau, interns will explore key metrics such as pricing, availability, host characteristics, and review scores to derive actionable insights for improving the overall quality and competitiveness of the listings.</a:t>
            </a:r>
            <a:endParaRPr lang="en-gb" sz="2000" i="1" dirty="0">
              <a:solidFill>
                <a:schemeClr val="bg1"/>
              </a:solidFill>
              <a:latin typeface="Poppins Light" panose="00000400000000000000" pitchFamily="2" charset="0"/>
              <a:cs typeface="Poppins Light" panose="00000400000000000000" pitchFamily="2" charset="0"/>
            </a:endParaRPr>
          </a:p>
        </p:txBody>
      </p:sp>
      <p:pic>
        <p:nvPicPr>
          <p:cNvPr id="13" name="Picture 2" descr="Point ">
            <a:extLst>
              <a:ext uri="{FF2B5EF4-FFF2-40B4-BE49-F238E27FC236}">
                <a16:creationId xmlns:a16="http://schemas.microsoft.com/office/drawing/2014/main" id="{759738B8-1620-4CEC-8ABE-941468C0C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21" y="3311141"/>
            <a:ext cx="701458" cy="70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5/18/2024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tx1"/>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rPr>
              <a:t>Deliverables</a:t>
            </a: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10647124" cy="3645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t>- Interactive Power BI/Tableau dashboards illustrating geographical distribution, pricing trends, host characteristics, and review scores. </a:t>
            </a:r>
          </a:p>
          <a:p>
            <a:pPr marL="285750" indent="-285750">
              <a:buFontTx/>
              <a:buChar char="-"/>
            </a:pPr>
            <a:r>
              <a:rPr lang="en-US" dirty="0"/>
              <a:t>Reports on availability patterns, property, room preferences, and factors influencing guest satisfaction. </a:t>
            </a:r>
          </a:p>
          <a:p>
            <a:pPr marL="285750" indent="-285750">
              <a:buFontTx/>
              <a:buChar char="-"/>
            </a:pPr>
            <a:r>
              <a:rPr lang="en-US" dirty="0"/>
              <a:t>Recommendations for hosts and the aggregator platform based on the analysis. </a:t>
            </a:r>
          </a:p>
        </p:txBody>
      </p:sp>
      <p:pic>
        <p:nvPicPr>
          <p:cNvPr id="3074" name="Picture 2" descr="Deliverable ">
            <a:extLst>
              <a:ext uri="{FF2B5EF4-FFF2-40B4-BE49-F238E27FC236}">
                <a16:creationId xmlns:a16="http://schemas.microsoft.com/office/drawing/2014/main" id="{6F6B40DA-F668-4CB3-A07C-36B395828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162" y="497519"/>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is is the second article in a 2-part series about UX Deliverables. If you’d like to read part 1, you can do so here: Understanding UX Deliverables Part 1. Welcome back, my creative friends! It’s…">
            <a:extLst>
              <a:ext uri="{FF2B5EF4-FFF2-40B4-BE49-F238E27FC236}">
                <a16:creationId xmlns:a16="http://schemas.microsoft.com/office/drawing/2014/main" id="{7A4C67C5-0452-4596-A075-986805FE0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8125" y="488652"/>
            <a:ext cx="3533804" cy="2360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57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5/18/2024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1" dirty="0">
                <a:ln w="0"/>
                <a:solidFill>
                  <a:schemeClr val="tx1"/>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rPr>
              <a:t>Project Insight</a:t>
            </a: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10647124" cy="3645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Ø"/>
            </a:pPr>
            <a:r>
              <a:rPr lang="en-US" dirty="0"/>
              <a:t>Understanding the data is the most important factor before starting analyzing</a:t>
            </a:r>
          </a:p>
          <a:p>
            <a:pPr marL="285750" indent="-285750">
              <a:buFont typeface="Wingdings" panose="05000000000000000000" pitchFamily="2" charset="2"/>
              <a:buChar char="Ø"/>
            </a:pPr>
            <a:r>
              <a:rPr lang="en-US" dirty="0"/>
              <a:t>Cleaning and checking the null values.</a:t>
            </a:r>
          </a:p>
          <a:p>
            <a:pPr marL="285750" indent="-285750">
              <a:buFont typeface="Wingdings" panose="05000000000000000000" pitchFamily="2" charset="2"/>
              <a:buChar char="Ø"/>
            </a:pPr>
            <a:r>
              <a:rPr lang="en-US" dirty="0"/>
              <a:t>Understanding geographic role.</a:t>
            </a:r>
          </a:p>
          <a:p>
            <a:pPr marL="285750" indent="-285750">
              <a:buFont typeface="Wingdings" panose="05000000000000000000" pitchFamily="2" charset="2"/>
              <a:buChar char="Ø"/>
            </a:pPr>
            <a:r>
              <a:rPr lang="en-US" dirty="0"/>
              <a:t>Representation and fact of the type of data.</a:t>
            </a:r>
          </a:p>
          <a:p>
            <a:pPr marL="285750" indent="-285750">
              <a:buFont typeface="Wingdings" panose="05000000000000000000" pitchFamily="2" charset="2"/>
              <a:buChar char="Ø"/>
            </a:pPr>
            <a:r>
              <a:rPr lang="en-US" dirty="0"/>
              <a:t>Checking the values of data before creating charts and visuals.</a:t>
            </a:r>
          </a:p>
          <a:p>
            <a:pPr marL="285750" indent="-285750">
              <a:buFont typeface="Wingdings" panose="05000000000000000000" pitchFamily="2" charset="2"/>
              <a:buChar char="Ø"/>
            </a:pPr>
            <a:r>
              <a:rPr lang="en-US" dirty="0"/>
              <a:t>Understanding the basic needs of different charts.</a:t>
            </a:r>
          </a:p>
          <a:p>
            <a:pPr marL="285750" indent="-285750">
              <a:buFont typeface="Wingdings" panose="05000000000000000000" pitchFamily="2" charset="2"/>
              <a:buChar char="Ø"/>
            </a:pPr>
            <a:r>
              <a:rPr lang="en-US" dirty="0"/>
              <a:t>Formatting the graph chart to make it more user-friendly.</a:t>
            </a:r>
          </a:p>
          <a:p>
            <a:pPr marL="285750" indent="-285750">
              <a:buFont typeface="Wingdings" panose="05000000000000000000" pitchFamily="2" charset="2"/>
              <a:buChar char="Ø"/>
            </a:pPr>
            <a:r>
              <a:rPr lang="en-US" dirty="0"/>
              <a:t>Applying filters for more interactive dashboard.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2050" name="Picture 2" descr="Inspection ">
            <a:extLst>
              <a:ext uri="{FF2B5EF4-FFF2-40B4-BE49-F238E27FC236}">
                <a16:creationId xmlns:a16="http://schemas.microsoft.com/office/drawing/2014/main" id="{27BE480D-1C4B-4FB3-98ED-F696C7DE8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158" y="368734"/>
            <a:ext cx="1497644" cy="14976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C2DF4D0-0A38-46EC-AFD9-922F8A7D2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85756">
            <a:off x="8809316" y="432435"/>
            <a:ext cx="2748158" cy="182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953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5/18/2024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sz="3200" b="1" i="1" u="sng" dirty="0">
                <a:ln w="0"/>
                <a:solidFill>
                  <a:schemeClr val="tx1"/>
                </a:solidFill>
                <a:effectLst>
                  <a:outerShdw blurRad="38100" dist="19050" dir="2700000" algn="tl" rotWithShape="0">
                    <a:schemeClr val="dk1">
                      <a:alpha val="40000"/>
                    </a:schemeClr>
                  </a:outerShdw>
                </a:effectLst>
                <a:latin typeface="Adobe Garamond Pro Bold" panose="02020702060506020403" pitchFamily="18" charset="0"/>
                <a:cs typeface="Poppins Light" panose="00000400000000000000" pitchFamily="2" charset="0"/>
              </a:rPr>
              <a:t>CONCLUSION</a:t>
            </a: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8079288" cy="231731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THIS PROJECT PROVIDES INTERNS WITH HANDS-ON EXPERIENCE IN LEVERAGING POWER BI/TABLEAU FOR MEANINGFUL ANALYSIS AND INSIGHTS GENERATION IN THE COMPETITIVE DOMAIN OF HOTEL AGGREGATOR LISTINGS.</a:t>
            </a:r>
          </a:p>
        </p:txBody>
      </p:sp>
    </p:spTree>
    <p:extLst>
      <p:ext uri="{BB962C8B-B14F-4D97-AF65-F5344CB8AC3E}">
        <p14:creationId xmlns:p14="http://schemas.microsoft.com/office/powerpoint/2010/main" val="285480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The complete Guide to Capsim Business Simulation, Relevant simulations: Capstone, Foundation and CompXM. Course Description Welcome to the course: “Capsim Business Simulation: Capstone, Foundation and CompXM”. The simulation can be overwhelming at the start, but fret not! We will go over all the concepts and get all the tools that are needed in order to […]">
            <a:extLst>
              <a:ext uri="{FF2B5EF4-FFF2-40B4-BE49-F238E27FC236}">
                <a16:creationId xmlns:a16="http://schemas.microsoft.com/office/drawing/2014/main" id="{3EA0D52F-1BA1-4794-A615-3C218BE1D9B8}"/>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7499190" y="1866377"/>
            <a:ext cx="4475692" cy="251757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5/18/2024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i="1" dirty="0">
                <a:ln w="0"/>
                <a:solidFill>
                  <a:schemeClr val="tx1"/>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rPr>
              <a:t>Dataset Description</a:t>
            </a: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10647124" cy="3645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AutoNum type="arabicPeriod"/>
            </a:pPr>
            <a:r>
              <a:rPr lang="en-US" dirty="0"/>
              <a:t>id: Unique identifier for each listing. </a:t>
            </a:r>
          </a:p>
          <a:p>
            <a:pPr marL="342900" indent="-342900">
              <a:buAutoNum type="arabicPeriod"/>
            </a:pPr>
            <a:r>
              <a:rPr lang="en-US" dirty="0" err="1"/>
              <a:t>listing_url</a:t>
            </a:r>
            <a:r>
              <a:rPr lang="en-US" dirty="0"/>
              <a:t>: URL of the listing on the hotel aggregator platform. </a:t>
            </a:r>
          </a:p>
          <a:p>
            <a:pPr marL="342900" indent="-342900">
              <a:buAutoNum type="arabicPeriod"/>
            </a:pPr>
            <a:r>
              <a:rPr lang="en-US" dirty="0" err="1"/>
              <a:t>scrape_id</a:t>
            </a:r>
            <a:r>
              <a:rPr lang="en-US" dirty="0"/>
              <a:t>: Identifier for the data scraping event. </a:t>
            </a:r>
          </a:p>
          <a:p>
            <a:pPr marL="342900" indent="-342900">
              <a:buAutoNum type="arabicPeriod"/>
            </a:pPr>
            <a:r>
              <a:rPr lang="en-US" dirty="0" err="1"/>
              <a:t>last_scraped</a:t>
            </a:r>
            <a:r>
              <a:rPr lang="en-US" dirty="0"/>
              <a:t>: Date of the last data scrape. </a:t>
            </a:r>
          </a:p>
          <a:p>
            <a:pPr marL="342900" indent="-342900">
              <a:buAutoNum type="arabicPeriod"/>
            </a:pPr>
            <a:r>
              <a:rPr lang="en-US" dirty="0"/>
              <a:t>source: Source of the listing information.</a:t>
            </a:r>
          </a:p>
          <a:p>
            <a:pPr marL="342900" indent="-342900">
              <a:buAutoNum type="arabicPeriod"/>
            </a:pPr>
            <a:r>
              <a:rPr lang="en-US" dirty="0"/>
              <a:t>name: Name of the listing. </a:t>
            </a:r>
          </a:p>
          <a:p>
            <a:pPr marL="342900" indent="-342900">
              <a:buAutoNum type="arabicPeriod"/>
            </a:pPr>
            <a:r>
              <a:rPr lang="en-US" dirty="0"/>
              <a:t>description: Description of the listing. </a:t>
            </a:r>
          </a:p>
          <a:p>
            <a:pPr marL="342900" indent="-342900">
              <a:buAutoNum type="arabicPeriod"/>
            </a:pPr>
            <a:r>
              <a:rPr lang="en-US" dirty="0" err="1"/>
              <a:t>neighborhood_overview</a:t>
            </a:r>
            <a:r>
              <a:rPr lang="en-US" dirty="0"/>
              <a:t>: Overview of the neighborhood where the listing is located.</a:t>
            </a:r>
          </a:p>
          <a:p>
            <a:pPr marL="342900" indent="-342900">
              <a:buAutoNum type="arabicPeriod"/>
            </a:pPr>
            <a:r>
              <a:rPr lang="en-US" dirty="0" err="1"/>
              <a:t>picture_url</a:t>
            </a:r>
            <a:r>
              <a:rPr lang="en-US" dirty="0"/>
              <a:t>: URL of the listing's picture.</a:t>
            </a:r>
          </a:p>
          <a:p>
            <a:pPr marL="342900" indent="-342900">
              <a:buAutoNum type="arabicPeriod"/>
            </a:pPr>
            <a:r>
              <a:rPr lang="en-US" dirty="0" err="1"/>
              <a:t>host_id</a:t>
            </a:r>
            <a:r>
              <a:rPr lang="en-US" dirty="0"/>
              <a:t>: Unique identifier for the host. </a:t>
            </a:r>
          </a:p>
          <a:p>
            <a:pPr marL="342900" indent="-342900">
              <a:buAutoNum type="arabicPeriod"/>
            </a:pPr>
            <a:r>
              <a:rPr lang="en-US" dirty="0"/>
              <a:t> ... (and many more columns capturing details about hosts, location, property type, room details, amenities, pricing, availability, reviews, and other relevant information)</a:t>
            </a:r>
          </a:p>
        </p:txBody>
      </p:sp>
      <p:pic>
        <p:nvPicPr>
          <p:cNvPr id="3074" name="Picture 2" descr="Job description ">
            <a:extLst>
              <a:ext uri="{FF2B5EF4-FFF2-40B4-BE49-F238E27FC236}">
                <a16:creationId xmlns:a16="http://schemas.microsoft.com/office/drawing/2014/main" id="{1803C05C-5191-453C-8053-94690330C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446" y="137785"/>
            <a:ext cx="1728592" cy="17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1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is contains an image of: 10 Professional Goals Setting Examples For Work in 2024 | ClickUp">
            <a:extLst>
              <a:ext uri="{FF2B5EF4-FFF2-40B4-BE49-F238E27FC236}">
                <a16:creationId xmlns:a16="http://schemas.microsoft.com/office/drawing/2014/main" id="{9ED052C3-180B-4261-A940-488D7377C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0433" y="46037"/>
            <a:ext cx="3374460" cy="25308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5/18/2024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Project Objectives (Part-1)</a:t>
            </a:r>
            <a:endParaRPr lang="en-US" sz="2800" i="1" dirty="0">
              <a:ln w="0"/>
              <a:solidFill>
                <a:schemeClr val="tx1"/>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endParaRP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10647124" cy="3645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t>1. </a:t>
            </a:r>
            <a:r>
              <a:rPr lang="en-US" b="1" dirty="0"/>
              <a:t>Geographical Insights</a:t>
            </a:r>
            <a:r>
              <a:rPr lang="en-US" dirty="0"/>
              <a:t>: </a:t>
            </a:r>
          </a:p>
          <a:p>
            <a:r>
              <a:rPr lang="en-US" dirty="0"/>
              <a:t>	- Visualize the distribution of listings on a map to identify popular neighborhoods. </a:t>
            </a:r>
          </a:p>
          <a:p>
            <a:r>
              <a:rPr lang="en-US" dirty="0"/>
              <a:t>	- Explore the geographical concentration of listings and host locations. </a:t>
            </a:r>
          </a:p>
          <a:p>
            <a:r>
              <a:rPr lang="en-US" dirty="0"/>
              <a:t>2. </a:t>
            </a:r>
            <a:r>
              <a:rPr lang="en-US" b="1" dirty="0"/>
              <a:t>Pricing and Availability Analysis: </a:t>
            </a:r>
          </a:p>
          <a:p>
            <a:r>
              <a:rPr lang="en-US" dirty="0"/>
              <a:t>	- Analyze pricing trends based on property types, room types, and accommodation capacity. </a:t>
            </a:r>
          </a:p>
          <a:p>
            <a:r>
              <a:rPr lang="en-US" dirty="0"/>
              <a:t>	- Investigate the availability of listings over time and identify peak periods. </a:t>
            </a:r>
          </a:p>
          <a:p>
            <a:r>
              <a:rPr lang="en-US" dirty="0"/>
              <a:t>3. </a:t>
            </a:r>
            <a:r>
              <a:rPr lang="en-US" b="1" dirty="0"/>
              <a:t>Host Performance: </a:t>
            </a:r>
          </a:p>
          <a:p>
            <a:r>
              <a:rPr lang="en-US" dirty="0"/>
              <a:t>	- Evaluate host characteristics, including </a:t>
            </a:r>
            <a:r>
              <a:rPr lang="en-US" dirty="0" err="1"/>
              <a:t>superhost</a:t>
            </a:r>
            <a:r>
              <a:rPr lang="en-US" dirty="0"/>
              <a:t> status, response times, and verification methods. </a:t>
            </a:r>
          </a:p>
          <a:p>
            <a:r>
              <a:rPr lang="en-US" dirty="0"/>
              <a:t>	- Explore correlations between host attributes and listing performance. </a:t>
            </a:r>
          </a:p>
        </p:txBody>
      </p:sp>
      <p:pic>
        <p:nvPicPr>
          <p:cNvPr id="5124" name="Picture 4" descr="Goal ">
            <a:extLst>
              <a:ext uri="{FF2B5EF4-FFF2-40B4-BE49-F238E27FC236}">
                <a16:creationId xmlns:a16="http://schemas.microsoft.com/office/drawing/2014/main" id="{5A682979-15E9-4633-A4AD-288192F77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571916"/>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95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oad Sign, Target, Intention, Plan, Projects, Objective">
            <a:extLst>
              <a:ext uri="{FF2B5EF4-FFF2-40B4-BE49-F238E27FC236}">
                <a16:creationId xmlns:a16="http://schemas.microsoft.com/office/drawing/2014/main" id="{F4168575-66EF-4381-9A6E-F87F784D9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8740" y="222597"/>
            <a:ext cx="2730674" cy="273067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742FAD6-BE52-442F-9CB7-FE770168797D}"/>
              </a:ext>
            </a:extLst>
          </p:cNvPr>
          <p:cNvSpPr>
            <a:spLocks noGrp="1"/>
          </p:cNvSpPr>
          <p:nvPr>
            <p:ph type="dt" sz="half" idx="10"/>
          </p:nvPr>
        </p:nvSpPr>
        <p:spPr/>
        <p:txBody>
          <a:bodyPr/>
          <a:lstStyle/>
          <a:p>
            <a:pPr rtl="0"/>
            <a:fld id="{98C8693B-3DD6-45FE-8789-61898B52A928}" type="datetime1">
              <a:rPr lang="en-US" smtClean="0"/>
              <a:t>5/18/2024</a:t>
            </a:fld>
            <a:endParaRPr lang="en-US" dirty="0"/>
          </a:p>
        </p:txBody>
      </p:sp>
      <p:sp>
        <p:nvSpPr>
          <p:cNvPr id="8" name="Rectangle 7">
            <a:extLst>
              <a:ext uri="{FF2B5EF4-FFF2-40B4-BE49-F238E27FC236}">
                <a16:creationId xmlns:a16="http://schemas.microsoft.com/office/drawing/2014/main" id="{39198835-8B34-4239-AE96-B56495A7DF70}"/>
              </a:ext>
            </a:extLst>
          </p:cNvPr>
          <p:cNvSpPr/>
          <p:nvPr/>
        </p:nvSpPr>
        <p:spPr>
          <a:xfrm>
            <a:off x="2580362" y="657616"/>
            <a:ext cx="4546948" cy="6889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Project Objectives (Part-2)</a:t>
            </a:r>
            <a:endParaRPr lang="en-US" sz="2800" i="1" dirty="0">
              <a:ln w="0"/>
              <a:solidFill>
                <a:schemeClr val="tx1"/>
              </a:solidFill>
              <a:effectLst>
                <a:outerShdw blurRad="38100" dist="19050" dir="2700000" algn="tl" rotWithShape="0">
                  <a:schemeClr val="dk1">
                    <a:alpha val="40000"/>
                  </a:schemeClr>
                </a:outerShdw>
              </a:effectLst>
              <a:latin typeface="Poppins Light" panose="00000400000000000000" pitchFamily="2" charset="0"/>
              <a:cs typeface="Poppins Light" panose="00000400000000000000" pitchFamily="2" charset="0"/>
            </a:endParaRPr>
          </a:p>
        </p:txBody>
      </p:sp>
      <p:sp>
        <p:nvSpPr>
          <p:cNvPr id="9" name="Rectangle 8">
            <a:extLst>
              <a:ext uri="{FF2B5EF4-FFF2-40B4-BE49-F238E27FC236}">
                <a16:creationId xmlns:a16="http://schemas.microsoft.com/office/drawing/2014/main" id="{15E1D699-2570-4A4B-8690-1852A5B50C8D}"/>
              </a:ext>
            </a:extLst>
          </p:cNvPr>
          <p:cNvSpPr/>
          <p:nvPr/>
        </p:nvSpPr>
        <p:spPr>
          <a:xfrm>
            <a:off x="1102290" y="1991640"/>
            <a:ext cx="10647124" cy="364507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t>4. </a:t>
            </a:r>
            <a:r>
              <a:rPr lang="en-US" b="1" dirty="0"/>
              <a:t>Review Scores and Guest Satisfaction: </a:t>
            </a:r>
          </a:p>
          <a:p>
            <a:r>
              <a:rPr lang="en-US" dirty="0"/>
              <a:t>	- Examine review scores and their impact on overall listing performance. </a:t>
            </a:r>
          </a:p>
          <a:p>
            <a:r>
              <a:rPr lang="en-US" dirty="0"/>
              <a:t>	- Identify areas for improvement based on specific review categories. </a:t>
            </a:r>
          </a:p>
          <a:p>
            <a:r>
              <a:rPr lang="en-US" dirty="0"/>
              <a:t>5. </a:t>
            </a:r>
            <a:r>
              <a:rPr lang="en-US" b="1" dirty="0"/>
              <a:t>Property Type and Room Analysis: </a:t>
            </a:r>
          </a:p>
          <a:p>
            <a:r>
              <a:rPr lang="en-US" dirty="0"/>
              <a:t>	- Analyze the distribution of property types and room types. </a:t>
            </a:r>
          </a:p>
          <a:p>
            <a:r>
              <a:rPr lang="en-US" dirty="0"/>
              <a:t>	- Explore trends in the popularity of specific accommodation setups. </a:t>
            </a:r>
          </a:p>
        </p:txBody>
      </p:sp>
      <p:pic>
        <p:nvPicPr>
          <p:cNvPr id="4100" name="Picture 4" descr="Mission ">
            <a:extLst>
              <a:ext uri="{FF2B5EF4-FFF2-40B4-BE49-F238E27FC236}">
                <a16:creationId xmlns:a16="http://schemas.microsoft.com/office/drawing/2014/main" id="{D62CB000-BEAD-4A53-BE2A-4A429083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959" y="328417"/>
            <a:ext cx="1557403" cy="155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7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B6968F-E6DB-4344-88A8-FA987C621639}"/>
              </a:ext>
            </a:extLst>
          </p:cNvPr>
          <p:cNvSpPr/>
          <p:nvPr/>
        </p:nvSpPr>
        <p:spPr>
          <a:xfrm>
            <a:off x="225470" y="263048"/>
            <a:ext cx="3807911" cy="4258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i="1" dirty="0">
                <a:ln w="0"/>
                <a:solidFill>
                  <a:schemeClr val="accent1"/>
                </a:solidFill>
                <a:effectLst>
                  <a:outerShdw blurRad="38100" dist="19050" dir="2700000" algn="tl" rotWithShape="0">
                    <a:schemeClr val="dk1">
                      <a:alpha val="40000"/>
                    </a:schemeClr>
                  </a:outerShdw>
                </a:effectLst>
              </a:rPr>
              <a:t>Data Source</a:t>
            </a:r>
          </a:p>
        </p:txBody>
      </p:sp>
      <p:sp>
        <p:nvSpPr>
          <p:cNvPr id="8" name="Rectangle 7">
            <a:extLst>
              <a:ext uri="{FF2B5EF4-FFF2-40B4-BE49-F238E27FC236}">
                <a16:creationId xmlns:a16="http://schemas.microsoft.com/office/drawing/2014/main" id="{42D8A4BC-8E8D-4EF6-937C-3FE687A8294C}"/>
              </a:ext>
            </a:extLst>
          </p:cNvPr>
          <p:cNvSpPr/>
          <p:nvPr/>
        </p:nvSpPr>
        <p:spPr>
          <a:xfrm>
            <a:off x="8993688" y="1637778"/>
            <a:ext cx="2543440" cy="20949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A data source being loaded in Tableau</a:t>
            </a:r>
          </a:p>
        </p:txBody>
      </p:sp>
      <p:pic>
        <p:nvPicPr>
          <p:cNvPr id="3" name="Picture 2">
            <a:extLst>
              <a:ext uri="{FF2B5EF4-FFF2-40B4-BE49-F238E27FC236}">
                <a16:creationId xmlns:a16="http://schemas.microsoft.com/office/drawing/2014/main" id="{AD43AA69-4F81-4826-8E5E-456C28B8A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1" y="1064712"/>
            <a:ext cx="8875991" cy="4904599"/>
          </a:xfrm>
          <a:prstGeom prst="rect">
            <a:avLst/>
          </a:prstGeom>
        </p:spPr>
      </p:pic>
      <p:sp>
        <p:nvSpPr>
          <p:cNvPr id="7" name="Rectangle 6">
            <a:extLst>
              <a:ext uri="{FF2B5EF4-FFF2-40B4-BE49-F238E27FC236}">
                <a16:creationId xmlns:a16="http://schemas.microsoft.com/office/drawing/2014/main" id="{6E620069-BD9C-43B8-BD29-44CA2D7656DF}"/>
              </a:ext>
            </a:extLst>
          </p:cNvPr>
          <p:cNvSpPr/>
          <p:nvPr/>
        </p:nvSpPr>
        <p:spPr>
          <a:xfrm>
            <a:off x="4609578" y="263047"/>
            <a:ext cx="6150280"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95000"/>
                    <a:lumOff val="5000"/>
                  </a:schemeClr>
                </a:solidFill>
              </a:rPr>
              <a:t>Hotel Aggregator Dataset</a:t>
            </a:r>
          </a:p>
        </p:txBody>
      </p:sp>
    </p:spTree>
    <p:extLst>
      <p:ext uri="{BB962C8B-B14F-4D97-AF65-F5344CB8AC3E}">
        <p14:creationId xmlns:p14="http://schemas.microsoft.com/office/powerpoint/2010/main" val="110569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174CFD2-5FAB-4F18-BED3-A63500235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82" y="836113"/>
            <a:ext cx="8376393" cy="4915074"/>
          </a:xfrm>
          <a:prstGeom prst="rect">
            <a:avLst/>
          </a:prstGeom>
        </p:spPr>
      </p:pic>
      <p:sp>
        <p:nvSpPr>
          <p:cNvPr id="8" name="Rectangle 7">
            <a:extLst>
              <a:ext uri="{FF2B5EF4-FFF2-40B4-BE49-F238E27FC236}">
                <a16:creationId xmlns:a16="http://schemas.microsoft.com/office/drawing/2014/main" id="{42D8A4BC-8E8D-4EF6-937C-3FE687A8294C}"/>
              </a:ext>
            </a:extLst>
          </p:cNvPr>
          <p:cNvSpPr/>
          <p:nvPr/>
        </p:nvSpPr>
        <p:spPr>
          <a:xfrm>
            <a:off x="8993688" y="1637778"/>
            <a:ext cx="2543440" cy="20949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t>We are finding the host location for the given data set. </a:t>
            </a:r>
            <a:endParaRPr lang="en-US" sz="2400" dirty="0"/>
          </a:p>
        </p:txBody>
      </p:sp>
      <p:sp>
        <p:nvSpPr>
          <p:cNvPr id="5" name="Rectangle 4">
            <a:extLst>
              <a:ext uri="{FF2B5EF4-FFF2-40B4-BE49-F238E27FC236}">
                <a16:creationId xmlns:a16="http://schemas.microsoft.com/office/drawing/2014/main" id="{9EFE8E56-C521-405E-BBEC-9281B145A598}"/>
              </a:ext>
            </a:extLst>
          </p:cNvPr>
          <p:cNvSpPr/>
          <p:nvPr/>
        </p:nvSpPr>
        <p:spPr>
          <a:xfrm>
            <a:off x="225470" y="263048"/>
            <a:ext cx="3807911" cy="4258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i="1" dirty="0">
                <a:ln w="0"/>
                <a:solidFill>
                  <a:schemeClr val="accent1"/>
                </a:solidFill>
                <a:effectLst>
                  <a:outerShdw blurRad="38100" dist="19050" dir="2700000" algn="tl" rotWithShape="0">
                    <a:schemeClr val="dk1">
                      <a:alpha val="40000"/>
                    </a:schemeClr>
                  </a:outerShdw>
                </a:effectLst>
              </a:rPr>
              <a:t>Geographic Insights</a:t>
            </a:r>
          </a:p>
        </p:txBody>
      </p:sp>
      <p:sp>
        <p:nvSpPr>
          <p:cNvPr id="7" name="Rectangle 6">
            <a:extLst>
              <a:ext uri="{FF2B5EF4-FFF2-40B4-BE49-F238E27FC236}">
                <a16:creationId xmlns:a16="http://schemas.microsoft.com/office/drawing/2014/main" id="{31ED3CB2-BE94-41C9-9ADB-DCABAED56835}"/>
              </a:ext>
            </a:extLst>
          </p:cNvPr>
          <p:cNvSpPr/>
          <p:nvPr/>
        </p:nvSpPr>
        <p:spPr>
          <a:xfrm>
            <a:off x="4609578" y="263047"/>
            <a:ext cx="6150280"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lumMod val="95000"/>
                    <a:lumOff val="5000"/>
                  </a:schemeClr>
                </a:solidFill>
              </a:rPr>
              <a:t>Explore the geographical concentration of listings and host locations.</a:t>
            </a:r>
          </a:p>
        </p:txBody>
      </p:sp>
    </p:spTree>
    <p:extLst>
      <p:ext uri="{BB962C8B-B14F-4D97-AF65-F5344CB8AC3E}">
        <p14:creationId xmlns:p14="http://schemas.microsoft.com/office/powerpoint/2010/main" val="369928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CE615F-9808-44EB-8ED0-F8BD1CFC9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68" y="1116556"/>
            <a:ext cx="8605380" cy="4981647"/>
          </a:xfrm>
          <a:prstGeom prst="rect">
            <a:avLst/>
          </a:prstGeom>
        </p:spPr>
      </p:pic>
      <p:sp>
        <p:nvSpPr>
          <p:cNvPr id="5" name="Rectangle 4">
            <a:extLst>
              <a:ext uri="{FF2B5EF4-FFF2-40B4-BE49-F238E27FC236}">
                <a16:creationId xmlns:a16="http://schemas.microsoft.com/office/drawing/2014/main" id="{BBE1B6C2-ADC3-4E3F-833E-39A301B80EF8}"/>
              </a:ext>
            </a:extLst>
          </p:cNvPr>
          <p:cNvSpPr/>
          <p:nvPr/>
        </p:nvSpPr>
        <p:spPr>
          <a:xfrm>
            <a:off x="9256735" y="1512401"/>
            <a:ext cx="2543440" cy="20949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t>Identifying popular Neighbourhoods</a:t>
            </a:r>
            <a:endParaRPr lang="en-US" sz="2400" dirty="0"/>
          </a:p>
        </p:txBody>
      </p:sp>
      <p:sp>
        <p:nvSpPr>
          <p:cNvPr id="6" name="Rectangle 5">
            <a:extLst>
              <a:ext uri="{FF2B5EF4-FFF2-40B4-BE49-F238E27FC236}">
                <a16:creationId xmlns:a16="http://schemas.microsoft.com/office/drawing/2014/main" id="{D6689008-21D1-426C-B474-586CEAC5E30D}"/>
              </a:ext>
            </a:extLst>
          </p:cNvPr>
          <p:cNvSpPr/>
          <p:nvPr/>
        </p:nvSpPr>
        <p:spPr>
          <a:xfrm>
            <a:off x="225470" y="263048"/>
            <a:ext cx="3807911" cy="4258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i="1" dirty="0">
                <a:ln w="0"/>
                <a:solidFill>
                  <a:schemeClr val="accent1"/>
                </a:solidFill>
                <a:effectLst>
                  <a:outerShdw blurRad="38100" dist="19050" dir="2700000" algn="tl" rotWithShape="0">
                    <a:schemeClr val="dk1">
                      <a:alpha val="40000"/>
                    </a:schemeClr>
                  </a:outerShdw>
                </a:effectLst>
              </a:rPr>
              <a:t>Geographic Insights</a:t>
            </a:r>
          </a:p>
        </p:txBody>
      </p:sp>
      <p:sp>
        <p:nvSpPr>
          <p:cNvPr id="7" name="Rectangle 6">
            <a:extLst>
              <a:ext uri="{FF2B5EF4-FFF2-40B4-BE49-F238E27FC236}">
                <a16:creationId xmlns:a16="http://schemas.microsoft.com/office/drawing/2014/main" id="{ACD1841A-77BC-47FB-850A-D12CE39D1B66}"/>
              </a:ext>
            </a:extLst>
          </p:cNvPr>
          <p:cNvSpPr/>
          <p:nvPr/>
        </p:nvSpPr>
        <p:spPr>
          <a:xfrm>
            <a:off x="4609578" y="263047"/>
            <a:ext cx="6150280"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Visualize the distribution of listings on a map to identify popular neighborhoods. </a:t>
            </a:r>
          </a:p>
        </p:txBody>
      </p:sp>
    </p:spTree>
    <p:extLst>
      <p:ext uri="{BB962C8B-B14F-4D97-AF65-F5344CB8AC3E}">
        <p14:creationId xmlns:p14="http://schemas.microsoft.com/office/powerpoint/2010/main" val="400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E1B6C2-ADC3-4E3F-833E-39A301B80EF8}"/>
              </a:ext>
            </a:extLst>
          </p:cNvPr>
          <p:cNvSpPr/>
          <p:nvPr/>
        </p:nvSpPr>
        <p:spPr>
          <a:xfrm>
            <a:off x="9256735" y="1512401"/>
            <a:ext cx="2543440" cy="20949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t>Details on Popular neighbourhoods</a:t>
            </a:r>
            <a:endParaRPr lang="en-US" sz="2400" dirty="0"/>
          </a:p>
        </p:txBody>
      </p:sp>
      <p:sp>
        <p:nvSpPr>
          <p:cNvPr id="6" name="Rectangle 5">
            <a:extLst>
              <a:ext uri="{FF2B5EF4-FFF2-40B4-BE49-F238E27FC236}">
                <a16:creationId xmlns:a16="http://schemas.microsoft.com/office/drawing/2014/main" id="{D6689008-21D1-426C-B474-586CEAC5E30D}"/>
              </a:ext>
            </a:extLst>
          </p:cNvPr>
          <p:cNvSpPr/>
          <p:nvPr/>
        </p:nvSpPr>
        <p:spPr>
          <a:xfrm>
            <a:off x="225470" y="263048"/>
            <a:ext cx="3807911" cy="4258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3200" b="1" i="1" dirty="0">
                <a:ln w="0"/>
                <a:solidFill>
                  <a:schemeClr val="accent1"/>
                </a:solidFill>
                <a:effectLst>
                  <a:outerShdw blurRad="38100" dist="19050" dir="2700000" algn="tl" rotWithShape="0">
                    <a:schemeClr val="dk1">
                      <a:alpha val="40000"/>
                    </a:schemeClr>
                  </a:outerShdw>
                </a:effectLst>
              </a:rPr>
              <a:t>Geographic Insights</a:t>
            </a:r>
          </a:p>
        </p:txBody>
      </p:sp>
      <p:sp>
        <p:nvSpPr>
          <p:cNvPr id="7" name="Rectangle 6">
            <a:extLst>
              <a:ext uri="{FF2B5EF4-FFF2-40B4-BE49-F238E27FC236}">
                <a16:creationId xmlns:a16="http://schemas.microsoft.com/office/drawing/2014/main" id="{ACD1841A-77BC-47FB-850A-D12CE39D1B66}"/>
              </a:ext>
            </a:extLst>
          </p:cNvPr>
          <p:cNvSpPr/>
          <p:nvPr/>
        </p:nvSpPr>
        <p:spPr>
          <a:xfrm>
            <a:off x="4609578" y="263047"/>
            <a:ext cx="6150280" cy="6256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Visualize the distribution of listings on a map to identify popular neighborhoods. </a:t>
            </a:r>
          </a:p>
        </p:txBody>
      </p:sp>
      <p:pic>
        <p:nvPicPr>
          <p:cNvPr id="3" name="Picture 2">
            <a:extLst>
              <a:ext uri="{FF2B5EF4-FFF2-40B4-BE49-F238E27FC236}">
                <a16:creationId xmlns:a16="http://schemas.microsoft.com/office/drawing/2014/main" id="{AC785517-DE89-46BE-B48B-F5B39E7D2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660" y="1171269"/>
            <a:ext cx="7139836" cy="5241435"/>
          </a:xfrm>
          <a:prstGeom prst="rect">
            <a:avLst/>
          </a:prstGeom>
        </p:spPr>
      </p:pic>
    </p:spTree>
    <p:extLst>
      <p:ext uri="{BB962C8B-B14F-4D97-AF65-F5344CB8AC3E}">
        <p14:creationId xmlns:p14="http://schemas.microsoft.com/office/powerpoint/2010/main" val="1029156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162</TotalTime>
  <Words>876</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Adobe Garamond Pro Bold</vt:lpstr>
      <vt:lpstr>Aptos Narrow</vt:lpstr>
      <vt:lpstr>Arial</vt:lpstr>
      <vt:lpstr>Calibri</vt:lpstr>
      <vt:lpstr>Century Gothic</vt:lpstr>
      <vt:lpstr>Dubai Medium</vt:lpstr>
      <vt:lpstr>Poppins Light</vt:lpstr>
      <vt:lpstr>Wingdings</vt:lpstr>
      <vt:lpstr>Wingdings 3</vt:lpstr>
      <vt:lpstr>Ion Boardroom</vt:lpstr>
      <vt:lpstr>PowerPoint Presentation</vt:lpstr>
      <vt:lpstr>This internship project aims to analyze a dataset of hotel aggregator listings using Power BI/Tableau.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Agoz Thapa</dc:creator>
  <cp:lastModifiedBy>Amin Sheikh</cp:lastModifiedBy>
  <cp:revision>11</cp:revision>
  <dcterms:created xsi:type="dcterms:W3CDTF">2024-05-11T12:07:03Z</dcterms:created>
  <dcterms:modified xsi:type="dcterms:W3CDTF">2024-05-18T17:36:18Z</dcterms:modified>
</cp:coreProperties>
</file>