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1.jpeg" ContentType="image/jpeg"/>
  <Override PartName="/ppt/media/image5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9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0.png" ContentType="image/png"/>
  <Override PartName="/ppt/media/image19.png" ContentType="image/png"/>
  <Override PartName="/ppt/media/image4.jpeg" ContentType="image/jpeg"/>
  <Override PartName="/ppt/media/image1.jpeg" ContentType="image/jpeg"/>
  <Override PartName="/ppt/media/image7.jpeg" ContentType="image/jpeg"/>
  <Override PartName="/ppt/media/image11.png" ContentType="image/png"/>
  <Override PartName="/ppt/media/image12.png" ContentType="image/png"/>
  <Override PartName="/ppt/media/image15.png" ContentType="image/png"/>
  <Override PartName="/ppt/media/image18.jpeg" ContentType="image/jpeg"/>
  <Override PartName="/ppt/media/image17.jpeg" ContentType="image/jpeg"/>
  <Override PartName="/ppt/media/image14.jpeg" ContentType="image/jpeg"/>
  <Override PartName="/ppt/media/image13.jpeg" ContentType="image/jpeg"/>
  <Override PartName="/ppt/media/image10.jpeg" ContentType="image/jpeg"/>
  <Override PartName="/ppt/media/image16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609280" y="242496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0584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2652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24412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92652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24412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2609280" y="2052000"/>
            <a:ext cx="3896280" cy="713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389628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2610000" y="805680"/>
            <a:ext cx="7956360" cy="499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2609280" y="2052000"/>
            <a:ext cx="3896280" cy="713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0584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609280" y="242496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60584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92652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24412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392652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524412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609280" y="2052000"/>
            <a:ext cx="3896280" cy="713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389628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389628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2610000" y="805680"/>
            <a:ext cx="7956360" cy="499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0584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609280" y="242496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60584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92652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24412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392652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524412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609280" y="2052000"/>
            <a:ext cx="3896280" cy="713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389628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2610000" y="805680"/>
            <a:ext cx="7956360" cy="499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0584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609280" y="242496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0584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92652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244120" y="205200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92652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5244120" y="2424960"/>
            <a:ext cx="1254240" cy="340200"/>
          </a:xfrm>
          <a:prstGeom prst="rect">
            <a:avLst/>
          </a:prstGeom>
        </p:spPr>
        <p:txBody>
          <a:bodyPr lIns="0" rIns="0" tIns="0" bIns="0">
            <a:normAutofit fontScale="18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610000" y="805680"/>
            <a:ext cx="7956360" cy="499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05840" y="242496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60928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05840" y="2052000"/>
            <a:ext cx="1901160" cy="3402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609280" y="2424960"/>
            <a:ext cx="3896280" cy="34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1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1007640" y="0"/>
            <a:ext cx="793404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89420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611800" y="3429000"/>
            <a:ext cx="5517720" cy="2268360"/>
          </a:xfrm>
          <a:prstGeom prst="rect">
            <a:avLst/>
          </a:prstGeom>
        </p:spPr>
        <p:txBody>
          <a:bodyPr>
            <a:normAutofit fontScale="91000"/>
          </a:bodyPr>
          <a:p>
            <a:pPr algn="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>
            <a:noAutofit/>
          </a:bodyPr>
          <a:p>
            <a:pPr algn="r">
              <a:lnSpc>
                <a:spcPct val="100000"/>
              </a:lnSpc>
            </a:pPr>
            <a:fld id="{40398E0A-25D2-4D5B-90BC-5991A5FA5A5E}" type="datetime">
              <a:rPr b="0" lang="en-US" sz="800" spc="-1" strike="noStrike">
                <a:solidFill>
                  <a:srgbClr val="ffffff"/>
                </a:solidFill>
                <a:latin typeface="Arial"/>
              </a:rPr>
              <a:t>4/29/19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7A268101-3046-406A-BF95-DEE307B8738A}" type="slidenum">
              <a:rPr b="0" lang="en-US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2191320" y="3262680"/>
            <a:ext cx="41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8ec0c1"/>
                </a:solidFill>
                <a:latin typeface="Wingdings 3"/>
              </a:rPr>
              <a:t>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49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1004400" y="0"/>
            <a:ext cx="1037196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113774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0600" cy="10814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2605320" y="2052000"/>
            <a:ext cx="3891600" cy="3997440"/>
          </a:xfrm>
          <a:prstGeom prst="rect">
            <a:avLst/>
          </a:prstGeom>
        </p:spPr>
        <p:txBody>
          <a:bodyPr>
            <a:noAutofit/>
          </a:bodyPr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58920" indent="-34416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70964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4" marL="2173320" indent="-34416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6666480" y="2052000"/>
            <a:ext cx="3893760" cy="3997440"/>
          </a:xfrm>
          <a:prstGeom prst="rect">
            <a:avLst/>
          </a:prstGeom>
        </p:spPr>
        <p:txBody>
          <a:bodyPr>
            <a:noAutofit/>
          </a:bodyPr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58920" indent="-34416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70964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4" marL="2173320" indent="-34416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>
            <a:noAutofit/>
          </a:bodyPr>
          <a:p>
            <a:pPr algn="r">
              <a:lnSpc>
                <a:spcPct val="100000"/>
              </a:lnSpc>
            </a:pPr>
            <a:fld id="{8B7143C6-5C70-4D9B-B669-B371289056A3}" type="datetime">
              <a:rPr b="0" lang="en-US" sz="800" spc="-1" strike="noStrike">
                <a:solidFill>
                  <a:srgbClr val="ffffff"/>
                </a:solidFill>
                <a:latin typeface="Arial"/>
              </a:rPr>
              <a:t>4/29/19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9" name="PlaceHolder 10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F4B4492C-E794-4FEB-8D05-A072B172B0C9}" type="slidenum">
              <a:rPr b="0" lang="en-US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0" name="CustomShape 11"/>
          <p:cNvSpPr/>
          <p:nvPr/>
        </p:nvSpPr>
        <p:spPr>
          <a:xfrm>
            <a:off x="2196000" y="641160"/>
            <a:ext cx="41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ec0c1"/>
                </a:solidFill>
                <a:latin typeface="Wingdings 3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98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1004400" y="0"/>
            <a:ext cx="1037196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113774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554120" y="1127520"/>
            <a:ext cx="41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ec0c1"/>
                </a:solidFill>
                <a:latin typeface="Wingdings 3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title"/>
          </p:nvPr>
        </p:nvSpPr>
        <p:spPr>
          <a:xfrm>
            <a:off x="1970280" y="1282320"/>
            <a:ext cx="2664000" cy="19029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5120280" y="805680"/>
            <a:ext cx="5446080" cy="5243760"/>
          </a:xfrm>
          <a:prstGeom prst="rect">
            <a:avLst/>
          </a:prstGeom>
        </p:spPr>
        <p:txBody>
          <a:bodyPr anchor="ctr">
            <a:noAutofit/>
          </a:bodyPr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58920" indent="-34416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70964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4" marL="2173320" indent="-34416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8"/>
          <p:cNvSpPr>
            <a:spLocks noGrp="1"/>
          </p:cNvSpPr>
          <p:nvPr>
            <p:ph type="body"/>
          </p:nvPr>
        </p:nvSpPr>
        <p:spPr>
          <a:xfrm>
            <a:off x="1970280" y="3186000"/>
            <a:ext cx="2664000" cy="23860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>
            <a:noAutofit/>
          </a:bodyPr>
          <a:p>
            <a:pPr algn="r">
              <a:lnSpc>
                <a:spcPct val="100000"/>
              </a:lnSpc>
            </a:pPr>
            <a:fld id="{FDC0689F-B6CB-4E15-B246-20F276CC37B3}" type="datetime">
              <a:rPr b="0" lang="en-US" sz="800" spc="-1" strike="noStrike">
                <a:solidFill>
                  <a:srgbClr val="ffffff"/>
                </a:solidFill>
                <a:latin typeface="Arial"/>
              </a:rPr>
              <a:t>4/29/19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9" name="PlaceHolder 11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9B734077-8C6A-4E89-82A5-F832DB49F3E0}" type="slidenum">
              <a:rPr b="0" lang="en-US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147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1004400" y="0"/>
            <a:ext cx="1037196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113774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2193480" y="636480"/>
            <a:ext cx="41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ec0c1"/>
                </a:solidFill>
                <a:latin typeface="Wingdings 3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title"/>
          </p:nvPr>
        </p:nvSpPr>
        <p:spPr>
          <a:xfrm>
            <a:off x="2610000" y="805680"/>
            <a:ext cx="7956360" cy="1077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2609280" y="2052000"/>
            <a:ext cx="3896280" cy="7135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8ec0c1"/>
                </a:solidFill>
                <a:latin typeface="Arial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8"/>
          <p:cNvSpPr>
            <a:spLocks noGrp="1"/>
          </p:cNvSpPr>
          <p:nvPr>
            <p:ph type="body"/>
          </p:nvPr>
        </p:nvSpPr>
        <p:spPr>
          <a:xfrm>
            <a:off x="2609280" y="2851200"/>
            <a:ext cx="3893400" cy="3071160"/>
          </a:xfrm>
          <a:prstGeom prst="rect">
            <a:avLst/>
          </a:prstGeom>
        </p:spPr>
        <p:txBody>
          <a:bodyPr>
            <a:noAutofit/>
          </a:bodyPr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58920" indent="-34416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70964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4" marL="2173320" indent="-34416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9"/>
          <p:cNvSpPr>
            <a:spLocks noGrp="1"/>
          </p:cNvSpPr>
          <p:nvPr>
            <p:ph type="body"/>
          </p:nvPr>
        </p:nvSpPr>
        <p:spPr>
          <a:xfrm>
            <a:off x="6666480" y="2052000"/>
            <a:ext cx="3899520" cy="7135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8ec0c1"/>
                </a:solidFill>
                <a:latin typeface="Arial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10"/>
          <p:cNvSpPr>
            <a:spLocks noGrp="1"/>
          </p:cNvSpPr>
          <p:nvPr>
            <p:ph type="body"/>
          </p:nvPr>
        </p:nvSpPr>
        <p:spPr>
          <a:xfrm>
            <a:off x="6666480" y="2851200"/>
            <a:ext cx="3899520" cy="3071160"/>
          </a:xfrm>
          <a:prstGeom prst="rect">
            <a:avLst/>
          </a:prstGeom>
        </p:spPr>
        <p:txBody>
          <a:bodyPr>
            <a:noAutofit/>
          </a:bodyPr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58920" indent="-34416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70964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4" marL="2173320" indent="-34416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11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>
            <a:noAutofit/>
          </a:bodyPr>
          <a:p>
            <a:pPr algn="r">
              <a:lnSpc>
                <a:spcPct val="100000"/>
              </a:lnSpc>
            </a:pPr>
            <a:fld id="{201E91E1-2E4C-4E09-8CE3-EE6F49A80594}" type="datetime">
              <a:rPr b="0" lang="en-US" sz="800" spc="-1" strike="noStrike">
                <a:solidFill>
                  <a:srgbClr val="ffffff"/>
                </a:solidFill>
                <a:latin typeface="Arial"/>
              </a:rPr>
              <a:t>4/29/19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59" name="PlaceHolder 12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0" name="PlaceHolder 13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90CC935F-441C-4351-9619-E9D8B823EB99}" type="slidenum">
              <a:rPr b="0" lang="en-US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hyperlink" Target="http://allfree-clipart-design.com/people/high-end-food-service-waiter-vector-set/" TargetMode="External"/><Relationship Id="rId6" Type="http://schemas.openxmlformats.org/officeDocument/2006/relationships/hyperlink" Target="https://creativecommons.org/licenses/by/3.0/" TargetMode="External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hyperlink" Target="https://www.cookipedia.co.uk/recipes_wiki/Category:Question_outstanding" TargetMode="External"/><Relationship Id="rId3" Type="http://schemas.openxmlformats.org/officeDocument/2006/relationships/hyperlink" Target="https://creativecommons.org/licenses/by-nc-sa/3.0/" TargetMode="External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255320" y="0"/>
            <a:ext cx="193644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8" name="Picture 9" descr=""/>
          <p:cNvPicPr/>
          <p:nvPr/>
        </p:nvPicPr>
        <p:blipFill>
          <a:blip r:embed="rId3"/>
          <a:stretch/>
        </p:blipFill>
        <p:spPr>
          <a:xfrm>
            <a:off x="-7560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0" y="0"/>
            <a:ext cx="102549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Shape 3"/>
          <p:cNvSpPr txBox="1"/>
          <p:nvPr/>
        </p:nvSpPr>
        <p:spPr>
          <a:xfrm>
            <a:off x="1400760" y="1465200"/>
            <a:ext cx="6840000" cy="2098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For CareerVillage.org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1211760" y="258840"/>
            <a:ext cx="7000560" cy="351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6700" spc="-1" strike="noStrike">
                <a:solidFill>
                  <a:srgbClr val="ffffff"/>
                </a:solidFill>
                <a:latin typeface="Arial"/>
              </a:rPr>
              <a:t>Recommendation Engine</a:t>
            </a:r>
            <a:endParaRPr b="0" lang="en-US" sz="6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6"/>
          <p:cNvSpPr/>
          <p:nvPr/>
        </p:nvSpPr>
        <p:spPr>
          <a:xfrm flipV="1">
            <a:off x="9735480" y="2905920"/>
            <a:ext cx="239400" cy="2394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Picture 17" descr=""/>
          <p:cNvPicPr/>
          <p:nvPr/>
        </p:nvPicPr>
        <p:blipFill>
          <a:blip r:embed="rId4"/>
          <a:stretch/>
        </p:blipFill>
        <p:spPr>
          <a:xfrm>
            <a:off x="3429000" y="2808000"/>
            <a:ext cx="3866760" cy="2660760"/>
          </a:xfrm>
          <a:prstGeom prst="rect">
            <a:avLst/>
          </a:prstGeom>
          <a:ln>
            <a:noFill/>
          </a:ln>
        </p:spPr>
      </p:pic>
      <p:sp>
        <p:nvSpPr>
          <p:cNvPr id="205" name="CustomShape 7"/>
          <p:cNvSpPr/>
          <p:nvPr/>
        </p:nvSpPr>
        <p:spPr>
          <a:xfrm>
            <a:off x="3429000" y="5487840"/>
            <a:ext cx="371448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6d9d9b"/>
                </a:solidFill>
                <a:uFillTx/>
                <a:latin typeface="Arial"/>
                <a:hlinkClick r:id="rId5"/>
              </a:rPr>
              <a:t>This Photo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by Unknown author is licensed under </a:t>
            </a:r>
            <a:r>
              <a:rPr b="0" lang="en-US" sz="1800" spc="-1" strike="noStrike" u="sng">
                <a:solidFill>
                  <a:srgbClr val="6d9d9b"/>
                </a:solidFill>
                <a:uFillTx/>
                <a:latin typeface="Arial"/>
                <a:hlinkClick r:id="rId6"/>
              </a:rPr>
              <a:t>CC BY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66680" y="196200"/>
            <a:ext cx="9493560" cy="1376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Problem: How to match students with questions to professionals with answers?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062600" y="2052000"/>
            <a:ext cx="2434320" cy="399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 real question in the dataset: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What is a maths teacher? what is a maths teacher useful? #college #professor #lecture</a:t>
            </a:r>
            <a:br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6176880" y="2074680"/>
            <a:ext cx="5181120" cy="4417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3768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A real answer to that question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&lt;p&gt;Hi!&lt;/p&gt;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&lt;p&gt;You are asking a very interesting question. I am giving you two sites that will give you some of an explanation that may answer your question.&lt;/p&gt;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&lt;p&gt;http://mathforum.org/dr.math/faq/faq.why.math.html&lt;/p&gt;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&lt;p&gt;http://www.mathworksheetscenter.com/mathtips/mathissoimportant.html&lt;/p&gt;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&lt;p&gt;Let me know if this helps&lt;/p&gt;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Picture 17" descr=""/>
          <p:cNvPicPr/>
          <p:nvPr/>
        </p:nvPicPr>
        <p:blipFill>
          <a:blip r:embed="rId1"/>
          <a:stretch/>
        </p:blipFill>
        <p:spPr>
          <a:xfrm>
            <a:off x="1171440" y="1828800"/>
            <a:ext cx="2742840" cy="3657240"/>
          </a:xfrm>
          <a:prstGeom prst="rect">
            <a:avLst/>
          </a:prstGeom>
          <a:ln>
            <a:noFill/>
          </a:ln>
        </p:spPr>
      </p:pic>
      <p:sp>
        <p:nvSpPr>
          <p:cNvPr id="212" name="CustomShape 6"/>
          <p:cNvSpPr/>
          <p:nvPr/>
        </p:nvSpPr>
        <p:spPr>
          <a:xfrm>
            <a:off x="1171440" y="5734080"/>
            <a:ext cx="274284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5000"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6d9d9b"/>
                </a:solidFill>
                <a:uFillTx/>
                <a:latin typeface="Arial"/>
                <a:hlinkClick r:id="rId2"/>
              </a:rPr>
              <a:t>This Photo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by Unknown author is licensed under </a:t>
            </a:r>
            <a:r>
              <a:rPr b="0" lang="en-US" sz="1800" spc="-1" strike="noStrike" u="sng">
                <a:solidFill>
                  <a:srgbClr val="6d9d9b"/>
                </a:solidFill>
                <a:uFillTx/>
                <a:latin typeface="Arial"/>
                <a:hlinkClick r:id="rId3"/>
              </a:rPr>
              <a:t>CC BY-SA-NC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9" descr=""/>
          <p:cNvPicPr/>
          <p:nvPr/>
        </p:nvPicPr>
        <p:blipFill>
          <a:blip r:embed="rId2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214" name="Picture 11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1004400" y="0"/>
            <a:ext cx="1037196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13774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2194920" y="641160"/>
            <a:ext cx="41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8ec0c1"/>
                </a:solidFill>
                <a:latin typeface="Wingdings 3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7360" y="-2880"/>
            <a:ext cx="12189600" cy="68547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7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8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9"/>
          <p:cNvSpPr/>
          <p:nvPr/>
        </p:nvSpPr>
        <p:spPr>
          <a:xfrm>
            <a:off x="1007640" y="0"/>
            <a:ext cx="652644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Shape 10"/>
          <p:cNvSpPr txBox="1"/>
          <p:nvPr/>
        </p:nvSpPr>
        <p:spPr>
          <a:xfrm>
            <a:off x="1974600" y="808200"/>
            <a:ext cx="4986720" cy="107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Challenges: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TextShape 11"/>
          <p:cNvSpPr txBox="1"/>
          <p:nvPr/>
        </p:nvSpPr>
        <p:spPr>
          <a:xfrm>
            <a:off x="1974600" y="2052000"/>
            <a:ext cx="4901040" cy="3997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Data is noisy. No assumption of neat linear separability with language, even with the most common words excluded.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marL="285840" indent="-28548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Far too many potential categories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marL="285840" indent="-28548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Data is roughly formatted. Lots of extraneous punctuation, links, html tags, etc make feature extraction more difficult.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marL="285840" indent="-28548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Data is plentiful. Accounting for limitations in computer memory and processing speed is a necessity if tens of thousands of records are to be cross-referenced in a reasonable amount of time.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749412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7" name="Picture 5" descr=""/>
          <p:cNvPicPr/>
          <p:nvPr/>
        </p:nvPicPr>
        <p:blipFill>
          <a:blip r:embed="rId5"/>
          <a:srcRect l="18918" t="0" r="0" b="0"/>
          <a:stretch/>
        </p:blipFill>
        <p:spPr>
          <a:xfrm>
            <a:off x="7534800" y="360"/>
            <a:ext cx="4656600" cy="6857640"/>
          </a:xfrm>
          <a:prstGeom prst="rect">
            <a:avLst/>
          </a:prstGeom>
          <a:ln>
            <a:noFill/>
          </a:ln>
        </p:spPr>
      </p:pic>
      <p:pic>
        <p:nvPicPr>
          <p:cNvPr id="228" name="Picture 33" descr=""/>
          <p:cNvPicPr/>
          <p:nvPr/>
        </p:nvPicPr>
        <p:blipFill>
          <a:blip r:embed="rId6"/>
          <a:stretch/>
        </p:blipFill>
        <p:spPr>
          <a:xfrm>
            <a:off x="7542360" y="0"/>
            <a:ext cx="4649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2610000" y="805680"/>
            <a:ext cx="7950600" cy="1081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Solution Strategy: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2605320" y="2052000"/>
            <a:ext cx="3891600" cy="399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Unanswered questions are scored using cosine similarity against answered questions based on content and title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Users who answered highly scoring questions are collected and returned by algorithm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1" name="Picture 7" descr=""/>
          <p:cNvPicPr/>
          <p:nvPr/>
        </p:nvPicPr>
        <p:blipFill>
          <a:blip r:embed="rId1"/>
          <a:stretch/>
        </p:blipFill>
        <p:spPr>
          <a:xfrm>
            <a:off x="6665760" y="2762640"/>
            <a:ext cx="3895200" cy="257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610000" y="805680"/>
            <a:ext cx="7956360" cy="107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Solution consequences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475640" y="1433160"/>
            <a:ext cx="3896280" cy="713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8ec0c1"/>
                </a:solidFill>
                <a:latin typeface="Arial"/>
              </a:rPr>
              <a:t>Advantages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1475640" y="2232360"/>
            <a:ext cx="3893400" cy="3071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Mostly useful recommendations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Predictable  &amp; controllable number of results returned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Fast and light on memory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Question focused: very likely to get good suggestion for users to answer a submitted question.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6161760" y="1613880"/>
            <a:ext cx="3899520" cy="713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8ec0c1"/>
                </a:solidFill>
                <a:latin typeface="Arial"/>
              </a:rPr>
              <a:t>Disadvantages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Shape 5"/>
          <p:cNvSpPr txBox="1"/>
          <p:nvPr/>
        </p:nvSpPr>
        <p:spPr>
          <a:xfrm>
            <a:off x="6161760" y="2413080"/>
            <a:ext cx="3899520" cy="3071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Users not firewalled by profession. Possible to recommend questions to a user who can't or shouldn't answer.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4520" indent="-34416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Not user-focused: recommendations depend on questions submitted. Some users might not have questions recommended for them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610000" y="805680"/>
            <a:ext cx="7956360" cy="107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What does the solution look like?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99520" y="2042640"/>
            <a:ext cx="4610520" cy="713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8ec0c1"/>
                </a:solidFill>
                <a:latin typeface="Arial"/>
              </a:rPr>
              <a:t>Sample Question (picked at random)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1199520" y="2841840"/>
            <a:ext cx="4607640" cy="3071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Title: What is the role and responsibilities of a project manager at a nonprofit organization? 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Body: I want to work for a nonprofit organization and I am trying to figure out what position would be best suited for me. #project-management #nonprofits #non-profit #non-profits #project-manager</a:t>
            </a:r>
            <a:br/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6123600" y="1690200"/>
            <a:ext cx="4413960" cy="713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8ec0c1"/>
                </a:solidFill>
                <a:latin typeface="Arial"/>
              </a:rPr>
              <a:t>Users recommended by algorithm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41" name="Table 5"/>
          <p:cNvGraphicFramePr/>
          <p:nvPr/>
        </p:nvGraphicFramePr>
        <p:xfrm>
          <a:off x="6126480" y="2838600"/>
          <a:ext cx="5236560" cy="402480"/>
        </p:xfrm>
        <a:graphic>
          <a:graphicData uri="http://schemas.openxmlformats.org/drawingml/2006/table">
            <a:tbl>
              <a:tblPr/>
              <a:tblGrid>
                <a:gridCol w="2646720"/>
                <a:gridCol w="258984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Financial Services and Non-Profit Management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▶▶ </a:t>
                      </a: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Program &amp; Project Management ▶▶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6"/>
          <p:cNvGraphicFramePr/>
          <p:nvPr/>
        </p:nvGraphicFramePr>
        <p:xfrm>
          <a:off x="6162840" y="3750840"/>
          <a:ext cx="5181120" cy="360000"/>
        </p:xfrm>
        <a:graphic>
          <a:graphicData uri="http://schemas.openxmlformats.org/drawingml/2006/table">
            <a:tbl>
              <a:tblPr/>
              <a:tblGrid>
                <a:gridCol w="2590560"/>
                <a:gridCol w="259056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Financial Services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Manager of Portfolio Management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Table 7"/>
          <p:cNvGraphicFramePr/>
          <p:nvPr/>
        </p:nvGraphicFramePr>
        <p:xfrm>
          <a:off x="6153120" y="4046400"/>
          <a:ext cx="5219280" cy="360000"/>
        </p:xfrm>
        <a:graphic>
          <a:graphicData uri="http://schemas.openxmlformats.org/drawingml/2006/table">
            <a:tbl>
              <a:tblPr/>
              <a:tblGrid>
                <a:gridCol w="1712160"/>
                <a:gridCol w="350712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E-learning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Aspiring adviser to STEM teens. Explains clearly, exhorts best practices. Raspberry Pi zealot.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4" name="Table 8"/>
          <p:cNvGraphicFramePr/>
          <p:nvPr/>
        </p:nvGraphicFramePr>
        <p:xfrm>
          <a:off x="6153120" y="4520520"/>
          <a:ext cx="5219280" cy="428400"/>
        </p:xfrm>
        <a:graphic>
          <a:graphicData uri="http://schemas.openxmlformats.org/drawingml/2006/table">
            <a:tbl>
              <a:tblPr/>
              <a:tblGrid>
                <a:gridCol w="1712160"/>
                <a:gridCol w="3507120"/>
              </a:tblGrid>
              <a:tr h="428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Computer Games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Developer at FunWall inc.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Table 9"/>
          <p:cNvGraphicFramePr/>
          <p:nvPr/>
        </p:nvGraphicFramePr>
        <p:xfrm>
          <a:off x="6162840" y="3282480"/>
          <a:ext cx="5200200" cy="360000"/>
        </p:xfrm>
        <a:graphic>
          <a:graphicData uri="http://schemas.openxmlformats.org/drawingml/2006/table">
            <a:tbl>
              <a:tblPr/>
              <a:tblGrid>
                <a:gridCol w="1705680"/>
                <a:gridCol w="349452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Management Consulting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Associate - Management Consulting at PwC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243</TotalTime>
  <Application>LibreOffice/6.2.2.2$Linux_X86_64 LibreOffice_project/20$Build-2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2019-04-29T12:03:32Z</dcterms:modified>
  <cp:revision>350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