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836999-3C8F-4172-B829-EC9629640486}" v="1" dt="2019-04-29T05:35:43.7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8" /><Relationship Type="http://schemas.microsoft.com/office/2015/10/relationships/revisionInfo" Target="revisionInfo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tableStyles" Target="tableStyles.xml" Id="rId11" /><Relationship Type="http://schemas.openxmlformats.org/officeDocument/2006/relationships/slide" Target="slides/slide4.xml" Id="rId5" /><Relationship Type="http://schemas.openxmlformats.org/officeDocument/2006/relationships/theme" Target="theme/theme1.xml" Id="rId10" /><Relationship Type="http://schemas.openxmlformats.org/officeDocument/2006/relationships/slide" Target="slides/slide3.xml" Id="rId4" /><Relationship Type="http://schemas.openxmlformats.org/officeDocument/2006/relationships/viewProps" Target="viewProps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77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0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5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83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2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27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8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4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81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3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8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6697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llfree-clipart-design.com/people/high-end-food-service-waiter-vector-set/" TargetMode="Externa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cookipedia.co.uk/recipes_wiki/Category:Question_outstand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675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0674" y="1465281"/>
            <a:ext cx="6840524" cy="20986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cs typeface="Calibri"/>
              </a:rPr>
              <a:t>For CareerVillage.org</a:t>
            </a:r>
            <a:endParaRPr lang="en-US" sz="32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1633" y="258756"/>
            <a:ext cx="7000990" cy="3515034"/>
          </a:xfrm>
        </p:spPr>
        <p:txBody>
          <a:bodyPr>
            <a:normAutofit/>
          </a:bodyPr>
          <a:lstStyle/>
          <a:p>
            <a:pPr algn="l"/>
            <a:r>
              <a:rPr lang="en-US" sz="6700">
                <a:cs typeface="Calibri Light"/>
              </a:rPr>
              <a:t>Recommendation Engine</a:t>
            </a:r>
            <a:endParaRPr lang="en-US" sz="6700">
              <a:cs typeface="Arial" panose="020B060402020202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6022293D-C4C8-42FD-B956-66067C3C6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735428" y="2906706"/>
            <a:ext cx="239869" cy="23986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7">
            <a:extLst>
              <a:ext uri="{FF2B5EF4-FFF2-40B4-BE49-F238E27FC236}">
                <a16:creationId xmlns:a16="http://schemas.microsoft.com/office/drawing/2014/main" id="{45249141-648F-4B91-B368-E21284B2F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429000" y="2807970"/>
            <a:ext cx="3867221" cy="26612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0289F9F-EB1E-4D43-95CE-D9836A15668A}"/>
              </a:ext>
            </a:extLst>
          </p:cNvPr>
          <p:cNvSpPr txBox="1"/>
          <p:nvPr/>
        </p:nvSpPr>
        <p:spPr>
          <a:xfrm>
            <a:off x="3429000" y="5487988"/>
            <a:ext cx="3714750" cy="53657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>
                <a:hlinkClick r:id="rId6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5"/>
              </a:rPr>
              <a:t>CC BY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1D29-F9A7-467E-BCB6-1C0CC4DF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23" y="196217"/>
            <a:ext cx="9494034" cy="137698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cs typeface="Calibri Light"/>
              </a:rPr>
              <a:t>Problem: How to match students with </a:t>
            </a:r>
            <a:r>
              <a:rPr lang="en-US">
                <a:cs typeface="Calibri Light"/>
              </a:rPr>
              <a:t>questions to professionals with answers?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98F5C-7A76-4E82-877F-946DA6877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2699" y="2052116"/>
            <a:ext cx="2434635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A real question in the dataset:</a:t>
            </a:r>
            <a:endParaRPr lang="en-US" dirty="0">
              <a:cs typeface="Calibri"/>
            </a:endParaRPr>
          </a:p>
          <a:p>
            <a:pPr marL="457200" lvl="1" indent="0">
              <a:buNone/>
            </a:pPr>
            <a:r>
              <a:rPr lang="en-US">
                <a:cs typeface="Calibri"/>
              </a:rPr>
              <a:t>What is a maths teacher? what is a maths teacher useful? #college #professor #lecture</a:t>
            </a:r>
            <a:br>
              <a:rPr lang="en-US" dirty="0">
                <a:cs typeface="Calibri"/>
              </a:rPr>
            </a:b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98DAE-9802-444E-B279-5FBCFC3FB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3300"/>
            <a:ext cx="5181600" cy="44180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lvl="1">
              <a:buNone/>
            </a:pPr>
            <a:r>
              <a:rPr lang="en-US" dirty="0">
                <a:cs typeface="Calibri"/>
              </a:rPr>
              <a:t>A real answer to that </a:t>
            </a:r>
            <a:r>
              <a:rPr lang="en-US">
                <a:cs typeface="Calibri"/>
              </a:rPr>
              <a:t>question</a:t>
            </a:r>
            <a:br>
              <a:rPr lang="en-US" dirty="0">
                <a:cs typeface="Calibri"/>
              </a:rPr>
            </a:br>
            <a:r>
              <a:rPr lang="en-US">
                <a:cs typeface="Calibri"/>
              </a:rPr>
              <a:t>&lt;p&gt;Hi!&lt;/p&gt;</a:t>
            </a:r>
            <a:br>
              <a:rPr lang="en-US" dirty="0">
                <a:cs typeface="Calibri"/>
              </a:rPr>
            </a:br>
            <a:r>
              <a:rPr lang="en-US">
                <a:cs typeface="Calibri"/>
              </a:rPr>
              <a:t>&lt;p&gt;You are asking a very interesting </a:t>
            </a:r>
            <a:r>
              <a:rPr lang="en-US" dirty="0">
                <a:cs typeface="Calibri"/>
              </a:rPr>
              <a:t>question. I am giving you two sites that will give you some of an explanation that may answer your question.&lt;/p&gt;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&lt;p&gt;http://mathforum.org/dr.math/faq/faq.why.math.html&lt;/p&gt;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&lt;p&gt;http://www.mathworksheetscenter.com/mathtips/mathissoimportant.html&lt;/p&gt;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&lt;p&gt;Let me know if this helps&lt;/p&gt;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906E72-91C9-4549-9B23-6312A609D1C3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C49926-9923-4425-BDE4-6E7199F1164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" name="Picture 17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35392F0B-C10D-43BE-B315-B2212C0B5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71575" y="1828800"/>
            <a:ext cx="2743200" cy="3657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B34843F-C4D5-4265-87F8-5D4D19FD341C}"/>
              </a:ext>
            </a:extLst>
          </p:cNvPr>
          <p:cNvSpPr txBox="1"/>
          <p:nvPr/>
        </p:nvSpPr>
        <p:spPr>
          <a:xfrm>
            <a:off x="1171575" y="5734050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4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3"/>
              </a:rPr>
              <a:t>CC BY-SA-NC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426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923D72-7E69-464B-94C5-B2530008D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0CCC86-7A88-4DFF-A0D0-6604606A2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F8ABFD-155B-4386-AE33-6E13057CF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3BBAF34-367D-4E18-A62E-4602BD908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32" y="-2718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A4CF08-858A-49E4-B707-4E7585D11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938E62-910D-4D69-AA09-567AAAC37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4E54C6-D084-4BC8-B3F9-8B9EC22A6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5" y="0"/>
            <a:ext cx="65268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5EEC4-1412-415B-8507-54F0B20D6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738" y="808056"/>
            <a:ext cx="4986954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/>
              <a:t>Challenges: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F77F2-E77C-477B-B297-427457963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74739" y="2052116"/>
            <a:ext cx="4901548" cy="39978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500"/>
              <a:t>Data is noisy. No assumption of neat linear separability with language, even with the most common words excluded.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500"/>
              <a:t>Far too many potential categories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500"/>
              <a:t>Data is roughly formatted. Lots of extraneous punctuation, links, html tags, etc make feature extraction more difficult.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500"/>
              <a:t>Data is plentiful. Accounting for limitations in computer memory and processing speed is a necessity if tens of thousands of records are to be cross-referenced in a reasonable amount of time.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7713DB-A0B1-4507-9991-B6DCAE436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397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dog that is standing in the water&#10;&#10;Description generated with very high confidence">
            <a:extLst>
              <a:ext uri="{FF2B5EF4-FFF2-40B4-BE49-F238E27FC236}">
                <a16:creationId xmlns:a16="http://schemas.microsoft.com/office/drawing/2014/main" id="{DF946D87-76BF-4BCB-9121-B830F4F02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18917"/>
          <a:stretch/>
        </p:blipFill>
        <p:spPr>
          <a:xfrm>
            <a:off x="7534656" y="227"/>
            <a:ext cx="4657039" cy="6858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9A96FF2-ACD7-48C4-BCE1-FC7F42108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372" y="0"/>
            <a:ext cx="4649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4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9E1C0-5075-40DB-947F-113D5450A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Solution Strategy: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1983-E9A5-459E-97DD-D3E92DB04E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Unanswered questions are scored using cosine similarity against answered questions based on content and title</a:t>
            </a:r>
          </a:p>
          <a:p>
            <a:r>
              <a:rPr lang="en-US">
                <a:cs typeface="Calibri"/>
              </a:rPr>
              <a:t>Users who answered highly scoring questions are collected and returned by algorithm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94D10B8-E129-440C-B29A-F7100AD30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5913" y="2762781"/>
            <a:ext cx="3895725" cy="257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0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A9D2-E281-4705-9AB0-37C1CF7E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Solution consequences</a:t>
            </a:r>
            <a:endParaRPr lang="en-US" dirty="0"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58CD-ABCE-466D-A17A-2F7C6F6F9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5810" y="1432990"/>
            <a:ext cx="3896467" cy="713818"/>
          </a:xfrm>
        </p:spPr>
        <p:txBody>
          <a:bodyPr/>
          <a:lstStyle/>
          <a:p>
            <a:r>
              <a:rPr lang="en-US">
                <a:cs typeface="Calibri"/>
              </a:rPr>
              <a:t>Advantages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8546E-2756-4C6C-BA99-28076B60E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75810" y="2232206"/>
            <a:ext cx="3893623" cy="30714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Mostly useful recommendations</a:t>
            </a:r>
          </a:p>
          <a:p>
            <a:r>
              <a:rPr lang="en-US">
                <a:cs typeface="Calibri"/>
              </a:rPr>
              <a:t>Predictable  &amp; controllable number of results returned</a:t>
            </a:r>
          </a:p>
          <a:p>
            <a:r>
              <a:rPr lang="en-US">
                <a:cs typeface="Calibri"/>
              </a:rPr>
              <a:t>Fast and light on memory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Question focused: very likely to get good suggestion for users to answer a submitted question.</a:t>
            </a:r>
            <a:endParaRPr lang="en-US" dirty="0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0E1E46-3244-4281-A40C-66EC94E24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1809" y="1613965"/>
            <a:ext cx="3899798" cy="713818"/>
          </a:xfrm>
        </p:spPr>
        <p:txBody>
          <a:bodyPr/>
          <a:lstStyle/>
          <a:p>
            <a:r>
              <a:rPr lang="en-US">
                <a:cs typeface="Calibri"/>
              </a:rPr>
              <a:t>Disadvantages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6CD68-989B-40FE-B35B-85DF77D4B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1810" y="2413181"/>
            <a:ext cx="3899798" cy="30714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Users not firewalled by profession. Possible to recommend questions to a user who can't or shouldn't answer.</a:t>
            </a:r>
          </a:p>
          <a:p>
            <a:r>
              <a:rPr lang="en-US">
                <a:cs typeface="Calibri"/>
              </a:rPr>
              <a:t>Not user-focused: recommendations depend on questions submitted. Some users might not have questions recommended for them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196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F0F9-9F8A-48B9-B2D2-F2A1A6CFB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does the solution look like?</a:t>
            </a:r>
            <a:endParaRPr lang="en-US" dirty="0"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4AEB1-29E6-49E8-A9B8-7B9C6C3C3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9585" y="2042590"/>
            <a:ext cx="4610842" cy="713818"/>
          </a:xfrm>
        </p:spPr>
        <p:txBody>
          <a:bodyPr/>
          <a:lstStyle/>
          <a:p>
            <a:r>
              <a:rPr lang="en-US">
                <a:cs typeface="Calibri"/>
              </a:rPr>
              <a:t>Sample Question (picked at random)</a:t>
            </a:r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A7BA3A6-912D-4C79-B419-0127555B8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9585" y="2841806"/>
            <a:ext cx="4607998" cy="307143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Title: What is the role and responsibilities of a project manager at a nonprofit organization? </a:t>
            </a:r>
            <a:br>
              <a:rPr lang="en-US" b="1" dirty="0">
                <a:cs typeface="Calibri"/>
              </a:rPr>
            </a:br>
            <a:r>
              <a:rPr lang="en-US">
                <a:cs typeface="Calibri"/>
              </a:rPr>
              <a:t>Body: I want to work for a nonprofit organization and I am trying to figure out what position would be best suited for me. #project-management #nonprofits #non-profit #non-profits #project-manager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b="1" dirty="0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5192F-1850-4F87-9A2A-7420EA920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23709" y="1690165"/>
            <a:ext cx="4414148" cy="713818"/>
          </a:xfrm>
        </p:spPr>
        <p:txBody>
          <a:bodyPr/>
          <a:lstStyle/>
          <a:p>
            <a:r>
              <a:rPr lang="en-US">
                <a:cs typeface="Calibri"/>
              </a:rPr>
              <a:t>Users recommended by algorithm</a:t>
            </a:r>
            <a:endParaRPr lang="en-US" dirty="0">
              <a:cs typeface="Calibri"/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029AF2BF-D6BC-47C1-A41E-403E7F4C8F2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96260479"/>
              </p:ext>
            </p:extLst>
          </p:nvPr>
        </p:nvGraphicFramePr>
        <p:xfrm>
          <a:off x="6124575" y="2838450"/>
          <a:ext cx="523954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7949">
                  <a:extLst>
                    <a:ext uri="{9D8B030D-6E8A-4147-A177-3AD203B41FA5}">
                      <a16:colId xmlns:a16="http://schemas.microsoft.com/office/drawing/2014/main" val="1815027007"/>
                    </a:ext>
                  </a:extLst>
                </a:gridCol>
                <a:gridCol w="2591593">
                  <a:extLst>
                    <a:ext uri="{9D8B030D-6E8A-4147-A177-3AD203B41FA5}">
                      <a16:colId xmlns:a16="http://schemas.microsoft.com/office/drawing/2014/main" val="34709200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Financial Services and Non-Profit Management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▶▶ Program &amp; Project Management ▶▶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53161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8A7B6B8-DB67-4A08-8A9A-BD99D0BCF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069272"/>
              </p:ext>
            </p:extLst>
          </p:nvPr>
        </p:nvGraphicFramePr>
        <p:xfrm>
          <a:off x="6162675" y="3750945"/>
          <a:ext cx="5181598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799">
                  <a:extLst>
                    <a:ext uri="{9D8B030D-6E8A-4147-A177-3AD203B41FA5}">
                      <a16:colId xmlns:a16="http://schemas.microsoft.com/office/drawing/2014/main" val="4220179594"/>
                    </a:ext>
                  </a:extLst>
                </a:gridCol>
                <a:gridCol w="2590799">
                  <a:extLst>
                    <a:ext uri="{9D8B030D-6E8A-4147-A177-3AD203B41FA5}">
                      <a16:colId xmlns:a16="http://schemas.microsoft.com/office/drawing/2014/main" val="15168678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Financial Services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Manager of Portfolio Management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93592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31BD2F1-FAA3-4A54-A5F7-887BE023E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933935"/>
              </p:ext>
            </p:extLst>
          </p:nvPr>
        </p:nvGraphicFramePr>
        <p:xfrm>
          <a:off x="6153150" y="4046220"/>
          <a:ext cx="521969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281">
                  <a:extLst>
                    <a:ext uri="{9D8B030D-6E8A-4147-A177-3AD203B41FA5}">
                      <a16:colId xmlns:a16="http://schemas.microsoft.com/office/drawing/2014/main" val="1850233288"/>
                    </a:ext>
                  </a:extLst>
                </a:gridCol>
                <a:gridCol w="3507417">
                  <a:extLst>
                    <a:ext uri="{9D8B030D-6E8A-4147-A177-3AD203B41FA5}">
                      <a16:colId xmlns:a16="http://schemas.microsoft.com/office/drawing/2014/main" val="24286704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E-learning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Aspiring adviser to STEM teens. Explains clearly, exhorts best practices. Raspberry Pi zealot.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85523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F60E8F3-734A-47C0-8271-9FD8D93D6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129059"/>
              </p:ext>
            </p:extLst>
          </p:nvPr>
        </p:nvGraphicFramePr>
        <p:xfrm>
          <a:off x="6153150" y="4520565"/>
          <a:ext cx="5219698" cy="428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281">
                  <a:extLst>
                    <a:ext uri="{9D8B030D-6E8A-4147-A177-3AD203B41FA5}">
                      <a16:colId xmlns:a16="http://schemas.microsoft.com/office/drawing/2014/main" val="3368269798"/>
                    </a:ext>
                  </a:extLst>
                </a:gridCol>
                <a:gridCol w="3507417">
                  <a:extLst>
                    <a:ext uri="{9D8B030D-6E8A-4147-A177-3AD203B41FA5}">
                      <a16:colId xmlns:a16="http://schemas.microsoft.com/office/drawing/2014/main" val="420686444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Computer Games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Developer at FunWall inc.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57482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23E05A0-2F14-471A-B0E3-CFF792A9F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82829"/>
              </p:ext>
            </p:extLst>
          </p:nvPr>
        </p:nvGraphicFramePr>
        <p:xfrm>
          <a:off x="6162675" y="3282315"/>
          <a:ext cx="5200649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033">
                  <a:extLst>
                    <a:ext uri="{9D8B030D-6E8A-4147-A177-3AD203B41FA5}">
                      <a16:colId xmlns:a16="http://schemas.microsoft.com/office/drawing/2014/main" val="1051014858"/>
                    </a:ext>
                  </a:extLst>
                </a:gridCol>
                <a:gridCol w="3494616">
                  <a:extLst>
                    <a:ext uri="{9D8B030D-6E8A-4147-A177-3AD203B41FA5}">
                      <a16:colId xmlns:a16="http://schemas.microsoft.com/office/drawing/2014/main" val="27838483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Management Consulting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Associate - Management Consulting at PwC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621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085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Madison</vt:lpstr>
      <vt:lpstr>Recommendation Engine</vt:lpstr>
      <vt:lpstr>Problem: How to match students with questions to professionals with answers?</vt:lpstr>
      <vt:lpstr>Challenges:</vt:lpstr>
      <vt:lpstr>Solution Strategy:</vt:lpstr>
      <vt:lpstr>Solution consequences</vt:lpstr>
      <vt:lpstr>What does the solution look like?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349</cp:revision>
  <dcterms:created xsi:type="dcterms:W3CDTF">2013-07-15T20:26:40Z</dcterms:created>
  <dcterms:modified xsi:type="dcterms:W3CDTF">2019-04-29T05:44:25Z</dcterms:modified>
</cp:coreProperties>
</file>