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Microsoft YaHei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1688" y="-12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1F3DD76E-5EE5-B14B-918E-C841A9A0DDB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86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D7AE1D-581C-5744-BBDC-022E0845ADC1}" type="slidenum">
              <a:rPr lang="fr-FR"/>
              <a:pPr/>
              <a:t>1</a:t>
            </a:fld>
            <a:endParaRPr lang="fr-FR"/>
          </a:p>
        </p:txBody>
      </p:sp>
      <p:sp>
        <p:nvSpPr>
          <p:cNvPr id="61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61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F93F67-2F61-8F43-A7D0-7A4E81C76EF8}" type="slidenum">
              <a:rPr lang="fr-FR"/>
              <a:pPr/>
              <a:t>2</a:t>
            </a:fld>
            <a:endParaRPr lang="fr-FR"/>
          </a:p>
        </p:txBody>
      </p:sp>
      <p:sp>
        <p:nvSpPr>
          <p:cNvPr id="71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71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B683908-E5AA-6A49-B381-D7DBC3AB899F}" type="slidenum">
              <a:rPr lang="fr-FR"/>
              <a:pPr/>
              <a:t>3</a:t>
            </a:fld>
            <a:endParaRPr lang="fr-FR"/>
          </a:p>
        </p:txBody>
      </p:sp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825243E-C849-BD4A-ABA8-B583F2C00A2C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91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F9DE9A9-CAAB-7C43-81D7-621A96C12653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28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58499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58499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5A228AE-D82D-734D-B613-1ECB7A953A9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61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49CDBF49-8006-B945-89C7-041D6B8D1974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34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C5EE1A5-F6F7-7D48-8FE7-30CC8A9F1068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52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F7D419C-8613-604F-B9AB-4EC7D2DEBB9D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52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383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2672B69-9559-934B-B3BA-1D475C011B4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7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00C7CA2-2D53-0945-A93E-3DD4517AF5FE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27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C7300D1-FD28-B34D-BF47-197FBF1C7589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75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74C1F0-928D-7948-BC3A-DE0DBBEBB22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58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D5AEB4D-4273-8147-8D11-F048701C30F0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19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F461557-08DD-144C-8362-37452B3FE8EB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78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texte-titre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éditer le format du plan de texte</a:t>
            </a:r>
          </a:p>
          <a:p>
            <a:pPr lvl="1"/>
            <a:r>
              <a:rPr lang="en-GB"/>
              <a:t>Second niveau de plan</a:t>
            </a:r>
          </a:p>
          <a:p>
            <a:pPr lvl="2"/>
            <a:r>
              <a:rPr lang="en-GB"/>
              <a:t>Troisième niveau de plan</a:t>
            </a:r>
          </a:p>
          <a:p>
            <a:pPr lvl="3"/>
            <a:r>
              <a:rPr lang="en-GB"/>
              <a:t>Quatrième niveau de plan</a:t>
            </a:r>
          </a:p>
          <a:p>
            <a:pPr lvl="4"/>
            <a:r>
              <a:rPr lang="en-GB"/>
              <a:t>Cinquième niveau de plan</a:t>
            </a:r>
          </a:p>
          <a:p>
            <a:pPr lvl="4"/>
            <a:r>
              <a:rPr lang="en-GB"/>
              <a:t>Sixième niveau de plan</a:t>
            </a:r>
          </a:p>
          <a:p>
            <a:pPr lvl="4"/>
            <a:r>
              <a:rPr lang="en-GB"/>
              <a:t>Septième niveau de plan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2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latin typeface="Times New Roman" charset="0"/>
                <a:cs typeface="Lucida Sans Unicode" charset="0"/>
              </a:defRPr>
            </a:lvl1pPr>
          </a:lstStyle>
          <a:p>
            <a:fld id="{30EC8730-DEC3-C64D-9566-F7C738AAF5B3}" type="slidenum">
              <a:rPr lang="fr-FR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2pPr>
      <a:lvl3pPr marL="1143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3pPr>
      <a:lvl4pPr marL="1600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4pPr>
      <a:lvl5pPr marL="20574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5pPr>
      <a:lvl6pPr marL="25146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6pPr>
      <a:lvl7pPr marL="29718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7pPr>
      <a:lvl8pPr marL="34290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8pPr>
      <a:lvl9pPr marL="3886200" indent="-228600" algn="ctr" defTabSz="449263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ＭＳ Ｐゴシック" charset="0"/>
          <a:cs typeface="Microsoft YaHei" charset="0"/>
        </a:defRPr>
      </a:lvl9pPr>
    </p:titleStyle>
    <p:bodyStyle>
      <a:lvl1pPr marL="342900" indent="-342900" algn="l" defTabSz="449263" rtl="0" eaLnBrk="1" fontAlgn="base" hangingPunct="1">
        <a:lnSpc>
          <a:spcPct val="93000"/>
        </a:lnSpc>
        <a:spcBef>
          <a:spcPct val="0"/>
        </a:spcBef>
        <a:spcAft>
          <a:spcPts val="1413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1" fontAlgn="base" hangingPunct="1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1495425" y="582613"/>
            <a:ext cx="2603500" cy="3948112"/>
          </a:xfrm>
          <a:prstGeom prst="roundRect">
            <a:avLst>
              <a:gd name="adj" fmla="val 60"/>
            </a:avLst>
          </a:prstGeom>
          <a:solidFill>
            <a:srgbClr val="CCFF99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4765675" y="1757363"/>
            <a:ext cx="3100388" cy="2773362"/>
          </a:xfrm>
          <a:prstGeom prst="roundRect">
            <a:avLst>
              <a:gd name="adj" fmla="val 56"/>
            </a:avLst>
          </a:prstGeom>
          <a:solidFill>
            <a:srgbClr val="CCFF99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4098925" y="1757363"/>
            <a:ext cx="666750" cy="2773362"/>
          </a:xfrm>
          <a:prstGeom prst="roundRect">
            <a:avLst>
              <a:gd name="adj" fmla="val 23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4098925" y="2719388"/>
            <a:ext cx="666750" cy="782637"/>
          </a:xfrm>
          <a:prstGeom prst="roundRect">
            <a:avLst>
              <a:gd name="adj" fmla="val 23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2027238" y="1014413"/>
            <a:ext cx="1816100" cy="2773362"/>
          </a:xfrm>
          <a:prstGeom prst="ellipse">
            <a:avLst/>
          </a:prstGeom>
          <a:solidFill>
            <a:srgbClr val="CFE7F5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5770563" y="2413000"/>
            <a:ext cx="381000" cy="941388"/>
          </a:xfrm>
          <a:prstGeom prst="roundRect">
            <a:avLst>
              <a:gd name="adj" fmla="val 417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7472363" y="2466975"/>
            <a:ext cx="381000" cy="1154113"/>
          </a:xfrm>
          <a:prstGeom prst="roundRect">
            <a:avLst>
              <a:gd name="adj" fmla="val 417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6445250" y="3916363"/>
            <a:ext cx="1403350" cy="412750"/>
          </a:xfrm>
          <a:prstGeom prst="roundRect">
            <a:avLst>
              <a:gd name="adj" fmla="val 38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5891213" y="1905000"/>
            <a:ext cx="1217612" cy="325438"/>
          </a:xfrm>
          <a:prstGeom prst="roundRect">
            <a:avLst>
              <a:gd name="adj" fmla="val 48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6478588" y="2738438"/>
            <a:ext cx="434975" cy="889000"/>
          </a:xfrm>
          <a:prstGeom prst="roundRect">
            <a:avLst>
              <a:gd name="adj" fmla="val 361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3449638" y="2043113"/>
            <a:ext cx="1812925" cy="338137"/>
          </a:xfrm>
          <a:prstGeom prst="roundRect">
            <a:avLst>
              <a:gd name="adj" fmla="val 468"/>
            </a:avLst>
          </a:prstGeom>
          <a:solidFill>
            <a:srgbClr val="CCCCCC"/>
          </a:solidFill>
          <a:ln w="36000" cap="flat">
            <a:solidFill>
              <a:srgbClr val="80808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1409700" y="22193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2722563" y="44640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1416050" y="279717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6392863" y="40608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4348163" y="44418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>
            <a:off x="4359275" y="17160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392363" y="1228725"/>
            <a:ext cx="358775" cy="317500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H="1">
            <a:off x="3121025" y="1281113"/>
            <a:ext cx="288925" cy="296862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4" name="Line 22"/>
          <p:cNvSpPr>
            <a:spLocks noChangeShapeType="1"/>
          </p:cNvSpPr>
          <p:nvPr/>
        </p:nvSpPr>
        <p:spPr bwMode="auto">
          <a:xfrm flipH="1">
            <a:off x="2889250" y="3311525"/>
            <a:ext cx="14288" cy="474663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2447925" y="582613"/>
            <a:ext cx="1588" cy="641350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097" name="Line 25"/>
          <p:cNvSpPr>
            <a:spLocks noChangeShapeType="1"/>
          </p:cNvSpPr>
          <p:nvPr/>
        </p:nvSpPr>
        <p:spPr bwMode="auto">
          <a:xfrm>
            <a:off x="3484563" y="3503613"/>
            <a:ext cx="889000" cy="1587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0" name="AutoShape 28"/>
          <p:cNvSpPr>
            <a:spLocks noChangeArrowheads="1"/>
          </p:cNvSpPr>
          <p:nvPr/>
        </p:nvSpPr>
        <p:spPr bwMode="auto">
          <a:xfrm>
            <a:off x="3316288" y="355123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01" name="AutoShape 29"/>
          <p:cNvSpPr>
            <a:spLocks noChangeArrowheads="1"/>
          </p:cNvSpPr>
          <p:nvPr/>
        </p:nvSpPr>
        <p:spPr bwMode="auto">
          <a:xfrm>
            <a:off x="1984375" y="254317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2763838" y="1541463"/>
            <a:ext cx="371475" cy="1587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4098925" y="1757363"/>
            <a:ext cx="1588" cy="1852612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>
            <a:off x="4765675" y="1757363"/>
            <a:ext cx="1588" cy="1830387"/>
          </a:xfrm>
          <a:prstGeom prst="line">
            <a:avLst/>
          </a:prstGeom>
          <a:noFill/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09" name="AutoShape 37"/>
          <p:cNvSpPr>
            <a:spLocks noChangeArrowheads="1"/>
          </p:cNvSpPr>
          <p:nvPr/>
        </p:nvSpPr>
        <p:spPr bwMode="auto">
          <a:xfrm>
            <a:off x="4800600" y="2043113"/>
            <a:ext cx="434975" cy="338137"/>
          </a:xfrm>
          <a:prstGeom prst="roundRect">
            <a:avLst>
              <a:gd name="adj" fmla="val 46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0" name="AutoShape 38"/>
          <p:cNvSpPr>
            <a:spLocks noChangeArrowheads="1"/>
          </p:cNvSpPr>
          <p:nvPr/>
        </p:nvSpPr>
        <p:spPr bwMode="auto">
          <a:xfrm>
            <a:off x="5224463" y="21463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1" name="AutoShape 39"/>
          <p:cNvSpPr>
            <a:spLocks noChangeArrowheads="1"/>
          </p:cNvSpPr>
          <p:nvPr/>
        </p:nvSpPr>
        <p:spPr bwMode="auto">
          <a:xfrm>
            <a:off x="5710238" y="28368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2" name="AutoShape 40"/>
          <p:cNvSpPr>
            <a:spLocks noChangeArrowheads="1"/>
          </p:cNvSpPr>
          <p:nvPr/>
        </p:nvSpPr>
        <p:spPr bwMode="auto">
          <a:xfrm>
            <a:off x="6645275" y="26209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3" name="AutoShape 41"/>
          <p:cNvSpPr>
            <a:spLocks noChangeArrowheads="1"/>
          </p:cNvSpPr>
          <p:nvPr/>
        </p:nvSpPr>
        <p:spPr bwMode="auto">
          <a:xfrm>
            <a:off x="6465888" y="21526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5" name="AutoShape 43"/>
          <p:cNvSpPr>
            <a:spLocks noChangeArrowheads="1"/>
          </p:cNvSpPr>
          <p:nvPr/>
        </p:nvSpPr>
        <p:spPr bwMode="auto">
          <a:xfrm>
            <a:off x="7402513" y="29098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6" name="AutoShape 44"/>
          <p:cNvSpPr>
            <a:spLocks noChangeArrowheads="1"/>
          </p:cNvSpPr>
          <p:nvPr/>
        </p:nvSpPr>
        <p:spPr bwMode="auto">
          <a:xfrm>
            <a:off x="1489075" y="4073525"/>
            <a:ext cx="412750" cy="431800"/>
          </a:xfrm>
          <a:prstGeom prst="roundRect">
            <a:avLst>
              <a:gd name="adj" fmla="val 38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18" name="Text Box 46"/>
          <p:cNvSpPr txBox="1">
            <a:spLocks noChangeArrowheads="1"/>
          </p:cNvSpPr>
          <p:nvPr/>
        </p:nvSpPr>
        <p:spPr bwMode="auto">
          <a:xfrm>
            <a:off x="4429125" y="1204913"/>
            <a:ext cx="11906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Salle de presse</a:t>
            </a:r>
            <a:endParaRPr lang="fr-FR" sz="1200" dirty="0"/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auto">
          <a:xfrm flipV="1">
            <a:off x="4552950" y="1392238"/>
            <a:ext cx="360363" cy="50323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auto">
          <a:xfrm flipV="1">
            <a:off x="4552950" y="1393825"/>
            <a:ext cx="360363" cy="50323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21" name="Text Box 49"/>
          <p:cNvSpPr txBox="1">
            <a:spLocks noChangeArrowheads="1"/>
          </p:cNvSpPr>
          <p:nvPr/>
        </p:nvSpPr>
        <p:spPr bwMode="auto">
          <a:xfrm>
            <a:off x="6465888" y="3913188"/>
            <a:ext cx="13938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Restaurant </a:t>
            </a:r>
            <a:r>
              <a:rPr lang="fr-FR" sz="1200" dirty="0" err="1" smtClean="0"/>
              <a:t>athlèthes</a:t>
            </a:r>
            <a:endParaRPr lang="fr-FR" sz="1200" dirty="0"/>
          </a:p>
        </p:txBody>
      </p:sp>
      <p:sp>
        <p:nvSpPr>
          <p:cNvPr id="3122" name="Text Box 50"/>
          <p:cNvSpPr txBox="1">
            <a:spLocks noChangeArrowheads="1"/>
          </p:cNvSpPr>
          <p:nvPr/>
        </p:nvSpPr>
        <p:spPr bwMode="auto">
          <a:xfrm rot="16140000">
            <a:off x="5603875" y="2743200"/>
            <a:ext cx="7048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Europa</a:t>
            </a:r>
          </a:p>
        </p:txBody>
      </p:sp>
      <p:sp>
        <p:nvSpPr>
          <p:cNvPr id="3123" name="Text Box 51"/>
          <p:cNvSpPr txBox="1">
            <a:spLocks noChangeArrowheads="1"/>
          </p:cNvSpPr>
          <p:nvPr/>
        </p:nvSpPr>
        <p:spPr bwMode="auto">
          <a:xfrm>
            <a:off x="4896296" y="3635821"/>
            <a:ext cx="10779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Village olympique</a:t>
            </a:r>
            <a:endParaRPr lang="fr-FR" sz="1200" dirty="0"/>
          </a:p>
        </p:txBody>
      </p:sp>
      <p:sp>
        <p:nvSpPr>
          <p:cNvPr id="3124" name="Text Box 52"/>
          <p:cNvSpPr txBox="1">
            <a:spLocks noChangeArrowheads="1"/>
          </p:cNvSpPr>
          <p:nvPr/>
        </p:nvSpPr>
        <p:spPr bwMode="auto">
          <a:xfrm>
            <a:off x="2386013" y="4067175"/>
            <a:ext cx="9302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Zone stade</a:t>
            </a:r>
          </a:p>
        </p:txBody>
      </p:sp>
      <p:sp>
        <p:nvSpPr>
          <p:cNvPr id="3125" name="Text Box 53"/>
          <p:cNvSpPr txBox="1">
            <a:spLocks noChangeArrowheads="1"/>
          </p:cNvSpPr>
          <p:nvPr/>
        </p:nvSpPr>
        <p:spPr bwMode="auto">
          <a:xfrm>
            <a:off x="4103688" y="3744913"/>
            <a:ext cx="715962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Admin-</a:t>
            </a:r>
          </a:p>
          <a:p>
            <a:r>
              <a:rPr lang="fr-FR" sz="1200"/>
              <a:t>istration</a:t>
            </a:r>
          </a:p>
        </p:txBody>
      </p:sp>
      <p:sp>
        <p:nvSpPr>
          <p:cNvPr id="3126" name="Text Box 54"/>
          <p:cNvSpPr txBox="1">
            <a:spLocks noChangeArrowheads="1"/>
          </p:cNvSpPr>
          <p:nvPr/>
        </p:nvSpPr>
        <p:spPr bwMode="auto">
          <a:xfrm>
            <a:off x="4098925" y="3011488"/>
            <a:ext cx="66833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 dirty="0" smtClean="0"/>
              <a:t>Salle de</a:t>
            </a:r>
            <a:r>
              <a:rPr lang="fr-FR" sz="1000" dirty="0"/>
              <a:t/>
            </a:r>
            <a:br>
              <a:rPr lang="fr-FR" sz="1000" dirty="0"/>
            </a:br>
            <a:r>
              <a:rPr lang="fr-FR" sz="1000" dirty="0"/>
              <a:t>c</a:t>
            </a:r>
            <a:r>
              <a:rPr lang="fr-FR" sz="1000" dirty="0" smtClean="0"/>
              <a:t>ontrôle</a:t>
            </a:r>
            <a:endParaRPr lang="fr-FR" sz="1000" dirty="0"/>
          </a:p>
        </p:txBody>
      </p:sp>
      <p:sp>
        <p:nvSpPr>
          <p:cNvPr id="3127" name="Text Box 55"/>
          <p:cNvSpPr txBox="1">
            <a:spLocks noChangeArrowheads="1"/>
          </p:cNvSpPr>
          <p:nvPr/>
        </p:nvSpPr>
        <p:spPr bwMode="auto">
          <a:xfrm rot="4020000">
            <a:off x="1823243" y="2875248"/>
            <a:ext cx="117951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Tribune Ouest</a:t>
            </a:r>
            <a:endParaRPr lang="fr-FR" sz="1200" dirty="0"/>
          </a:p>
        </p:txBody>
      </p:sp>
      <p:sp>
        <p:nvSpPr>
          <p:cNvPr id="3128" name="Text Box 56"/>
          <p:cNvSpPr txBox="1">
            <a:spLocks noChangeArrowheads="1"/>
          </p:cNvSpPr>
          <p:nvPr/>
        </p:nvSpPr>
        <p:spPr bwMode="auto">
          <a:xfrm rot="18300000">
            <a:off x="2872581" y="3042444"/>
            <a:ext cx="9413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Tribune Est</a:t>
            </a:r>
            <a:endParaRPr lang="fr-FR" sz="1200" dirty="0"/>
          </a:p>
        </p:txBody>
      </p:sp>
      <p:sp>
        <p:nvSpPr>
          <p:cNvPr id="3129" name="AutoShape 57"/>
          <p:cNvSpPr>
            <a:spLocks noChangeArrowheads="1"/>
          </p:cNvSpPr>
          <p:nvPr/>
        </p:nvSpPr>
        <p:spPr bwMode="auto">
          <a:xfrm>
            <a:off x="1495425" y="576263"/>
            <a:ext cx="928688" cy="412750"/>
          </a:xfrm>
          <a:prstGeom prst="roundRect">
            <a:avLst>
              <a:gd name="adj" fmla="val 384"/>
            </a:avLst>
          </a:prstGeom>
          <a:solidFill>
            <a:srgbClr val="B2B2B2"/>
          </a:solidFill>
          <a:ln w="36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0" name="AutoShape 58"/>
          <p:cNvSpPr>
            <a:spLocks noChangeArrowheads="1"/>
          </p:cNvSpPr>
          <p:nvPr/>
        </p:nvSpPr>
        <p:spPr bwMode="auto">
          <a:xfrm>
            <a:off x="1751013" y="46831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1" name="Text Box 59"/>
          <p:cNvSpPr txBox="1">
            <a:spLocks noChangeArrowheads="1"/>
          </p:cNvSpPr>
          <p:nvPr/>
        </p:nvSpPr>
        <p:spPr bwMode="auto">
          <a:xfrm>
            <a:off x="1495425" y="557213"/>
            <a:ext cx="92868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Restaurant</a:t>
            </a:r>
            <a:endParaRPr lang="fr-FR" sz="1200" dirty="0"/>
          </a:p>
        </p:txBody>
      </p:sp>
      <p:sp>
        <p:nvSpPr>
          <p:cNvPr id="3132" name="Oval 60"/>
          <p:cNvSpPr>
            <a:spLocks noChangeArrowheads="1"/>
          </p:cNvSpPr>
          <p:nvPr/>
        </p:nvSpPr>
        <p:spPr bwMode="auto">
          <a:xfrm>
            <a:off x="1111250" y="255270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3" name="Oval 61"/>
          <p:cNvSpPr>
            <a:spLocks noChangeArrowheads="1"/>
          </p:cNvSpPr>
          <p:nvPr/>
        </p:nvSpPr>
        <p:spPr bwMode="auto">
          <a:xfrm>
            <a:off x="1687513" y="2552700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4" name="Oval 62"/>
          <p:cNvSpPr>
            <a:spLocks noChangeArrowheads="1"/>
          </p:cNvSpPr>
          <p:nvPr/>
        </p:nvSpPr>
        <p:spPr bwMode="auto">
          <a:xfrm>
            <a:off x="3452813" y="413702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5" name="Oval 63"/>
          <p:cNvSpPr>
            <a:spLocks noChangeArrowheads="1"/>
          </p:cNvSpPr>
          <p:nvPr/>
        </p:nvSpPr>
        <p:spPr bwMode="auto">
          <a:xfrm>
            <a:off x="1687513" y="2552700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6" name="Oval 64"/>
          <p:cNvSpPr>
            <a:spLocks noChangeArrowheads="1"/>
          </p:cNvSpPr>
          <p:nvPr/>
        </p:nvSpPr>
        <p:spPr bwMode="auto">
          <a:xfrm>
            <a:off x="1760538" y="1257300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7" name="Oval 65"/>
          <p:cNvSpPr>
            <a:spLocks noChangeArrowheads="1"/>
          </p:cNvSpPr>
          <p:nvPr/>
        </p:nvSpPr>
        <p:spPr bwMode="auto">
          <a:xfrm>
            <a:off x="2660650" y="7175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8" name="Oval 66"/>
          <p:cNvSpPr>
            <a:spLocks noChangeArrowheads="1"/>
          </p:cNvSpPr>
          <p:nvPr/>
        </p:nvSpPr>
        <p:spPr bwMode="auto">
          <a:xfrm>
            <a:off x="7124700" y="2446338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39" name="Oval 67"/>
          <p:cNvSpPr>
            <a:spLocks noChangeArrowheads="1"/>
          </p:cNvSpPr>
          <p:nvPr/>
        </p:nvSpPr>
        <p:spPr bwMode="auto">
          <a:xfrm>
            <a:off x="5432425" y="24828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0" name="Oval 68"/>
          <p:cNvSpPr>
            <a:spLocks noChangeArrowheads="1"/>
          </p:cNvSpPr>
          <p:nvPr/>
        </p:nvSpPr>
        <p:spPr bwMode="auto">
          <a:xfrm>
            <a:off x="3165475" y="2157413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1" name="Oval 69"/>
          <p:cNvSpPr>
            <a:spLocks noChangeArrowheads="1"/>
          </p:cNvSpPr>
          <p:nvPr/>
        </p:nvSpPr>
        <p:spPr bwMode="auto">
          <a:xfrm>
            <a:off x="7124700" y="2446338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2" name="Oval 70"/>
          <p:cNvSpPr>
            <a:spLocks noChangeArrowheads="1"/>
          </p:cNvSpPr>
          <p:nvPr/>
        </p:nvSpPr>
        <p:spPr bwMode="auto">
          <a:xfrm>
            <a:off x="4352925" y="42100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43" name="Line 71"/>
          <p:cNvSpPr>
            <a:spLocks noChangeShapeType="1"/>
          </p:cNvSpPr>
          <p:nvPr/>
        </p:nvSpPr>
        <p:spPr bwMode="auto">
          <a:xfrm flipV="1">
            <a:off x="4445000" y="1557338"/>
            <a:ext cx="1219200" cy="6921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4" name="Text Box 72"/>
          <p:cNvSpPr txBox="1">
            <a:spLocks noChangeArrowheads="1"/>
          </p:cNvSpPr>
          <p:nvPr/>
        </p:nvSpPr>
        <p:spPr bwMode="auto">
          <a:xfrm>
            <a:off x="4479925" y="720725"/>
            <a:ext cx="1087438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Tribunes VIP</a:t>
            </a:r>
            <a:endParaRPr lang="fr-FR" sz="1200" dirty="0"/>
          </a:p>
        </p:txBody>
      </p:sp>
      <p:sp>
        <p:nvSpPr>
          <p:cNvPr id="3145" name="Line 73"/>
          <p:cNvSpPr>
            <a:spLocks noChangeShapeType="1"/>
          </p:cNvSpPr>
          <p:nvPr/>
        </p:nvSpPr>
        <p:spPr bwMode="auto">
          <a:xfrm flipV="1">
            <a:off x="3032125" y="855663"/>
            <a:ext cx="1423988" cy="3698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6" name="Line 74"/>
          <p:cNvSpPr>
            <a:spLocks noChangeShapeType="1"/>
          </p:cNvSpPr>
          <p:nvPr/>
        </p:nvSpPr>
        <p:spPr bwMode="auto">
          <a:xfrm flipV="1">
            <a:off x="3032125" y="1071563"/>
            <a:ext cx="1568450" cy="4714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47" name="Text Box 75"/>
          <p:cNvSpPr txBox="1">
            <a:spLocks noChangeArrowheads="1"/>
          </p:cNvSpPr>
          <p:nvPr/>
        </p:nvSpPr>
        <p:spPr bwMode="auto">
          <a:xfrm>
            <a:off x="4587875" y="900113"/>
            <a:ext cx="14986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Tribune Prestige</a:t>
            </a:r>
            <a:endParaRPr lang="fr-FR" sz="1200" dirty="0"/>
          </a:p>
        </p:txBody>
      </p:sp>
      <p:sp>
        <p:nvSpPr>
          <p:cNvPr id="3149" name="Text Box 77"/>
          <p:cNvSpPr txBox="1">
            <a:spLocks noChangeArrowheads="1"/>
          </p:cNvSpPr>
          <p:nvPr/>
        </p:nvSpPr>
        <p:spPr bwMode="auto">
          <a:xfrm>
            <a:off x="5618163" y="1338263"/>
            <a:ext cx="11938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 smtClean="0"/>
              <a:t>Sous-sol athlètes</a:t>
            </a:r>
          </a:p>
          <a:p>
            <a:endParaRPr lang="fr-FR" sz="1200" dirty="0"/>
          </a:p>
        </p:txBody>
      </p:sp>
      <p:sp>
        <p:nvSpPr>
          <p:cNvPr id="3150" name="Text Box 78"/>
          <p:cNvSpPr txBox="1">
            <a:spLocks noChangeArrowheads="1"/>
          </p:cNvSpPr>
          <p:nvPr/>
        </p:nvSpPr>
        <p:spPr bwMode="auto">
          <a:xfrm>
            <a:off x="1582738" y="3684588"/>
            <a:ext cx="7937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Entretien</a:t>
            </a:r>
          </a:p>
        </p:txBody>
      </p:sp>
      <p:sp>
        <p:nvSpPr>
          <p:cNvPr id="3151" name="Line 79"/>
          <p:cNvSpPr>
            <a:spLocks noChangeShapeType="1"/>
          </p:cNvSpPr>
          <p:nvPr/>
        </p:nvSpPr>
        <p:spPr bwMode="auto">
          <a:xfrm flipV="1">
            <a:off x="1725613" y="3883025"/>
            <a:ext cx="136525" cy="4619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152" name="Text Box 80"/>
          <p:cNvSpPr txBox="1">
            <a:spLocks noChangeArrowheads="1"/>
          </p:cNvSpPr>
          <p:nvPr/>
        </p:nvSpPr>
        <p:spPr bwMode="auto">
          <a:xfrm>
            <a:off x="2586038" y="4613275"/>
            <a:ext cx="41433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Paris</a:t>
            </a:r>
          </a:p>
        </p:txBody>
      </p:sp>
      <p:sp>
        <p:nvSpPr>
          <p:cNvPr id="3153" name="Text Box 81"/>
          <p:cNvSpPr txBox="1">
            <a:spLocks noChangeArrowheads="1"/>
          </p:cNvSpPr>
          <p:nvPr/>
        </p:nvSpPr>
        <p:spPr bwMode="auto">
          <a:xfrm>
            <a:off x="4206875" y="4613275"/>
            <a:ext cx="4921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Dubllin</a:t>
            </a:r>
          </a:p>
        </p:txBody>
      </p:sp>
      <p:sp>
        <p:nvSpPr>
          <p:cNvPr id="3154" name="Text Box 82"/>
          <p:cNvSpPr txBox="1">
            <a:spLocks noChangeArrowheads="1"/>
          </p:cNvSpPr>
          <p:nvPr/>
        </p:nvSpPr>
        <p:spPr bwMode="auto">
          <a:xfrm>
            <a:off x="4206875" y="3570288"/>
            <a:ext cx="49847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Kaboul</a:t>
            </a:r>
          </a:p>
        </p:txBody>
      </p:sp>
      <p:sp>
        <p:nvSpPr>
          <p:cNvPr id="3155" name="Text Box 83"/>
          <p:cNvSpPr txBox="1">
            <a:spLocks noChangeArrowheads="1"/>
          </p:cNvSpPr>
          <p:nvPr/>
        </p:nvSpPr>
        <p:spPr bwMode="auto">
          <a:xfrm>
            <a:off x="4098925" y="2814638"/>
            <a:ext cx="4238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Quito</a:t>
            </a:r>
          </a:p>
        </p:txBody>
      </p:sp>
      <p:sp>
        <p:nvSpPr>
          <p:cNvPr id="3156" name="Text Box 84"/>
          <p:cNvSpPr txBox="1">
            <a:spLocks noChangeArrowheads="1"/>
          </p:cNvSpPr>
          <p:nvPr/>
        </p:nvSpPr>
        <p:spPr bwMode="auto">
          <a:xfrm>
            <a:off x="3630613" y="3246438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Alger</a:t>
            </a:r>
          </a:p>
        </p:txBody>
      </p:sp>
      <p:sp>
        <p:nvSpPr>
          <p:cNvPr id="3157" name="Text Box 85"/>
          <p:cNvSpPr txBox="1">
            <a:spLocks noChangeArrowheads="1"/>
          </p:cNvSpPr>
          <p:nvPr/>
        </p:nvSpPr>
        <p:spPr bwMode="auto">
          <a:xfrm>
            <a:off x="3486150" y="2095500"/>
            <a:ext cx="436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Pekin</a:t>
            </a:r>
          </a:p>
        </p:txBody>
      </p:sp>
      <p:sp>
        <p:nvSpPr>
          <p:cNvPr id="3158" name="Text Box 86"/>
          <p:cNvSpPr txBox="1">
            <a:spLocks noChangeArrowheads="1"/>
          </p:cNvSpPr>
          <p:nvPr/>
        </p:nvSpPr>
        <p:spPr bwMode="auto">
          <a:xfrm>
            <a:off x="1506538" y="2166938"/>
            <a:ext cx="4413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Berlin</a:t>
            </a:r>
          </a:p>
        </p:txBody>
      </p:sp>
      <p:sp>
        <p:nvSpPr>
          <p:cNvPr id="3159" name="Text Box 87"/>
          <p:cNvSpPr txBox="1">
            <a:spLocks noChangeArrowheads="1"/>
          </p:cNvSpPr>
          <p:nvPr/>
        </p:nvSpPr>
        <p:spPr bwMode="auto">
          <a:xfrm>
            <a:off x="1506538" y="2851150"/>
            <a:ext cx="4921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Madrid</a:t>
            </a:r>
          </a:p>
        </p:txBody>
      </p:sp>
      <p:sp>
        <p:nvSpPr>
          <p:cNvPr id="3160" name="Text Box 88"/>
          <p:cNvSpPr txBox="1">
            <a:spLocks noChangeArrowheads="1"/>
          </p:cNvSpPr>
          <p:nvPr/>
        </p:nvSpPr>
        <p:spPr bwMode="auto">
          <a:xfrm>
            <a:off x="1795463" y="331788"/>
            <a:ext cx="427037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Tunis</a:t>
            </a:r>
          </a:p>
        </p:txBody>
      </p:sp>
      <p:sp>
        <p:nvSpPr>
          <p:cNvPr id="3161" name="Text Box 89"/>
          <p:cNvSpPr txBox="1">
            <a:spLocks noChangeArrowheads="1"/>
          </p:cNvSpPr>
          <p:nvPr/>
        </p:nvSpPr>
        <p:spPr bwMode="auto">
          <a:xfrm>
            <a:off x="2947988" y="333375"/>
            <a:ext cx="54768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Londres</a:t>
            </a:r>
          </a:p>
        </p:txBody>
      </p:sp>
      <p:sp>
        <p:nvSpPr>
          <p:cNvPr id="3162" name="Text Box 90"/>
          <p:cNvSpPr txBox="1">
            <a:spLocks noChangeArrowheads="1"/>
          </p:cNvSpPr>
          <p:nvPr/>
        </p:nvSpPr>
        <p:spPr bwMode="auto">
          <a:xfrm>
            <a:off x="2892425" y="755650"/>
            <a:ext cx="5413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Monaco</a:t>
            </a:r>
          </a:p>
        </p:txBody>
      </p:sp>
      <p:sp>
        <p:nvSpPr>
          <p:cNvPr id="3163" name="Text Box 91"/>
          <p:cNvSpPr txBox="1">
            <a:spLocks noChangeArrowheads="1"/>
          </p:cNvSpPr>
          <p:nvPr/>
        </p:nvSpPr>
        <p:spPr bwMode="auto">
          <a:xfrm>
            <a:off x="2676525" y="1223963"/>
            <a:ext cx="5524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Moscow</a:t>
            </a:r>
          </a:p>
        </p:txBody>
      </p:sp>
      <p:sp>
        <p:nvSpPr>
          <p:cNvPr id="3164" name="Text Box 92"/>
          <p:cNvSpPr txBox="1">
            <a:spLocks noChangeArrowheads="1"/>
          </p:cNvSpPr>
          <p:nvPr/>
        </p:nvSpPr>
        <p:spPr bwMode="auto">
          <a:xfrm>
            <a:off x="1939925" y="1092200"/>
            <a:ext cx="55721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Bamako</a:t>
            </a:r>
          </a:p>
        </p:txBody>
      </p:sp>
      <p:sp>
        <p:nvSpPr>
          <p:cNvPr id="3166" name="Text Box 94"/>
          <p:cNvSpPr txBox="1">
            <a:spLocks noChangeArrowheads="1"/>
          </p:cNvSpPr>
          <p:nvPr/>
        </p:nvSpPr>
        <p:spPr bwMode="auto">
          <a:xfrm>
            <a:off x="6386513" y="2441575"/>
            <a:ext cx="45243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Dakar</a:t>
            </a:r>
          </a:p>
        </p:txBody>
      </p:sp>
      <p:sp>
        <p:nvSpPr>
          <p:cNvPr id="3167" name="Text Box 95"/>
          <p:cNvSpPr txBox="1">
            <a:spLocks noChangeArrowheads="1"/>
          </p:cNvSpPr>
          <p:nvPr/>
        </p:nvSpPr>
        <p:spPr bwMode="auto">
          <a:xfrm>
            <a:off x="6278563" y="2262188"/>
            <a:ext cx="44767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Tokyo</a:t>
            </a:r>
          </a:p>
        </p:txBody>
      </p:sp>
      <p:sp>
        <p:nvSpPr>
          <p:cNvPr id="3168" name="Text Box 96"/>
          <p:cNvSpPr txBox="1">
            <a:spLocks noChangeArrowheads="1"/>
          </p:cNvSpPr>
          <p:nvPr/>
        </p:nvSpPr>
        <p:spPr bwMode="auto">
          <a:xfrm>
            <a:off x="7070725" y="2946400"/>
            <a:ext cx="4127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Suva</a:t>
            </a:r>
          </a:p>
        </p:txBody>
      </p:sp>
      <p:sp>
        <p:nvSpPr>
          <p:cNvPr id="3169" name="Text Box 97"/>
          <p:cNvSpPr txBox="1">
            <a:spLocks noChangeArrowheads="1"/>
          </p:cNvSpPr>
          <p:nvPr/>
        </p:nvSpPr>
        <p:spPr bwMode="auto">
          <a:xfrm>
            <a:off x="5199063" y="2874963"/>
            <a:ext cx="5937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Lisbonne</a:t>
            </a:r>
          </a:p>
        </p:txBody>
      </p:sp>
      <p:sp>
        <p:nvSpPr>
          <p:cNvPr id="3170" name="Text Box 98"/>
          <p:cNvSpPr txBox="1">
            <a:spLocks noChangeArrowheads="1"/>
          </p:cNvSpPr>
          <p:nvPr/>
        </p:nvSpPr>
        <p:spPr bwMode="auto">
          <a:xfrm>
            <a:off x="5954713" y="4025900"/>
            <a:ext cx="4032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Lima</a:t>
            </a:r>
          </a:p>
        </p:txBody>
      </p:sp>
      <p:sp>
        <p:nvSpPr>
          <p:cNvPr id="3171" name="Text Box 99"/>
          <p:cNvSpPr txBox="1">
            <a:spLocks noChangeArrowheads="1"/>
          </p:cNvSpPr>
          <p:nvPr/>
        </p:nvSpPr>
        <p:spPr bwMode="auto">
          <a:xfrm>
            <a:off x="5270500" y="2011363"/>
            <a:ext cx="5016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Mexico</a:t>
            </a:r>
          </a:p>
        </p:txBody>
      </p:sp>
      <p:sp>
        <p:nvSpPr>
          <p:cNvPr id="3173" name="Text Box 101"/>
          <p:cNvSpPr txBox="1">
            <a:spLocks noChangeArrowheads="1"/>
          </p:cNvSpPr>
          <p:nvPr/>
        </p:nvSpPr>
        <p:spPr bwMode="auto">
          <a:xfrm>
            <a:off x="4895651" y="4243388"/>
            <a:ext cx="7207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 dirty="0"/>
              <a:t>Washington</a:t>
            </a:r>
          </a:p>
        </p:txBody>
      </p:sp>
      <p:sp>
        <p:nvSpPr>
          <p:cNvPr id="3175" name="Text Box 103"/>
          <p:cNvSpPr txBox="1">
            <a:spLocks noChangeArrowheads="1"/>
          </p:cNvSpPr>
          <p:nvPr/>
        </p:nvSpPr>
        <p:spPr bwMode="auto">
          <a:xfrm>
            <a:off x="4765675" y="2514600"/>
            <a:ext cx="5016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Nairobi</a:t>
            </a:r>
          </a:p>
        </p:txBody>
      </p:sp>
      <p:sp>
        <p:nvSpPr>
          <p:cNvPr id="3177" name="Text Box 105"/>
          <p:cNvSpPr txBox="1">
            <a:spLocks noChangeArrowheads="1"/>
          </p:cNvSpPr>
          <p:nvPr/>
        </p:nvSpPr>
        <p:spPr bwMode="auto">
          <a:xfrm>
            <a:off x="4133850" y="2454275"/>
            <a:ext cx="4524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Rabat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889000" y="2614613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</a:t>
            </a:r>
          </a:p>
        </p:txBody>
      </p:sp>
      <p:sp>
        <p:nvSpPr>
          <p:cNvPr id="3179" name="Text Box 107"/>
          <p:cNvSpPr txBox="1">
            <a:spLocks noChangeArrowheads="1"/>
          </p:cNvSpPr>
          <p:nvPr/>
        </p:nvSpPr>
        <p:spPr bwMode="auto">
          <a:xfrm>
            <a:off x="1465263" y="2614613"/>
            <a:ext cx="3095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C2</a:t>
            </a:r>
          </a:p>
        </p:txBody>
      </p:sp>
      <p:sp>
        <p:nvSpPr>
          <p:cNvPr id="3180" name="Text Box 108"/>
          <p:cNvSpPr txBox="1">
            <a:spLocks noChangeArrowheads="1"/>
          </p:cNvSpPr>
          <p:nvPr/>
        </p:nvSpPr>
        <p:spPr bwMode="auto">
          <a:xfrm>
            <a:off x="1609725" y="1390650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C3</a:t>
            </a:r>
          </a:p>
        </p:txBody>
      </p:sp>
      <p:sp>
        <p:nvSpPr>
          <p:cNvPr id="3181" name="Text Box 109"/>
          <p:cNvSpPr txBox="1">
            <a:spLocks noChangeArrowheads="1"/>
          </p:cNvSpPr>
          <p:nvPr/>
        </p:nvSpPr>
        <p:spPr bwMode="auto">
          <a:xfrm>
            <a:off x="2473325" y="814388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C4</a:t>
            </a:r>
          </a:p>
        </p:txBody>
      </p:sp>
      <p:sp>
        <p:nvSpPr>
          <p:cNvPr id="3182" name="Text Box 110"/>
          <p:cNvSpPr txBox="1">
            <a:spLocks noChangeArrowheads="1"/>
          </p:cNvSpPr>
          <p:nvPr/>
        </p:nvSpPr>
        <p:spPr bwMode="auto">
          <a:xfrm>
            <a:off x="3121025" y="2290763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C5</a:t>
            </a:r>
          </a:p>
        </p:txBody>
      </p:sp>
      <p:sp>
        <p:nvSpPr>
          <p:cNvPr id="3183" name="Text Box 111"/>
          <p:cNvSpPr txBox="1">
            <a:spLocks noChangeArrowheads="1"/>
          </p:cNvSpPr>
          <p:nvPr/>
        </p:nvSpPr>
        <p:spPr bwMode="auto">
          <a:xfrm>
            <a:off x="3552825" y="4235450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C6</a:t>
            </a:r>
          </a:p>
        </p:txBody>
      </p:sp>
      <p:sp>
        <p:nvSpPr>
          <p:cNvPr id="3184" name="Text Box 112"/>
          <p:cNvSpPr txBox="1">
            <a:spLocks noChangeArrowheads="1"/>
          </p:cNvSpPr>
          <p:nvPr/>
        </p:nvSpPr>
        <p:spPr bwMode="auto">
          <a:xfrm>
            <a:off x="4129088" y="4235450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C7</a:t>
            </a:r>
          </a:p>
        </p:txBody>
      </p:sp>
      <p:sp>
        <p:nvSpPr>
          <p:cNvPr id="3185" name="Text Box 113"/>
          <p:cNvSpPr txBox="1">
            <a:spLocks noChangeArrowheads="1"/>
          </p:cNvSpPr>
          <p:nvPr/>
        </p:nvSpPr>
        <p:spPr bwMode="auto">
          <a:xfrm>
            <a:off x="5281613" y="2616200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C8</a:t>
            </a:r>
          </a:p>
        </p:txBody>
      </p:sp>
      <p:sp>
        <p:nvSpPr>
          <p:cNvPr id="3186" name="Text Box 114"/>
          <p:cNvSpPr txBox="1">
            <a:spLocks noChangeArrowheads="1"/>
          </p:cNvSpPr>
          <p:nvPr/>
        </p:nvSpPr>
        <p:spPr bwMode="auto">
          <a:xfrm>
            <a:off x="7081838" y="2257425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C9</a:t>
            </a:r>
          </a:p>
        </p:txBody>
      </p:sp>
      <p:sp>
        <p:nvSpPr>
          <p:cNvPr id="3187" name="Oval 115"/>
          <p:cNvSpPr>
            <a:spLocks noChangeArrowheads="1"/>
          </p:cNvSpPr>
          <p:nvPr/>
        </p:nvSpPr>
        <p:spPr bwMode="auto">
          <a:xfrm>
            <a:off x="3389313" y="4652963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88" name="Text Box 116"/>
          <p:cNvSpPr txBox="1">
            <a:spLocks noChangeArrowheads="1"/>
          </p:cNvSpPr>
          <p:nvPr/>
        </p:nvSpPr>
        <p:spPr bwMode="auto">
          <a:xfrm>
            <a:off x="3481388" y="4703763"/>
            <a:ext cx="3667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C10</a:t>
            </a:r>
          </a:p>
        </p:txBody>
      </p:sp>
      <p:sp>
        <p:nvSpPr>
          <p:cNvPr id="3189" name="Oval 117"/>
          <p:cNvSpPr>
            <a:spLocks noChangeArrowheads="1"/>
          </p:cNvSpPr>
          <p:nvPr/>
        </p:nvSpPr>
        <p:spPr bwMode="auto">
          <a:xfrm>
            <a:off x="5549900" y="730250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190" name="Text Box 118"/>
          <p:cNvSpPr txBox="1">
            <a:spLocks noChangeArrowheads="1"/>
          </p:cNvSpPr>
          <p:nvPr/>
        </p:nvSpPr>
        <p:spPr bwMode="auto">
          <a:xfrm>
            <a:off x="5676900" y="673100"/>
            <a:ext cx="35877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C11</a:t>
            </a:r>
          </a:p>
        </p:txBody>
      </p:sp>
      <p:sp>
        <p:nvSpPr>
          <p:cNvPr id="3191" name="Text Box 119"/>
          <p:cNvSpPr txBox="1">
            <a:spLocks noChangeArrowheads="1"/>
          </p:cNvSpPr>
          <p:nvPr/>
        </p:nvSpPr>
        <p:spPr bwMode="auto">
          <a:xfrm>
            <a:off x="3379788" y="3571875"/>
            <a:ext cx="6524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Jerusalem</a:t>
            </a:r>
          </a:p>
        </p:txBody>
      </p:sp>
      <p:sp>
        <p:nvSpPr>
          <p:cNvPr id="3192" name="Text Box 120"/>
          <p:cNvSpPr txBox="1">
            <a:spLocks noChangeArrowheads="1"/>
          </p:cNvSpPr>
          <p:nvPr/>
        </p:nvSpPr>
        <p:spPr bwMode="auto">
          <a:xfrm>
            <a:off x="1651000" y="2347913"/>
            <a:ext cx="3905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Oslo</a:t>
            </a:r>
          </a:p>
        </p:txBody>
      </p:sp>
      <p:sp>
        <p:nvSpPr>
          <p:cNvPr id="3193" name="Text Box 121"/>
          <p:cNvSpPr txBox="1">
            <a:spLocks noChangeArrowheads="1"/>
          </p:cNvSpPr>
          <p:nvPr/>
        </p:nvSpPr>
        <p:spPr bwMode="auto">
          <a:xfrm>
            <a:off x="2840038" y="3500438"/>
            <a:ext cx="388937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Riga</a:t>
            </a:r>
          </a:p>
        </p:txBody>
      </p:sp>
      <p:sp>
        <p:nvSpPr>
          <p:cNvPr id="3194" name="Text Box 122"/>
          <p:cNvSpPr txBox="1">
            <a:spLocks noChangeArrowheads="1"/>
          </p:cNvSpPr>
          <p:nvPr/>
        </p:nvSpPr>
        <p:spPr bwMode="auto">
          <a:xfrm rot="16140000">
            <a:off x="7335837" y="2741613"/>
            <a:ext cx="873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Oceania</a:t>
            </a:r>
          </a:p>
        </p:txBody>
      </p:sp>
      <p:sp>
        <p:nvSpPr>
          <p:cNvPr id="3195" name="Text Box 123"/>
          <p:cNvSpPr txBox="1">
            <a:spLocks noChangeArrowheads="1"/>
          </p:cNvSpPr>
          <p:nvPr/>
        </p:nvSpPr>
        <p:spPr bwMode="auto">
          <a:xfrm rot="16140000">
            <a:off x="7335837" y="2741613"/>
            <a:ext cx="873125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Oceania</a:t>
            </a:r>
          </a:p>
        </p:txBody>
      </p:sp>
      <p:sp>
        <p:nvSpPr>
          <p:cNvPr id="3196" name="Text Box 124"/>
          <p:cNvSpPr txBox="1">
            <a:spLocks noChangeArrowheads="1"/>
          </p:cNvSpPr>
          <p:nvPr/>
        </p:nvSpPr>
        <p:spPr bwMode="auto">
          <a:xfrm rot="16140000">
            <a:off x="6470650" y="2898775"/>
            <a:ext cx="6159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Africa</a:t>
            </a:r>
          </a:p>
        </p:txBody>
      </p:sp>
      <p:sp>
        <p:nvSpPr>
          <p:cNvPr id="3197" name="Text Box 125"/>
          <p:cNvSpPr txBox="1">
            <a:spLocks noChangeArrowheads="1"/>
          </p:cNvSpPr>
          <p:nvPr/>
        </p:nvSpPr>
        <p:spPr bwMode="auto">
          <a:xfrm>
            <a:off x="6286500" y="1933575"/>
            <a:ext cx="8223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Asia</a:t>
            </a:r>
          </a:p>
        </p:txBody>
      </p:sp>
      <p:sp>
        <p:nvSpPr>
          <p:cNvPr id="3198" name="Text Box 126"/>
          <p:cNvSpPr txBox="1">
            <a:spLocks noChangeArrowheads="1"/>
          </p:cNvSpPr>
          <p:nvPr/>
        </p:nvSpPr>
        <p:spPr bwMode="auto">
          <a:xfrm>
            <a:off x="4206875" y="1482725"/>
            <a:ext cx="4921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Dubllin</a:t>
            </a:r>
          </a:p>
        </p:txBody>
      </p:sp>
      <p:sp>
        <p:nvSpPr>
          <p:cNvPr id="3199" name="Oval 127"/>
          <p:cNvSpPr>
            <a:spLocks noChangeArrowheads="1"/>
          </p:cNvSpPr>
          <p:nvPr/>
        </p:nvSpPr>
        <p:spPr bwMode="auto">
          <a:xfrm>
            <a:off x="2238375" y="261938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00" name="Text Box 128"/>
          <p:cNvSpPr txBox="1">
            <a:spLocks noChangeArrowheads="1"/>
          </p:cNvSpPr>
          <p:nvPr/>
        </p:nvSpPr>
        <p:spPr bwMode="auto">
          <a:xfrm>
            <a:off x="2328863" y="312738"/>
            <a:ext cx="3667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C12</a:t>
            </a:r>
          </a:p>
        </p:txBody>
      </p:sp>
      <p:sp>
        <p:nvSpPr>
          <p:cNvPr id="3201" name="Line 129"/>
          <p:cNvSpPr>
            <a:spLocks noChangeShapeType="1"/>
          </p:cNvSpPr>
          <p:nvPr/>
        </p:nvSpPr>
        <p:spPr bwMode="auto">
          <a:xfrm>
            <a:off x="2671763" y="-149225"/>
            <a:ext cx="74612" cy="730250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02" name="Line 130"/>
          <p:cNvSpPr>
            <a:spLocks noChangeShapeType="1"/>
          </p:cNvSpPr>
          <p:nvPr/>
        </p:nvSpPr>
        <p:spPr bwMode="auto">
          <a:xfrm>
            <a:off x="4098925" y="4529138"/>
            <a:ext cx="269875" cy="701675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03" name="AutoShape 131"/>
          <p:cNvSpPr>
            <a:spLocks noChangeArrowheads="1"/>
          </p:cNvSpPr>
          <p:nvPr/>
        </p:nvSpPr>
        <p:spPr bwMode="auto">
          <a:xfrm flipH="1">
            <a:off x="1116013" y="4829175"/>
            <a:ext cx="668337" cy="400050"/>
          </a:xfrm>
          <a:prstGeom prst="notchedRightArrow">
            <a:avLst>
              <a:gd name="adj1" fmla="val 50000"/>
              <a:gd name="adj2" fmla="val 41766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04" name="Text Box 132"/>
          <p:cNvSpPr txBox="1">
            <a:spLocks noChangeArrowheads="1"/>
          </p:cNvSpPr>
          <p:nvPr/>
        </p:nvSpPr>
        <p:spPr bwMode="auto">
          <a:xfrm>
            <a:off x="1782763" y="4914900"/>
            <a:ext cx="19542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Acces aux parkings Ouest</a:t>
            </a:r>
          </a:p>
        </p:txBody>
      </p:sp>
      <p:sp>
        <p:nvSpPr>
          <p:cNvPr id="3205" name="AutoShape 133"/>
          <p:cNvSpPr>
            <a:spLocks noChangeArrowheads="1"/>
          </p:cNvSpPr>
          <p:nvPr/>
        </p:nvSpPr>
        <p:spPr bwMode="auto">
          <a:xfrm>
            <a:off x="7300913" y="976313"/>
            <a:ext cx="557212" cy="400050"/>
          </a:xfrm>
          <a:prstGeom prst="notchedRightArrow">
            <a:avLst>
              <a:gd name="adj1" fmla="val 50000"/>
              <a:gd name="adj2" fmla="val 34821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06" name="Text Box 134"/>
          <p:cNvSpPr txBox="1">
            <a:spLocks noChangeArrowheads="1"/>
          </p:cNvSpPr>
          <p:nvPr/>
        </p:nvSpPr>
        <p:spPr bwMode="auto">
          <a:xfrm>
            <a:off x="6086475" y="639763"/>
            <a:ext cx="17668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Accès aux parkings Est</a:t>
            </a:r>
          </a:p>
        </p:txBody>
      </p:sp>
      <p:sp>
        <p:nvSpPr>
          <p:cNvPr id="3207" name="Line 135"/>
          <p:cNvSpPr>
            <a:spLocks noChangeShapeType="1"/>
          </p:cNvSpPr>
          <p:nvPr/>
        </p:nvSpPr>
        <p:spPr bwMode="auto">
          <a:xfrm>
            <a:off x="2692400" y="1577975"/>
            <a:ext cx="477838" cy="1588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08" name="Text Box 136"/>
          <p:cNvSpPr txBox="1">
            <a:spLocks noChangeArrowheads="1"/>
          </p:cNvSpPr>
          <p:nvPr/>
        </p:nvSpPr>
        <p:spPr bwMode="auto">
          <a:xfrm>
            <a:off x="2654300" y="2381250"/>
            <a:ext cx="77628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Arene</a:t>
            </a:r>
          </a:p>
        </p:txBody>
      </p:sp>
      <p:sp>
        <p:nvSpPr>
          <p:cNvPr id="3209" name="Text Box 137"/>
          <p:cNvSpPr txBox="1">
            <a:spLocks noChangeArrowheads="1"/>
          </p:cNvSpPr>
          <p:nvPr/>
        </p:nvSpPr>
        <p:spPr bwMode="auto">
          <a:xfrm>
            <a:off x="3370263" y="596900"/>
            <a:ext cx="72866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Tampon</a:t>
            </a:r>
          </a:p>
        </p:txBody>
      </p:sp>
      <p:sp>
        <p:nvSpPr>
          <p:cNvPr id="3210" name="AutoShape 138"/>
          <p:cNvSpPr>
            <a:spLocks noChangeArrowheads="1"/>
          </p:cNvSpPr>
          <p:nvPr/>
        </p:nvSpPr>
        <p:spPr bwMode="auto">
          <a:xfrm>
            <a:off x="2327275" y="44640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1" name="Text Box 139"/>
          <p:cNvSpPr txBox="1">
            <a:spLocks noChangeArrowheads="1"/>
          </p:cNvSpPr>
          <p:nvPr/>
        </p:nvSpPr>
        <p:spPr bwMode="auto">
          <a:xfrm>
            <a:off x="2082800" y="4613275"/>
            <a:ext cx="5556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Athenes</a:t>
            </a:r>
          </a:p>
        </p:txBody>
      </p:sp>
      <p:sp>
        <p:nvSpPr>
          <p:cNvPr id="3212" name="AutoShape 140"/>
          <p:cNvSpPr>
            <a:spLocks noChangeArrowheads="1"/>
          </p:cNvSpPr>
          <p:nvPr/>
        </p:nvSpPr>
        <p:spPr bwMode="auto">
          <a:xfrm>
            <a:off x="1427163" y="32400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3" name="Text Box 141"/>
          <p:cNvSpPr txBox="1">
            <a:spLocks noChangeArrowheads="1"/>
          </p:cNvSpPr>
          <p:nvPr/>
        </p:nvSpPr>
        <p:spPr bwMode="auto">
          <a:xfrm>
            <a:off x="1492250" y="3235325"/>
            <a:ext cx="56038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Caracas</a:t>
            </a:r>
          </a:p>
        </p:txBody>
      </p:sp>
      <p:sp>
        <p:nvSpPr>
          <p:cNvPr id="3214" name="AutoShape 142"/>
          <p:cNvSpPr>
            <a:spLocks noChangeArrowheads="1"/>
          </p:cNvSpPr>
          <p:nvPr/>
        </p:nvSpPr>
        <p:spPr bwMode="auto">
          <a:xfrm>
            <a:off x="1427163" y="17653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5" name="Text Box 143"/>
          <p:cNvSpPr txBox="1">
            <a:spLocks noChangeArrowheads="1"/>
          </p:cNvSpPr>
          <p:nvPr/>
        </p:nvSpPr>
        <p:spPr bwMode="auto">
          <a:xfrm>
            <a:off x="1543050" y="1735138"/>
            <a:ext cx="4921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Harare</a:t>
            </a:r>
          </a:p>
        </p:txBody>
      </p:sp>
      <p:sp>
        <p:nvSpPr>
          <p:cNvPr id="3216" name="AutoShape 144"/>
          <p:cNvSpPr>
            <a:spLocks noChangeArrowheads="1"/>
          </p:cNvSpPr>
          <p:nvPr/>
        </p:nvSpPr>
        <p:spPr bwMode="auto">
          <a:xfrm>
            <a:off x="2273300" y="33718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7" name="Text Box 145"/>
          <p:cNvSpPr txBox="1">
            <a:spLocks noChangeArrowheads="1"/>
          </p:cNvSpPr>
          <p:nvPr/>
        </p:nvSpPr>
        <p:spPr bwMode="auto">
          <a:xfrm>
            <a:off x="1795463" y="3429000"/>
            <a:ext cx="5842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Kampala</a:t>
            </a:r>
          </a:p>
        </p:txBody>
      </p:sp>
      <p:sp>
        <p:nvSpPr>
          <p:cNvPr id="3218" name="AutoShape 146"/>
          <p:cNvSpPr>
            <a:spLocks noChangeArrowheads="1"/>
          </p:cNvSpPr>
          <p:nvPr/>
        </p:nvSpPr>
        <p:spPr bwMode="auto">
          <a:xfrm>
            <a:off x="3100388" y="3659188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19" name="Text Box 147"/>
          <p:cNvSpPr txBox="1">
            <a:spLocks noChangeArrowheads="1"/>
          </p:cNvSpPr>
          <p:nvPr/>
        </p:nvSpPr>
        <p:spPr bwMode="auto">
          <a:xfrm>
            <a:off x="3200400" y="3717925"/>
            <a:ext cx="7032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Katmandou</a:t>
            </a:r>
          </a:p>
        </p:txBody>
      </p:sp>
      <p:sp>
        <p:nvSpPr>
          <p:cNvPr id="3220" name="AutoShape 148"/>
          <p:cNvSpPr>
            <a:spLocks noChangeArrowheads="1"/>
          </p:cNvSpPr>
          <p:nvPr/>
        </p:nvSpPr>
        <p:spPr bwMode="auto">
          <a:xfrm>
            <a:off x="2901950" y="37084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1" name="Text Box 149"/>
          <p:cNvSpPr txBox="1">
            <a:spLocks noChangeArrowheads="1"/>
          </p:cNvSpPr>
          <p:nvPr/>
        </p:nvSpPr>
        <p:spPr bwMode="auto">
          <a:xfrm>
            <a:off x="2516188" y="3862388"/>
            <a:ext cx="5778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Kingston</a:t>
            </a:r>
          </a:p>
        </p:txBody>
      </p:sp>
      <p:sp>
        <p:nvSpPr>
          <p:cNvPr id="3222" name="AutoShape 150"/>
          <p:cNvSpPr>
            <a:spLocks noChangeArrowheads="1"/>
          </p:cNvSpPr>
          <p:nvPr/>
        </p:nvSpPr>
        <p:spPr bwMode="auto">
          <a:xfrm>
            <a:off x="5068888" y="4808711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3" name="Text Box 151"/>
          <p:cNvSpPr txBox="1">
            <a:spLocks noChangeArrowheads="1"/>
          </p:cNvSpPr>
          <p:nvPr/>
        </p:nvSpPr>
        <p:spPr bwMode="auto">
          <a:xfrm>
            <a:off x="5178425" y="4799186"/>
            <a:ext cx="8763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10 bissas Astra</a:t>
            </a:r>
          </a:p>
        </p:txBody>
      </p:sp>
      <p:sp>
        <p:nvSpPr>
          <p:cNvPr id="3226" name="AutoShape 154"/>
          <p:cNvSpPr>
            <a:spLocks noChangeArrowheads="1"/>
          </p:cNvSpPr>
          <p:nvPr/>
        </p:nvSpPr>
        <p:spPr bwMode="auto">
          <a:xfrm>
            <a:off x="5068888" y="46228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7" name="Text Box 155"/>
          <p:cNvSpPr txBox="1">
            <a:spLocks noChangeArrowheads="1"/>
          </p:cNvSpPr>
          <p:nvPr/>
        </p:nvSpPr>
        <p:spPr bwMode="auto">
          <a:xfrm>
            <a:off x="5178425" y="4614863"/>
            <a:ext cx="8191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2 bissas Astra</a:t>
            </a:r>
          </a:p>
        </p:txBody>
      </p:sp>
      <p:sp>
        <p:nvSpPr>
          <p:cNvPr id="3228" name="Oval 156"/>
          <p:cNvSpPr>
            <a:spLocks noChangeArrowheads="1"/>
          </p:cNvSpPr>
          <p:nvPr/>
        </p:nvSpPr>
        <p:spPr bwMode="auto">
          <a:xfrm>
            <a:off x="6234113" y="468947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29" name="Text Box 157"/>
          <p:cNvSpPr txBox="1">
            <a:spLocks noChangeArrowheads="1"/>
          </p:cNvSpPr>
          <p:nvPr/>
        </p:nvSpPr>
        <p:spPr bwMode="auto">
          <a:xfrm>
            <a:off x="6402388" y="4649788"/>
            <a:ext cx="88741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caméra externe</a:t>
            </a:r>
          </a:p>
        </p:txBody>
      </p:sp>
      <p:sp>
        <p:nvSpPr>
          <p:cNvPr id="3230" name="Line 158"/>
          <p:cNvSpPr>
            <a:spLocks noChangeShapeType="1"/>
          </p:cNvSpPr>
          <p:nvPr/>
        </p:nvSpPr>
        <p:spPr bwMode="auto">
          <a:xfrm flipV="1">
            <a:off x="7866063" y="1689100"/>
            <a:ext cx="612775" cy="76200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231" name="AutoShape 159"/>
          <p:cNvSpPr>
            <a:spLocks noChangeArrowheads="1"/>
          </p:cNvSpPr>
          <p:nvPr/>
        </p:nvSpPr>
        <p:spPr bwMode="auto">
          <a:xfrm>
            <a:off x="2836863" y="343535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232" name="Text Box 160"/>
          <p:cNvSpPr txBox="1">
            <a:spLocks noChangeArrowheads="1"/>
          </p:cNvSpPr>
          <p:nvPr/>
        </p:nvSpPr>
        <p:spPr bwMode="auto">
          <a:xfrm>
            <a:off x="2711450" y="1989138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33" name="Text Box 161"/>
          <p:cNvSpPr txBox="1">
            <a:spLocks noChangeArrowheads="1"/>
          </p:cNvSpPr>
          <p:nvPr/>
        </p:nvSpPr>
        <p:spPr bwMode="auto">
          <a:xfrm>
            <a:off x="2566988" y="4244975"/>
            <a:ext cx="4746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>
                <a:solidFill>
                  <a:srgbClr val="CC0000"/>
                </a:solidFill>
              </a:rPr>
              <a:t>(2000)</a:t>
            </a:r>
          </a:p>
        </p:txBody>
      </p:sp>
      <p:sp>
        <p:nvSpPr>
          <p:cNvPr id="3234" name="Text Box 162"/>
          <p:cNvSpPr txBox="1">
            <a:spLocks noChangeArrowheads="1"/>
          </p:cNvSpPr>
          <p:nvPr/>
        </p:nvSpPr>
        <p:spPr bwMode="auto">
          <a:xfrm>
            <a:off x="1487488" y="4138613"/>
            <a:ext cx="3603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(10)</a:t>
            </a:r>
          </a:p>
        </p:txBody>
      </p:sp>
      <p:sp>
        <p:nvSpPr>
          <p:cNvPr id="3235" name="Text Box 163"/>
          <p:cNvSpPr txBox="1">
            <a:spLocks noChangeArrowheads="1"/>
          </p:cNvSpPr>
          <p:nvPr/>
        </p:nvSpPr>
        <p:spPr bwMode="auto">
          <a:xfrm>
            <a:off x="2027238" y="207645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(800)</a:t>
            </a:r>
          </a:p>
        </p:txBody>
      </p:sp>
      <p:sp>
        <p:nvSpPr>
          <p:cNvPr id="3236" name="Text Box 164"/>
          <p:cNvSpPr txBox="1">
            <a:spLocks noChangeArrowheads="1"/>
          </p:cNvSpPr>
          <p:nvPr/>
        </p:nvSpPr>
        <p:spPr bwMode="auto">
          <a:xfrm>
            <a:off x="3432175" y="2544763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(800)</a:t>
            </a:r>
          </a:p>
        </p:txBody>
      </p:sp>
      <p:sp>
        <p:nvSpPr>
          <p:cNvPr id="3237" name="Text Box 165"/>
          <p:cNvSpPr txBox="1">
            <a:spLocks noChangeArrowheads="1"/>
          </p:cNvSpPr>
          <p:nvPr/>
        </p:nvSpPr>
        <p:spPr bwMode="auto">
          <a:xfrm>
            <a:off x="2027238" y="744538"/>
            <a:ext cx="3603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(50)</a:t>
            </a:r>
          </a:p>
        </p:txBody>
      </p:sp>
      <p:sp>
        <p:nvSpPr>
          <p:cNvPr id="3238" name="Text Box 166"/>
          <p:cNvSpPr txBox="1">
            <a:spLocks noChangeArrowheads="1"/>
          </p:cNvSpPr>
          <p:nvPr/>
        </p:nvSpPr>
        <p:spPr bwMode="auto">
          <a:xfrm>
            <a:off x="2747963" y="1104900"/>
            <a:ext cx="3603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(50)</a:t>
            </a:r>
          </a:p>
        </p:txBody>
      </p:sp>
      <p:sp>
        <p:nvSpPr>
          <p:cNvPr id="3239" name="Text Box 167"/>
          <p:cNvSpPr txBox="1">
            <a:spLocks noChangeArrowheads="1"/>
          </p:cNvSpPr>
          <p:nvPr/>
        </p:nvSpPr>
        <p:spPr bwMode="auto">
          <a:xfrm>
            <a:off x="2674938" y="1465263"/>
            <a:ext cx="3603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(10)</a:t>
            </a:r>
          </a:p>
        </p:txBody>
      </p:sp>
      <p:sp>
        <p:nvSpPr>
          <p:cNvPr id="3240" name="Text Box 168"/>
          <p:cNvSpPr txBox="1">
            <a:spLocks noChangeArrowheads="1"/>
          </p:cNvSpPr>
          <p:nvPr/>
        </p:nvSpPr>
        <p:spPr bwMode="auto">
          <a:xfrm>
            <a:off x="4403725" y="2797175"/>
            <a:ext cx="3603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(10)</a:t>
            </a:r>
          </a:p>
        </p:txBody>
      </p:sp>
      <p:sp>
        <p:nvSpPr>
          <p:cNvPr id="3241" name="Text Box 169"/>
          <p:cNvSpPr txBox="1">
            <a:spLocks noChangeArrowheads="1"/>
          </p:cNvSpPr>
          <p:nvPr/>
        </p:nvSpPr>
        <p:spPr bwMode="auto">
          <a:xfrm>
            <a:off x="4440238" y="4130675"/>
            <a:ext cx="3603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(80)</a:t>
            </a:r>
          </a:p>
        </p:txBody>
      </p:sp>
      <p:sp>
        <p:nvSpPr>
          <p:cNvPr id="3242" name="Text Box 170"/>
          <p:cNvSpPr txBox="1">
            <a:spLocks noChangeArrowheads="1"/>
          </p:cNvSpPr>
          <p:nvPr/>
        </p:nvSpPr>
        <p:spPr bwMode="auto">
          <a:xfrm>
            <a:off x="4151313" y="18256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3" name="Text Box 171"/>
          <p:cNvSpPr txBox="1">
            <a:spLocks noChangeArrowheads="1"/>
          </p:cNvSpPr>
          <p:nvPr/>
        </p:nvSpPr>
        <p:spPr bwMode="auto">
          <a:xfrm>
            <a:off x="4151313" y="211455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(100)</a:t>
            </a:r>
          </a:p>
        </p:txBody>
      </p:sp>
      <p:sp>
        <p:nvSpPr>
          <p:cNvPr id="3244" name="Text Box 172"/>
          <p:cNvSpPr txBox="1">
            <a:spLocks noChangeArrowheads="1"/>
          </p:cNvSpPr>
          <p:nvPr/>
        </p:nvSpPr>
        <p:spPr bwMode="auto">
          <a:xfrm>
            <a:off x="5448300" y="42386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(800)</a:t>
            </a:r>
          </a:p>
        </p:txBody>
      </p:sp>
      <p:sp>
        <p:nvSpPr>
          <p:cNvPr id="3245" name="Text Box 173"/>
          <p:cNvSpPr txBox="1">
            <a:spLocks noChangeArrowheads="1"/>
          </p:cNvSpPr>
          <p:nvPr/>
        </p:nvSpPr>
        <p:spPr bwMode="auto">
          <a:xfrm>
            <a:off x="6491288" y="33750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6" name="Text Box 174"/>
          <p:cNvSpPr txBox="1">
            <a:spLocks noChangeArrowheads="1"/>
          </p:cNvSpPr>
          <p:nvPr/>
        </p:nvSpPr>
        <p:spPr bwMode="auto">
          <a:xfrm>
            <a:off x="7462838" y="3376613"/>
            <a:ext cx="41910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7" name="Text Box 175"/>
          <p:cNvSpPr txBox="1">
            <a:spLocks noChangeArrowheads="1"/>
          </p:cNvSpPr>
          <p:nvPr/>
        </p:nvSpPr>
        <p:spPr bwMode="auto">
          <a:xfrm>
            <a:off x="6707188" y="197167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8" name="Text Box 176"/>
          <p:cNvSpPr txBox="1">
            <a:spLocks noChangeArrowheads="1"/>
          </p:cNvSpPr>
          <p:nvPr/>
        </p:nvSpPr>
        <p:spPr bwMode="auto">
          <a:xfrm>
            <a:off x="5772150" y="312420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(200)</a:t>
            </a:r>
          </a:p>
        </p:txBody>
      </p:sp>
      <p:sp>
        <p:nvSpPr>
          <p:cNvPr id="3249" name="Text Box 177"/>
          <p:cNvSpPr txBox="1">
            <a:spLocks noChangeArrowheads="1"/>
          </p:cNvSpPr>
          <p:nvPr/>
        </p:nvSpPr>
        <p:spPr bwMode="auto">
          <a:xfrm>
            <a:off x="6991350" y="4124325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(300)</a:t>
            </a:r>
          </a:p>
        </p:txBody>
      </p:sp>
      <p:sp>
        <p:nvSpPr>
          <p:cNvPr id="3250" name="Text Box 178"/>
          <p:cNvSpPr txBox="1">
            <a:spLocks noChangeArrowheads="1"/>
          </p:cNvSpPr>
          <p:nvPr/>
        </p:nvSpPr>
        <p:spPr bwMode="auto">
          <a:xfrm>
            <a:off x="6130925" y="4851400"/>
            <a:ext cx="4191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CC0000"/>
                </a:solidFill>
              </a:rPr>
              <a:t>(100)</a:t>
            </a:r>
          </a:p>
        </p:txBody>
      </p:sp>
      <p:sp>
        <p:nvSpPr>
          <p:cNvPr id="3251" name="Text Box 179"/>
          <p:cNvSpPr txBox="1">
            <a:spLocks noChangeArrowheads="1"/>
          </p:cNvSpPr>
          <p:nvPr/>
        </p:nvSpPr>
        <p:spPr bwMode="auto">
          <a:xfrm>
            <a:off x="6402388" y="4830763"/>
            <a:ext cx="1414462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nb de personnes maximum</a:t>
            </a:r>
          </a:p>
        </p:txBody>
      </p:sp>
      <p:sp>
        <p:nvSpPr>
          <p:cNvPr id="181" name="AutoShape 154"/>
          <p:cNvSpPr>
            <a:spLocks noChangeArrowheads="1"/>
          </p:cNvSpPr>
          <p:nvPr/>
        </p:nvSpPr>
        <p:spPr bwMode="auto">
          <a:xfrm>
            <a:off x="4320232" y="3419797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2" name="AutoShape 154"/>
          <p:cNvSpPr>
            <a:spLocks noChangeArrowheads="1"/>
          </p:cNvSpPr>
          <p:nvPr/>
        </p:nvSpPr>
        <p:spPr bwMode="auto">
          <a:xfrm>
            <a:off x="4320232" y="2627709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3" name="AutoShape 154"/>
          <p:cNvSpPr>
            <a:spLocks noChangeArrowheads="1"/>
          </p:cNvSpPr>
          <p:nvPr/>
        </p:nvSpPr>
        <p:spPr bwMode="auto">
          <a:xfrm>
            <a:off x="4680272" y="2483693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4" name="AutoShape 154"/>
          <p:cNvSpPr>
            <a:spLocks noChangeArrowheads="1"/>
          </p:cNvSpPr>
          <p:nvPr/>
        </p:nvSpPr>
        <p:spPr bwMode="auto">
          <a:xfrm>
            <a:off x="4032200" y="2915741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5" name="AutoShape 154"/>
          <p:cNvSpPr>
            <a:spLocks noChangeArrowheads="1"/>
          </p:cNvSpPr>
          <p:nvPr/>
        </p:nvSpPr>
        <p:spPr bwMode="auto">
          <a:xfrm>
            <a:off x="3744168" y="3419797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6" name="AutoShape 154"/>
          <p:cNvSpPr>
            <a:spLocks noChangeArrowheads="1"/>
          </p:cNvSpPr>
          <p:nvPr/>
        </p:nvSpPr>
        <p:spPr bwMode="auto">
          <a:xfrm>
            <a:off x="7776616" y="205164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7" name="AutoShape 154"/>
          <p:cNvSpPr>
            <a:spLocks noChangeArrowheads="1"/>
          </p:cNvSpPr>
          <p:nvPr/>
        </p:nvSpPr>
        <p:spPr bwMode="auto">
          <a:xfrm>
            <a:off x="2880072" y="467469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8" name="AutoShape 154"/>
          <p:cNvSpPr>
            <a:spLocks noChangeArrowheads="1"/>
          </p:cNvSpPr>
          <p:nvPr/>
        </p:nvSpPr>
        <p:spPr bwMode="auto">
          <a:xfrm>
            <a:off x="2880072" y="899517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9" name="AutoShape 154"/>
          <p:cNvSpPr>
            <a:spLocks noChangeArrowheads="1"/>
          </p:cNvSpPr>
          <p:nvPr/>
        </p:nvSpPr>
        <p:spPr bwMode="auto">
          <a:xfrm>
            <a:off x="3384128" y="2123653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0" name="AutoShape 154"/>
          <p:cNvSpPr>
            <a:spLocks noChangeArrowheads="1"/>
          </p:cNvSpPr>
          <p:nvPr/>
        </p:nvSpPr>
        <p:spPr bwMode="auto">
          <a:xfrm>
            <a:off x="2880072" y="1475581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1" name="AutoShape 154"/>
          <p:cNvSpPr>
            <a:spLocks noChangeArrowheads="1"/>
          </p:cNvSpPr>
          <p:nvPr/>
        </p:nvSpPr>
        <p:spPr bwMode="auto">
          <a:xfrm>
            <a:off x="2376016" y="9715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2" name="AutoShape 154"/>
          <p:cNvSpPr>
            <a:spLocks noChangeArrowheads="1"/>
          </p:cNvSpPr>
          <p:nvPr/>
        </p:nvSpPr>
        <p:spPr bwMode="auto">
          <a:xfrm>
            <a:off x="1871960" y="421188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93" name="AutoShape 154"/>
          <p:cNvSpPr>
            <a:spLocks noChangeArrowheads="1"/>
          </p:cNvSpPr>
          <p:nvPr/>
        </p:nvSpPr>
        <p:spPr bwMode="auto">
          <a:xfrm>
            <a:off x="4896296" y="4427909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4350608" y="5877840"/>
            <a:ext cx="2237699" cy="610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Stade </a:t>
            </a:r>
            <a:r>
              <a:rPr lang="fr-FR" dirty="0" err="1" smtClean="0"/>
              <a:t>Nilton</a:t>
            </a:r>
            <a:r>
              <a:rPr lang="fr-FR" dirty="0"/>
              <a:t>-</a:t>
            </a:r>
            <a:r>
              <a:rPr lang="fr-FR" dirty="0" smtClean="0"/>
              <a:t>Santos</a:t>
            </a:r>
            <a:br>
              <a:rPr lang="fr-FR" dirty="0" smtClean="0"/>
            </a:br>
            <a:r>
              <a:rPr lang="fr-FR" dirty="0" smtClean="0"/>
              <a:t>Rio de Janeiro</a:t>
            </a:r>
            <a:endParaRPr lang="fr-FR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Oval 1"/>
          <p:cNvSpPr>
            <a:spLocks noChangeArrowheads="1"/>
          </p:cNvSpPr>
          <p:nvPr/>
        </p:nvSpPr>
        <p:spPr bwMode="auto">
          <a:xfrm>
            <a:off x="4208463" y="2481263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098" name="Oval 2"/>
          <p:cNvSpPr>
            <a:spLocks noChangeArrowheads="1"/>
          </p:cNvSpPr>
          <p:nvPr/>
        </p:nvSpPr>
        <p:spPr bwMode="auto">
          <a:xfrm>
            <a:off x="4208463" y="2481263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986213" y="2543175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Ne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6450013" y="33337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542088" y="384175"/>
            <a:ext cx="30480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Xe</a:t>
            </a: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5740400" y="663575"/>
            <a:ext cx="2946400" cy="1978025"/>
          </a:xfrm>
          <a:prstGeom prst="roundRect">
            <a:avLst>
              <a:gd name="adj" fmla="val 79"/>
            </a:avLst>
          </a:prstGeom>
          <a:solidFill>
            <a:srgbClr val="CCFF99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7416800" y="1168400"/>
            <a:ext cx="1054100" cy="596900"/>
          </a:xfrm>
          <a:prstGeom prst="roundRect">
            <a:avLst>
              <a:gd name="adj" fmla="val 26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4991100" y="2055813"/>
            <a:ext cx="749300" cy="333375"/>
          </a:xfrm>
          <a:prstGeom prst="roundRect">
            <a:avLst>
              <a:gd name="adj" fmla="val 472"/>
            </a:avLst>
          </a:prstGeom>
          <a:noFill/>
          <a:ln w="108000" cap="flat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4686300" y="663575"/>
            <a:ext cx="1054100" cy="1393825"/>
          </a:xfrm>
          <a:prstGeom prst="roundRect">
            <a:avLst>
              <a:gd name="adj" fmla="val 14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5183188" y="2101850"/>
            <a:ext cx="590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Accueil</a:t>
            </a:r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5740400" y="663575"/>
            <a:ext cx="1092200" cy="1978025"/>
          </a:xfrm>
          <a:prstGeom prst="roundRect">
            <a:avLst>
              <a:gd name="adj" fmla="val 144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5332413" y="19685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3473450" y="2154238"/>
            <a:ext cx="12985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Parking visiteurs</a:t>
            </a:r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 flipH="1">
            <a:off x="3381375" y="2057400"/>
            <a:ext cx="1306513" cy="1588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3522663" y="1374775"/>
            <a:ext cx="769937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1 bissas Xtra</a:t>
            </a:r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3413125" y="1382713"/>
            <a:ext cx="139700" cy="147637"/>
          </a:xfrm>
          <a:prstGeom prst="diamond">
            <a:avLst/>
          </a:prstGeom>
          <a:solidFill>
            <a:srgbClr val="000000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3413125" y="15621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99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3522663" y="1554163"/>
            <a:ext cx="819150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2 bissas Astra</a:t>
            </a:r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5740400" y="663575"/>
            <a:ext cx="1785938" cy="1978025"/>
          </a:xfrm>
          <a:prstGeom prst="roundRect">
            <a:avLst>
              <a:gd name="adj" fmla="val 8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4686300" y="663575"/>
            <a:ext cx="1054100" cy="758825"/>
          </a:xfrm>
          <a:prstGeom prst="roundRect">
            <a:avLst>
              <a:gd name="adj" fmla="val 208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4887913" y="871538"/>
            <a:ext cx="3778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PT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6407150" y="1177925"/>
            <a:ext cx="3762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U1</a:t>
            </a:r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5334000" y="2398713"/>
            <a:ext cx="139700" cy="1587"/>
          </a:xfrm>
          <a:prstGeom prst="line">
            <a:avLst/>
          </a:prstGeom>
          <a:noFill/>
          <a:ln w="720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4959350" y="1555750"/>
            <a:ext cx="401638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PO</a:t>
            </a:r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5751513" y="2028825"/>
            <a:ext cx="274637" cy="276225"/>
          </a:xfrm>
          <a:prstGeom prst="roundRect">
            <a:avLst>
              <a:gd name="adj" fmla="val 579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6362700" y="1998663"/>
            <a:ext cx="1147763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Salle De controle</a:t>
            </a:r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5832475" y="1944688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 flipH="1">
            <a:off x="3427413" y="2057400"/>
            <a:ext cx="1223962" cy="1588"/>
          </a:xfrm>
          <a:prstGeom prst="line">
            <a:avLst/>
          </a:prstGeom>
          <a:noFill/>
          <a:ln w="7200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7537450" y="2032000"/>
            <a:ext cx="1149350" cy="612775"/>
          </a:xfrm>
          <a:prstGeom prst="roundRect">
            <a:avLst>
              <a:gd name="adj" fmla="val 255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 flipV="1">
            <a:off x="5545138" y="2522538"/>
            <a:ext cx="423862" cy="6826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5740400" y="2303463"/>
            <a:ext cx="285750" cy="338137"/>
          </a:xfrm>
          <a:prstGeom prst="roundRect">
            <a:avLst>
              <a:gd name="adj" fmla="val 556"/>
            </a:avLst>
          </a:prstGeom>
          <a:solidFill>
            <a:srgbClr val="B2B2B2"/>
          </a:solidFill>
          <a:ln w="108000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4597400" y="2505075"/>
            <a:ext cx="10414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ADministration </a:t>
            </a:r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>
            <a:off x="6026150" y="2168525"/>
            <a:ext cx="398463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7572375" y="601663"/>
            <a:ext cx="139700" cy="147637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7751763" y="1971675"/>
            <a:ext cx="139700" cy="147638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>
            <a:off x="5332413" y="135572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3" name="Text Box 37"/>
          <p:cNvSpPr txBox="1">
            <a:spLocks noChangeArrowheads="1"/>
          </p:cNvSpPr>
          <p:nvPr/>
        </p:nvSpPr>
        <p:spPr bwMode="auto">
          <a:xfrm>
            <a:off x="7789863" y="1336675"/>
            <a:ext cx="3762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U2</a:t>
            </a:r>
          </a:p>
        </p:txBody>
      </p:sp>
      <p:sp>
        <p:nvSpPr>
          <p:cNvPr id="4134" name="Text Box 38"/>
          <p:cNvSpPr txBox="1">
            <a:spLocks noChangeArrowheads="1"/>
          </p:cNvSpPr>
          <p:nvPr/>
        </p:nvSpPr>
        <p:spPr bwMode="auto">
          <a:xfrm>
            <a:off x="7704138" y="714375"/>
            <a:ext cx="417512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DM</a:t>
            </a:r>
          </a:p>
        </p:txBody>
      </p:sp>
      <p:sp>
        <p:nvSpPr>
          <p:cNvPr id="4135" name="AutoShape 39"/>
          <p:cNvSpPr>
            <a:spLocks noChangeArrowheads="1"/>
          </p:cNvSpPr>
          <p:nvPr/>
        </p:nvSpPr>
        <p:spPr bwMode="auto">
          <a:xfrm>
            <a:off x="5980113" y="2400300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36" name="Text Box 40"/>
          <p:cNvSpPr txBox="1">
            <a:spLocks noChangeArrowheads="1"/>
          </p:cNvSpPr>
          <p:nvPr/>
        </p:nvSpPr>
        <p:spPr bwMode="auto">
          <a:xfrm>
            <a:off x="5291138" y="1803400"/>
            <a:ext cx="260350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Li</a:t>
            </a:r>
          </a:p>
        </p:txBody>
      </p:sp>
      <p:sp>
        <p:nvSpPr>
          <p:cNvPr id="4137" name="Text Box 41"/>
          <p:cNvSpPr txBox="1">
            <a:spLocks noChangeArrowheads="1"/>
          </p:cNvSpPr>
          <p:nvPr/>
        </p:nvSpPr>
        <p:spPr bwMode="auto">
          <a:xfrm>
            <a:off x="6048375" y="723900"/>
            <a:ext cx="300038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Fe</a:t>
            </a:r>
          </a:p>
        </p:txBody>
      </p:sp>
      <p:sp>
        <p:nvSpPr>
          <p:cNvPr id="4138" name="Text Box 42"/>
          <p:cNvSpPr txBox="1">
            <a:spLocks noChangeArrowheads="1"/>
          </p:cNvSpPr>
          <p:nvPr/>
        </p:nvSpPr>
        <p:spPr bwMode="auto">
          <a:xfrm>
            <a:off x="5332413" y="1504950"/>
            <a:ext cx="3095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Na</a:t>
            </a:r>
          </a:p>
        </p:txBody>
      </p:sp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6051550" y="2368550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Rb</a:t>
            </a:r>
          </a:p>
        </p:txBody>
      </p:sp>
      <p:sp>
        <p:nvSpPr>
          <p:cNvPr id="4140" name="Text Box 44"/>
          <p:cNvSpPr txBox="1">
            <a:spLocks noChangeArrowheads="1"/>
          </p:cNvSpPr>
          <p:nvPr/>
        </p:nvSpPr>
        <p:spPr bwMode="auto">
          <a:xfrm>
            <a:off x="5403850" y="712788"/>
            <a:ext cx="30638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Cs</a:t>
            </a:r>
          </a:p>
        </p:txBody>
      </p:sp>
      <p:sp>
        <p:nvSpPr>
          <p:cNvPr id="4141" name="Text Box 45"/>
          <p:cNvSpPr txBox="1">
            <a:spLocks noChangeArrowheads="1"/>
          </p:cNvSpPr>
          <p:nvPr/>
        </p:nvSpPr>
        <p:spPr bwMode="auto">
          <a:xfrm>
            <a:off x="6796088" y="739775"/>
            <a:ext cx="322262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Mn</a:t>
            </a:r>
          </a:p>
        </p:txBody>
      </p:sp>
      <p:sp>
        <p:nvSpPr>
          <p:cNvPr id="4142" name="Text Box 46"/>
          <p:cNvSpPr txBox="1">
            <a:spLocks noChangeArrowheads="1"/>
          </p:cNvSpPr>
          <p:nvPr/>
        </p:nvSpPr>
        <p:spPr bwMode="auto">
          <a:xfrm>
            <a:off x="7191375" y="1316038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De</a:t>
            </a:r>
          </a:p>
        </p:txBody>
      </p:sp>
      <p:sp>
        <p:nvSpPr>
          <p:cNvPr id="4143" name="Oval 47"/>
          <p:cNvSpPr>
            <a:spLocks noChangeArrowheads="1"/>
          </p:cNvSpPr>
          <p:nvPr/>
        </p:nvSpPr>
        <p:spPr bwMode="auto">
          <a:xfrm>
            <a:off x="8491538" y="788988"/>
            <a:ext cx="147637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4" name="Text Box 48"/>
          <p:cNvSpPr txBox="1">
            <a:spLocks noChangeArrowheads="1"/>
          </p:cNvSpPr>
          <p:nvPr/>
        </p:nvSpPr>
        <p:spPr bwMode="auto">
          <a:xfrm>
            <a:off x="8269288" y="850900"/>
            <a:ext cx="28257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Ar</a:t>
            </a:r>
          </a:p>
        </p:txBody>
      </p:sp>
      <p:sp>
        <p:nvSpPr>
          <p:cNvPr id="4145" name="Oval 49"/>
          <p:cNvSpPr>
            <a:spLocks noChangeArrowheads="1"/>
          </p:cNvSpPr>
          <p:nvPr/>
        </p:nvSpPr>
        <p:spPr bwMode="auto">
          <a:xfrm>
            <a:off x="7915275" y="2301875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6" name="Oval 50"/>
          <p:cNvSpPr>
            <a:spLocks noChangeArrowheads="1"/>
          </p:cNvSpPr>
          <p:nvPr/>
        </p:nvSpPr>
        <p:spPr bwMode="auto">
          <a:xfrm>
            <a:off x="7916863" y="2301875"/>
            <a:ext cx="147637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7" name="Text Box 51"/>
          <p:cNvSpPr txBox="1">
            <a:spLocks noChangeArrowheads="1"/>
          </p:cNvSpPr>
          <p:nvPr/>
        </p:nvSpPr>
        <p:spPr bwMode="auto">
          <a:xfrm>
            <a:off x="7693025" y="2363788"/>
            <a:ext cx="28257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Kr</a:t>
            </a:r>
          </a:p>
        </p:txBody>
      </p:sp>
      <p:sp>
        <p:nvSpPr>
          <p:cNvPr id="4148" name="AutoShape 52"/>
          <p:cNvSpPr>
            <a:spLocks noChangeArrowheads="1"/>
          </p:cNvSpPr>
          <p:nvPr/>
        </p:nvSpPr>
        <p:spPr bwMode="auto">
          <a:xfrm>
            <a:off x="5688013" y="2089150"/>
            <a:ext cx="139700" cy="147638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49" name="Oval 53"/>
          <p:cNvSpPr>
            <a:spLocks noChangeArrowheads="1"/>
          </p:cNvSpPr>
          <p:nvPr/>
        </p:nvSpPr>
        <p:spPr bwMode="auto">
          <a:xfrm>
            <a:off x="4978400" y="2062163"/>
            <a:ext cx="147638" cy="147637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0" name="Text Box 54"/>
          <p:cNvSpPr txBox="1">
            <a:spLocks noChangeArrowheads="1"/>
          </p:cNvSpPr>
          <p:nvPr/>
        </p:nvSpPr>
        <p:spPr bwMode="auto">
          <a:xfrm>
            <a:off x="4972050" y="2173288"/>
            <a:ext cx="30956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CC"/>
                </a:solidFill>
              </a:rPr>
              <a:t>Rn</a:t>
            </a:r>
          </a:p>
        </p:txBody>
      </p:sp>
      <p:sp>
        <p:nvSpPr>
          <p:cNvPr id="4151" name="Oval 55"/>
          <p:cNvSpPr>
            <a:spLocks noChangeArrowheads="1"/>
          </p:cNvSpPr>
          <p:nvPr/>
        </p:nvSpPr>
        <p:spPr bwMode="auto">
          <a:xfrm>
            <a:off x="3425825" y="1774825"/>
            <a:ext cx="147638" cy="147638"/>
          </a:xfrm>
          <a:prstGeom prst="ellipse">
            <a:avLst/>
          </a:prstGeom>
          <a:solidFill>
            <a:srgbClr val="660066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2" name="Text Box 56"/>
          <p:cNvSpPr txBox="1">
            <a:spLocks noChangeArrowheads="1"/>
          </p:cNvSpPr>
          <p:nvPr/>
        </p:nvSpPr>
        <p:spPr bwMode="auto">
          <a:xfrm>
            <a:off x="3594100" y="1735138"/>
            <a:ext cx="887413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caméra externe</a:t>
            </a:r>
          </a:p>
        </p:txBody>
      </p:sp>
      <p:sp>
        <p:nvSpPr>
          <p:cNvPr id="4153" name="Text Box 57"/>
          <p:cNvSpPr txBox="1">
            <a:spLocks noChangeArrowheads="1"/>
          </p:cNvSpPr>
          <p:nvPr/>
        </p:nvSpPr>
        <p:spPr bwMode="auto">
          <a:xfrm>
            <a:off x="3732213" y="333375"/>
            <a:ext cx="14700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/>
              <a:t>Parkings employés</a:t>
            </a:r>
          </a:p>
        </p:txBody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5402263" y="4070350"/>
            <a:ext cx="1128712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dirty="0" err="1"/>
              <a:t>M</a:t>
            </a:r>
            <a:r>
              <a:rPr lang="fr-FR" dirty="0" err="1" smtClean="0"/>
              <a:t>orrocoy</a:t>
            </a:r>
            <a:endParaRPr lang="fr-FR" dirty="0"/>
          </a:p>
        </p:txBody>
      </p:sp>
      <p:sp>
        <p:nvSpPr>
          <p:cNvPr id="4155" name="AutoShape 59"/>
          <p:cNvSpPr>
            <a:spLocks noChangeArrowheads="1"/>
          </p:cNvSpPr>
          <p:nvPr/>
        </p:nvSpPr>
        <p:spPr bwMode="auto">
          <a:xfrm>
            <a:off x="5332413" y="600075"/>
            <a:ext cx="139700" cy="147638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6" name="AutoShape 60"/>
          <p:cNvSpPr>
            <a:spLocks noChangeArrowheads="1"/>
          </p:cNvSpPr>
          <p:nvPr/>
        </p:nvSpPr>
        <p:spPr bwMode="auto">
          <a:xfrm>
            <a:off x="6196013" y="6016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7" name="AutoShape 61"/>
          <p:cNvSpPr>
            <a:spLocks noChangeArrowheads="1"/>
          </p:cNvSpPr>
          <p:nvPr/>
        </p:nvSpPr>
        <p:spPr bwMode="auto">
          <a:xfrm>
            <a:off x="6916738" y="601663"/>
            <a:ext cx="139700" cy="147637"/>
          </a:xfrm>
          <a:prstGeom prst="diamond">
            <a:avLst/>
          </a:prstGeom>
          <a:solidFill>
            <a:srgbClr val="FFFFFF"/>
          </a:solidFill>
          <a:ln w="18000" cap="flat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8" name="AutoShape 62"/>
          <p:cNvSpPr>
            <a:spLocks noChangeArrowheads="1"/>
          </p:cNvSpPr>
          <p:nvPr/>
        </p:nvSpPr>
        <p:spPr bwMode="auto">
          <a:xfrm>
            <a:off x="7464425" y="1358900"/>
            <a:ext cx="139700" cy="147638"/>
          </a:xfrm>
          <a:prstGeom prst="diamond">
            <a:avLst/>
          </a:prstGeom>
          <a:solidFill>
            <a:srgbClr val="1C1C1C"/>
          </a:solidFill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4159" name="Text Box 63"/>
          <p:cNvSpPr txBox="1">
            <a:spLocks noChangeArrowheads="1"/>
          </p:cNvSpPr>
          <p:nvPr/>
        </p:nvSpPr>
        <p:spPr bwMode="auto">
          <a:xfrm>
            <a:off x="8077200" y="2128838"/>
            <a:ext cx="2825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5584" rIns="90000" bIns="45000"/>
          <a:lstStyle/>
          <a:p>
            <a:r>
              <a:rPr lang="fr-FR" sz="120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4160" name="Text Box 64"/>
          <p:cNvSpPr txBox="1">
            <a:spLocks noChangeArrowheads="1"/>
          </p:cNvSpPr>
          <p:nvPr/>
        </p:nvSpPr>
        <p:spPr bwMode="auto">
          <a:xfrm>
            <a:off x="4862513" y="1087438"/>
            <a:ext cx="4064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(60)</a:t>
            </a:r>
          </a:p>
        </p:txBody>
      </p:sp>
      <p:sp>
        <p:nvSpPr>
          <p:cNvPr id="4161" name="Text Box 65"/>
          <p:cNvSpPr txBox="1">
            <a:spLocks noChangeArrowheads="1"/>
          </p:cNvSpPr>
          <p:nvPr/>
        </p:nvSpPr>
        <p:spPr bwMode="auto">
          <a:xfrm>
            <a:off x="4970463" y="1735138"/>
            <a:ext cx="4064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(60)</a:t>
            </a:r>
          </a:p>
        </p:txBody>
      </p:sp>
      <p:sp>
        <p:nvSpPr>
          <p:cNvPr id="4162" name="Text Box 66"/>
          <p:cNvSpPr txBox="1">
            <a:spLocks noChangeArrowheads="1"/>
          </p:cNvSpPr>
          <p:nvPr/>
        </p:nvSpPr>
        <p:spPr bwMode="auto">
          <a:xfrm>
            <a:off x="8148638" y="2339975"/>
            <a:ext cx="336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(2)</a:t>
            </a:r>
          </a:p>
        </p:txBody>
      </p:sp>
      <p:sp>
        <p:nvSpPr>
          <p:cNvPr id="4163" name="Text Box 67"/>
          <p:cNvSpPr txBox="1">
            <a:spLocks noChangeArrowheads="1"/>
          </p:cNvSpPr>
          <p:nvPr/>
        </p:nvSpPr>
        <p:spPr bwMode="auto">
          <a:xfrm>
            <a:off x="7775575" y="863600"/>
            <a:ext cx="336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(5)</a:t>
            </a:r>
          </a:p>
        </p:txBody>
      </p:sp>
      <p:sp>
        <p:nvSpPr>
          <p:cNvPr id="4164" name="Text Box 68"/>
          <p:cNvSpPr txBox="1">
            <a:spLocks noChangeArrowheads="1"/>
          </p:cNvSpPr>
          <p:nvPr/>
        </p:nvSpPr>
        <p:spPr bwMode="auto">
          <a:xfrm>
            <a:off x="6356350" y="1357313"/>
            <a:ext cx="477838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000"/>
              <a:t>(500)</a:t>
            </a:r>
          </a:p>
        </p:txBody>
      </p:sp>
      <p:sp>
        <p:nvSpPr>
          <p:cNvPr id="4165" name="Text Box 69"/>
          <p:cNvSpPr txBox="1">
            <a:spLocks noChangeArrowheads="1"/>
          </p:cNvSpPr>
          <p:nvPr/>
        </p:nvSpPr>
        <p:spPr bwMode="auto">
          <a:xfrm>
            <a:off x="7800975" y="1497013"/>
            <a:ext cx="4064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(10)</a:t>
            </a:r>
          </a:p>
        </p:txBody>
      </p:sp>
      <p:sp>
        <p:nvSpPr>
          <p:cNvPr id="4166" name="Text Box 70"/>
          <p:cNvSpPr txBox="1">
            <a:spLocks noChangeArrowheads="1"/>
          </p:cNvSpPr>
          <p:nvPr/>
        </p:nvSpPr>
        <p:spPr bwMode="auto">
          <a:xfrm>
            <a:off x="5688013" y="2362200"/>
            <a:ext cx="40640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(20)</a:t>
            </a:r>
          </a:p>
        </p:txBody>
      </p:sp>
      <p:sp>
        <p:nvSpPr>
          <p:cNvPr id="4167" name="Text Box 71"/>
          <p:cNvSpPr txBox="1">
            <a:spLocks noChangeArrowheads="1"/>
          </p:cNvSpPr>
          <p:nvPr/>
        </p:nvSpPr>
        <p:spPr bwMode="auto">
          <a:xfrm>
            <a:off x="5738813" y="2060575"/>
            <a:ext cx="336550" cy="23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3820" rIns="90000" bIns="45000"/>
          <a:lstStyle/>
          <a:p>
            <a:r>
              <a:rPr lang="fr-FR" sz="1000">
                <a:solidFill>
                  <a:srgbClr val="000000"/>
                </a:solidFill>
              </a:rPr>
              <a:t>(4)</a:t>
            </a:r>
          </a:p>
        </p:txBody>
      </p:sp>
      <p:sp>
        <p:nvSpPr>
          <p:cNvPr id="4168" name="Text Box 72"/>
          <p:cNvSpPr txBox="1">
            <a:spLocks noChangeArrowheads="1"/>
          </p:cNvSpPr>
          <p:nvPr/>
        </p:nvSpPr>
        <p:spPr bwMode="auto">
          <a:xfrm>
            <a:off x="7480300" y="415925"/>
            <a:ext cx="309563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Cd</a:t>
            </a:r>
          </a:p>
        </p:txBody>
      </p:sp>
      <p:sp>
        <p:nvSpPr>
          <p:cNvPr id="4169" name="Text Box 73"/>
          <p:cNvSpPr txBox="1">
            <a:spLocks noChangeArrowheads="1"/>
          </p:cNvSpPr>
          <p:nvPr/>
        </p:nvSpPr>
        <p:spPr bwMode="auto">
          <a:xfrm>
            <a:off x="7804150" y="1820863"/>
            <a:ext cx="306388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/>
          <a:p>
            <a:r>
              <a:rPr lang="fr-FR" sz="800">
                <a:solidFill>
                  <a:srgbClr val="000000"/>
                </a:solidFill>
              </a:rPr>
              <a:t>Cs</a:t>
            </a:r>
          </a:p>
        </p:txBody>
      </p:sp>
      <p:sp>
        <p:nvSpPr>
          <p:cNvPr id="4170" name="Text Box 74"/>
          <p:cNvSpPr txBox="1">
            <a:spLocks noChangeArrowheads="1"/>
          </p:cNvSpPr>
          <p:nvPr/>
        </p:nvSpPr>
        <p:spPr bwMode="auto">
          <a:xfrm>
            <a:off x="8148638" y="1320800"/>
            <a:ext cx="2794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1" name="Text Box 75"/>
          <p:cNvSpPr txBox="1">
            <a:spLocks noChangeArrowheads="1"/>
          </p:cNvSpPr>
          <p:nvPr/>
        </p:nvSpPr>
        <p:spPr bwMode="auto">
          <a:xfrm>
            <a:off x="6745288" y="1176338"/>
            <a:ext cx="2794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2" name="Text Box 76"/>
          <p:cNvSpPr txBox="1">
            <a:spLocks noChangeArrowheads="1"/>
          </p:cNvSpPr>
          <p:nvPr/>
        </p:nvSpPr>
        <p:spPr bwMode="auto">
          <a:xfrm>
            <a:off x="8221663" y="2149475"/>
            <a:ext cx="2794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3" name="Text Box 77"/>
          <p:cNvSpPr txBox="1">
            <a:spLocks noChangeArrowheads="1"/>
          </p:cNvSpPr>
          <p:nvPr/>
        </p:nvSpPr>
        <p:spPr bwMode="auto">
          <a:xfrm>
            <a:off x="3325813" y="1141413"/>
            <a:ext cx="2794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FF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2640" rIns="90000" bIns="45000"/>
          <a:lstStyle/>
          <a:p>
            <a:r>
              <a:rPr lang="fr-FR" sz="2000">
                <a:solidFill>
                  <a:srgbClr val="FF6600"/>
                </a:solidFill>
              </a:rPr>
              <a:t>*</a:t>
            </a:r>
          </a:p>
        </p:txBody>
      </p:sp>
      <p:sp>
        <p:nvSpPr>
          <p:cNvPr id="4174" name="Text Box 78"/>
          <p:cNvSpPr txBox="1">
            <a:spLocks noChangeArrowheads="1"/>
          </p:cNvSpPr>
          <p:nvPr/>
        </p:nvSpPr>
        <p:spPr bwMode="auto">
          <a:xfrm>
            <a:off x="3522663" y="1195388"/>
            <a:ext cx="5429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zone  IL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870075" y="4452938"/>
            <a:ext cx="698500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fr-FR" sz="2800" b="1" i="1">
                <a:solidFill>
                  <a:srgbClr val="E6E6FF"/>
                </a:solidFill>
                <a:latin typeface="Meiryo UI" charset="0"/>
              </a:rPr>
              <a:t> </a:t>
            </a:r>
            <a:br>
              <a:rPr lang="fr-FR" sz="2800" b="1" i="1">
                <a:solidFill>
                  <a:srgbClr val="E6E6FF"/>
                </a:solidFill>
                <a:latin typeface="Meiryo UI" charset="0"/>
              </a:rPr>
            </a:br>
            <a:r>
              <a:rPr lang="fr-FR" sz="1500" b="1" i="1">
                <a:solidFill>
                  <a:srgbClr val="E6E6FF"/>
                </a:solidFill>
                <a:latin typeface="Meiryo UI" charset="0"/>
              </a:rPr>
              <a:t>2015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61938"/>
            <a:ext cx="4238625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1203325"/>
            <a:ext cx="1106488" cy="110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31763" y="119063"/>
            <a:ext cx="1366837" cy="9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pPr>
              <a:lnSpc>
                <a:spcPct val="111000"/>
              </a:lnSpc>
            </a:pPr>
            <a:r>
              <a:rPr lang="fr-FR" sz="3600" b="1" i="1" dirty="0" smtClean="0">
                <a:solidFill>
                  <a:srgbClr val="E6E6FF"/>
                </a:solidFill>
                <a:latin typeface="Meiryo UI" charset="0"/>
              </a:rPr>
              <a:t>RIO</a:t>
            </a:r>
            <a:r>
              <a:rPr lang="fr-FR" sz="2800" b="1" i="1" dirty="0">
                <a:solidFill>
                  <a:srgbClr val="E6E6FF"/>
                </a:solidFill>
                <a:latin typeface="Meiryo UI" charset="0"/>
              </a:rPr>
              <a:t/>
            </a:r>
            <a:br>
              <a:rPr lang="fr-FR" sz="2800" b="1" i="1" dirty="0">
                <a:solidFill>
                  <a:srgbClr val="E6E6FF"/>
                </a:solidFill>
                <a:latin typeface="Meiryo UI" charset="0"/>
              </a:rPr>
            </a:br>
            <a:r>
              <a:rPr lang="fr-FR" sz="1500" b="1" i="1" dirty="0">
                <a:solidFill>
                  <a:srgbClr val="E6E6FF"/>
                </a:solidFill>
                <a:latin typeface="Meiryo UI" charset="0"/>
              </a:rPr>
              <a:t> </a:t>
            </a:r>
            <a:r>
              <a:rPr lang="fr-FR" sz="1500" b="1" i="1" dirty="0" smtClean="0">
                <a:solidFill>
                  <a:srgbClr val="E6E6FF"/>
                </a:solidFill>
                <a:latin typeface="Meiryo UI" charset="0"/>
              </a:rPr>
              <a:t>2016</a:t>
            </a:r>
            <a:endParaRPr lang="fr-FR" sz="1500" b="1" i="1" dirty="0">
              <a:solidFill>
                <a:srgbClr val="E6E6FF"/>
              </a:solidFill>
              <a:latin typeface="Meiryo UI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236788" y="304800"/>
            <a:ext cx="2141537" cy="5476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 dirty="0"/>
              <a:t>VIRGINIE-MARIS-P283728746----------------</a:t>
            </a:r>
          </a:p>
          <a:p>
            <a:r>
              <a:rPr lang="fr-FR" sz="800" dirty="0" smtClean="0"/>
              <a:t>TRIPLEJUMP-</a:t>
            </a:r>
            <a:r>
              <a:rPr lang="fr-FR" sz="800" dirty="0"/>
              <a:t>B12---------------------------------------</a:t>
            </a:r>
          </a:p>
          <a:p>
            <a:r>
              <a:rPr lang="fr-FR" sz="800" dirty="0" smtClean="0"/>
              <a:t>2016-08-</a:t>
            </a:r>
            <a:r>
              <a:rPr lang="fr-FR" sz="800" dirty="0"/>
              <a:t>16 ---11:00-18:00-----------------------</a:t>
            </a:r>
          </a:p>
          <a:p>
            <a:r>
              <a:rPr lang="fr-FR" sz="800" dirty="0" smtClean="0"/>
              <a:t>NILTON-SANTOS-</a:t>
            </a:r>
            <a:r>
              <a:rPr lang="fr-FR" sz="800" dirty="0"/>
              <a:t>OUEST-F23------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1639888" y="2106613"/>
            <a:ext cx="169862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911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600"/>
              <a:t>879277246472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87325" y="2803525"/>
            <a:ext cx="4043363" cy="169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2056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800"/>
              <a:t>&lt;sales transaction="8JH8HHDNKHJA7887787"  items="145" date="20141226"&gt;</a:t>
            </a:r>
          </a:p>
          <a:p>
            <a:r>
              <a:rPr lang="fr-FR" sz="800"/>
              <a:t>  &lt;sale&gt;</a:t>
            </a:r>
          </a:p>
          <a:p>
            <a:r>
              <a:rPr lang="fr-FR" sz="800"/>
              <a:t>    &lt;firstName&gt;Virginie&lt;/firstName&gt;</a:t>
            </a:r>
          </a:p>
          <a:p>
            <a:r>
              <a:rPr lang="fr-FR" sz="800"/>
              <a:t>    &lt;lastName&gt;Maris&lt;/lastName&gt;</a:t>
            </a:r>
          </a:p>
          <a:p>
            <a:r>
              <a:rPr lang="fr-FR" sz="800"/>
              <a:t>    &lt;nationalId&gt;P283728746&lt;/nationalId&gt;</a:t>
            </a:r>
          </a:p>
          <a:p>
            <a:r>
              <a:rPr lang="fr-FR" sz="800"/>
              <a:t>    &lt;tickets type='internet' vendor='ticket4all.com' vendorid='4528'&gt;</a:t>
            </a:r>
          </a:p>
          <a:p>
            <a:r>
              <a:rPr lang="fr-FR" sz="800"/>
              <a:t>        &lt;ticket id='879277246472''&gt;</a:t>
            </a:r>
          </a:p>
          <a:p>
            <a:r>
              <a:rPr lang="fr-FR" sz="800"/>
              <a:t>            &lt;product&gt;Hockey B12&lt;/product&gt;</a:t>
            </a:r>
          </a:p>
          <a:p>
            <a:r>
              <a:rPr lang="fr-FR" sz="800"/>
              <a:t>            &lt;period start='20150116T1100-0430' end='20150116T1800-0430/&gt;</a:t>
            </a:r>
          </a:p>
          <a:p>
            <a:r>
              <a:rPr lang="fr-FR" sz="800"/>
              <a:t>            &lt;qrcode&gt;UDH2846DHSQJ3JF ... GS73Z84DFHDFGSHSDG3657D&lt;/qrcode&gt;</a:t>
            </a:r>
          </a:p>
          <a:p>
            <a:r>
              <a:rPr lang="fr-FR" sz="800"/>
              <a:t>            &lt;price amount="28" money="EUR"/&gt;</a:t>
            </a:r>
          </a:p>
          <a:p>
            <a:r>
              <a:rPr lang="fr-FR" sz="800"/>
              <a:t>            &lt;seat&gt;T23&lt;/seat&gt;</a:t>
            </a:r>
          </a:p>
          <a:p>
            <a:r>
              <a:rPr lang="fr-FR" sz="800"/>
              <a:t>            ...</a:t>
            </a:r>
          </a:p>
          <a:p>
            <a:r>
              <a:rPr lang="fr-FR" sz="800"/>
              <a:t>  ...     </a:t>
            </a:r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75" y="114300"/>
            <a:ext cx="1771650" cy="238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4830763" y="2622550"/>
            <a:ext cx="540861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558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 sz="1200" dirty="0"/>
              <a:t>http://</a:t>
            </a:r>
            <a:r>
              <a:rPr lang="fr-FR" sz="1200" dirty="0" err="1"/>
              <a:t>www.archiexpo.com</a:t>
            </a:r>
            <a:r>
              <a:rPr lang="fr-FR" sz="1200" dirty="0"/>
              <a:t>/</a:t>
            </a:r>
            <a:r>
              <a:rPr lang="fr-FR" sz="1200" dirty="0" err="1"/>
              <a:t>prod</a:t>
            </a:r>
            <a:r>
              <a:rPr lang="fr-FR" sz="1200" dirty="0"/>
              <a:t>/</a:t>
            </a:r>
            <a:r>
              <a:rPr lang="fr-FR" sz="1200" dirty="0" err="1"/>
              <a:t>alluser</a:t>
            </a:r>
            <a:r>
              <a:rPr lang="fr-FR" sz="1200" dirty="0"/>
              <a:t>-industrie/sliding-doors-commercial-buildings-security-automatic-52110-624140.html#product-item_142100</a:t>
            </a:r>
          </a:p>
        </p:txBody>
      </p:sp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4" t="4515" r="7593" b="32079"/>
          <a:stretch>
            <a:fillRect/>
          </a:stretch>
        </p:blipFill>
        <p:spPr bwMode="auto">
          <a:xfrm>
            <a:off x="4924425" y="3162300"/>
            <a:ext cx="40386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4014" t="4515" r="7593" b="3207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2943225" y="5703888"/>
            <a:ext cx="6913563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Microsoft YaHei" charset="0"/>
              </a:defRPr>
            </a:lvl9pPr>
          </a:lstStyle>
          <a:p>
            <a:r>
              <a:rPr lang="fr-FR"/>
              <a:t>http://www.tbcconsoles.com/gallery.aspx?galleryid=3#.VLAvlytjV8E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yberBatiment-3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ＭＳ Ｐゴシック"/>
        <a:cs typeface="Microsoft YaHei"/>
      </a:majorFont>
      <a:minorFont>
        <a:latin typeface="Arial"/>
        <a:ea typeface="ＭＳ Ｐゴシック"/>
        <a:cs typeface="Microsoft YaHei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ＭＳ Ｐゴシック" charset="0"/>
            <a:cs typeface="Microsoft YaHei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CyberBatiment-3.pot</Template>
  <TotalTime>2768</TotalTime>
  <Words>546</Words>
  <Application>Microsoft Macintosh PowerPoint</Application>
  <PresentationFormat>Personnalisé</PresentationFormat>
  <Paragraphs>159</Paragraphs>
  <Slides>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CyberBatiment-3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Jean-Marie Favre</dc:creator>
  <cp:keywords/>
  <dc:description/>
  <cp:lastModifiedBy>Cyrille Desmoulins</cp:lastModifiedBy>
  <cp:revision>22</cp:revision>
  <cp:lastPrinted>1601-01-01T00:00:00Z</cp:lastPrinted>
  <dcterms:created xsi:type="dcterms:W3CDTF">2015-01-04T11:56:58Z</dcterms:created>
  <dcterms:modified xsi:type="dcterms:W3CDTF">2016-01-18T13:09:53Z</dcterms:modified>
</cp:coreProperties>
</file>