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5"/>
  </p:sldMasterIdLst>
  <p:notesMasterIdLst>
    <p:notesMasterId r:id="rId25"/>
  </p:notesMasterIdLst>
  <p:sldIdLst>
    <p:sldId id="268" r:id="rId6"/>
    <p:sldId id="282" r:id="rId7"/>
    <p:sldId id="287" r:id="rId8"/>
    <p:sldId id="288" r:id="rId9"/>
    <p:sldId id="283" r:id="rId10"/>
    <p:sldId id="284" r:id="rId11"/>
    <p:sldId id="285" r:id="rId12"/>
    <p:sldId id="293" r:id="rId13"/>
    <p:sldId id="291" r:id="rId14"/>
    <p:sldId id="294" r:id="rId15"/>
    <p:sldId id="295" r:id="rId16"/>
    <p:sldId id="298" r:id="rId17"/>
    <p:sldId id="299" r:id="rId18"/>
    <p:sldId id="300" r:id="rId19"/>
    <p:sldId id="286" r:id="rId20"/>
    <p:sldId id="290" r:id="rId21"/>
    <p:sldId id="289" r:id="rId22"/>
    <p:sldId id="280" r:id="rId23"/>
    <p:sldId id="281" r:id="rId24"/>
  </p:sldIdLst>
  <p:sldSz cx="9144000" cy="6858000" type="screen4x3"/>
  <p:notesSz cx="6881813"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CC33"/>
    <a:srgbClr val="0033CC"/>
    <a:srgbClr val="00FFFF"/>
    <a:srgbClr val="00B0F0"/>
    <a:srgbClr val="C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288" y="4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82913" cy="466725"/>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97313" y="0"/>
            <a:ext cx="2982912" cy="466725"/>
          </a:xfrm>
          <a:prstGeom prst="rect">
            <a:avLst/>
          </a:prstGeom>
        </p:spPr>
        <p:txBody>
          <a:bodyPr vert="horz" lIns="91440" tIns="45720" rIns="91440" bIns="45720" rtlCol="0"/>
          <a:lstStyle>
            <a:lvl1pPr algn="r">
              <a:defRPr sz="1200"/>
            </a:lvl1pPr>
          </a:lstStyle>
          <a:p>
            <a:fld id="{928A8B55-AE02-4DE5-9BDF-95FCD1EF5FE9}" type="datetimeFigureOut">
              <a:rPr lang="en-US" smtClean="0"/>
              <a:t>12/3/2018</a:t>
            </a:fld>
            <a:endParaRPr lang="en-US" dirty="0"/>
          </a:p>
        </p:txBody>
      </p:sp>
      <p:sp>
        <p:nvSpPr>
          <p:cNvPr id="4" name="Slide Image Placeholder 3"/>
          <p:cNvSpPr>
            <a:spLocks noGrp="1" noRot="1" noChangeAspect="1"/>
          </p:cNvSpPr>
          <p:nvPr>
            <p:ph type="sldImg" idx="2"/>
          </p:nvPr>
        </p:nvSpPr>
        <p:spPr>
          <a:xfrm>
            <a:off x="1350963" y="1162050"/>
            <a:ext cx="4181475" cy="31369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8975" y="4473575"/>
            <a:ext cx="5505450" cy="3660775"/>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675"/>
            <a:ext cx="2982913" cy="466725"/>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97313" y="8829675"/>
            <a:ext cx="2982912" cy="466725"/>
          </a:xfrm>
          <a:prstGeom prst="rect">
            <a:avLst/>
          </a:prstGeom>
        </p:spPr>
        <p:txBody>
          <a:bodyPr vert="horz" lIns="91440" tIns="45720" rIns="91440" bIns="45720" rtlCol="0" anchor="b"/>
          <a:lstStyle>
            <a:lvl1pPr algn="r">
              <a:defRPr sz="1200"/>
            </a:lvl1pPr>
          </a:lstStyle>
          <a:p>
            <a:fld id="{7D4AF283-8310-41B5-B850-69CA9035DA22}" type="slidenum">
              <a:rPr lang="en-US" smtClean="0"/>
              <a:t>‹#›</a:t>
            </a:fld>
            <a:endParaRPr lang="en-US" dirty="0"/>
          </a:p>
        </p:txBody>
      </p:sp>
    </p:spTree>
    <p:extLst>
      <p:ext uri="{BB962C8B-B14F-4D97-AF65-F5344CB8AC3E}">
        <p14:creationId xmlns:p14="http://schemas.microsoft.com/office/powerpoint/2010/main" val="658697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5" name="Footer Placeholder 4"/>
          <p:cNvSpPr>
            <a:spLocks noGrp="1"/>
          </p:cNvSpPr>
          <p:nvPr>
            <p:ph type="ftr" sz="quarter" idx="11"/>
          </p:nvPr>
        </p:nvSpPr>
        <p:spPr>
          <a:xfrm>
            <a:off x="3124200" y="6356352"/>
            <a:ext cx="2895600" cy="365125"/>
          </a:xfrm>
          <a:prstGeom prst="rect">
            <a:avLst/>
          </a:prstGeom>
        </p:spPr>
        <p:txBody>
          <a:bodyPr/>
          <a:lstStyle/>
          <a:p>
            <a:endParaRPr lang="en-US" dirty="0">
              <a:solidFill>
                <a:prstClr val="black"/>
              </a:solidFill>
            </a:endParaRPr>
          </a:p>
        </p:txBody>
      </p:sp>
      <p:sp>
        <p:nvSpPr>
          <p:cNvPr id="6" name="Slide Number Placeholder 5"/>
          <p:cNvSpPr>
            <a:spLocks noGrp="1"/>
          </p:cNvSpPr>
          <p:nvPr>
            <p:ph type="sldNum" sz="quarter" idx="12"/>
          </p:nvPr>
        </p:nvSpPr>
        <p:spPr>
          <a:xfrm>
            <a:off x="6553200" y="6356352"/>
            <a:ext cx="2133600" cy="365125"/>
          </a:xfrm>
          <a:prstGeom prst="rect">
            <a:avLst/>
          </a:prstGeom>
        </p:spPr>
        <p:txBody>
          <a:bodyPr/>
          <a:lstStyle/>
          <a:p>
            <a:fld id="{3B86C347-E5EB-4A51-8288-ACE2DB6858F7}" type="slidenum">
              <a:rPr lang="en-US">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val="3385159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600202"/>
            <a:ext cx="82296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7444668" y="6625698"/>
            <a:ext cx="990600" cy="304800"/>
          </a:xfrm>
          <a:prstGeom prst="rect">
            <a:avLst/>
          </a:prstGeom>
        </p:spPr>
        <p:txBody>
          <a:bodyPr/>
          <a:lstStyle/>
          <a:p>
            <a:endParaRPr lang="en-US" dirty="0">
              <a:solidFill>
                <a:prstClr val="black"/>
              </a:solidFill>
            </a:endParaRPr>
          </a:p>
        </p:txBody>
      </p:sp>
      <p:sp>
        <p:nvSpPr>
          <p:cNvPr id="5" name="Footer Placeholder 4"/>
          <p:cNvSpPr>
            <a:spLocks noGrp="1"/>
          </p:cNvSpPr>
          <p:nvPr>
            <p:ph type="ftr" sz="quarter" idx="11"/>
          </p:nvPr>
        </p:nvSpPr>
        <p:spPr>
          <a:xfrm>
            <a:off x="3124200" y="6356352"/>
            <a:ext cx="2895600" cy="365125"/>
          </a:xfrm>
          <a:prstGeom prst="rect">
            <a:avLst/>
          </a:prstGeom>
        </p:spPr>
        <p:txBody>
          <a:bodyPr/>
          <a:lstStyle/>
          <a:p>
            <a:endParaRPr lang="en-US" dirty="0">
              <a:solidFill>
                <a:prstClr val="black"/>
              </a:solidFill>
            </a:endParaRPr>
          </a:p>
        </p:txBody>
      </p:sp>
      <p:sp>
        <p:nvSpPr>
          <p:cNvPr id="6" name="Slide Number Placeholder 5"/>
          <p:cNvSpPr>
            <a:spLocks noGrp="1"/>
          </p:cNvSpPr>
          <p:nvPr>
            <p:ph type="sldNum" sz="quarter" idx="12"/>
          </p:nvPr>
        </p:nvSpPr>
        <p:spPr>
          <a:xfrm>
            <a:off x="6553200" y="6356352"/>
            <a:ext cx="2133600" cy="365125"/>
          </a:xfrm>
          <a:prstGeom prst="rect">
            <a:avLst/>
          </a:prstGeom>
        </p:spPr>
        <p:txBody>
          <a:bodyPr/>
          <a:lstStyle/>
          <a:p>
            <a:fld id="{3B86C347-E5EB-4A51-8288-ACE2DB6858F7}" type="slidenum">
              <a:rPr lang="en-US">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val="1771448136"/>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0"/>
            <a:ext cx="2057400" cy="585152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40"/>
            <a:ext cx="601980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7444668" y="6625698"/>
            <a:ext cx="990600" cy="304800"/>
          </a:xfrm>
          <a:prstGeom prst="rect">
            <a:avLst/>
          </a:prstGeom>
        </p:spPr>
        <p:txBody>
          <a:bodyPr/>
          <a:lstStyle/>
          <a:p>
            <a:endParaRPr lang="en-US" dirty="0">
              <a:solidFill>
                <a:prstClr val="black"/>
              </a:solidFill>
            </a:endParaRPr>
          </a:p>
        </p:txBody>
      </p:sp>
      <p:sp>
        <p:nvSpPr>
          <p:cNvPr id="5" name="Footer Placeholder 4"/>
          <p:cNvSpPr>
            <a:spLocks noGrp="1"/>
          </p:cNvSpPr>
          <p:nvPr>
            <p:ph type="ftr" sz="quarter" idx="11"/>
          </p:nvPr>
        </p:nvSpPr>
        <p:spPr>
          <a:xfrm>
            <a:off x="3124200" y="6356352"/>
            <a:ext cx="2895600" cy="365125"/>
          </a:xfrm>
          <a:prstGeom prst="rect">
            <a:avLst/>
          </a:prstGeom>
        </p:spPr>
        <p:txBody>
          <a:bodyPr/>
          <a:lstStyle/>
          <a:p>
            <a:endParaRPr lang="en-US" dirty="0">
              <a:solidFill>
                <a:prstClr val="black"/>
              </a:solidFill>
            </a:endParaRPr>
          </a:p>
        </p:txBody>
      </p:sp>
      <p:sp>
        <p:nvSpPr>
          <p:cNvPr id="6" name="Slide Number Placeholder 5"/>
          <p:cNvSpPr>
            <a:spLocks noGrp="1"/>
          </p:cNvSpPr>
          <p:nvPr>
            <p:ph type="sldNum" sz="quarter" idx="12"/>
          </p:nvPr>
        </p:nvSpPr>
        <p:spPr>
          <a:xfrm>
            <a:off x="6553200" y="6356352"/>
            <a:ext cx="2133600" cy="365125"/>
          </a:xfrm>
          <a:prstGeom prst="rect">
            <a:avLst/>
          </a:prstGeom>
        </p:spPr>
        <p:txBody>
          <a:bodyPr/>
          <a:lstStyle/>
          <a:p>
            <a:fld id="{3B86C347-E5EB-4A51-8288-ACE2DB6858F7}" type="slidenum">
              <a:rPr lang="en-US">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val="94799385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7200" y="1600202"/>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1"/>
          </p:nvPr>
        </p:nvSpPr>
        <p:spPr>
          <a:xfrm>
            <a:off x="3124200" y="6356352"/>
            <a:ext cx="2895600" cy="365125"/>
          </a:xfrm>
          <a:prstGeom prst="rect">
            <a:avLst/>
          </a:prstGeom>
        </p:spPr>
        <p:txBody>
          <a:bodyPr/>
          <a:lstStyle/>
          <a:p>
            <a:endParaRPr lang="en-US" dirty="0">
              <a:solidFill>
                <a:prstClr val="black"/>
              </a:solidFill>
            </a:endParaRPr>
          </a:p>
        </p:txBody>
      </p:sp>
      <p:sp>
        <p:nvSpPr>
          <p:cNvPr id="6" name="Slide Number Placeholder 5"/>
          <p:cNvSpPr>
            <a:spLocks noGrp="1"/>
          </p:cNvSpPr>
          <p:nvPr>
            <p:ph type="sldNum" sz="quarter" idx="12"/>
          </p:nvPr>
        </p:nvSpPr>
        <p:spPr>
          <a:xfrm>
            <a:off x="8686800" y="6492875"/>
            <a:ext cx="2133600" cy="365125"/>
          </a:xfrm>
          <a:prstGeom prst="rect">
            <a:avLst/>
          </a:prstGeom>
        </p:spPr>
        <p:txBody>
          <a:bodyPr/>
          <a:lstStyle/>
          <a:p>
            <a:fld id="{3B86C347-E5EB-4A51-8288-ACE2DB6858F7}" type="slidenum">
              <a:rPr lang="en-US">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val="36062442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7444668" y="6625698"/>
            <a:ext cx="990600" cy="304800"/>
          </a:xfrm>
          <a:prstGeom prst="rect">
            <a:avLst/>
          </a:prstGeom>
        </p:spPr>
        <p:txBody>
          <a:bodyPr/>
          <a:lstStyle/>
          <a:p>
            <a:endParaRPr lang="en-US" dirty="0">
              <a:solidFill>
                <a:prstClr val="black"/>
              </a:solidFill>
            </a:endParaRPr>
          </a:p>
        </p:txBody>
      </p:sp>
      <p:sp>
        <p:nvSpPr>
          <p:cNvPr id="5" name="Footer Placeholder 4"/>
          <p:cNvSpPr>
            <a:spLocks noGrp="1"/>
          </p:cNvSpPr>
          <p:nvPr>
            <p:ph type="ftr" sz="quarter" idx="11"/>
          </p:nvPr>
        </p:nvSpPr>
        <p:spPr>
          <a:xfrm>
            <a:off x="3124200" y="6356352"/>
            <a:ext cx="2895600" cy="365125"/>
          </a:xfrm>
          <a:prstGeom prst="rect">
            <a:avLst/>
          </a:prstGeom>
        </p:spPr>
        <p:txBody>
          <a:bodyPr/>
          <a:lstStyle/>
          <a:p>
            <a:endParaRPr lang="en-US" dirty="0">
              <a:solidFill>
                <a:prstClr val="black"/>
              </a:solidFill>
            </a:endParaRPr>
          </a:p>
        </p:txBody>
      </p:sp>
      <p:sp>
        <p:nvSpPr>
          <p:cNvPr id="6" name="Slide Number Placeholder 5"/>
          <p:cNvSpPr>
            <a:spLocks noGrp="1"/>
          </p:cNvSpPr>
          <p:nvPr>
            <p:ph type="sldNum" sz="quarter" idx="12"/>
          </p:nvPr>
        </p:nvSpPr>
        <p:spPr>
          <a:xfrm>
            <a:off x="6553200" y="6356352"/>
            <a:ext cx="2133600" cy="365125"/>
          </a:xfrm>
          <a:prstGeom prst="rect">
            <a:avLst/>
          </a:prstGeom>
        </p:spPr>
        <p:txBody>
          <a:bodyPr/>
          <a:lstStyle/>
          <a:p>
            <a:fld id="{3B86C347-E5EB-4A51-8288-ACE2DB6858F7}" type="slidenum">
              <a:rPr lang="en-US">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val="139944959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2"/>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2"/>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7444668" y="6625698"/>
            <a:ext cx="990600" cy="304800"/>
          </a:xfrm>
          <a:prstGeom prst="rect">
            <a:avLst/>
          </a:prstGeom>
        </p:spPr>
        <p:txBody>
          <a:bodyPr/>
          <a:lstStyle/>
          <a:p>
            <a:endParaRPr lang="en-US" dirty="0">
              <a:solidFill>
                <a:prstClr val="black"/>
              </a:solidFill>
            </a:endParaRPr>
          </a:p>
        </p:txBody>
      </p:sp>
      <p:sp>
        <p:nvSpPr>
          <p:cNvPr id="6" name="Footer Placeholder 5"/>
          <p:cNvSpPr>
            <a:spLocks noGrp="1"/>
          </p:cNvSpPr>
          <p:nvPr>
            <p:ph type="ftr" sz="quarter" idx="11"/>
          </p:nvPr>
        </p:nvSpPr>
        <p:spPr>
          <a:xfrm>
            <a:off x="3124200" y="6356352"/>
            <a:ext cx="2895600" cy="365125"/>
          </a:xfrm>
          <a:prstGeom prst="rect">
            <a:avLst/>
          </a:prstGeom>
        </p:spPr>
        <p:txBody>
          <a:bodyPr/>
          <a:lstStyle/>
          <a:p>
            <a:endParaRPr lang="en-US" dirty="0">
              <a:solidFill>
                <a:prstClr val="black"/>
              </a:solidFill>
            </a:endParaRPr>
          </a:p>
        </p:txBody>
      </p:sp>
      <p:sp>
        <p:nvSpPr>
          <p:cNvPr id="7" name="Slide Number Placeholder 6"/>
          <p:cNvSpPr>
            <a:spLocks noGrp="1"/>
          </p:cNvSpPr>
          <p:nvPr>
            <p:ph type="sldNum" sz="quarter" idx="12"/>
          </p:nvPr>
        </p:nvSpPr>
        <p:spPr>
          <a:xfrm>
            <a:off x="6553200" y="6356352"/>
            <a:ext cx="2133600" cy="365125"/>
          </a:xfrm>
          <a:prstGeom prst="rect">
            <a:avLst/>
          </a:prstGeom>
        </p:spPr>
        <p:txBody>
          <a:bodyPr/>
          <a:lstStyle/>
          <a:p>
            <a:fld id="{3B86C347-E5EB-4A51-8288-ACE2DB6858F7}" type="slidenum">
              <a:rPr lang="en-US">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val="293327601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7444668" y="6625698"/>
            <a:ext cx="990600" cy="304800"/>
          </a:xfrm>
          <a:prstGeom prst="rect">
            <a:avLst/>
          </a:prstGeom>
        </p:spPr>
        <p:txBody>
          <a:bodyPr/>
          <a:lstStyle/>
          <a:p>
            <a:endParaRPr lang="en-US" dirty="0">
              <a:solidFill>
                <a:prstClr val="black"/>
              </a:solidFill>
            </a:endParaRPr>
          </a:p>
        </p:txBody>
      </p:sp>
      <p:sp>
        <p:nvSpPr>
          <p:cNvPr id="8" name="Footer Placeholder 7"/>
          <p:cNvSpPr>
            <a:spLocks noGrp="1"/>
          </p:cNvSpPr>
          <p:nvPr>
            <p:ph type="ftr" sz="quarter" idx="11"/>
          </p:nvPr>
        </p:nvSpPr>
        <p:spPr>
          <a:xfrm>
            <a:off x="3124200" y="6356352"/>
            <a:ext cx="2895600" cy="365125"/>
          </a:xfrm>
          <a:prstGeom prst="rect">
            <a:avLst/>
          </a:prstGeom>
        </p:spPr>
        <p:txBody>
          <a:bodyPr/>
          <a:lstStyle/>
          <a:p>
            <a:endParaRPr lang="en-US" dirty="0">
              <a:solidFill>
                <a:prstClr val="black"/>
              </a:solidFill>
            </a:endParaRPr>
          </a:p>
        </p:txBody>
      </p:sp>
      <p:sp>
        <p:nvSpPr>
          <p:cNvPr id="9" name="Slide Number Placeholder 8"/>
          <p:cNvSpPr>
            <a:spLocks noGrp="1"/>
          </p:cNvSpPr>
          <p:nvPr>
            <p:ph type="sldNum" sz="quarter" idx="12"/>
          </p:nvPr>
        </p:nvSpPr>
        <p:spPr>
          <a:xfrm>
            <a:off x="6553200" y="6356352"/>
            <a:ext cx="2133600" cy="365125"/>
          </a:xfrm>
          <a:prstGeom prst="rect">
            <a:avLst/>
          </a:prstGeom>
        </p:spPr>
        <p:txBody>
          <a:bodyPr/>
          <a:lstStyle/>
          <a:p>
            <a:fld id="{3B86C347-E5EB-4A51-8288-ACE2DB6858F7}" type="slidenum">
              <a:rPr lang="en-US">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val="338252529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7444668" y="6625698"/>
            <a:ext cx="990600" cy="304800"/>
          </a:xfrm>
          <a:prstGeom prst="rect">
            <a:avLst/>
          </a:prstGeom>
        </p:spPr>
        <p:txBody>
          <a:bodyPr/>
          <a:lstStyle/>
          <a:p>
            <a:endParaRPr lang="en-US" dirty="0">
              <a:solidFill>
                <a:prstClr val="black"/>
              </a:solidFill>
            </a:endParaRPr>
          </a:p>
        </p:txBody>
      </p:sp>
      <p:sp>
        <p:nvSpPr>
          <p:cNvPr id="4" name="Footer Placeholder 3"/>
          <p:cNvSpPr>
            <a:spLocks noGrp="1"/>
          </p:cNvSpPr>
          <p:nvPr>
            <p:ph type="ftr" sz="quarter" idx="11"/>
          </p:nvPr>
        </p:nvSpPr>
        <p:spPr>
          <a:xfrm>
            <a:off x="3124200" y="6356352"/>
            <a:ext cx="2895600" cy="365125"/>
          </a:xfrm>
          <a:prstGeom prst="rect">
            <a:avLst/>
          </a:prstGeom>
        </p:spPr>
        <p:txBody>
          <a:bodyPr/>
          <a:lstStyle/>
          <a:p>
            <a:endParaRPr lang="en-US" dirty="0">
              <a:solidFill>
                <a:prstClr val="black"/>
              </a:solidFill>
            </a:endParaRPr>
          </a:p>
        </p:txBody>
      </p:sp>
      <p:sp>
        <p:nvSpPr>
          <p:cNvPr id="5" name="Slide Number Placeholder 4"/>
          <p:cNvSpPr>
            <a:spLocks noGrp="1"/>
          </p:cNvSpPr>
          <p:nvPr>
            <p:ph type="sldNum" sz="quarter" idx="12"/>
          </p:nvPr>
        </p:nvSpPr>
        <p:spPr>
          <a:xfrm>
            <a:off x="6553200" y="6356352"/>
            <a:ext cx="2133600" cy="365125"/>
          </a:xfrm>
          <a:prstGeom prst="rect">
            <a:avLst/>
          </a:prstGeom>
        </p:spPr>
        <p:txBody>
          <a:bodyPr/>
          <a:lstStyle/>
          <a:p>
            <a:fld id="{3B86C347-E5EB-4A51-8288-ACE2DB6858F7}" type="slidenum">
              <a:rPr lang="en-US">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val="89200707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7444668" y="6625698"/>
            <a:ext cx="990600" cy="304800"/>
          </a:xfrm>
          <a:prstGeom prst="rect">
            <a:avLst/>
          </a:prstGeom>
        </p:spPr>
        <p:txBody>
          <a:bodyPr/>
          <a:lstStyle/>
          <a:p>
            <a:endParaRPr lang="en-US" dirty="0">
              <a:solidFill>
                <a:prstClr val="black"/>
              </a:solidFill>
            </a:endParaRPr>
          </a:p>
        </p:txBody>
      </p:sp>
      <p:sp>
        <p:nvSpPr>
          <p:cNvPr id="3" name="Footer Placeholder 2"/>
          <p:cNvSpPr>
            <a:spLocks noGrp="1"/>
          </p:cNvSpPr>
          <p:nvPr>
            <p:ph type="ftr" sz="quarter" idx="11"/>
          </p:nvPr>
        </p:nvSpPr>
        <p:spPr>
          <a:xfrm>
            <a:off x="3124200" y="6356352"/>
            <a:ext cx="2895600" cy="365125"/>
          </a:xfrm>
          <a:prstGeom prst="rect">
            <a:avLst/>
          </a:prstGeom>
        </p:spPr>
        <p:txBody>
          <a:bodyPr/>
          <a:lstStyle/>
          <a:p>
            <a:endParaRPr lang="en-US" dirty="0">
              <a:solidFill>
                <a:prstClr val="black"/>
              </a:solidFill>
            </a:endParaRPr>
          </a:p>
        </p:txBody>
      </p:sp>
      <p:sp>
        <p:nvSpPr>
          <p:cNvPr id="4" name="Slide Number Placeholder 3"/>
          <p:cNvSpPr>
            <a:spLocks noGrp="1"/>
          </p:cNvSpPr>
          <p:nvPr>
            <p:ph type="sldNum" sz="quarter" idx="12"/>
          </p:nvPr>
        </p:nvSpPr>
        <p:spPr>
          <a:xfrm>
            <a:off x="6553200" y="6356352"/>
            <a:ext cx="2133600" cy="365125"/>
          </a:xfrm>
          <a:prstGeom prst="rect">
            <a:avLst/>
          </a:prstGeom>
        </p:spPr>
        <p:txBody>
          <a:bodyPr/>
          <a:lstStyle/>
          <a:p>
            <a:fld id="{3B86C347-E5EB-4A51-8288-ACE2DB6858F7}" type="slidenum">
              <a:rPr lang="en-US">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val="576442496"/>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2"/>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435102"/>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7444668" y="6625698"/>
            <a:ext cx="990600" cy="304800"/>
          </a:xfrm>
          <a:prstGeom prst="rect">
            <a:avLst/>
          </a:prstGeom>
        </p:spPr>
        <p:txBody>
          <a:bodyPr/>
          <a:lstStyle/>
          <a:p>
            <a:endParaRPr lang="en-US" dirty="0">
              <a:solidFill>
                <a:prstClr val="black"/>
              </a:solidFill>
            </a:endParaRPr>
          </a:p>
        </p:txBody>
      </p:sp>
      <p:sp>
        <p:nvSpPr>
          <p:cNvPr id="6" name="Footer Placeholder 5"/>
          <p:cNvSpPr>
            <a:spLocks noGrp="1"/>
          </p:cNvSpPr>
          <p:nvPr>
            <p:ph type="ftr" sz="quarter" idx="11"/>
          </p:nvPr>
        </p:nvSpPr>
        <p:spPr>
          <a:xfrm>
            <a:off x="3124200" y="6356352"/>
            <a:ext cx="2895600" cy="365125"/>
          </a:xfrm>
          <a:prstGeom prst="rect">
            <a:avLst/>
          </a:prstGeom>
        </p:spPr>
        <p:txBody>
          <a:bodyPr/>
          <a:lstStyle/>
          <a:p>
            <a:endParaRPr lang="en-US" dirty="0">
              <a:solidFill>
                <a:prstClr val="black"/>
              </a:solidFill>
            </a:endParaRPr>
          </a:p>
        </p:txBody>
      </p:sp>
      <p:sp>
        <p:nvSpPr>
          <p:cNvPr id="7" name="Slide Number Placeholder 6"/>
          <p:cNvSpPr>
            <a:spLocks noGrp="1"/>
          </p:cNvSpPr>
          <p:nvPr>
            <p:ph type="sldNum" sz="quarter" idx="12"/>
          </p:nvPr>
        </p:nvSpPr>
        <p:spPr>
          <a:xfrm>
            <a:off x="6553200" y="6356352"/>
            <a:ext cx="2133600" cy="365125"/>
          </a:xfrm>
          <a:prstGeom prst="rect">
            <a:avLst/>
          </a:prstGeom>
        </p:spPr>
        <p:txBody>
          <a:bodyPr/>
          <a:lstStyle/>
          <a:p>
            <a:fld id="{3B86C347-E5EB-4A51-8288-ACE2DB6858F7}" type="slidenum">
              <a:rPr lang="en-US">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val="1994354497"/>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7444668" y="6625698"/>
            <a:ext cx="990600" cy="304800"/>
          </a:xfrm>
          <a:prstGeom prst="rect">
            <a:avLst/>
          </a:prstGeom>
        </p:spPr>
        <p:txBody>
          <a:bodyPr/>
          <a:lstStyle/>
          <a:p>
            <a:endParaRPr lang="en-US" dirty="0">
              <a:solidFill>
                <a:prstClr val="black"/>
              </a:solidFill>
            </a:endParaRPr>
          </a:p>
        </p:txBody>
      </p:sp>
      <p:sp>
        <p:nvSpPr>
          <p:cNvPr id="6" name="Footer Placeholder 5"/>
          <p:cNvSpPr>
            <a:spLocks noGrp="1"/>
          </p:cNvSpPr>
          <p:nvPr>
            <p:ph type="ftr" sz="quarter" idx="11"/>
          </p:nvPr>
        </p:nvSpPr>
        <p:spPr>
          <a:xfrm>
            <a:off x="3124200" y="6356352"/>
            <a:ext cx="2895600" cy="365125"/>
          </a:xfrm>
          <a:prstGeom prst="rect">
            <a:avLst/>
          </a:prstGeom>
        </p:spPr>
        <p:txBody>
          <a:bodyPr/>
          <a:lstStyle/>
          <a:p>
            <a:endParaRPr lang="en-US" dirty="0">
              <a:solidFill>
                <a:prstClr val="black"/>
              </a:solidFill>
            </a:endParaRPr>
          </a:p>
        </p:txBody>
      </p:sp>
      <p:sp>
        <p:nvSpPr>
          <p:cNvPr id="7" name="Slide Number Placeholder 6"/>
          <p:cNvSpPr>
            <a:spLocks noGrp="1"/>
          </p:cNvSpPr>
          <p:nvPr>
            <p:ph type="sldNum" sz="quarter" idx="12"/>
          </p:nvPr>
        </p:nvSpPr>
        <p:spPr>
          <a:xfrm>
            <a:off x="6553200" y="6356352"/>
            <a:ext cx="2133600" cy="365125"/>
          </a:xfrm>
          <a:prstGeom prst="rect">
            <a:avLst/>
          </a:prstGeom>
        </p:spPr>
        <p:txBody>
          <a:bodyPr/>
          <a:lstStyle/>
          <a:p>
            <a:fld id="{3B86C347-E5EB-4A51-8288-ACE2DB6858F7}" type="slidenum">
              <a:rPr lang="en-US">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val="171007030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9" name="Text Box 5"/>
          <p:cNvSpPr txBox="1">
            <a:spLocks noChangeArrowheads="1"/>
          </p:cNvSpPr>
          <p:nvPr userDrawn="1"/>
        </p:nvSpPr>
        <p:spPr bwMode="gray">
          <a:xfrm>
            <a:off x="152400" y="6647676"/>
            <a:ext cx="1271502" cy="261610"/>
          </a:xfrm>
          <a:prstGeom prst="rect">
            <a:avLst/>
          </a:prstGeom>
          <a:noFill/>
          <a:ln w="9525">
            <a:noFill/>
            <a:miter lim="800000"/>
            <a:headEnd/>
            <a:tailEnd/>
          </a:ln>
          <a:effectLst/>
        </p:spPr>
        <p:txBody>
          <a:bodyPr wrap="none">
            <a:spAutoFit/>
          </a:bodyPr>
          <a:lstStyle/>
          <a:p>
            <a:pPr>
              <a:defRPr/>
            </a:pPr>
            <a:r>
              <a:rPr lang="en-US" sz="1100" b="1" i="1" dirty="0" smtClean="0">
                <a:solidFill>
                  <a:srgbClr val="000000"/>
                </a:solidFill>
                <a:cs typeface="Arial" pitchFamily="34" charset="0"/>
              </a:rPr>
              <a:t>Bayesian Statistics</a:t>
            </a:r>
            <a:endParaRPr lang="en-US" sz="1100" i="1" dirty="0">
              <a:solidFill>
                <a:srgbClr val="000000"/>
              </a:solidFill>
              <a:cs typeface="Arial" pitchFamily="34" charset="0"/>
            </a:endParaRPr>
          </a:p>
        </p:txBody>
      </p:sp>
      <p:cxnSp>
        <p:nvCxnSpPr>
          <p:cNvPr id="20" name="Straight Connector 19"/>
          <p:cNvCxnSpPr/>
          <p:nvPr userDrawn="1"/>
        </p:nvCxnSpPr>
        <p:spPr bwMode="auto">
          <a:xfrm>
            <a:off x="914400" y="838200"/>
            <a:ext cx="7315200" cy="0"/>
          </a:xfrm>
          <a:prstGeom prst="line">
            <a:avLst/>
          </a:prstGeom>
          <a:noFill/>
          <a:ln w="25400" cap="flat" cmpd="sng" algn="ctr">
            <a:solidFill>
              <a:schemeClr val="tx1"/>
            </a:solidFill>
            <a:prstDash val="solid"/>
            <a:round/>
            <a:headEnd type="none" w="med" len="med"/>
            <a:tailEnd type="none" w="med" len="med"/>
          </a:ln>
          <a:effectLst/>
        </p:spPr>
      </p:cxnSp>
      <p:cxnSp>
        <p:nvCxnSpPr>
          <p:cNvPr id="21" name="Straight Connector 20"/>
          <p:cNvCxnSpPr/>
          <p:nvPr userDrawn="1"/>
        </p:nvCxnSpPr>
        <p:spPr bwMode="auto">
          <a:xfrm>
            <a:off x="1066800" y="914400"/>
            <a:ext cx="7315200" cy="0"/>
          </a:xfrm>
          <a:prstGeom prst="line">
            <a:avLst/>
          </a:prstGeom>
          <a:noFill/>
          <a:ln w="25400" cap="flat" cmpd="sng" algn="ctr">
            <a:solidFill>
              <a:srgbClr val="FFC000"/>
            </a:solidFill>
            <a:prstDash val="solid"/>
            <a:round/>
            <a:headEnd type="none" w="med" len="med"/>
            <a:tailEnd type="none" w="med" len="med"/>
          </a:ln>
          <a:effectLst/>
        </p:spPr>
      </p:cxnSp>
      <p:cxnSp>
        <p:nvCxnSpPr>
          <p:cNvPr id="24" name="Straight Connector 23"/>
          <p:cNvCxnSpPr/>
          <p:nvPr userDrawn="1"/>
        </p:nvCxnSpPr>
        <p:spPr bwMode="auto">
          <a:xfrm>
            <a:off x="914400" y="6686550"/>
            <a:ext cx="7315200" cy="0"/>
          </a:xfrm>
          <a:prstGeom prst="line">
            <a:avLst/>
          </a:prstGeom>
          <a:noFill/>
          <a:ln w="25400" cap="flat" cmpd="sng" algn="ctr">
            <a:solidFill>
              <a:schemeClr val="tx1"/>
            </a:solidFill>
            <a:prstDash val="solid"/>
            <a:round/>
            <a:headEnd type="none" w="med" len="med"/>
            <a:tailEnd type="none" w="med" len="med"/>
          </a:ln>
          <a:effectLst/>
        </p:spPr>
      </p:cxnSp>
      <p:cxnSp>
        <p:nvCxnSpPr>
          <p:cNvPr id="25" name="Straight Connector 24"/>
          <p:cNvCxnSpPr/>
          <p:nvPr userDrawn="1"/>
        </p:nvCxnSpPr>
        <p:spPr bwMode="auto">
          <a:xfrm>
            <a:off x="1066800" y="6610350"/>
            <a:ext cx="7315200" cy="0"/>
          </a:xfrm>
          <a:prstGeom prst="line">
            <a:avLst/>
          </a:prstGeom>
          <a:noFill/>
          <a:ln w="25400" cap="flat" cmpd="sng" algn="ctr">
            <a:solidFill>
              <a:srgbClr val="FFC000"/>
            </a:solidFill>
            <a:prstDash val="solid"/>
            <a:round/>
            <a:headEnd type="none" w="med" len="med"/>
            <a:tailEnd type="none" w="med" len="med"/>
          </a:ln>
          <a:effectLst/>
        </p:spPr>
      </p:cxnSp>
      <p:sp>
        <p:nvSpPr>
          <p:cNvPr id="26" name="Text Box 9"/>
          <p:cNvSpPr txBox="1">
            <a:spLocks noChangeArrowheads="1"/>
          </p:cNvSpPr>
          <p:nvPr userDrawn="1"/>
        </p:nvSpPr>
        <p:spPr bwMode="gray">
          <a:xfrm>
            <a:off x="6042210" y="6663028"/>
            <a:ext cx="1295400" cy="230832"/>
          </a:xfrm>
          <a:prstGeom prst="rect">
            <a:avLst/>
          </a:prstGeom>
          <a:noFill/>
          <a:ln w="9525">
            <a:noFill/>
            <a:miter lim="800000"/>
            <a:headEnd/>
            <a:tailEnd/>
          </a:ln>
          <a:effectLst/>
        </p:spPr>
        <p:txBody>
          <a:bodyPr wrap="square">
            <a:spAutoFit/>
          </a:bodyPr>
          <a:lstStyle/>
          <a:p>
            <a:pPr algn="ctr">
              <a:defRPr/>
            </a:pPr>
            <a:r>
              <a:rPr lang="en-US" sz="900" i="1" dirty="0" smtClean="0">
                <a:solidFill>
                  <a:srgbClr val="000000"/>
                </a:solidFill>
                <a:latin typeface=" Arial"/>
                <a:cs typeface="Arial" pitchFamily="34" charset="0"/>
              </a:rPr>
              <a:t>Final Presentation</a:t>
            </a:r>
            <a:endParaRPr lang="en-US" sz="900" i="1" dirty="0">
              <a:solidFill>
                <a:srgbClr val="000000"/>
              </a:solidFill>
              <a:latin typeface=" Arial"/>
              <a:cs typeface="Arial" pitchFamily="34" charset="0"/>
            </a:endParaRPr>
          </a:p>
        </p:txBody>
      </p:sp>
      <p:sp>
        <p:nvSpPr>
          <p:cNvPr id="31" name="Text Box 9"/>
          <p:cNvSpPr txBox="1">
            <a:spLocks noChangeArrowheads="1"/>
          </p:cNvSpPr>
          <p:nvPr userDrawn="1"/>
        </p:nvSpPr>
        <p:spPr bwMode="gray">
          <a:xfrm>
            <a:off x="7256930" y="6669740"/>
            <a:ext cx="1295400" cy="230832"/>
          </a:xfrm>
          <a:prstGeom prst="rect">
            <a:avLst/>
          </a:prstGeom>
          <a:noFill/>
          <a:ln w="9525">
            <a:noFill/>
            <a:miter lim="800000"/>
            <a:headEnd/>
            <a:tailEnd/>
          </a:ln>
          <a:effectLst/>
        </p:spPr>
        <p:txBody>
          <a:bodyPr wrap="square">
            <a:spAutoFit/>
          </a:bodyPr>
          <a:lstStyle/>
          <a:p>
            <a:pPr algn="ctr">
              <a:defRPr/>
            </a:pPr>
            <a:r>
              <a:rPr lang="en-US" sz="900" b="1" baseline="0" dirty="0" smtClean="0">
                <a:solidFill>
                  <a:srgbClr val="000000"/>
                </a:solidFill>
                <a:latin typeface=" Arial"/>
                <a:cs typeface="Arial" pitchFamily="34" charset="0"/>
              </a:rPr>
              <a:t>06 DEC 2018</a:t>
            </a:r>
            <a:endParaRPr lang="en-US" sz="900" b="1" dirty="0">
              <a:solidFill>
                <a:srgbClr val="000000"/>
              </a:solidFill>
              <a:latin typeface=" Arial"/>
              <a:cs typeface="Arial" pitchFamily="34" charset="0"/>
            </a:endParaRPr>
          </a:p>
        </p:txBody>
      </p:sp>
      <p:pic>
        <p:nvPicPr>
          <p:cNvPr id="2" name="Picture 1"/>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0" y="0"/>
            <a:ext cx="1087438" cy="1163306"/>
          </a:xfrm>
          <a:prstGeom prst="rect">
            <a:avLst/>
          </a:prstGeom>
        </p:spPr>
      </p:pic>
      <p:pic>
        <p:nvPicPr>
          <p:cNvPr id="3" name="Picture 2"/>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7419005" y="190832"/>
            <a:ext cx="1724995" cy="474663"/>
          </a:xfrm>
          <a:prstGeom prst="rect">
            <a:avLst/>
          </a:prstGeom>
        </p:spPr>
      </p:pic>
    </p:spTree>
    <p:extLst>
      <p:ext uri="{BB962C8B-B14F-4D97-AF65-F5344CB8AC3E}">
        <p14:creationId xmlns:p14="http://schemas.microsoft.com/office/powerpoint/2010/main" val="239284218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www.publicmapping.org/what-is-redistricting" TargetMode="External"/><Relationship Id="rId2" Type="http://schemas.openxmlformats.org/officeDocument/2006/relationships/hyperlink" Target="https://en.wikipedia.org/wiki/Gerrymandering"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Final Presentation Name</a:t>
            </a:r>
            <a:br>
              <a:rPr lang="en-US" b="1" dirty="0" smtClean="0"/>
            </a:br>
            <a:r>
              <a:rPr lang="en-US" dirty="0" smtClean="0"/>
              <a:t>Gerrymandering Fun!</a:t>
            </a:r>
            <a:br>
              <a:rPr lang="en-US" dirty="0" smtClean="0"/>
            </a:br>
            <a:r>
              <a:rPr lang="en-US" sz="2400" dirty="0" smtClean="0"/>
              <a:t/>
            </a:r>
            <a:br>
              <a:rPr lang="en-US" sz="2400" dirty="0" smtClean="0"/>
            </a:br>
            <a:endParaRPr lang="en-US" dirty="0"/>
          </a:p>
        </p:txBody>
      </p:sp>
      <p:sp>
        <p:nvSpPr>
          <p:cNvPr id="3" name="Subtitle 2"/>
          <p:cNvSpPr>
            <a:spLocks noGrp="1"/>
          </p:cNvSpPr>
          <p:nvPr>
            <p:ph type="subTitle" idx="1"/>
          </p:nvPr>
        </p:nvSpPr>
        <p:spPr>
          <a:xfrm>
            <a:off x="0" y="5100034"/>
            <a:ext cx="9144000" cy="1506828"/>
          </a:xfrm>
        </p:spPr>
        <p:txBody>
          <a:bodyPr/>
          <a:lstStyle/>
          <a:p>
            <a:pPr algn="l">
              <a:spcBef>
                <a:spcPts val="0"/>
              </a:spcBef>
            </a:pPr>
            <a:r>
              <a:rPr lang="en-US" sz="2400" dirty="0" smtClean="0"/>
              <a:t>Tara </a:t>
            </a:r>
            <a:r>
              <a:rPr lang="en-US" sz="2400" dirty="0" err="1" smtClean="0"/>
              <a:t>Abrishami</a:t>
            </a:r>
            <a:endParaRPr lang="en-US" sz="2400" dirty="0" smtClean="0"/>
          </a:p>
          <a:p>
            <a:pPr algn="l">
              <a:spcBef>
                <a:spcPts val="0"/>
              </a:spcBef>
            </a:pPr>
            <a:r>
              <a:rPr lang="en-US" sz="2400" dirty="0" err="1" smtClean="0"/>
              <a:t>Desh</a:t>
            </a:r>
            <a:r>
              <a:rPr lang="en-US" sz="2400" dirty="0" smtClean="0"/>
              <a:t> Raj</a:t>
            </a:r>
          </a:p>
          <a:p>
            <a:pPr algn="l">
              <a:spcBef>
                <a:spcPts val="0"/>
              </a:spcBef>
            </a:pPr>
            <a:r>
              <a:rPr lang="en-US" sz="2400" dirty="0" err="1" smtClean="0"/>
              <a:t>Vasileios</a:t>
            </a:r>
            <a:r>
              <a:rPr lang="en-US" sz="2400" dirty="0" smtClean="0"/>
              <a:t> </a:t>
            </a:r>
            <a:r>
              <a:rPr lang="en-US" sz="2400" dirty="0" err="1" smtClean="0"/>
              <a:t>Papaioannou</a:t>
            </a:r>
            <a:endParaRPr lang="en-US" sz="2400" dirty="0" smtClean="0"/>
          </a:p>
          <a:p>
            <a:pPr algn="l">
              <a:spcBef>
                <a:spcPts val="0"/>
              </a:spcBef>
            </a:pPr>
            <a:r>
              <a:rPr lang="en-US" sz="2400" dirty="0" smtClean="0"/>
              <a:t>Noah Scribner</a:t>
            </a:r>
            <a:endParaRPr lang="en-US" sz="2400" dirty="0"/>
          </a:p>
        </p:txBody>
      </p:sp>
    </p:spTree>
    <p:extLst>
      <p:ext uri="{BB962C8B-B14F-4D97-AF65-F5344CB8AC3E}">
        <p14:creationId xmlns:p14="http://schemas.microsoft.com/office/powerpoint/2010/main" val="290712540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Content Placeholder 4"/>
          <p:cNvSpPr>
            <a:spLocks noGrp="1"/>
          </p:cNvSpPr>
          <p:nvPr>
            <p:ph idx="1"/>
          </p:nvPr>
        </p:nvSpPr>
        <p:spPr>
          <a:xfrm>
            <a:off x="0" y="1035785"/>
            <a:ext cx="9144000" cy="5385291"/>
          </a:xfrm>
        </p:spPr>
        <p:txBody>
          <a:bodyPr/>
          <a:lstStyle/>
          <a:p>
            <a:r>
              <a:rPr lang="en-US" sz="2000" dirty="0" smtClean="0"/>
              <a:t>The more we run our BCF, the higher our probability of reducing contiguity errors.  After running this step for thousands and thousands of times, we now have created a district map that satisfies the contiguous rule.  We also implemented a test to ensure that the BCF continues if we detect a violation of the contiguous rule,</a:t>
            </a:r>
          </a:p>
          <a:p>
            <a:endParaRPr lang="en-US" sz="2000" dirty="0"/>
          </a:p>
          <a:p>
            <a:r>
              <a:rPr lang="en-US" sz="2000" dirty="0" smtClean="0"/>
              <a:t>There is one major problem with initializing as we do, </a:t>
            </a:r>
            <a:r>
              <a:rPr lang="en-US" sz="2000" dirty="0" smtClean="0">
                <a:solidFill>
                  <a:schemeClr val="tx2"/>
                </a:solidFill>
              </a:rPr>
              <a:t>the computational time to create a potential district map is very long</a:t>
            </a:r>
            <a:r>
              <a:rPr lang="en-US" sz="2000" dirty="0" smtClean="0"/>
              <a:t>.  By running the BCF thousands upon thousands of times, we are spending a lot of time in simply creating potential district maps, before we even begin the analysis.</a:t>
            </a:r>
          </a:p>
          <a:p>
            <a:endParaRPr lang="en-US" sz="2000" dirty="0"/>
          </a:p>
          <a:p>
            <a:r>
              <a:rPr lang="en-US" sz="2000" dirty="0" smtClean="0"/>
              <a:t>However, we believe that the overall benefit of our method more than justifies this problem.  </a:t>
            </a:r>
            <a:r>
              <a:rPr lang="en-US" sz="2000" dirty="0" smtClean="0">
                <a:solidFill>
                  <a:schemeClr val="tx2"/>
                </a:solidFill>
              </a:rPr>
              <a:t>All of our district maps are indeed random</a:t>
            </a:r>
            <a:r>
              <a:rPr lang="en-US" sz="2000" dirty="0" smtClean="0"/>
              <a:t>.   If we were to start of with some map as our initialization, we could not guarantee that we remove the bias of that map.  As a potential outcome of this experiment is provide support in favor or against a certain district map, </a:t>
            </a:r>
            <a:r>
              <a:rPr lang="en-US" sz="2000" dirty="0" smtClean="0">
                <a:solidFill>
                  <a:schemeClr val="tx2"/>
                </a:solidFill>
              </a:rPr>
              <a:t>it must not have the perception of bias from the initialization</a:t>
            </a:r>
            <a:r>
              <a:rPr lang="en-US" sz="2000" dirty="0" smtClean="0"/>
              <a:t>.  </a:t>
            </a:r>
          </a:p>
        </p:txBody>
      </p:sp>
      <p:sp>
        <p:nvSpPr>
          <p:cNvPr id="2" name="Title 1"/>
          <p:cNvSpPr>
            <a:spLocks noGrp="1"/>
          </p:cNvSpPr>
          <p:nvPr>
            <p:ph type="title"/>
          </p:nvPr>
        </p:nvSpPr>
        <p:spPr>
          <a:xfrm>
            <a:off x="457200" y="210242"/>
            <a:ext cx="8229600" cy="753744"/>
          </a:xfrm>
        </p:spPr>
        <p:txBody>
          <a:bodyPr/>
          <a:lstStyle/>
          <a:p>
            <a:r>
              <a:rPr lang="en-US" dirty="0" smtClean="0"/>
              <a:t>Methods: BCF</a:t>
            </a:r>
            <a:endParaRPr lang="en-US" dirty="0"/>
          </a:p>
        </p:txBody>
      </p:sp>
      <p:sp>
        <p:nvSpPr>
          <p:cNvPr id="4" name="Slide Number Placeholder 3"/>
          <p:cNvSpPr>
            <a:spLocks noGrp="1"/>
          </p:cNvSpPr>
          <p:nvPr>
            <p:ph type="sldNum" sz="quarter" idx="12"/>
          </p:nvPr>
        </p:nvSpPr>
        <p:spPr/>
        <p:txBody>
          <a:bodyPr/>
          <a:lstStyle/>
          <a:p>
            <a:fld id="{3B86C347-E5EB-4A51-8288-ACE2DB6858F7}" type="slidenum">
              <a:rPr lang="en-US" smtClean="0">
                <a:solidFill>
                  <a:prstClr val="black"/>
                </a:solidFill>
              </a:rPr>
              <a:pPr/>
              <a:t>10</a:t>
            </a:fld>
            <a:endParaRPr lang="en-US" dirty="0">
              <a:solidFill>
                <a:prstClr val="black"/>
              </a:solidFill>
            </a:endParaRPr>
          </a:p>
        </p:txBody>
      </p:sp>
    </p:spTree>
    <p:extLst>
      <p:ext uri="{BB962C8B-B14F-4D97-AF65-F5344CB8AC3E}">
        <p14:creationId xmlns:p14="http://schemas.microsoft.com/office/powerpoint/2010/main" val="5614223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Content Placeholder 4"/>
          <p:cNvSpPr>
            <a:spLocks noGrp="1"/>
          </p:cNvSpPr>
          <p:nvPr>
            <p:ph idx="1"/>
          </p:nvPr>
        </p:nvSpPr>
        <p:spPr>
          <a:xfrm>
            <a:off x="0" y="1035785"/>
            <a:ext cx="9144000" cy="5385291"/>
          </a:xfrm>
        </p:spPr>
        <p:txBody>
          <a:bodyPr/>
          <a:lstStyle/>
          <a:p>
            <a:pPr marL="0" indent="0">
              <a:buNone/>
            </a:pPr>
            <a:r>
              <a:rPr lang="en-US" sz="2000" dirty="0" smtClean="0"/>
              <a:t>Now that we have created a district map, that satisfies our first constraint, we then begin scoring our district map.  When we score a map, we evaluate it at three areas:</a:t>
            </a:r>
          </a:p>
          <a:p>
            <a:endParaRPr lang="en-US" sz="2000" dirty="0" smtClean="0"/>
          </a:p>
          <a:p>
            <a:pPr marL="857250" lvl="1" indent="-457200">
              <a:buFont typeface="+mj-lt"/>
              <a:buAutoNum type="arabicPeriod"/>
            </a:pPr>
            <a:r>
              <a:rPr lang="en-US" sz="2000" b="1" dirty="0" smtClean="0"/>
              <a:t>Population, SCORE</a:t>
            </a:r>
            <a:r>
              <a:rPr lang="en-US" sz="1400" b="1" dirty="0" smtClean="0"/>
              <a:t>P</a:t>
            </a:r>
            <a:r>
              <a:rPr lang="en-US" sz="2000" b="1" dirty="0" smtClean="0"/>
              <a:t>. </a:t>
            </a:r>
            <a:r>
              <a:rPr lang="en-US" sz="2000" dirty="0" smtClean="0"/>
              <a:t>How close does each of our districts come to our “ideal” population for them.</a:t>
            </a:r>
          </a:p>
          <a:p>
            <a:pPr marL="857250" lvl="1" indent="-457200">
              <a:buFont typeface="+mj-lt"/>
              <a:buAutoNum type="arabicPeriod"/>
            </a:pPr>
            <a:endParaRPr lang="en-US" sz="2000" dirty="0" smtClean="0"/>
          </a:p>
          <a:p>
            <a:pPr marL="857250" lvl="1" indent="-457200">
              <a:buFont typeface="+mj-lt"/>
              <a:buAutoNum type="arabicPeriod"/>
            </a:pPr>
            <a:r>
              <a:rPr lang="en-US" sz="2000" b="1" dirty="0" smtClean="0"/>
              <a:t>Isoperimetric, SCORE</a:t>
            </a:r>
            <a:r>
              <a:rPr lang="en-US" sz="1400" b="1" dirty="0"/>
              <a:t>I</a:t>
            </a:r>
            <a:r>
              <a:rPr lang="en-US" sz="2000" dirty="0" smtClean="0"/>
              <a:t>.  How compact the districts are to one another.</a:t>
            </a:r>
          </a:p>
          <a:p>
            <a:pPr marL="857250" lvl="1" indent="-457200">
              <a:buFont typeface="+mj-lt"/>
              <a:buAutoNum type="arabicPeriod"/>
            </a:pPr>
            <a:endParaRPr lang="en-US" sz="2000" dirty="0" smtClean="0"/>
          </a:p>
          <a:p>
            <a:pPr marL="857250" lvl="1" indent="-457200">
              <a:buFont typeface="+mj-lt"/>
              <a:buAutoNum type="arabicPeriod"/>
            </a:pPr>
            <a:r>
              <a:rPr lang="en-US" sz="2000" b="1" dirty="0" smtClean="0"/>
              <a:t>County Split</a:t>
            </a:r>
            <a:r>
              <a:rPr lang="en-US" sz="2000" b="1" dirty="0"/>
              <a:t> , </a:t>
            </a:r>
            <a:r>
              <a:rPr lang="en-US" sz="2000" b="1" dirty="0" smtClean="0"/>
              <a:t>SCORE</a:t>
            </a:r>
            <a:r>
              <a:rPr lang="en-US" sz="1400" b="1" dirty="0"/>
              <a:t>C</a:t>
            </a:r>
            <a:r>
              <a:rPr lang="en-US" sz="2000" b="1" dirty="0" smtClean="0"/>
              <a:t>. </a:t>
            </a:r>
            <a:r>
              <a:rPr lang="en-US" sz="2000" dirty="0" smtClean="0"/>
              <a:t>How many counties are divided by a certain district map.</a:t>
            </a:r>
            <a:endParaRPr lang="en-US" sz="2000" b="1" dirty="0"/>
          </a:p>
          <a:p>
            <a:pPr marL="0" indent="0">
              <a:buNone/>
            </a:pPr>
            <a:r>
              <a:rPr lang="en-US" sz="2000" dirty="0" smtClean="0"/>
              <a:t>Each district map is then given an overall score based on those three areas.  The overall score is a weighted sum of each of the individual areas. </a:t>
            </a:r>
          </a:p>
          <a:p>
            <a:pPr marL="0" indent="0">
              <a:buNone/>
            </a:pPr>
            <a:endParaRPr lang="en-US" sz="2000" dirty="0" smtClean="0"/>
          </a:p>
          <a:p>
            <a:pPr marL="0" indent="0" algn="ctr">
              <a:buNone/>
            </a:pPr>
            <a:r>
              <a:rPr lang="en-US" sz="2000" b="1" dirty="0" smtClean="0">
                <a:solidFill>
                  <a:schemeClr val="tx2"/>
                </a:solidFill>
              </a:rPr>
              <a:t>SCORE(d)</a:t>
            </a:r>
            <a:r>
              <a:rPr lang="en-US" sz="2000" dirty="0" smtClean="0">
                <a:solidFill>
                  <a:schemeClr val="tx2"/>
                </a:solidFill>
              </a:rPr>
              <a:t> = </a:t>
            </a:r>
            <a:r>
              <a:rPr lang="en-US" sz="2000" b="1" dirty="0" smtClean="0">
                <a:solidFill>
                  <a:schemeClr val="tx2"/>
                </a:solidFill>
              </a:rPr>
              <a:t>SCORE</a:t>
            </a:r>
            <a:r>
              <a:rPr lang="en-US" sz="1400" b="1" dirty="0" smtClean="0">
                <a:solidFill>
                  <a:schemeClr val="tx2"/>
                </a:solidFill>
              </a:rPr>
              <a:t>P</a:t>
            </a:r>
            <a:r>
              <a:rPr lang="en-US" sz="2000" b="1" dirty="0" smtClean="0">
                <a:solidFill>
                  <a:schemeClr val="tx2"/>
                </a:solidFill>
              </a:rPr>
              <a:t>(d)*W</a:t>
            </a:r>
            <a:r>
              <a:rPr lang="en-US" sz="1400" b="1" dirty="0" smtClean="0">
                <a:solidFill>
                  <a:schemeClr val="tx2"/>
                </a:solidFill>
              </a:rPr>
              <a:t>P</a:t>
            </a:r>
            <a:r>
              <a:rPr lang="en-US" sz="2000" b="1" dirty="0" smtClean="0">
                <a:solidFill>
                  <a:schemeClr val="tx2"/>
                </a:solidFill>
              </a:rPr>
              <a:t> + SCORE</a:t>
            </a:r>
            <a:r>
              <a:rPr lang="en-US" sz="1400" b="1" dirty="0" smtClean="0">
                <a:solidFill>
                  <a:schemeClr val="tx2"/>
                </a:solidFill>
              </a:rPr>
              <a:t>I</a:t>
            </a:r>
            <a:r>
              <a:rPr lang="en-US" sz="2000" b="1" dirty="0" smtClean="0">
                <a:solidFill>
                  <a:schemeClr val="tx2"/>
                </a:solidFill>
              </a:rPr>
              <a:t>(d</a:t>
            </a:r>
            <a:r>
              <a:rPr lang="en-US" sz="2000" b="1" dirty="0">
                <a:solidFill>
                  <a:schemeClr val="tx2"/>
                </a:solidFill>
              </a:rPr>
              <a:t>)</a:t>
            </a:r>
            <a:r>
              <a:rPr lang="en-US" sz="2000" b="1" dirty="0" smtClean="0">
                <a:solidFill>
                  <a:schemeClr val="tx2"/>
                </a:solidFill>
              </a:rPr>
              <a:t>*W</a:t>
            </a:r>
            <a:r>
              <a:rPr lang="en-US" sz="1400" b="1" dirty="0">
                <a:solidFill>
                  <a:schemeClr val="tx2"/>
                </a:solidFill>
              </a:rPr>
              <a:t>I</a:t>
            </a:r>
            <a:r>
              <a:rPr lang="en-US" sz="2000" b="1" dirty="0" smtClean="0">
                <a:solidFill>
                  <a:schemeClr val="tx2"/>
                </a:solidFill>
              </a:rPr>
              <a:t> + SCORE</a:t>
            </a:r>
            <a:r>
              <a:rPr lang="en-US" sz="1400" b="1" dirty="0" smtClean="0">
                <a:solidFill>
                  <a:schemeClr val="tx2"/>
                </a:solidFill>
              </a:rPr>
              <a:t>C</a:t>
            </a:r>
            <a:r>
              <a:rPr lang="en-US" sz="2000" b="1" dirty="0">
                <a:solidFill>
                  <a:schemeClr val="tx2"/>
                </a:solidFill>
              </a:rPr>
              <a:t>(d)</a:t>
            </a:r>
            <a:r>
              <a:rPr lang="en-US" sz="2000" b="1" dirty="0" smtClean="0">
                <a:solidFill>
                  <a:schemeClr val="tx2"/>
                </a:solidFill>
              </a:rPr>
              <a:t>*W</a:t>
            </a:r>
            <a:r>
              <a:rPr lang="en-US" sz="1400" b="1" dirty="0" smtClean="0">
                <a:solidFill>
                  <a:schemeClr val="tx2"/>
                </a:solidFill>
              </a:rPr>
              <a:t>C</a:t>
            </a:r>
            <a:endParaRPr lang="en-US" sz="2000" dirty="0">
              <a:solidFill>
                <a:schemeClr val="tx2"/>
              </a:solidFill>
            </a:endParaRPr>
          </a:p>
          <a:p>
            <a:pPr marL="0" indent="0" algn="r">
              <a:buNone/>
            </a:pPr>
            <a:r>
              <a:rPr lang="en-US" sz="2000" dirty="0"/>
              <a:t> </a:t>
            </a:r>
            <a:r>
              <a:rPr lang="en-US" sz="2000" dirty="0" smtClean="0"/>
              <a:t>where </a:t>
            </a:r>
            <a:r>
              <a:rPr lang="en-US" sz="2000" i="1" dirty="0" smtClean="0"/>
              <a:t>d</a:t>
            </a:r>
            <a:r>
              <a:rPr lang="en-US" sz="2000" dirty="0" smtClean="0"/>
              <a:t> is any given accepted district map.</a:t>
            </a:r>
          </a:p>
        </p:txBody>
      </p:sp>
      <p:sp>
        <p:nvSpPr>
          <p:cNvPr id="2" name="Title 1"/>
          <p:cNvSpPr>
            <a:spLocks noGrp="1"/>
          </p:cNvSpPr>
          <p:nvPr>
            <p:ph type="title"/>
          </p:nvPr>
        </p:nvSpPr>
        <p:spPr>
          <a:xfrm>
            <a:off x="457200" y="210242"/>
            <a:ext cx="8229600" cy="753744"/>
          </a:xfrm>
        </p:spPr>
        <p:txBody>
          <a:bodyPr/>
          <a:lstStyle/>
          <a:p>
            <a:r>
              <a:rPr lang="en-US" dirty="0" smtClean="0"/>
              <a:t>Scoring</a:t>
            </a:r>
            <a:endParaRPr lang="en-US" dirty="0"/>
          </a:p>
        </p:txBody>
      </p:sp>
      <p:sp>
        <p:nvSpPr>
          <p:cNvPr id="4" name="Slide Number Placeholder 3"/>
          <p:cNvSpPr>
            <a:spLocks noGrp="1"/>
          </p:cNvSpPr>
          <p:nvPr>
            <p:ph type="sldNum" sz="quarter" idx="12"/>
          </p:nvPr>
        </p:nvSpPr>
        <p:spPr/>
        <p:txBody>
          <a:bodyPr/>
          <a:lstStyle/>
          <a:p>
            <a:fld id="{3B86C347-E5EB-4A51-8288-ACE2DB6858F7}" type="slidenum">
              <a:rPr lang="en-US" smtClean="0">
                <a:solidFill>
                  <a:prstClr val="black"/>
                </a:solidFill>
              </a:rPr>
              <a:pPr/>
              <a:t>11</a:t>
            </a:fld>
            <a:endParaRPr lang="en-US" dirty="0">
              <a:solidFill>
                <a:prstClr val="black"/>
              </a:solidFill>
            </a:endParaRPr>
          </a:p>
        </p:txBody>
      </p:sp>
    </p:spTree>
    <p:extLst>
      <p:ext uri="{BB962C8B-B14F-4D97-AF65-F5344CB8AC3E}">
        <p14:creationId xmlns:p14="http://schemas.microsoft.com/office/powerpoint/2010/main" val="4342001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Content Placeholder 4"/>
          <p:cNvSpPr>
            <a:spLocks noGrp="1"/>
          </p:cNvSpPr>
          <p:nvPr>
            <p:ph idx="1"/>
          </p:nvPr>
        </p:nvSpPr>
        <p:spPr>
          <a:xfrm>
            <a:off x="0" y="1035785"/>
            <a:ext cx="9144000" cy="5385291"/>
          </a:xfrm>
        </p:spPr>
        <p:txBody>
          <a:bodyPr/>
          <a:lstStyle/>
          <a:p>
            <a:pPr marL="0" indent="0">
              <a:buNone/>
            </a:pPr>
            <a:r>
              <a:rPr lang="en-US" sz="2000" dirty="0" smtClean="0"/>
              <a:t>Now that we have created a district map, that satisfies our first constraint, we then begin scoring our district map.  When we score a map, we evaluate it at three areas:</a:t>
            </a:r>
          </a:p>
          <a:p>
            <a:endParaRPr lang="en-US" sz="2000" dirty="0" smtClean="0"/>
          </a:p>
          <a:p>
            <a:pPr marL="857250" lvl="1" indent="-457200">
              <a:buFont typeface="+mj-lt"/>
              <a:buAutoNum type="arabicPeriod"/>
            </a:pPr>
            <a:r>
              <a:rPr lang="en-US" sz="2000" b="1" dirty="0" smtClean="0"/>
              <a:t>Population, SCORE</a:t>
            </a:r>
            <a:r>
              <a:rPr lang="en-US" sz="1400" b="1" dirty="0" smtClean="0"/>
              <a:t>P</a:t>
            </a:r>
            <a:r>
              <a:rPr lang="en-US" sz="2000" b="1" dirty="0" smtClean="0"/>
              <a:t>. </a:t>
            </a:r>
            <a:r>
              <a:rPr lang="en-US" sz="2000" dirty="0" smtClean="0"/>
              <a:t>How close does each of our districts come to our “ideal” population for them.</a:t>
            </a:r>
          </a:p>
          <a:p>
            <a:pPr marL="857250" lvl="1" indent="-457200">
              <a:buFont typeface="+mj-lt"/>
              <a:buAutoNum type="arabicPeriod"/>
            </a:pPr>
            <a:endParaRPr lang="en-US" sz="2000" dirty="0" smtClean="0"/>
          </a:p>
          <a:p>
            <a:pPr marL="857250" lvl="1" indent="-457200">
              <a:buFont typeface="+mj-lt"/>
              <a:buAutoNum type="arabicPeriod"/>
            </a:pPr>
            <a:r>
              <a:rPr lang="en-US" sz="2000" b="1" dirty="0" smtClean="0"/>
              <a:t>Isoperimetric, SCORE</a:t>
            </a:r>
            <a:r>
              <a:rPr lang="en-US" sz="1400" b="1" dirty="0"/>
              <a:t>I</a:t>
            </a:r>
            <a:r>
              <a:rPr lang="en-US" sz="2000" dirty="0" smtClean="0"/>
              <a:t>.  How compact the districts are to one another.</a:t>
            </a:r>
          </a:p>
          <a:p>
            <a:pPr marL="857250" lvl="1" indent="-457200">
              <a:buFont typeface="+mj-lt"/>
              <a:buAutoNum type="arabicPeriod"/>
            </a:pPr>
            <a:endParaRPr lang="en-US" sz="2000" dirty="0" smtClean="0"/>
          </a:p>
          <a:p>
            <a:pPr marL="857250" lvl="1" indent="-457200">
              <a:buFont typeface="+mj-lt"/>
              <a:buAutoNum type="arabicPeriod"/>
            </a:pPr>
            <a:r>
              <a:rPr lang="en-US" sz="2000" b="1" dirty="0" smtClean="0"/>
              <a:t>County Split</a:t>
            </a:r>
            <a:r>
              <a:rPr lang="en-US" sz="2000" b="1" dirty="0"/>
              <a:t> , </a:t>
            </a:r>
            <a:r>
              <a:rPr lang="en-US" sz="2000" b="1" dirty="0" smtClean="0"/>
              <a:t>SCORE</a:t>
            </a:r>
            <a:r>
              <a:rPr lang="en-US" sz="1400" b="1" dirty="0"/>
              <a:t>C</a:t>
            </a:r>
            <a:r>
              <a:rPr lang="en-US" sz="2000" b="1" dirty="0" smtClean="0"/>
              <a:t>. </a:t>
            </a:r>
            <a:r>
              <a:rPr lang="en-US" sz="2000" dirty="0" smtClean="0"/>
              <a:t>How many counties are divided by a certain district map.</a:t>
            </a:r>
            <a:endParaRPr lang="en-US" sz="2000" b="1" dirty="0"/>
          </a:p>
          <a:p>
            <a:pPr marL="0" indent="0">
              <a:buNone/>
            </a:pPr>
            <a:r>
              <a:rPr lang="en-US" sz="2000" dirty="0" smtClean="0"/>
              <a:t>Each district map is then given an overall score based on those three areas.  The overall score is a weighted sum of each of the individual areas. </a:t>
            </a:r>
          </a:p>
          <a:p>
            <a:pPr marL="0" indent="0">
              <a:buNone/>
            </a:pPr>
            <a:endParaRPr lang="en-US" sz="2000" dirty="0" smtClean="0"/>
          </a:p>
          <a:p>
            <a:pPr marL="0" indent="0" algn="ctr">
              <a:buNone/>
            </a:pPr>
            <a:r>
              <a:rPr lang="en-US" sz="2000" b="1" dirty="0" smtClean="0">
                <a:solidFill>
                  <a:schemeClr val="tx2"/>
                </a:solidFill>
              </a:rPr>
              <a:t>SCORE(d)</a:t>
            </a:r>
            <a:r>
              <a:rPr lang="en-US" sz="2000" dirty="0" smtClean="0">
                <a:solidFill>
                  <a:schemeClr val="tx2"/>
                </a:solidFill>
              </a:rPr>
              <a:t> = </a:t>
            </a:r>
            <a:r>
              <a:rPr lang="en-US" sz="2000" b="1" dirty="0" smtClean="0">
                <a:solidFill>
                  <a:schemeClr val="tx2"/>
                </a:solidFill>
              </a:rPr>
              <a:t>SCORE</a:t>
            </a:r>
            <a:r>
              <a:rPr lang="en-US" sz="1400" b="1" dirty="0" smtClean="0">
                <a:solidFill>
                  <a:schemeClr val="tx2"/>
                </a:solidFill>
              </a:rPr>
              <a:t>P</a:t>
            </a:r>
            <a:r>
              <a:rPr lang="en-US" sz="2000" b="1" dirty="0" smtClean="0">
                <a:solidFill>
                  <a:schemeClr val="tx2"/>
                </a:solidFill>
              </a:rPr>
              <a:t>(d)*W</a:t>
            </a:r>
            <a:r>
              <a:rPr lang="en-US" sz="1400" b="1" dirty="0" smtClean="0">
                <a:solidFill>
                  <a:schemeClr val="tx2"/>
                </a:solidFill>
              </a:rPr>
              <a:t>P</a:t>
            </a:r>
            <a:r>
              <a:rPr lang="en-US" sz="2000" b="1" dirty="0" smtClean="0">
                <a:solidFill>
                  <a:schemeClr val="tx2"/>
                </a:solidFill>
              </a:rPr>
              <a:t> + SCORE</a:t>
            </a:r>
            <a:r>
              <a:rPr lang="en-US" sz="1400" b="1" dirty="0" smtClean="0">
                <a:solidFill>
                  <a:schemeClr val="tx2"/>
                </a:solidFill>
              </a:rPr>
              <a:t>I</a:t>
            </a:r>
            <a:r>
              <a:rPr lang="en-US" sz="2000" b="1" dirty="0" smtClean="0">
                <a:solidFill>
                  <a:schemeClr val="tx2"/>
                </a:solidFill>
              </a:rPr>
              <a:t>(d</a:t>
            </a:r>
            <a:r>
              <a:rPr lang="en-US" sz="2000" b="1" dirty="0">
                <a:solidFill>
                  <a:schemeClr val="tx2"/>
                </a:solidFill>
              </a:rPr>
              <a:t>)</a:t>
            </a:r>
            <a:r>
              <a:rPr lang="en-US" sz="2000" b="1" dirty="0" smtClean="0">
                <a:solidFill>
                  <a:schemeClr val="tx2"/>
                </a:solidFill>
              </a:rPr>
              <a:t>*W</a:t>
            </a:r>
            <a:r>
              <a:rPr lang="en-US" sz="1400" b="1" dirty="0">
                <a:solidFill>
                  <a:schemeClr val="tx2"/>
                </a:solidFill>
              </a:rPr>
              <a:t>I</a:t>
            </a:r>
            <a:r>
              <a:rPr lang="en-US" sz="2000" b="1" dirty="0" smtClean="0">
                <a:solidFill>
                  <a:schemeClr val="tx2"/>
                </a:solidFill>
              </a:rPr>
              <a:t> + SCORE</a:t>
            </a:r>
            <a:r>
              <a:rPr lang="en-US" sz="1400" b="1" dirty="0" smtClean="0">
                <a:solidFill>
                  <a:schemeClr val="tx2"/>
                </a:solidFill>
              </a:rPr>
              <a:t>C</a:t>
            </a:r>
            <a:r>
              <a:rPr lang="en-US" sz="2000" b="1" dirty="0">
                <a:solidFill>
                  <a:schemeClr val="tx2"/>
                </a:solidFill>
              </a:rPr>
              <a:t>(d)</a:t>
            </a:r>
            <a:r>
              <a:rPr lang="en-US" sz="2000" b="1" dirty="0" smtClean="0">
                <a:solidFill>
                  <a:schemeClr val="tx2"/>
                </a:solidFill>
              </a:rPr>
              <a:t>*W</a:t>
            </a:r>
            <a:r>
              <a:rPr lang="en-US" sz="1400" b="1" dirty="0" smtClean="0">
                <a:solidFill>
                  <a:schemeClr val="tx2"/>
                </a:solidFill>
              </a:rPr>
              <a:t>C</a:t>
            </a:r>
            <a:endParaRPr lang="en-US" sz="2000" dirty="0">
              <a:solidFill>
                <a:schemeClr val="tx2"/>
              </a:solidFill>
            </a:endParaRPr>
          </a:p>
          <a:p>
            <a:pPr marL="0" indent="0" algn="r">
              <a:buNone/>
            </a:pPr>
            <a:r>
              <a:rPr lang="en-US" sz="2000" dirty="0"/>
              <a:t> </a:t>
            </a:r>
            <a:r>
              <a:rPr lang="en-US" sz="2000" dirty="0" smtClean="0"/>
              <a:t>where </a:t>
            </a:r>
            <a:r>
              <a:rPr lang="en-US" sz="2000" i="1" dirty="0" smtClean="0"/>
              <a:t>d</a:t>
            </a:r>
            <a:r>
              <a:rPr lang="en-US" sz="2000" dirty="0" smtClean="0"/>
              <a:t> is any given accepted district map.</a:t>
            </a:r>
          </a:p>
        </p:txBody>
      </p:sp>
      <p:sp>
        <p:nvSpPr>
          <p:cNvPr id="2" name="Title 1"/>
          <p:cNvSpPr>
            <a:spLocks noGrp="1"/>
          </p:cNvSpPr>
          <p:nvPr>
            <p:ph type="title"/>
          </p:nvPr>
        </p:nvSpPr>
        <p:spPr>
          <a:xfrm>
            <a:off x="457200" y="210242"/>
            <a:ext cx="8229600" cy="753744"/>
          </a:xfrm>
        </p:spPr>
        <p:txBody>
          <a:bodyPr/>
          <a:lstStyle/>
          <a:p>
            <a:r>
              <a:rPr lang="en-US" dirty="0" smtClean="0"/>
              <a:t>Scoring: Population</a:t>
            </a:r>
            <a:endParaRPr lang="en-US" dirty="0"/>
          </a:p>
        </p:txBody>
      </p:sp>
      <p:sp>
        <p:nvSpPr>
          <p:cNvPr id="4" name="Slide Number Placeholder 3"/>
          <p:cNvSpPr>
            <a:spLocks noGrp="1"/>
          </p:cNvSpPr>
          <p:nvPr>
            <p:ph type="sldNum" sz="quarter" idx="12"/>
          </p:nvPr>
        </p:nvSpPr>
        <p:spPr/>
        <p:txBody>
          <a:bodyPr/>
          <a:lstStyle/>
          <a:p>
            <a:fld id="{3B86C347-E5EB-4A51-8288-ACE2DB6858F7}" type="slidenum">
              <a:rPr lang="en-US" smtClean="0">
                <a:solidFill>
                  <a:prstClr val="black"/>
                </a:solidFill>
              </a:rPr>
              <a:pPr/>
              <a:t>12</a:t>
            </a:fld>
            <a:endParaRPr lang="en-US" dirty="0">
              <a:solidFill>
                <a:prstClr val="black"/>
              </a:solidFill>
            </a:endParaRPr>
          </a:p>
        </p:txBody>
      </p:sp>
    </p:spTree>
    <p:extLst>
      <p:ext uri="{BB962C8B-B14F-4D97-AF65-F5344CB8AC3E}">
        <p14:creationId xmlns:p14="http://schemas.microsoft.com/office/powerpoint/2010/main" val="42767456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Content Placeholder 4"/>
          <p:cNvSpPr>
            <a:spLocks noGrp="1"/>
          </p:cNvSpPr>
          <p:nvPr>
            <p:ph idx="1"/>
          </p:nvPr>
        </p:nvSpPr>
        <p:spPr>
          <a:xfrm>
            <a:off x="0" y="1035785"/>
            <a:ext cx="9144000" cy="5385291"/>
          </a:xfrm>
        </p:spPr>
        <p:txBody>
          <a:bodyPr/>
          <a:lstStyle/>
          <a:p>
            <a:pPr marL="0" indent="0">
              <a:buNone/>
            </a:pPr>
            <a:r>
              <a:rPr lang="en-US" sz="2000" dirty="0" smtClean="0"/>
              <a:t>Now that we have created a district map, that satisfies our first constraint, we then begin scoring our district map.  When we score a map, we evaluate it at three areas:</a:t>
            </a:r>
          </a:p>
          <a:p>
            <a:endParaRPr lang="en-US" sz="2000" dirty="0" smtClean="0"/>
          </a:p>
          <a:p>
            <a:pPr marL="857250" lvl="1" indent="-457200">
              <a:buFont typeface="+mj-lt"/>
              <a:buAutoNum type="arabicPeriod"/>
            </a:pPr>
            <a:r>
              <a:rPr lang="en-US" sz="2000" b="1" dirty="0" smtClean="0"/>
              <a:t>Population, SCORE</a:t>
            </a:r>
            <a:r>
              <a:rPr lang="en-US" sz="1400" b="1" dirty="0" smtClean="0"/>
              <a:t>P</a:t>
            </a:r>
            <a:r>
              <a:rPr lang="en-US" sz="2000" b="1" dirty="0" smtClean="0"/>
              <a:t>. </a:t>
            </a:r>
            <a:r>
              <a:rPr lang="en-US" sz="2000" dirty="0" smtClean="0"/>
              <a:t>How close does each of our districts come to our “ideal” population for them.</a:t>
            </a:r>
          </a:p>
          <a:p>
            <a:pPr marL="857250" lvl="1" indent="-457200">
              <a:buFont typeface="+mj-lt"/>
              <a:buAutoNum type="arabicPeriod"/>
            </a:pPr>
            <a:endParaRPr lang="en-US" sz="2000" dirty="0" smtClean="0"/>
          </a:p>
          <a:p>
            <a:pPr marL="857250" lvl="1" indent="-457200">
              <a:buFont typeface="+mj-lt"/>
              <a:buAutoNum type="arabicPeriod"/>
            </a:pPr>
            <a:r>
              <a:rPr lang="en-US" sz="2000" b="1" dirty="0" smtClean="0"/>
              <a:t>Isoperimetric, SCORE</a:t>
            </a:r>
            <a:r>
              <a:rPr lang="en-US" sz="1400" b="1" dirty="0"/>
              <a:t>I</a:t>
            </a:r>
            <a:r>
              <a:rPr lang="en-US" sz="2000" dirty="0" smtClean="0"/>
              <a:t>.  How compact the districts are to one another.</a:t>
            </a:r>
          </a:p>
          <a:p>
            <a:pPr marL="857250" lvl="1" indent="-457200">
              <a:buFont typeface="+mj-lt"/>
              <a:buAutoNum type="arabicPeriod"/>
            </a:pPr>
            <a:endParaRPr lang="en-US" sz="2000" dirty="0" smtClean="0"/>
          </a:p>
          <a:p>
            <a:pPr marL="857250" lvl="1" indent="-457200">
              <a:buFont typeface="+mj-lt"/>
              <a:buAutoNum type="arabicPeriod"/>
            </a:pPr>
            <a:r>
              <a:rPr lang="en-US" sz="2000" b="1" dirty="0" smtClean="0"/>
              <a:t>County Split</a:t>
            </a:r>
            <a:r>
              <a:rPr lang="en-US" sz="2000" b="1" dirty="0"/>
              <a:t> , </a:t>
            </a:r>
            <a:r>
              <a:rPr lang="en-US" sz="2000" b="1" dirty="0" smtClean="0"/>
              <a:t>SCORE</a:t>
            </a:r>
            <a:r>
              <a:rPr lang="en-US" sz="1400" b="1" dirty="0"/>
              <a:t>C</a:t>
            </a:r>
            <a:r>
              <a:rPr lang="en-US" sz="2000" b="1" dirty="0" smtClean="0"/>
              <a:t>. </a:t>
            </a:r>
            <a:r>
              <a:rPr lang="en-US" sz="2000" dirty="0" smtClean="0"/>
              <a:t>How many counties are divided by a certain district map.</a:t>
            </a:r>
            <a:endParaRPr lang="en-US" sz="2000" b="1" dirty="0"/>
          </a:p>
          <a:p>
            <a:pPr marL="0" indent="0">
              <a:buNone/>
            </a:pPr>
            <a:r>
              <a:rPr lang="en-US" sz="2000" dirty="0" smtClean="0"/>
              <a:t>Each district map is then given an overall score based on those three areas.  The overall score is a weighted sum of each of the individual areas. </a:t>
            </a:r>
          </a:p>
          <a:p>
            <a:pPr marL="0" indent="0">
              <a:buNone/>
            </a:pPr>
            <a:endParaRPr lang="en-US" sz="2000" dirty="0" smtClean="0"/>
          </a:p>
          <a:p>
            <a:pPr marL="0" indent="0" algn="ctr">
              <a:buNone/>
            </a:pPr>
            <a:r>
              <a:rPr lang="en-US" sz="2000" b="1" dirty="0" smtClean="0">
                <a:solidFill>
                  <a:schemeClr val="tx2"/>
                </a:solidFill>
              </a:rPr>
              <a:t>SCORE(d)</a:t>
            </a:r>
            <a:r>
              <a:rPr lang="en-US" sz="2000" dirty="0" smtClean="0">
                <a:solidFill>
                  <a:schemeClr val="tx2"/>
                </a:solidFill>
              </a:rPr>
              <a:t> = </a:t>
            </a:r>
            <a:r>
              <a:rPr lang="en-US" sz="2000" b="1" dirty="0" smtClean="0">
                <a:solidFill>
                  <a:schemeClr val="tx2"/>
                </a:solidFill>
              </a:rPr>
              <a:t>SCORE</a:t>
            </a:r>
            <a:r>
              <a:rPr lang="en-US" sz="1400" b="1" dirty="0" smtClean="0">
                <a:solidFill>
                  <a:schemeClr val="tx2"/>
                </a:solidFill>
              </a:rPr>
              <a:t>P</a:t>
            </a:r>
            <a:r>
              <a:rPr lang="en-US" sz="2000" b="1" dirty="0" smtClean="0">
                <a:solidFill>
                  <a:schemeClr val="tx2"/>
                </a:solidFill>
              </a:rPr>
              <a:t>(d)*W</a:t>
            </a:r>
            <a:r>
              <a:rPr lang="en-US" sz="1400" b="1" dirty="0" smtClean="0">
                <a:solidFill>
                  <a:schemeClr val="tx2"/>
                </a:solidFill>
              </a:rPr>
              <a:t>P</a:t>
            </a:r>
            <a:r>
              <a:rPr lang="en-US" sz="2000" b="1" dirty="0" smtClean="0">
                <a:solidFill>
                  <a:schemeClr val="tx2"/>
                </a:solidFill>
              </a:rPr>
              <a:t> + SCORE</a:t>
            </a:r>
            <a:r>
              <a:rPr lang="en-US" sz="1400" b="1" dirty="0" smtClean="0">
                <a:solidFill>
                  <a:schemeClr val="tx2"/>
                </a:solidFill>
              </a:rPr>
              <a:t>I</a:t>
            </a:r>
            <a:r>
              <a:rPr lang="en-US" sz="2000" b="1" dirty="0" smtClean="0">
                <a:solidFill>
                  <a:schemeClr val="tx2"/>
                </a:solidFill>
              </a:rPr>
              <a:t>(d</a:t>
            </a:r>
            <a:r>
              <a:rPr lang="en-US" sz="2000" b="1" dirty="0">
                <a:solidFill>
                  <a:schemeClr val="tx2"/>
                </a:solidFill>
              </a:rPr>
              <a:t>)</a:t>
            </a:r>
            <a:r>
              <a:rPr lang="en-US" sz="2000" b="1" dirty="0" smtClean="0">
                <a:solidFill>
                  <a:schemeClr val="tx2"/>
                </a:solidFill>
              </a:rPr>
              <a:t>*W</a:t>
            </a:r>
            <a:r>
              <a:rPr lang="en-US" sz="1400" b="1" dirty="0">
                <a:solidFill>
                  <a:schemeClr val="tx2"/>
                </a:solidFill>
              </a:rPr>
              <a:t>I</a:t>
            </a:r>
            <a:r>
              <a:rPr lang="en-US" sz="2000" b="1" dirty="0" smtClean="0">
                <a:solidFill>
                  <a:schemeClr val="tx2"/>
                </a:solidFill>
              </a:rPr>
              <a:t> + SCORE</a:t>
            </a:r>
            <a:r>
              <a:rPr lang="en-US" sz="1400" b="1" dirty="0" smtClean="0">
                <a:solidFill>
                  <a:schemeClr val="tx2"/>
                </a:solidFill>
              </a:rPr>
              <a:t>C</a:t>
            </a:r>
            <a:r>
              <a:rPr lang="en-US" sz="2000" b="1" dirty="0">
                <a:solidFill>
                  <a:schemeClr val="tx2"/>
                </a:solidFill>
              </a:rPr>
              <a:t>(d)</a:t>
            </a:r>
            <a:r>
              <a:rPr lang="en-US" sz="2000" b="1" dirty="0" smtClean="0">
                <a:solidFill>
                  <a:schemeClr val="tx2"/>
                </a:solidFill>
              </a:rPr>
              <a:t>*W</a:t>
            </a:r>
            <a:r>
              <a:rPr lang="en-US" sz="1400" b="1" dirty="0" smtClean="0">
                <a:solidFill>
                  <a:schemeClr val="tx2"/>
                </a:solidFill>
              </a:rPr>
              <a:t>C</a:t>
            </a:r>
            <a:endParaRPr lang="en-US" sz="2000" dirty="0">
              <a:solidFill>
                <a:schemeClr val="tx2"/>
              </a:solidFill>
            </a:endParaRPr>
          </a:p>
          <a:p>
            <a:pPr marL="0" indent="0" algn="r">
              <a:buNone/>
            </a:pPr>
            <a:r>
              <a:rPr lang="en-US" sz="2000" dirty="0"/>
              <a:t> </a:t>
            </a:r>
            <a:r>
              <a:rPr lang="en-US" sz="2000" dirty="0" smtClean="0"/>
              <a:t>where </a:t>
            </a:r>
            <a:r>
              <a:rPr lang="en-US" sz="2000" i="1" dirty="0" smtClean="0"/>
              <a:t>d</a:t>
            </a:r>
            <a:r>
              <a:rPr lang="en-US" sz="2000" dirty="0" smtClean="0"/>
              <a:t> is any given accepted district map.</a:t>
            </a:r>
          </a:p>
        </p:txBody>
      </p:sp>
      <p:sp>
        <p:nvSpPr>
          <p:cNvPr id="2" name="Title 1"/>
          <p:cNvSpPr>
            <a:spLocks noGrp="1"/>
          </p:cNvSpPr>
          <p:nvPr>
            <p:ph type="title"/>
          </p:nvPr>
        </p:nvSpPr>
        <p:spPr>
          <a:xfrm>
            <a:off x="457200" y="210242"/>
            <a:ext cx="8229600" cy="753744"/>
          </a:xfrm>
        </p:spPr>
        <p:txBody>
          <a:bodyPr/>
          <a:lstStyle/>
          <a:p>
            <a:r>
              <a:rPr lang="en-US" dirty="0" smtClean="0"/>
              <a:t>Scoring: Isoperimetric</a:t>
            </a:r>
            <a:endParaRPr lang="en-US" dirty="0"/>
          </a:p>
        </p:txBody>
      </p:sp>
      <p:sp>
        <p:nvSpPr>
          <p:cNvPr id="4" name="Slide Number Placeholder 3"/>
          <p:cNvSpPr>
            <a:spLocks noGrp="1"/>
          </p:cNvSpPr>
          <p:nvPr>
            <p:ph type="sldNum" sz="quarter" idx="12"/>
          </p:nvPr>
        </p:nvSpPr>
        <p:spPr/>
        <p:txBody>
          <a:bodyPr/>
          <a:lstStyle/>
          <a:p>
            <a:fld id="{3B86C347-E5EB-4A51-8288-ACE2DB6858F7}" type="slidenum">
              <a:rPr lang="en-US" smtClean="0">
                <a:solidFill>
                  <a:prstClr val="black"/>
                </a:solidFill>
              </a:rPr>
              <a:pPr/>
              <a:t>13</a:t>
            </a:fld>
            <a:endParaRPr lang="en-US" dirty="0">
              <a:solidFill>
                <a:prstClr val="black"/>
              </a:solidFill>
            </a:endParaRPr>
          </a:p>
        </p:txBody>
      </p:sp>
    </p:spTree>
    <p:extLst>
      <p:ext uri="{BB962C8B-B14F-4D97-AF65-F5344CB8AC3E}">
        <p14:creationId xmlns:p14="http://schemas.microsoft.com/office/powerpoint/2010/main" val="6097009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Content Placeholder 4"/>
          <p:cNvSpPr>
            <a:spLocks noGrp="1"/>
          </p:cNvSpPr>
          <p:nvPr>
            <p:ph idx="1"/>
          </p:nvPr>
        </p:nvSpPr>
        <p:spPr>
          <a:xfrm>
            <a:off x="0" y="1035785"/>
            <a:ext cx="9144000" cy="5385291"/>
          </a:xfrm>
        </p:spPr>
        <p:txBody>
          <a:bodyPr/>
          <a:lstStyle/>
          <a:p>
            <a:pPr marL="0" indent="0">
              <a:buNone/>
            </a:pPr>
            <a:r>
              <a:rPr lang="en-US" sz="2000" dirty="0" smtClean="0"/>
              <a:t>Now that we have created a district map, that satisfies our first constraint, we then begin scoring our district map.  When we score a map, we evaluate it at three areas:</a:t>
            </a:r>
          </a:p>
          <a:p>
            <a:endParaRPr lang="en-US" sz="2000" dirty="0" smtClean="0"/>
          </a:p>
          <a:p>
            <a:pPr marL="857250" lvl="1" indent="-457200">
              <a:buFont typeface="+mj-lt"/>
              <a:buAutoNum type="arabicPeriod"/>
            </a:pPr>
            <a:r>
              <a:rPr lang="en-US" sz="2000" b="1" dirty="0" smtClean="0"/>
              <a:t>Population, SCORE</a:t>
            </a:r>
            <a:r>
              <a:rPr lang="en-US" sz="1400" b="1" dirty="0" smtClean="0"/>
              <a:t>P</a:t>
            </a:r>
            <a:r>
              <a:rPr lang="en-US" sz="2000" b="1" dirty="0" smtClean="0"/>
              <a:t>. </a:t>
            </a:r>
            <a:r>
              <a:rPr lang="en-US" sz="2000" dirty="0" smtClean="0"/>
              <a:t>How close does each of our districts come to our “ideal” population for them.</a:t>
            </a:r>
          </a:p>
          <a:p>
            <a:pPr marL="857250" lvl="1" indent="-457200">
              <a:buFont typeface="+mj-lt"/>
              <a:buAutoNum type="arabicPeriod"/>
            </a:pPr>
            <a:endParaRPr lang="en-US" sz="2000" dirty="0" smtClean="0"/>
          </a:p>
          <a:p>
            <a:pPr marL="857250" lvl="1" indent="-457200">
              <a:buFont typeface="+mj-lt"/>
              <a:buAutoNum type="arabicPeriod"/>
            </a:pPr>
            <a:r>
              <a:rPr lang="en-US" sz="2000" b="1" dirty="0" smtClean="0"/>
              <a:t>Isoperimetric, SCORE</a:t>
            </a:r>
            <a:r>
              <a:rPr lang="en-US" sz="1400" b="1" dirty="0"/>
              <a:t>I</a:t>
            </a:r>
            <a:r>
              <a:rPr lang="en-US" sz="2000" dirty="0" smtClean="0"/>
              <a:t>.  How compact the districts are to one another.</a:t>
            </a:r>
          </a:p>
          <a:p>
            <a:pPr marL="857250" lvl="1" indent="-457200">
              <a:buFont typeface="+mj-lt"/>
              <a:buAutoNum type="arabicPeriod"/>
            </a:pPr>
            <a:endParaRPr lang="en-US" sz="2000" dirty="0" smtClean="0"/>
          </a:p>
          <a:p>
            <a:pPr marL="857250" lvl="1" indent="-457200">
              <a:buFont typeface="+mj-lt"/>
              <a:buAutoNum type="arabicPeriod"/>
            </a:pPr>
            <a:r>
              <a:rPr lang="en-US" sz="2000" b="1" dirty="0" smtClean="0"/>
              <a:t>County Split</a:t>
            </a:r>
            <a:r>
              <a:rPr lang="en-US" sz="2000" b="1" dirty="0"/>
              <a:t> , </a:t>
            </a:r>
            <a:r>
              <a:rPr lang="en-US" sz="2000" b="1" dirty="0" smtClean="0"/>
              <a:t>SCORE</a:t>
            </a:r>
            <a:r>
              <a:rPr lang="en-US" sz="1400" b="1" dirty="0"/>
              <a:t>C</a:t>
            </a:r>
            <a:r>
              <a:rPr lang="en-US" sz="2000" b="1" dirty="0" smtClean="0"/>
              <a:t>. </a:t>
            </a:r>
            <a:r>
              <a:rPr lang="en-US" sz="2000" dirty="0" smtClean="0"/>
              <a:t>How many counties are divided by a certain district map.</a:t>
            </a:r>
            <a:endParaRPr lang="en-US" sz="2000" b="1" dirty="0"/>
          </a:p>
          <a:p>
            <a:pPr marL="0" indent="0">
              <a:buNone/>
            </a:pPr>
            <a:r>
              <a:rPr lang="en-US" sz="2000" dirty="0" smtClean="0"/>
              <a:t>Each district map is then given an overall score based on those three areas.  The overall score is a weighted sum of each of the individual areas. </a:t>
            </a:r>
          </a:p>
          <a:p>
            <a:pPr marL="0" indent="0">
              <a:buNone/>
            </a:pPr>
            <a:endParaRPr lang="en-US" sz="2000" dirty="0" smtClean="0"/>
          </a:p>
          <a:p>
            <a:pPr marL="0" indent="0" algn="ctr">
              <a:buNone/>
            </a:pPr>
            <a:r>
              <a:rPr lang="en-US" sz="2000" b="1" dirty="0" smtClean="0">
                <a:solidFill>
                  <a:schemeClr val="tx2"/>
                </a:solidFill>
              </a:rPr>
              <a:t>SCORE(d)</a:t>
            </a:r>
            <a:r>
              <a:rPr lang="en-US" sz="2000" dirty="0" smtClean="0">
                <a:solidFill>
                  <a:schemeClr val="tx2"/>
                </a:solidFill>
              </a:rPr>
              <a:t> = </a:t>
            </a:r>
            <a:r>
              <a:rPr lang="en-US" sz="2000" b="1" dirty="0" smtClean="0">
                <a:solidFill>
                  <a:schemeClr val="tx2"/>
                </a:solidFill>
              </a:rPr>
              <a:t>SCORE</a:t>
            </a:r>
            <a:r>
              <a:rPr lang="en-US" sz="1400" b="1" dirty="0" smtClean="0">
                <a:solidFill>
                  <a:schemeClr val="tx2"/>
                </a:solidFill>
              </a:rPr>
              <a:t>P</a:t>
            </a:r>
            <a:r>
              <a:rPr lang="en-US" sz="2000" b="1" dirty="0" smtClean="0">
                <a:solidFill>
                  <a:schemeClr val="tx2"/>
                </a:solidFill>
              </a:rPr>
              <a:t>(d)*W</a:t>
            </a:r>
            <a:r>
              <a:rPr lang="en-US" sz="1400" b="1" dirty="0" smtClean="0">
                <a:solidFill>
                  <a:schemeClr val="tx2"/>
                </a:solidFill>
              </a:rPr>
              <a:t>P</a:t>
            </a:r>
            <a:r>
              <a:rPr lang="en-US" sz="2000" b="1" dirty="0" smtClean="0">
                <a:solidFill>
                  <a:schemeClr val="tx2"/>
                </a:solidFill>
              </a:rPr>
              <a:t> + SCORE</a:t>
            </a:r>
            <a:r>
              <a:rPr lang="en-US" sz="1400" b="1" dirty="0" smtClean="0">
                <a:solidFill>
                  <a:schemeClr val="tx2"/>
                </a:solidFill>
              </a:rPr>
              <a:t>I</a:t>
            </a:r>
            <a:r>
              <a:rPr lang="en-US" sz="2000" b="1" dirty="0" smtClean="0">
                <a:solidFill>
                  <a:schemeClr val="tx2"/>
                </a:solidFill>
              </a:rPr>
              <a:t>(d</a:t>
            </a:r>
            <a:r>
              <a:rPr lang="en-US" sz="2000" b="1" dirty="0">
                <a:solidFill>
                  <a:schemeClr val="tx2"/>
                </a:solidFill>
              </a:rPr>
              <a:t>)</a:t>
            </a:r>
            <a:r>
              <a:rPr lang="en-US" sz="2000" b="1" dirty="0" smtClean="0">
                <a:solidFill>
                  <a:schemeClr val="tx2"/>
                </a:solidFill>
              </a:rPr>
              <a:t>*W</a:t>
            </a:r>
            <a:r>
              <a:rPr lang="en-US" sz="1400" b="1" dirty="0">
                <a:solidFill>
                  <a:schemeClr val="tx2"/>
                </a:solidFill>
              </a:rPr>
              <a:t>I</a:t>
            </a:r>
            <a:r>
              <a:rPr lang="en-US" sz="2000" b="1" dirty="0" smtClean="0">
                <a:solidFill>
                  <a:schemeClr val="tx2"/>
                </a:solidFill>
              </a:rPr>
              <a:t> + SCORE</a:t>
            </a:r>
            <a:r>
              <a:rPr lang="en-US" sz="1400" b="1" dirty="0" smtClean="0">
                <a:solidFill>
                  <a:schemeClr val="tx2"/>
                </a:solidFill>
              </a:rPr>
              <a:t>C</a:t>
            </a:r>
            <a:r>
              <a:rPr lang="en-US" sz="2000" b="1" dirty="0">
                <a:solidFill>
                  <a:schemeClr val="tx2"/>
                </a:solidFill>
              </a:rPr>
              <a:t>(d)</a:t>
            </a:r>
            <a:r>
              <a:rPr lang="en-US" sz="2000" b="1" dirty="0" smtClean="0">
                <a:solidFill>
                  <a:schemeClr val="tx2"/>
                </a:solidFill>
              </a:rPr>
              <a:t>*W</a:t>
            </a:r>
            <a:r>
              <a:rPr lang="en-US" sz="1400" b="1" dirty="0" smtClean="0">
                <a:solidFill>
                  <a:schemeClr val="tx2"/>
                </a:solidFill>
              </a:rPr>
              <a:t>C</a:t>
            </a:r>
            <a:endParaRPr lang="en-US" sz="2000" dirty="0">
              <a:solidFill>
                <a:schemeClr val="tx2"/>
              </a:solidFill>
            </a:endParaRPr>
          </a:p>
          <a:p>
            <a:pPr marL="0" indent="0" algn="r">
              <a:buNone/>
            </a:pPr>
            <a:r>
              <a:rPr lang="en-US" sz="2000" dirty="0"/>
              <a:t> </a:t>
            </a:r>
            <a:r>
              <a:rPr lang="en-US" sz="2000" dirty="0" smtClean="0"/>
              <a:t>where </a:t>
            </a:r>
            <a:r>
              <a:rPr lang="en-US" sz="2000" i="1" dirty="0" smtClean="0"/>
              <a:t>d</a:t>
            </a:r>
            <a:r>
              <a:rPr lang="en-US" sz="2000" dirty="0" smtClean="0"/>
              <a:t> is any given accepted district map.</a:t>
            </a:r>
          </a:p>
        </p:txBody>
      </p:sp>
      <p:sp>
        <p:nvSpPr>
          <p:cNvPr id="2" name="Title 1"/>
          <p:cNvSpPr>
            <a:spLocks noGrp="1"/>
          </p:cNvSpPr>
          <p:nvPr>
            <p:ph type="title"/>
          </p:nvPr>
        </p:nvSpPr>
        <p:spPr>
          <a:xfrm>
            <a:off x="457200" y="210242"/>
            <a:ext cx="8229600" cy="753744"/>
          </a:xfrm>
        </p:spPr>
        <p:txBody>
          <a:bodyPr/>
          <a:lstStyle/>
          <a:p>
            <a:r>
              <a:rPr lang="en-US" dirty="0" smtClean="0"/>
              <a:t>Scoring: </a:t>
            </a:r>
            <a:r>
              <a:rPr lang="en-US" smtClean="0"/>
              <a:t>County Slip</a:t>
            </a:r>
            <a:endParaRPr lang="en-US" dirty="0"/>
          </a:p>
        </p:txBody>
      </p:sp>
      <p:sp>
        <p:nvSpPr>
          <p:cNvPr id="4" name="Slide Number Placeholder 3"/>
          <p:cNvSpPr>
            <a:spLocks noGrp="1"/>
          </p:cNvSpPr>
          <p:nvPr>
            <p:ph type="sldNum" sz="quarter" idx="12"/>
          </p:nvPr>
        </p:nvSpPr>
        <p:spPr/>
        <p:txBody>
          <a:bodyPr/>
          <a:lstStyle/>
          <a:p>
            <a:fld id="{3B86C347-E5EB-4A51-8288-ACE2DB6858F7}" type="slidenum">
              <a:rPr lang="en-US" smtClean="0">
                <a:solidFill>
                  <a:prstClr val="black"/>
                </a:solidFill>
              </a:rPr>
              <a:pPr/>
              <a:t>14</a:t>
            </a:fld>
            <a:endParaRPr lang="en-US" dirty="0">
              <a:solidFill>
                <a:prstClr val="black"/>
              </a:solidFill>
            </a:endParaRPr>
          </a:p>
        </p:txBody>
      </p:sp>
    </p:spTree>
    <p:extLst>
      <p:ext uri="{BB962C8B-B14F-4D97-AF65-F5344CB8AC3E}">
        <p14:creationId xmlns:p14="http://schemas.microsoft.com/office/powerpoint/2010/main" val="40685826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7211"/>
            <a:ext cx="8229600" cy="1143000"/>
          </a:xfrm>
        </p:spPr>
        <p:txBody>
          <a:bodyPr/>
          <a:lstStyle/>
          <a:p>
            <a:r>
              <a:rPr lang="en-US" dirty="0" smtClean="0"/>
              <a:t>Results</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3B86C347-E5EB-4A51-8288-ACE2DB6858F7}" type="slidenum">
              <a:rPr lang="en-US" smtClean="0">
                <a:solidFill>
                  <a:prstClr val="black"/>
                </a:solidFill>
              </a:rPr>
              <a:pPr/>
              <a:t>15</a:t>
            </a:fld>
            <a:endParaRPr lang="en-US" dirty="0">
              <a:solidFill>
                <a:prstClr val="black"/>
              </a:solidFill>
            </a:endParaRPr>
          </a:p>
        </p:txBody>
      </p:sp>
    </p:spTree>
    <p:extLst>
      <p:ext uri="{BB962C8B-B14F-4D97-AF65-F5344CB8AC3E}">
        <p14:creationId xmlns:p14="http://schemas.microsoft.com/office/powerpoint/2010/main" val="31051937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3B86C347-E5EB-4A51-8288-ACE2DB6858F7}" type="slidenum">
              <a:rPr lang="en-US" smtClean="0">
                <a:solidFill>
                  <a:prstClr val="black"/>
                </a:solidFill>
              </a:rPr>
              <a:pPr/>
              <a:t>16</a:t>
            </a:fld>
            <a:endParaRPr lang="en-US" dirty="0">
              <a:solidFill>
                <a:prstClr val="black"/>
              </a:solidFill>
            </a:endParaRPr>
          </a:p>
        </p:txBody>
      </p:sp>
      <p:pic>
        <p:nvPicPr>
          <p:cNvPr id="5" name="Picture 4"/>
          <p:cNvPicPr>
            <a:picLocks noChangeAspect="1"/>
          </p:cNvPicPr>
          <p:nvPr/>
        </p:nvPicPr>
        <p:blipFill>
          <a:blip r:embed="rId2"/>
          <a:stretch>
            <a:fillRect/>
          </a:stretch>
        </p:blipFill>
        <p:spPr>
          <a:xfrm>
            <a:off x="238125" y="1225550"/>
            <a:ext cx="8448675" cy="5267325"/>
          </a:xfrm>
          <a:prstGeom prst="rect">
            <a:avLst/>
          </a:prstGeom>
        </p:spPr>
      </p:pic>
    </p:spTree>
    <p:extLst>
      <p:ext uri="{BB962C8B-B14F-4D97-AF65-F5344CB8AC3E}">
        <p14:creationId xmlns:p14="http://schemas.microsoft.com/office/powerpoint/2010/main" val="41684292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7211"/>
            <a:ext cx="8229600" cy="1143000"/>
          </a:xfrm>
        </p:spPr>
        <p:txBody>
          <a:bodyPr/>
          <a:lstStyle/>
          <a:p>
            <a:r>
              <a:rPr lang="en-US" dirty="0" err="1" smtClean="0"/>
              <a:t>Cititaion</a:t>
            </a:r>
            <a:endParaRPr lang="en-US" dirty="0"/>
          </a:p>
        </p:txBody>
      </p:sp>
      <p:sp>
        <p:nvSpPr>
          <p:cNvPr id="3" name="Content Placeholder 2"/>
          <p:cNvSpPr>
            <a:spLocks noGrp="1"/>
          </p:cNvSpPr>
          <p:nvPr>
            <p:ph idx="1"/>
          </p:nvPr>
        </p:nvSpPr>
        <p:spPr>
          <a:xfrm>
            <a:off x="0" y="1146220"/>
            <a:ext cx="9144000" cy="5346655"/>
          </a:xfrm>
        </p:spPr>
        <p:txBody>
          <a:bodyPr/>
          <a:lstStyle/>
          <a:p>
            <a:pPr marL="0" indent="0">
              <a:buNone/>
            </a:pPr>
            <a:r>
              <a:rPr lang="en-US" sz="1800" dirty="0" smtClean="0"/>
              <a:t>Wikipedia. </a:t>
            </a:r>
            <a:r>
              <a:rPr lang="en-US" sz="1800" dirty="0"/>
              <a:t>Gerrymandering. </a:t>
            </a:r>
            <a:r>
              <a:rPr lang="en-US" sz="1800" dirty="0">
                <a:hlinkClick r:id="rId2"/>
              </a:rPr>
              <a:t>https://</a:t>
            </a:r>
            <a:r>
              <a:rPr lang="en-US" sz="1800" dirty="0" smtClean="0">
                <a:hlinkClick r:id="rId2"/>
              </a:rPr>
              <a:t>en.wikipedia.org/wiki/Gerrymandering</a:t>
            </a:r>
            <a:endParaRPr lang="en-US" sz="1800" dirty="0" smtClean="0"/>
          </a:p>
          <a:p>
            <a:pPr marL="0" indent="0">
              <a:buNone/>
            </a:pPr>
            <a:r>
              <a:rPr lang="en-US" sz="1800" dirty="0">
                <a:hlinkClick r:id="rId3"/>
              </a:rPr>
              <a:t>http://</a:t>
            </a:r>
            <a:r>
              <a:rPr lang="en-US" sz="1800" dirty="0" smtClean="0">
                <a:hlinkClick r:id="rId3"/>
              </a:rPr>
              <a:t>www.publicmapping.org/what-is-redistricting</a:t>
            </a:r>
            <a:endParaRPr lang="en-US" sz="1800" dirty="0" smtClean="0"/>
          </a:p>
          <a:p>
            <a:pPr marL="0" indent="0">
              <a:buNone/>
            </a:pPr>
            <a:endParaRPr lang="en-US" sz="1800" dirty="0"/>
          </a:p>
        </p:txBody>
      </p:sp>
      <p:sp>
        <p:nvSpPr>
          <p:cNvPr id="4" name="Slide Number Placeholder 3"/>
          <p:cNvSpPr>
            <a:spLocks noGrp="1"/>
          </p:cNvSpPr>
          <p:nvPr>
            <p:ph type="sldNum" sz="quarter" idx="12"/>
          </p:nvPr>
        </p:nvSpPr>
        <p:spPr/>
        <p:txBody>
          <a:bodyPr/>
          <a:lstStyle/>
          <a:p>
            <a:fld id="{3B86C347-E5EB-4A51-8288-ACE2DB6858F7}" type="slidenum">
              <a:rPr lang="en-US" smtClean="0">
                <a:solidFill>
                  <a:prstClr val="black"/>
                </a:solidFill>
              </a:rPr>
              <a:pPr/>
              <a:t>17</a:t>
            </a:fld>
            <a:endParaRPr lang="en-US" dirty="0">
              <a:solidFill>
                <a:prstClr val="black"/>
              </a:solidFill>
            </a:endParaRPr>
          </a:p>
        </p:txBody>
      </p:sp>
    </p:spTree>
    <p:extLst>
      <p:ext uri="{BB962C8B-B14F-4D97-AF65-F5344CB8AC3E}">
        <p14:creationId xmlns:p14="http://schemas.microsoft.com/office/powerpoint/2010/main" val="6509519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Questions / Comments</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62880773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Backup Slides</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96677556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7211"/>
            <a:ext cx="8229600" cy="1143000"/>
          </a:xfrm>
        </p:spPr>
        <p:txBody>
          <a:bodyPr/>
          <a:lstStyle/>
          <a:p>
            <a:r>
              <a:rPr lang="en-US" dirty="0" smtClean="0"/>
              <a:t>Gerrymandering Overview</a:t>
            </a:r>
            <a:endParaRPr lang="en-US" dirty="0"/>
          </a:p>
        </p:txBody>
      </p:sp>
      <p:sp>
        <p:nvSpPr>
          <p:cNvPr id="3" name="Content Placeholder 2"/>
          <p:cNvSpPr>
            <a:spLocks noGrp="1"/>
          </p:cNvSpPr>
          <p:nvPr>
            <p:ph idx="1"/>
          </p:nvPr>
        </p:nvSpPr>
        <p:spPr>
          <a:xfrm>
            <a:off x="0" y="1085047"/>
            <a:ext cx="9144000" cy="5407828"/>
          </a:xfrm>
        </p:spPr>
        <p:txBody>
          <a:bodyPr/>
          <a:lstStyle/>
          <a:p>
            <a:r>
              <a:rPr lang="en-US" sz="2400" dirty="0" smtClean="0"/>
              <a:t>Districts are geographical area were local, States, and Federal representatives are elected from.  Gerrymandering is used when States redraw their district boundaries.  </a:t>
            </a:r>
          </a:p>
          <a:p>
            <a:endParaRPr lang="en-US" sz="2400" dirty="0" smtClean="0"/>
          </a:p>
          <a:p>
            <a:r>
              <a:rPr lang="en-US" sz="2400" dirty="0" smtClean="0"/>
              <a:t>It is useful to thing of “districting a State” as partitioning a state into smaller geographical areas.  There are three main rules that district:</a:t>
            </a:r>
          </a:p>
          <a:p>
            <a:pPr marL="1257300" lvl="2" indent="-457200">
              <a:buFont typeface="+mj-lt"/>
              <a:buAutoNum type="arabicPeriod"/>
            </a:pPr>
            <a:r>
              <a:rPr lang="en-US" sz="1800" dirty="0" smtClean="0"/>
              <a:t>Districts must be compact.</a:t>
            </a:r>
          </a:p>
          <a:p>
            <a:pPr marL="1257300" lvl="2" indent="-457200">
              <a:buFont typeface="+mj-lt"/>
              <a:buAutoNum type="arabicPeriod"/>
            </a:pPr>
            <a:r>
              <a:rPr lang="en-US" sz="1800" dirty="0" smtClean="0"/>
              <a:t>Each district must contain approximately the same number of people.</a:t>
            </a:r>
          </a:p>
          <a:p>
            <a:pPr marL="1257300" lvl="2" indent="-457200">
              <a:buFont typeface="+mj-lt"/>
              <a:buAutoNum type="arabicPeriod"/>
            </a:pPr>
            <a:r>
              <a:rPr lang="en-US" sz="1800" dirty="0" smtClean="0"/>
              <a:t>Districts must be contiguous.</a:t>
            </a:r>
          </a:p>
          <a:p>
            <a:endParaRPr lang="en-US" sz="2400" dirty="0" smtClean="0"/>
          </a:p>
          <a:p>
            <a:r>
              <a:rPr lang="en-US" sz="2400" dirty="0" smtClean="0"/>
              <a:t>There are two main reasons why a State HAS to redraw their district boundaries:</a:t>
            </a:r>
          </a:p>
          <a:p>
            <a:pPr marL="1314450" lvl="2" indent="-514350">
              <a:buFont typeface="+mj-lt"/>
              <a:buAutoNum type="arabicPeriod"/>
            </a:pPr>
            <a:r>
              <a:rPr lang="en-US" sz="1800" dirty="0" smtClean="0"/>
              <a:t>A State loses or gains a representative in the House of Representatives</a:t>
            </a:r>
          </a:p>
          <a:p>
            <a:pPr marL="1314450" lvl="2" indent="-514350">
              <a:buFont typeface="+mj-lt"/>
              <a:buAutoNum type="arabicPeriod"/>
            </a:pPr>
            <a:r>
              <a:rPr lang="en-US" sz="1800" dirty="0" smtClean="0"/>
              <a:t>To correct changes in population over time (usually following a Federal Census)</a:t>
            </a:r>
            <a:endParaRPr lang="en-US" sz="2400" dirty="0"/>
          </a:p>
        </p:txBody>
      </p:sp>
      <p:sp>
        <p:nvSpPr>
          <p:cNvPr id="4" name="Slide Number Placeholder 3"/>
          <p:cNvSpPr>
            <a:spLocks noGrp="1"/>
          </p:cNvSpPr>
          <p:nvPr>
            <p:ph type="sldNum" sz="quarter" idx="12"/>
          </p:nvPr>
        </p:nvSpPr>
        <p:spPr/>
        <p:txBody>
          <a:bodyPr/>
          <a:lstStyle/>
          <a:p>
            <a:fld id="{3B86C347-E5EB-4A51-8288-ACE2DB6858F7}" type="slidenum">
              <a:rPr lang="en-US" smtClean="0">
                <a:solidFill>
                  <a:prstClr val="black"/>
                </a:solidFill>
              </a:rPr>
              <a:pPr/>
              <a:t>2</a:t>
            </a:fld>
            <a:endParaRPr lang="en-US" dirty="0">
              <a:solidFill>
                <a:prstClr val="black"/>
              </a:solidFill>
            </a:endParaRPr>
          </a:p>
        </p:txBody>
      </p:sp>
    </p:spTree>
    <p:extLst>
      <p:ext uri="{BB962C8B-B14F-4D97-AF65-F5344CB8AC3E}">
        <p14:creationId xmlns:p14="http://schemas.microsoft.com/office/powerpoint/2010/main" val="11570583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7211"/>
            <a:ext cx="8229600" cy="1143000"/>
          </a:xfrm>
        </p:spPr>
        <p:txBody>
          <a:bodyPr/>
          <a:lstStyle/>
          <a:p>
            <a:r>
              <a:rPr lang="en-US" dirty="0" smtClean="0"/>
              <a:t>Gerrymandering Overview</a:t>
            </a:r>
            <a:endParaRPr lang="en-US" dirty="0"/>
          </a:p>
        </p:txBody>
      </p:sp>
      <p:sp>
        <p:nvSpPr>
          <p:cNvPr id="4" name="Slide Number Placeholder 3"/>
          <p:cNvSpPr>
            <a:spLocks noGrp="1"/>
          </p:cNvSpPr>
          <p:nvPr>
            <p:ph type="sldNum" sz="quarter" idx="12"/>
          </p:nvPr>
        </p:nvSpPr>
        <p:spPr/>
        <p:txBody>
          <a:bodyPr/>
          <a:lstStyle/>
          <a:p>
            <a:fld id="{3B86C347-E5EB-4A51-8288-ACE2DB6858F7}" type="slidenum">
              <a:rPr lang="en-US" smtClean="0">
                <a:solidFill>
                  <a:prstClr val="black"/>
                </a:solidFill>
              </a:rPr>
              <a:pPr/>
              <a:t>3</a:t>
            </a:fld>
            <a:endParaRPr lang="en-US" dirty="0">
              <a:solidFill>
                <a:prstClr val="black"/>
              </a:solidFill>
            </a:endParaRPr>
          </a:p>
        </p:txBody>
      </p:sp>
      <p:sp>
        <p:nvSpPr>
          <p:cNvPr id="9" name="Content Placeholder 2"/>
          <p:cNvSpPr>
            <a:spLocks noGrp="1"/>
          </p:cNvSpPr>
          <p:nvPr>
            <p:ph idx="1"/>
          </p:nvPr>
        </p:nvSpPr>
        <p:spPr>
          <a:xfrm>
            <a:off x="0" y="1085047"/>
            <a:ext cx="9144000" cy="5407828"/>
          </a:xfrm>
        </p:spPr>
        <p:txBody>
          <a:bodyPr/>
          <a:lstStyle/>
          <a:p>
            <a:r>
              <a:rPr lang="en-US" sz="2400" dirty="0" smtClean="0"/>
              <a:t>There is no federal law stating the method for how States can draw their districts. In most States, the elected politicians retain the power to draw the district boundaries.  This leads to gerrymandering.</a:t>
            </a:r>
          </a:p>
          <a:p>
            <a:endParaRPr lang="en-US" sz="2400" dirty="0"/>
          </a:p>
          <a:p>
            <a:r>
              <a:rPr lang="en-US" sz="2400" dirty="0" smtClean="0"/>
              <a:t>Gerrymandering is the practice of manipulating district boundaries to provide an advantage to a political party or a specific group.  </a:t>
            </a:r>
          </a:p>
          <a:p>
            <a:endParaRPr lang="en-US" sz="2400" dirty="0"/>
          </a:p>
          <a:p>
            <a:r>
              <a:rPr lang="en-US" sz="2400" dirty="0"/>
              <a:t>There are different reasons why politicians manipulate district boundaries besides party affiliations</a:t>
            </a:r>
            <a:r>
              <a:rPr lang="en-US" sz="2400" dirty="0" smtClean="0"/>
              <a:t>.</a:t>
            </a:r>
          </a:p>
          <a:p>
            <a:endParaRPr lang="en-US" sz="2400" dirty="0"/>
          </a:p>
          <a:p>
            <a:r>
              <a:rPr lang="en-US" sz="2400" dirty="0" smtClean="0"/>
              <a:t>It is important to know that Gerrymandering to favor or disfavor a group based on race, religion, or other protected status is illegal. However, gerrymandering to favor a political party is legal. </a:t>
            </a:r>
          </a:p>
        </p:txBody>
      </p:sp>
    </p:spTree>
    <p:extLst>
      <p:ext uri="{BB962C8B-B14F-4D97-AF65-F5344CB8AC3E}">
        <p14:creationId xmlns:p14="http://schemas.microsoft.com/office/powerpoint/2010/main" val="11408785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7211"/>
            <a:ext cx="8229600" cy="1143000"/>
          </a:xfrm>
        </p:spPr>
        <p:txBody>
          <a:bodyPr/>
          <a:lstStyle/>
          <a:p>
            <a:r>
              <a:rPr lang="en-US" dirty="0" smtClean="0"/>
              <a:t>Gerrymandering Overview</a:t>
            </a:r>
            <a:endParaRPr lang="en-US" dirty="0"/>
          </a:p>
        </p:txBody>
      </p:sp>
      <p:sp>
        <p:nvSpPr>
          <p:cNvPr id="4" name="Slide Number Placeholder 3"/>
          <p:cNvSpPr>
            <a:spLocks noGrp="1"/>
          </p:cNvSpPr>
          <p:nvPr>
            <p:ph type="sldNum" sz="quarter" idx="12"/>
          </p:nvPr>
        </p:nvSpPr>
        <p:spPr/>
        <p:txBody>
          <a:bodyPr/>
          <a:lstStyle/>
          <a:p>
            <a:fld id="{3B86C347-E5EB-4A51-8288-ACE2DB6858F7}" type="slidenum">
              <a:rPr lang="en-US" smtClean="0">
                <a:solidFill>
                  <a:prstClr val="black"/>
                </a:solidFill>
              </a:rPr>
              <a:pPr/>
              <a:t>4</a:t>
            </a:fld>
            <a:endParaRPr lang="en-US" dirty="0">
              <a:solidFill>
                <a:prstClr val="black"/>
              </a:solidFill>
            </a:endParaRPr>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t="17738" r="67042" b="24438"/>
          <a:stretch/>
        </p:blipFill>
        <p:spPr>
          <a:xfrm>
            <a:off x="0" y="1111048"/>
            <a:ext cx="1584102" cy="5402196"/>
          </a:xfrm>
          <a:prstGeom prst="rect">
            <a:avLst/>
          </a:prstGeom>
        </p:spPr>
      </p:pic>
      <p:pic>
        <p:nvPicPr>
          <p:cNvPr id="7" name="Picture 6"/>
          <p:cNvPicPr>
            <a:picLocks noChangeAspect="1"/>
          </p:cNvPicPr>
          <p:nvPr/>
        </p:nvPicPr>
        <p:blipFill rotWithShape="1">
          <a:blip r:embed="rId2">
            <a:extLst>
              <a:ext uri="{28A0092B-C50C-407E-A947-70E740481C1C}">
                <a14:useLocalDpi xmlns:a14="http://schemas.microsoft.com/office/drawing/2010/main" val="0"/>
              </a:ext>
            </a:extLst>
          </a:blip>
          <a:srcRect l="31268" t="8782" b="47421"/>
          <a:stretch/>
        </p:blipFill>
        <p:spPr>
          <a:xfrm>
            <a:off x="5981163" y="1782731"/>
            <a:ext cx="2840866" cy="3518594"/>
          </a:xfrm>
          <a:prstGeom prst="rect">
            <a:avLst/>
          </a:prstGeom>
        </p:spPr>
      </p:pic>
      <p:pic>
        <p:nvPicPr>
          <p:cNvPr id="8" name="Picture 7"/>
          <p:cNvPicPr>
            <a:picLocks noChangeAspect="1"/>
          </p:cNvPicPr>
          <p:nvPr/>
        </p:nvPicPr>
        <p:blipFill rotWithShape="1">
          <a:blip r:embed="rId2">
            <a:extLst>
              <a:ext uri="{28A0092B-C50C-407E-A947-70E740481C1C}">
                <a14:useLocalDpi xmlns:a14="http://schemas.microsoft.com/office/drawing/2010/main" val="0"/>
              </a:ext>
            </a:extLst>
          </a:blip>
          <a:srcRect l="32254" t="54752"/>
          <a:stretch/>
        </p:blipFill>
        <p:spPr>
          <a:xfrm>
            <a:off x="2137892" y="1782731"/>
            <a:ext cx="2820473" cy="3661620"/>
          </a:xfrm>
          <a:prstGeom prst="rect">
            <a:avLst/>
          </a:prstGeom>
        </p:spPr>
      </p:pic>
      <p:sp>
        <p:nvSpPr>
          <p:cNvPr id="3" name="TextBox 2"/>
          <p:cNvSpPr txBox="1"/>
          <p:nvPr/>
        </p:nvSpPr>
        <p:spPr>
          <a:xfrm>
            <a:off x="2260240" y="5444351"/>
            <a:ext cx="2575776" cy="646331"/>
          </a:xfrm>
          <a:prstGeom prst="rect">
            <a:avLst/>
          </a:prstGeom>
          <a:noFill/>
        </p:spPr>
        <p:txBody>
          <a:bodyPr wrap="square" rtlCol="0">
            <a:spAutoFit/>
          </a:bodyPr>
          <a:lstStyle/>
          <a:p>
            <a:pPr algn="ctr"/>
            <a:r>
              <a:rPr lang="en-US" dirty="0" smtClean="0"/>
              <a:t>Most would agree that these are “fair” results</a:t>
            </a:r>
            <a:endParaRPr lang="en-US" dirty="0"/>
          </a:p>
        </p:txBody>
      </p:sp>
      <p:sp>
        <p:nvSpPr>
          <p:cNvPr id="9" name="TextBox 8"/>
          <p:cNvSpPr txBox="1"/>
          <p:nvPr/>
        </p:nvSpPr>
        <p:spPr>
          <a:xfrm>
            <a:off x="5981163" y="5301325"/>
            <a:ext cx="2575776" cy="646331"/>
          </a:xfrm>
          <a:prstGeom prst="rect">
            <a:avLst/>
          </a:prstGeom>
          <a:noFill/>
        </p:spPr>
        <p:txBody>
          <a:bodyPr wrap="square" rtlCol="0">
            <a:spAutoFit/>
          </a:bodyPr>
          <a:lstStyle/>
          <a:p>
            <a:pPr algn="ctr"/>
            <a:r>
              <a:rPr lang="en-US" dirty="0" smtClean="0"/>
              <a:t>Most would agree that these are “unfair” results</a:t>
            </a:r>
            <a:endParaRPr lang="en-US" dirty="0"/>
          </a:p>
        </p:txBody>
      </p:sp>
    </p:spTree>
    <p:extLst>
      <p:ext uri="{BB962C8B-B14F-4D97-AF65-F5344CB8AC3E}">
        <p14:creationId xmlns:p14="http://schemas.microsoft.com/office/powerpoint/2010/main" val="39517001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7211"/>
            <a:ext cx="8229600" cy="1143000"/>
          </a:xfrm>
        </p:spPr>
        <p:txBody>
          <a:bodyPr/>
          <a:lstStyle/>
          <a:p>
            <a:r>
              <a:rPr lang="en-US" dirty="0" smtClean="0"/>
              <a:t>Relevance of Study</a:t>
            </a:r>
            <a:endParaRPr lang="en-US" dirty="0"/>
          </a:p>
        </p:txBody>
      </p:sp>
      <p:sp>
        <p:nvSpPr>
          <p:cNvPr id="3" name="Content Placeholder 2"/>
          <p:cNvSpPr>
            <a:spLocks noGrp="1"/>
          </p:cNvSpPr>
          <p:nvPr>
            <p:ph idx="1"/>
          </p:nvPr>
        </p:nvSpPr>
        <p:spPr>
          <a:xfrm>
            <a:off x="0" y="1136563"/>
            <a:ext cx="9144000" cy="5457420"/>
          </a:xfrm>
        </p:spPr>
        <p:txBody>
          <a:bodyPr/>
          <a:lstStyle/>
          <a:p>
            <a:r>
              <a:rPr lang="en-US" sz="2400" dirty="0" smtClean="0"/>
              <a:t>In 2020, the US will conduct a census of its population and in the subsequent years, nearly every States will redraw their district boundaries based on population changes.</a:t>
            </a:r>
          </a:p>
          <a:p>
            <a:endParaRPr lang="en-US" sz="2400" dirty="0"/>
          </a:p>
          <a:p>
            <a:r>
              <a:rPr lang="en-US" sz="2400" dirty="0" smtClean="0"/>
              <a:t>It is critical in a democracy that people have a “fair” election that is not skewed to favor one group over another.  Studying district maps and determining if they are “fair” enables the People to hold their elected officials accountable.  </a:t>
            </a:r>
            <a:endParaRPr lang="en-US" sz="2400" dirty="0" smtClean="0"/>
          </a:p>
          <a:p>
            <a:pPr marL="0" indent="0">
              <a:buNone/>
            </a:pPr>
            <a:endParaRPr lang="en-US" sz="2400" dirty="0" smtClean="0"/>
          </a:p>
          <a:p>
            <a:pPr marL="0" indent="0">
              <a:buNone/>
            </a:pPr>
            <a:endParaRPr lang="en-US" sz="2400" dirty="0" smtClean="0"/>
          </a:p>
        </p:txBody>
      </p:sp>
      <p:sp>
        <p:nvSpPr>
          <p:cNvPr id="4" name="Slide Number Placeholder 3"/>
          <p:cNvSpPr>
            <a:spLocks noGrp="1"/>
          </p:cNvSpPr>
          <p:nvPr>
            <p:ph type="sldNum" sz="quarter" idx="12"/>
          </p:nvPr>
        </p:nvSpPr>
        <p:spPr/>
        <p:txBody>
          <a:bodyPr/>
          <a:lstStyle/>
          <a:p>
            <a:fld id="{3B86C347-E5EB-4A51-8288-ACE2DB6858F7}" type="slidenum">
              <a:rPr lang="en-US" smtClean="0">
                <a:solidFill>
                  <a:prstClr val="black"/>
                </a:solidFill>
              </a:rPr>
              <a:pPr/>
              <a:t>5</a:t>
            </a:fld>
            <a:endParaRPr lang="en-US" dirty="0">
              <a:solidFill>
                <a:prstClr val="black"/>
              </a:solidFill>
            </a:endParaRPr>
          </a:p>
        </p:txBody>
      </p:sp>
    </p:spTree>
    <p:extLst>
      <p:ext uri="{BB962C8B-B14F-4D97-AF65-F5344CB8AC3E}">
        <p14:creationId xmlns:p14="http://schemas.microsoft.com/office/powerpoint/2010/main" val="32676663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7211"/>
            <a:ext cx="8229600" cy="1143000"/>
          </a:xfrm>
        </p:spPr>
        <p:txBody>
          <a:bodyPr/>
          <a:lstStyle/>
          <a:p>
            <a:r>
              <a:rPr lang="en-US" dirty="0" smtClean="0"/>
              <a:t>Our Goals</a:t>
            </a:r>
            <a:endParaRPr lang="en-US" dirty="0"/>
          </a:p>
        </p:txBody>
      </p:sp>
      <p:sp>
        <p:nvSpPr>
          <p:cNvPr id="3" name="Content Placeholder 2"/>
          <p:cNvSpPr>
            <a:spLocks noGrp="1"/>
          </p:cNvSpPr>
          <p:nvPr>
            <p:ph idx="1"/>
          </p:nvPr>
        </p:nvSpPr>
        <p:spPr>
          <a:xfrm>
            <a:off x="0" y="1020653"/>
            <a:ext cx="9144000" cy="5354390"/>
          </a:xfrm>
        </p:spPr>
        <p:txBody>
          <a:bodyPr/>
          <a:lstStyle/>
          <a:p>
            <a:r>
              <a:rPr lang="en-US" sz="2800" dirty="0" smtClean="0"/>
              <a:t>Develop tools and methods to evaluate State’s current and proposed district for “fairness”</a:t>
            </a:r>
          </a:p>
          <a:p>
            <a:endParaRPr lang="en-US" sz="2800" dirty="0"/>
          </a:p>
          <a:p>
            <a:r>
              <a:rPr lang="en-US" sz="2800" dirty="0" smtClean="0"/>
              <a:t>We will evaluate a State’s current district map using the tools we developed</a:t>
            </a:r>
          </a:p>
          <a:p>
            <a:pPr lvl="1"/>
            <a:r>
              <a:rPr lang="en-US" sz="2400" dirty="0" smtClean="0"/>
              <a:t>We will use Bayesian methods to create a large samples of potential district maps and evaluate the current Ohio district map</a:t>
            </a:r>
          </a:p>
          <a:p>
            <a:pPr lvl="1"/>
            <a:endParaRPr lang="en-US" sz="2400" dirty="0"/>
          </a:p>
          <a:p>
            <a:pPr lvl="1"/>
            <a:r>
              <a:rPr lang="en-US" sz="2400" dirty="0" smtClean="0"/>
              <a:t>CRITICAL </a:t>
            </a:r>
            <a:r>
              <a:rPr lang="en-US" sz="2400" dirty="0"/>
              <a:t>NOTE: There is no legal definition of what “fair” is.  Each individual/group has their own view of what the concept of “fair” is.  </a:t>
            </a:r>
            <a:r>
              <a:rPr lang="en-US" sz="2400" dirty="0" smtClean="0"/>
              <a:t>We will do our best to simply show our results without </a:t>
            </a:r>
            <a:r>
              <a:rPr lang="en-US" sz="2400" dirty="0" err="1" smtClean="0"/>
              <a:t>polictical</a:t>
            </a:r>
            <a:r>
              <a:rPr lang="en-US" sz="2400" dirty="0" smtClean="0"/>
              <a:t> bias</a:t>
            </a:r>
            <a:endParaRPr lang="en-US" sz="2400" dirty="0"/>
          </a:p>
          <a:p>
            <a:endParaRPr lang="en-US" sz="2800" dirty="0"/>
          </a:p>
        </p:txBody>
      </p:sp>
      <p:sp>
        <p:nvSpPr>
          <p:cNvPr id="4" name="Slide Number Placeholder 3"/>
          <p:cNvSpPr>
            <a:spLocks noGrp="1"/>
          </p:cNvSpPr>
          <p:nvPr>
            <p:ph type="sldNum" sz="quarter" idx="12"/>
          </p:nvPr>
        </p:nvSpPr>
        <p:spPr/>
        <p:txBody>
          <a:bodyPr/>
          <a:lstStyle/>
          <a:p>
            <a:fld id="{3B86C347-E5EB-4A51-8288-ACE2DB6858F7}" type="slidenum">
              <a:rPr lang="en-US" smtClean="0">
                <a:solidFill>
                  <a:prstClr val="black"/>
                </a:solidFill>
              </a:rPr>
              <a:pPr/>
              <a:t>6</a:t>
            </a:fld>
            <a:endParaRPr lang="en-US" dirty="0">
              <a:solidFill>
                <a:prstClr val="black"/>
              </a:solidFill>
            </a:endParaRPr>
          </a:p>
        </p:txBody>
      </p:sp>
    </p:spTree>
    <p:extLst>
      <p:ext uri="{BB962C8B-B14F-4D97-AF65-F5344CB8AC3E}">
        <p14:creationId xmlns:p14="http://schemas.microsoft.com/office/powerpoint/2010/main" val="24317899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0242"/>
            <a:ext cx="8229600" cy="1143000"/>
          </a:xfrm>
        </p:spPr>
        <p:txBody>
          <a:bodyPr/>
          <a:lstStyle/>
          <a:p>
            <a:r>
              <a:rPr lang="en-US" dirty="0" smtClean="0"/>
              <a:t>Methods</a:t>
            </a:r>
            <a:endParaRPr lang="en-US" dirty="0"/>
          </a:p>
        </p:txBody>
      </p:sp>
      <p:sp>
        <p:nvSpPr>
          <p:cNvPr id="4" name="Slide Number Placeholder 3"/>
          <p:cNvSpPr>
            <a:spLocks noGrp="1"/>
          </p:cNvSpPr>
          <p:nvPr>
            <p:ph type="sldNum" sz="quarter" idx="12"/>
          </p:nvPr>
        </p:nvSpPr>
        <p:spPr/>
        <p:txBody>
          <a:bodyPr/>
          <a:lstStyle/>
          <a:p>
            <a:fld id="{3B86C347-E5EB-4A51-8288-ACE2DB6858F7}" type="slidenum">
              <a:rPr lang="en-US" smtClean="0">
                <a:solidFill>
                  <a:prstClr val="black"/>
                </a:solidFill>
              </a:rPr>
              <a:pPr/>
              <a:t>7</a:t>
            </a:fld>
            <a:endParaRPr lang="en-US" dirty="0">
              <a:solidFill>
                <a:prstClr val="black"/>
              </a:solidFill>
            </a:endParaRPr>
          </a:p>
        </p:txBody>
      </p:sp>
      <p:sp>
        <p:nvSpPr>
          <p:cNvPr id="5" name="Content Placeholder 4"/>
          <p:cNvSpPr>
            <a:spLocks noGrp="1"/>
          </p:cNvSpPr>
          <p:nvPr>
            <p:ph idx="1"/>
          </p:nvPr>
        </p:nvSpPr>
        <p:spPr>
          <a:xfrm>
            <a:off x="0" y="1035785"/>
            <a:ext cx="9144000" cy="5385291"/>
          </a:xfrm>
        </p:spPr>
        <p:txBody>
          <a:bodyPr/>
          <a:lstStyle/>
          <a:p>
            <a:pPr marL="0" indent="0">
              <a:buNone/>
            </a:pPr>
            <a:r>
              <a:rPr lang="en-US" sz="2000" b="1" dirty="0" smtClean="0"/>
              <a:t>STEP 1: </a:t>
            </a:r>
            <a:r>
              <a:rPr lang="en-US" sz="2000" dirty="0" smtClean="0"/>
              <a:t>Initialization of a potential district map:</a:t>
            </a:r>
          </a:p>
          <a:p>
            <a:r>
              <a:rPr lang="en-US" sz="2000" dirty="0" smtClean="0"/>
              <a:t>We set all of the possible precincts into a dictionary and then partition them into the required number of districts. </a:t>
            </a:r>
            <a:r>
              <a:rPr lang="en-US" sz="2000" dirty="0"/>
              <a:t> </a:t>
            </a:r>
            <a:r>
              <a:rPr lang="en-US" sz="2000" dirty="0" smtClean="0"/>
              <a:t>At this stage we allow no constraints on the precincts into the districts.  However, by using a completely random method to assign precincts into districts, we have created </a:t>
            </a:r>
            <a:r>
              <a:rPr lang="en-US" sz="2000" b="1" dirty="0" smtClean="0"/>
              <a:t>Boundary Conflicts</a:t>
            </a:r>
            <a:r>
              <a:rPr lang="en-US" sz="2000" dirty="0" smtClean="0"/>
              <a:t>.  </a:t>
            </a:r>
          </a:p>
          <a:p>
            <a:endParaRPr lang="en-US" sz="2000" dirty="0"/>
          </a:p>
          <a:p>
            <a:r>
              <a:rPr lang="en-US" sz="2000" dirty="0" smtClean="0"/>
              <a:t>We define a boundary conflict as: if there are two adjacent precincts, but who are in different districts.  Initially there will be an extremely high number of boundary conflicts. We then use a function that will randomly select on boundary conflict.  Once this boundary conflict has been identified, we established a function that will move one precinct to the other district with equal probability of which precinct is moved.  We call this function our </a:t>
            </a:r>
            <a:r>
              <a:rPr lang="en-US" sz="2000" i="1" dirty="0" smtClean="0">
                <a:solidFill>
                  <a:schemeClr val="tx2"/>
                </a:solidFill>
              </a:rPr>
              <a:t>Boundary Conflict Function, BCF</a:t>
            </a:r>
            <a:r>
              <a:rPr lang="en-US" sz="2000" dirty="0" smtClean="0"/>
              <a:t>.</a:t>
            </a:r>
            <a:endParaRPr lang="en-US" sz="2000" dirty="0"/>
          </a:p>
        </p:txBody>
      </p:sp>
    </p:spTree>
    <p:extLst>
      <p:ext uri="{BB962C8B-B14F-4D97-AF65-F5344CB8AC3E}">
        <p14:creationId xmlns:p14="http://schemas.microsoft.com/office/powerpoint/2010/main" val="8844158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0242"/>
            <a:ext cx="8229600" cy="1143000"/>
          </a:xfrm>
        </p:spPr>
        <p:txBody>
          <a:bodyPr/>
          <a:lstStyle/>
          <a:p>
            <a:r>
              <a:rPr lang="en-US" dirty="0" smtClean="0"/>
              <a:t>Methods: BCF</a:t>
            </a:r>
            <a:endParaRPr lang="en-US" dirty="0"/>
          </a:p>
        </p:txBody>
      </p:sp>
      <p:sp>
        <p:nvSpPr>
          <p:cNvPr id="4" name="Slide Number Placeholder 3"/>
          <p:cNvSpPr>
            <a:spLocks noGrp="1"/>
          </p:cNvSpPr>
          <p:nvPr>
            <p:ph type="sldNum" sz="quarter" idx="12"/>
          </p:nvPr>
        </p:nvSpPr>
        <p:spPr/>
        <p:txBody>
          <a:bodyPr/>
          <a:lstStyle/>
          <a:p>
            <a:fld id="{3B86C347-E5EB-4A51-8288-ACE2DB6858F7}" type="slidenum">
              <a:rPr lang="en-US" smtClean="0">
                <a:solidFill>
                  <a:prstClr val="black"/>
                </a:solidFill>
              </a:rPr>
              <a:pPr/>
              <a:t>8</a:t>
            </a:fld>
            <a:endParaRPr lang="en-US" dirty="0">
              <a:solidFill>
                <a:prstClr val="black"/>
              </a:solidFill>
            </a:endParaRPr>
          </a:p>
        </p:txBody>
      </p:sp>
      <p:sp>
        <p:nvSpPr>
          <p:cNvPr id="5" name="Content Placeholder 4"/>
          <p:cNvSpPr>
            <a:spLocks noGrp="1"/>
          </p:cNvSpPr>
          <p:nvPr>
            <p:ph idx="1"/>
          </p:nvPr>
        </p:nvSpPr>
        <p:spPr>
          <a:xfrm>
            <a:off x="0" y="1035785"/>
            <a:ext cx="9144000" cy="5385291"/>
          </a:xfrm>
        </p:spPr>
        <p:txBody>
          <a:bodyPr/>
          <a:lstStyle/>
          <a:p>
            <a:pPr marL="0" indent="0">
              <a:buNone/>
            </a:pPr>
            <a:r>
              <a:rPr lang="en-US" sz="2000" dirty="0" smtClean="0"/>
              <a:t>Here is an overview of how the BCF works:</a:t>
            </a:r>
          </a:p>
          <a:p>
            <a:pPr marL="0" indent="0">
              <a:buNone/>
            </a:pPr>
            <a:r>
              <a:rPr lang="en-US" sz="2000" dirty="0" smtClean="0"/>
              <a:t>Precincts U and V are geographically adjacent to one another (as annotated by the black line).  We will either add precinct V to District Green or add precinct U to District Blue.  </a:t>
            </a:r>
          </a:p>
          <a:p>
            <a:pPr marL="0" indent="0" algn="ctr">
              <a:buNone/>
            </a:pPr>
            <a:r>
              <a:rPr lang="en-US" sz="2000" dirty="0" smtClean="0"/>
              <a:t>P(U moves to District Blue) = P(V moves to District Green) = 0.5</a:t>
            </a:r>
          </a:p>
          <a:p>
            <a:pPr marL="0" indent="0" algn="ctr">
              <a:buNone/>
            </a:pPr>
            <a:endParaRPr lang="en-US" sz="2000" dirty="0"/>
          </a:p>
          <a:p>
            <a:pPr marL="0" indent="0" algn="ctr">
              <a:buNone/>
            </a:pPr>
            <a:endParaRPr lang="en-US" sz="2000" dirty="0" smtClean="0"/>
          </a:p>
          <a:p>
            <a:pPr marL="0" indent="0" algn="ctr">
              <a:buNone/>
            </a:pPr>
            <a:endParaRPr lang="en-US" sz="2000" dirty="0"/>
          </a:p>
          <a:p>
            <a:pPr marL="0" indent="0" algn="ctr">
              <a:buNone/>
            </a:pPr>
            <a:endParaRPr lang="en-US" sz="2000" dirty="0" smtClean="0"/>
          </a:p>
          <a:p>
            <a:pPr marL="0" indent="0" algn="ctr">
              <a:buNone/>
            </a:pPr>
            <a:endParaRPr lang="en-US" sz="2000" dirty="0"/>
          </a:p>
          <a:p>
            <a:pPr marL="0" indent="0" algn="ctr">
              <a:buNone/>
            </a:pPr>
            <a:endParaRPr lang="en-US" sz="2000" dirty="0" smtClean="0"/>
          </a:p>
          <a:p>
            <a:pPr marL="0" indent="0" algn="ctr">
              <a:buNone/>
            </a:pPr>
            <a:endParaRPr lang="en-US" sz="2000" dirty="0"/>
          </a:p>
          <a:p>
            <a:pPr marL="0" indent="0">
              <a:buNone/>
            </a:pPr>
            <a:r>
              <a:rPr lang="en-US" sz="2000" dirty="0" smtClean="0"/>
              <a:t>Let’s assume that precinct V moves to District Green.</a:t>
            </a:r>
          </a:p>
        </p:txBody>
      </p:sp>
      <p:grpSp>
        <p:nvGrpSpPr>
          <p:cNvPr id="19" name="Group 18"/>
          <p:cNvGrpSpPr/>
          <p:nvPr/>
        </p:nvGrpSpPr>
        <p:grpSpPr>
          <a:xfrm>
            <a:off x="2240924" y="2897745"/>
            <a:ext cx="4662152" cy="2228046"/>
            <a:chOff x="1725769" y="2897746"/>
            <a:chExt cx="4662152" cy="2228046"/>
          </a:xfrm>
        </p:grpSpPr>
        <p:sp>
          <p:nvSpPr>
            <p:cNvPr id="12" name="Freeform 11"/>
            <p:cNvSpPr/>
            <p:nvPr/>
          </p:nvSpPr>
          <p:spPr>
            <a:xfrm>
              <a:off x="4211392" y="2897746"/>
              <a:ext cx="2176529" cy="2228046"/>
            </a:xfrm>
            <a:custGeom>
              <a:avLst/>
              <a:gdLst>
                <a:gd name="connsiteX0" fmla="*/ 592428 w 2176529"/>
                <a:gd name="connsiteY0" fmla="*/ 2228046 h 2228046"/>
                <a:gd name="connsiteX1" fmla="*/ 0 w 2176529"/>
                <a:gd name="connsiteY1" fmla="*/ 1815922 h 2228046"/>
                <a:gd name="connsiteX2" fmla="*/ 0 w 2176529"/>
                <a:gd name="connsiteY2" fmla="*/ 991674 h 2228046"/>
                <a:gd name="connsiteX3" fmla="*/ 888642 w 2176529"/>
                <a:gd name="connsiteY3" fmla="*/ 128789 h 2228046"/>
                <a:gd name="connsiteX4" fmla="*/ 2176529 w 2176529"/>
                <a:gd name="connsiteY4" fmla="*/ 0 h 2228046"/>
                <a:gd name="connsiteX5" fmla="*/ 2176529 w 2176529"/>
                <a:gd name="connsiteY5" fmla="*/ 0 h 2228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76529" h="2228046">
                  <a:moveTo>
                    <a:pt x="592428" y="2228046"/>
                  </a:moveTo>
                  <a:lnTo>
                    <a:pt x="0" y="1815922"/>
                  </a:lnTo>
                  <a:lnTo>
                    <a:pt x="0" y="991674"/>
                  </a:lnTo>
                  <a:lnTo>
                    <a:pt x="888642" y="128789"/>
                  </a:lnTo>
                  <a:lnTo>
                    <a:pt x="2176529" y="0"/>
                  </a:lnTo>
                  <a:lnTo>
                    <a:pt x="2176529" y="0"/>
                  </a:lnTo>
                </a:path>
              </a:pathLst>
            </a:custGeom>
            <a:solidFill>
              <a:schemeClr val="tx2">
                <a:lumMod val="40000"/>
                <a:lumOff val="60000"/>
                <a:alpha val="4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15"/>
            <p:cNvSpPr/>
            <p:nvPr/>
          </p:nvSpPr>
          <p:spPr>
            <a:xfrm>
              <a:off x="1725769" y="2987899"/>
              <a:ext cx="3258355" cy="1944709"/>
            </a:xfrm>
            <a:custGeom>
              <a:avLst/>
              <a:gdLst>
                <a:gd name="connsiteX0" fmla="*/ 875763 w 3258355"/>
                <a:gd name="connsiteY0" fmla="*/ 12878 h 1944709"/>
                <a:gd name="connsiteX1" fmla="*/ 3258355 w 3258355"/>
                <a:gd name="connsiteY1" fmla="*/ 0 h 1944709"/>
                <a:gd name="connsiteX2" fmla="*/ 2356834 w 3258355"/>
                <a:gd name="connsiteY2" fmla="*/ 862884 h 1944709"/>
                <a:gd name="connsiteX3" fmla="*/ 2343955 w 3258355"/>
                <a:gd name="connsiteY3" fmla="*/ 1725769 h 1944709"/>
                <a:gd name="connsiteX4" fmla="*/ 0 w 3258355"/>
                <a:gd name="connsiteY4" fmla="*/ 1944709 h 1944709"/>
                <a:gd name="connsiteX5" fmla="*/ 0 w 3258355"/>
                <a:gd name="connsiteY5" fmla="*/ 1931831 h 19447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58355" h="1944709">
                  <a:moveTo>
                    <a:pt x="875763" y="12878"/>
                  </a:moveTo>
                  <a:lnTo>
                    <a:pt x="3258355" y="0"/>
                  </a:lnTo>
                  <a:lnTo>
                    <a:pt x="2356834" y="862884"/>
                  </a:lnTo>
                  <a:lnTo>
                    <a:pt x="2343955" y="1725769"/>
                  </a:lnTo>
                  <a:lnTo>
                    <a:pt x="0" y="1944709"/>
                  </a:lnTo>
                  <a:lnTo>
                    <a:pt x="0" y="1931831"/>
                  </a:lnTo>
                </a:path>
              </a:pathLst>
            </a:custGeom>
            <a:solidFill>
              <a:srgbClr val="33CC33">
                <a:alpha val="17000"/>
              </a:srgbClr>
            </a:solidFill>
            <a:ln>
              <a:solidFill>
                <a:srgbClr val="33CC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p:cNvGrpSpPr/>
            <p:nvPr/>
          </p:nvGrpSpPr>
          <p:grpSpPr>
            <a:xfrm>
              <a:off x="2318197" y="3618964"/>
              <a:ext cx="3528811" cy="914400"/>
              <a:chOff x="1957589" y="3503054"/>
              <a:chExt cx="3528811" cy="914400"/>
            </a:xfrm>
          </p:grpSpPr>
          <p:sp>
            <p:nvSpPr>
              <p:cNvPr id="6" name="Oval 5"/>
              <p:cNvSpPr/>
              <p:nvPr/>
            </p:nvSpPr>
            <p:spPr>
              <a:xfrm>
                <a:off x="1957589" y="3503054"/>
                <a:ext cx="914400" cy="9144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solidFill>
                      <a:schemeClr val="tx1"/>
                    </a:solidFill>
                  </a:rPr>
                  <a:t>U</a:t>
                </a:r>
                <a:endParaRPr lang="en-US" sz="4000" dirty="0">
                  <a:solidFill>
                    <a:schemeClr val="tx1"/>
                  </a:solidFill>
                </a:endParaRPr>
              </a:p>
            </p:txBody>
          </p:sp>
          <p:sp>
            <p:nvSpPr>
              <p:cNvPr id="7" name="Oval 6"/>
              <p:cNvSpPr/>
              <p:nvPr/>
            </p:nvSpPr>
            <p:spPr>
              <a:xfrm>
                <a:off x="4572000" y="3503054"/>
                <a:ext cx="914400" cy="9144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solidFill>
                      <a:schemeClr val="tx1"/>
                    </a:solidFill>
                  </a:rPr>
                  <a:t>V</a:t>
                </a:r>
                <a:endParaRPr lang="en-US" sz="4000" dirty="0">
                  <a:solidFill>
                    <a:schemeClr val="tx1"/>
                  </a:solidFill>
                </a:endParaRPr>
              </a:p>
            </p:txBody>
          </p:sp>
          <p:cxnSp>
            <p:nvCxnSpPr>
              <p:cNvPr id="9" name="Straight Connector 8"/>
              <p:cNvCxnSpPr>
                <a:stCxn id="6" idx="6"/>
                <a:endCxn id="7" idx="2"/>
              </p:cNvCxnSpPr>
              <p:nvPr/>
            </p:nvCxnSpPr>
            <p:spPr>
              <a:xfrm>
                <a:off x="2871989" y="3960254"/>
                <a:ext cx="1700011"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7" name="TextBox 16"/>
            <p:cNvSpPr txBox="1"/>
            <p:nvPr/>
          </p:nvSpPr>
          <p:spPr>
            <a:xfrm>
              <a:off x="4932608" y="3118766"/>
              <a:ext cx="1320233" cy="369332"/>
            </a:xfrm>
            <a:prstGeom prst="rect">
              <a:avLst/>
            </a:prstGeom>
            <a:noFill/>
          </p:spPr>
          <p:txBody>
            <a:bodyPr wrap="none" rtlCol="0">
              <a:spAutoFit/>
            </a:bodyPr>
            <a:lstStyle/>
            <a:p>
              <a:r>
                <a:rPr lang="en-US" dirty="0" smtClean="0"/>
                <a:t>District Blue</a:t>
              </a:r>
              <a:endParaRPr lang="en-US" dirty="0"/>
            </a:p>
          </p:txBody>
        </p:sp>
        <p:sp>
          <p:nvSpPr>
            <p:cNvPr id="18" name="TextBox 17"/>
            <p:cNvSpPr txBox="1"/>
            <p:nvPr/>
          </p:nvSpPr>
          <p:spPr>
            <a:xfrm>
              <a:off x="2643463" y="3162700"/>
              <a:ext cx="1480726" cy="369332"/>
            </a:xfrm>
            <a:prstGeom prst="rect">
              <a:avLst/>
            </a:prstGeom>
            <a:noFill/>
          </p:spPr>
          <p:txBody>
            <a:bodyPr wrap="none" rtlCol="0">
              <a:spAutoFit/>
            </a:bodyPr>
            <a:lstStyle/>
            <a:p>
              <a:r>
                <a:rPr lang="en-US" dirty="0" smtClean="0"/>
                <a:t>District Green</a:t>
              </a:r>
              <a:endParaRPr lang="en-US" dirty="0"/>
            </a:p>
          </p:txBody>
        </p:sp>
      </p:grpSp>
    </p:spTree>
    <p:extLst>
      <p:ext uri="{BB962C8B-B14F-4D97-AF65-F5344CB8AC3E}">
        <p14:creationId xmlns:p14="http://schemas.microsoft.com/office/powerpoint/2010/main" val="2508341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0242"/>
            <a:ext cx="8229600" cy="1143000"/>
          </a:xfrm>
        </p:spPr>
        <p:txBody>
          <a:bodyPr/>
          <a:lstStyle/>
          <a:p>
            <a:r>
              <a:rPr lang="en-US" dirty="0" smtClean="0"/>
              <a:t>Methods: BCF</a:t>
            </a:r>
            <a:endParaRPr lang="en-US" dirty="0"/>
          </a:p>
        </p:txBody>
      </p:sp>
      <p:sp>
        <p:nvSpPr>
          <p:cNvPr id="4" name="Slide Number Placeholder 3"/>
          <p:cNvSpPr>
            <a:spLocks noGrp="1"/>
          </p:cNvSpPr>
          <p:nvPr>
            <p:ph type="sldNum" sz="quarter" idx="12"/>
          </p:nvPr>
        </p:nvSpPr>
        <p:spPr/>
        <p:txBody>
          <a:bodyPr/>
          <a:lstStyle/>
          <a:p>
            <a:fld id="{3B86C347-E5EB-4A51-8288-ACE2DB6858F7}" type="slidenum">
              <a:rPr lang="en-US" smtClean="0">
                <a:solidFill>
                  <a:prstClr val="black"/>
                </a:solidFill>
              </a:rPr>
              <a:pPr/>
              <a:t>9</a:t>
            </a:fld>
            <a:endParaRPr lang="en-US" dirty="0">
              <a:solidFill>
                <a:prstClr val="black"/>
              </a:solidFill>
            </a:endParaRPr>
          </a:p>
        </p:txBody>
      </p:sp>
      <p:grpSp>
        <p:nvGrpSpPr>
          <p:cNvPr id="19" name="Group 18"/>
          <p:cNvGrpSpPr/>
          <p:nvPr/>
        </p:nvGrpSpPr>
        <p:grpSpPr>
          <a:xfrm>
            <a:off x="373490" y="1210611"/>
            <a:ext cx="4816698" cy="1936774"/>
            <a:chOff x="1416678" y="3000778"/>
            <a:chExt cx="4816698" cy="1936774"/>
          </a:xfrm>
        </p:grpSpPr>
        <p:sp>
          <p:nvSpPr>
            <p:cNvPr id="16" name="Freeform 15"/>
            <p:cNvSpPr/>
            <p:nvPr/>
          </p:nvSpPr>
          <p:spPr>
            <a:xfrm>
              <a:off x="1416678" y="3000778"/>
              <a:ext cx="4816698" cy="1936774"/>
            </a:xfrm>
            <a:custGeom>
              <a:avLst/>
              <a:gdLst>
                <a:gd name="connsiteX0" fmla="*/ 875763 w 3258355"/>
                <a:gd name="connsiteY0" fmla="*/ 12878 h 1944709"/>
                <a:gd name="connsiteX1" fmla="*/ 3258355 w 3258355"/>
                <a:gd name="connsiteY1" fmla="*/ 0 h 1944709"/>
                <a:gd name="connsiteX2" fmla="*/ 2356834 w 3258355"/>
                <a:gd name="connsiteY2" fmla="*/ 862884 h 1944709"/>
                <a:gd name="connsiteX3" fmla="*/ 2343955 w 3258355"/>
                <a:gd name="connsiteY3" fmla="*/ 1725769 h 1944709"/>
                <a:gd name="connsiteX4" fmla="*/ 0 w 3258355"/>
                <a:gd name="connsiteY4" fmla="*/ 1944709 h 1944709"/>
                <a:gd name="connsiteX5" fmla="*/ 0 w 3258355"/>
                <a:gd name="connsiteY5" fmla="*/ 1931831 h 1944709"/>
                <a:gd name="connsiteX0" fmla="*/ 875763 w 4507606"/>
                <a:gd name="connsiteY0" fmla="*/ 12878 h 1944709"/>
                <a:gd name="connsiteX1" fmla="*/ 3258355 w 4507606"/>
                <a:gd name="connsiteY1" fmla="*/ 0 h 1944709"/>
                <a:gd name="connsiteX2" fmla="*/ 4507606 w 4507606"/>
                <a:gd name="connsiteY2" fmla="*/ 940158 h 1944709"/>
                <a:gd name="connsiteX3" fmla="*/ 2343955 w 4507606"/>
                <a:gd name="connsiteY3" fmla="*/ 1725769 h 1944709"/>
                <a:gd name="connsiteX4" fmla="*/ 0 w 4507606"/>
                <a:gd name="connsiteY4" fmla="*/ 1944709 h 1944709"/>
                <a:gd name="connsiteX5" fmla="*/ 0 w 4507606"/>
                <a:gd name="connsiteY5" fmla="*/ 1931831 h 1944709"/>
                <a:gd name="connsiteX0" fmla="*/ 875763 w 4507606"/>
                <a:gd name="connsiteY0" fmla="*/ 0 h 1931831"/>
                <a:gd name="connsiteX1" fmla="*/ 4494727 w 4507606"/>
                <a:gd name="connsiteY1" fmla="*/ 12880 h 1931831"/>
                <a:gd name="connsiteX2" fmla="*/ 4507606 w 4507606"/>
                <a:gd name="connsiteY2" fmla="*/ 927280 h 1931831"/>
                <a:gd name="connsiteX3" fmla="*/ 2343955 w 4507606"/>
                <a:gd name="connsiteY3" fmla="*/ 1712891 h 1931831"/>
                <a:gd name="connsiteX4" fmla="*/ 0 w 4507606"/>
                <a:gd name="connsiteY4" fmla="*/ 1931831 h 1931831"/>
                <a:gd name="connsiteX5" fmla="*/ 0 w 4507606"/>
                <a:gd name="connsiteY5" fmla="*/ 1918953 h 1931831"/>
                <a:gd name="connsiteX0" fmla="*/ 1184855 w 4816698"/>
                <a:gd name="connsiteY0" fmla="*/ 0 h 1936774"/>
                <a:gd name="connsiteX1" fmla="*/ 4803819 w 4816698"/>
                <a:gd name="connsiteY1" fmla="*/ 12880 h 1936774"/>
                <a:gd name="connsiteX2" fmla="*/ 4816698 w 4816698"/>
                <a:gd name="connsiteY2" fmla="*/ 927280 h 1936774"/>
                <a:gd name="connsiteX3" fmla="*/ 4481847 w 4816698"/>
                <a:gd name="connsiteY3" fmla="*/ 1828801 h 1936774"/>
                <a:gd name="connsiteX4" fmla="*/ 309092 w 4816698"/>
                <a:gd name="connsiteY4" fmla="*/ 1931831 h 1936774"/>
                <a:gd name="connsiteX5" fmla="*/ 309092 w 4816698"/>
                <a:gd name="connsiteY5" fmla="*/ 1918953 h 1936774"/>
                <a:gd name="connsiteX0" fmla="*/ 1184855 w 4816698"/>
                <a:gd name="connsiteY0" fmla="*/ 0 h 1936774"/>
                <a:gd name="connsiteX1" fmla="*/ 4803819 w 4816698"/>
                <a:gd name="connsiteY1" fmla="*/ 12880 h 1936774"/>
                <a:gd name="connsiteX2" fmla="*/ 4816698 w 4816698"/>
                <a:gd name="connsiteY2" fmla="*/ 927280 h 1936774"/>
                <a:gd name="connsiteX3" fmla="*/ 4481847 w 4816698"/>
                <a:gd name="connsiteY3" fmla="*/ 1828801 h 1936774"/>
                <a:gd name="connsiteX4" fmla="*/ 309092 w 4816698"/>
                <a:gd name="connsiteY4" fmla="*/ 1931831 h 1936774"/>
                <a:gd name="connsiteX5" fmla="*/ 309092 w 4816698"/>
                <a:gd name="connsiteY5" fmla="*/ 1918953 h 19367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16698" h="1936774">
                  <a:moveTo>
                    <a:pt x="1184855" y="0"/>
                  </a:moveTo>
                  <a:lnTo>
                    <a:pt x="4803819" y="12880"/>
                  </a:lnTo>
                  <a:lnTo>
                    <a:pt x="4816698" y="927280"/>
                  </a:lnTo>
                  <a:cubicBezTo>
                    <a:pt x="4705081" y="1227787"/>
                    <a:pt x="4567706" y="1360869"/>
                    <a:pt x="4481847" y="1828801"/>
                  </a:cubicBezTo>
                  <a:lnTo>
                    <a:pt x="309092" y="1931831"/>
                  </a:lnTo>
                  <a:cubicBezTo>
                    <a:pt x="-386367" y="1946856"/>
                    <a:pt x="309092" y="1923246"/>
                    <a:pt x="309092" y="1918953"/>
                  </a:cubicBezTo>
                </a:path>
              </a:pathLst>
            </a:custGeom>
            <a:solidFill>
              <a:srgbClr val="33CC33">
                <a:alpha val="17000"/>
              </a:srgbClr>
            </a:solidFill>
            <a:ln>
              <a:solidFill>
                <a:srgbClr val="33CC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p:cNvGrpSpPr/>
            <p:nvPr/>
          </p:nvGrpSpPr>
          <p:grpSpPr>
            <a:xfrm>
              <a:off x="2318197" y="3618964"/>
              <a:ext cx="3528811" cy="914400"/>
              <a:chOff x="1957589" y="3503054"/>
              <a:chExt cx="3528811" cy="914400"/>
            </a:xfrm>
          </p:grpSpPr>
          <p:sp>
            <p:nvSpPr>
              <p:cNvPr id="6" name="Oval 5"/>
              <p:cNvSpPr/>
              <p:nvPr/>
            </p:nvSpPr>
            <p:spPr>
              <a:xfrm>
                <a:off x="1957589" y="3503054"/>
                <a:ext cx="914400" cy="9144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solidFill>
                      <a:schemeClr val="tx1"/>
                    </a:solidFill>
                  </a:rPr>
                  <a:t>U</a:t>
                </a:r>
                <a:endParaRPr lang="en-US" sz="4000" dirty="0">
                  <a:solidFill>
                    <a:schemeClr val="tx1"/>
                  </a:solidFill>
                </a:endParaRPr>
              </a:p>
            </p:txBody>
          </p:sp>
          <p:sp>
            <p:nvSpPr>
              <p:cNvPr id="7" name="Oval 6"/>
              <p:cNvSpPr/>
              <p:nvPr/>
            </p:nvSpPr>
            <p:spPr>
              <a:xfrm>
                <a:off x="4572000" y="3503054"/>
                <a:ext cx="914400" cy="9144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solidFill>
                      <a:schemeClr val="tx1"/>
                    </a:solidFill>
                  </a:rPr>
                  <a:t>V</a:t>
                </a:r>
                <a:endParaRPr lang="en-US" sz="4000" dirty="0">
                  <a:solidFill>
                    <a:schemeClr val="tx1"/>
                  </a:solidFill>
                </a:endParaRPr>
              </a:p>
            </p:txBody>
          </p:sp>
        </p:grpSp>
        <p:sp>
          <p:nvSpPr>
            <p:cNvPr id="18" name="TextBox 17"/>
            <p:cNvSpPr txBox="1"/>
            <p:nvPr/>
          </p:nvSpPr>
          <p:spPr>
            <a:xfrm>
              <a:off x="3290726" y="3571995"/>
              <a:ext cx="1480726" cy="369332"/>
            </a:xfrm>
            <a:prstGeom prst="rect">
              <a:avLst/>
            </a:prstGeom>
            <a:noFill/>
          </p:spPr>
          <p:txBody>
            <a:bodyPr wrap="none" rtlCol="0">
              <a:spAutoFit/>
            </a:bodyPr>
            <a:lstStyle/>
            <a:p>
              <a:r>
                <a:rPr lang="en-US" dirty="0" smtClean="0"/>
                <a:t>District Green</a:t>
              </a:r>
              <a:endParaRPr lang="en-US" dirty="0"/>
            </a:p>
          </p:txBody>
        </p:sp>
      </p:grpSp>
      <p:sp>
        <p:nvSpPr>
          <p:cNvPr id="15" name="Freeform 14"/>
          <p:cNvSpPr/>
          <p:nvPr/>
        </p:nvSpPr>
        <p:spPr>
          <a:xfrm>
            <a:off x="5132231" y="1210611"/>
            <a:ext cx="2459864" cy="1867438"/>
          </a:xfrm>
          <a:custGeom>
            <a:avLst/>
            <a:gdLst>
              <a:gd name="connsiteX0" fmla="*/ 592428 w 2176529"/>
              <a:gd name="connsiteY0" fmla="*/ 2228046 h 2228046"/>
              <a:gd name="connsiteX1" fmla="*/ 0 w 2176529"/>
              <a:gd name="connsiteY1" fmla="*/ 1815922 h 2228046"/>
              <a:gd name="connsiteX2" fmla="*/ 0 w 2176529"/>
              <a:gd name="connsiteY2" fmla="*/ 991674 h 2228046"/>
              <a:gd name="connsiteX3" fmla="*/ 888642 w 2176529"/>
              <a:gd name="connsiteY3" fmla="*/ 128789 h 2228046"/>
              <a:gd name="connsiteX4" fmla="*/ 2176529 w 2176529"/>
              <a:gd name="connsiteY4" fmla="*/ 0 h 2228046"/>
              <a:gd name="connsiteX5" fmla="*/ 2176529 w 2176529"/>
              <a:gd name="connsiteY5" fmla="*/ 0 h 2228046"/>
              <a:gd name="connsiteX0" fmla="*/ 618186 w 2202287"/>
              <a:gd name="connsiteY0" fmla="*/ 2228046 h 2228046"/>
              <a:gd name="connsiteX1" fmla="*/ 25758 w 2202287"/>
              <a:gd name="connsiteY1" fmla="*/ 1815922 h 2228046"/>
              <a:gd name="connsiteX2" fmla="*/ 25758 w 2202287"/>
              <a:gd name="connsiteY2" fmla="*/ 991674 h 2228046"/>
              <a:gd name="connsiteX3" fmla="*/ 0 w 2202287"/>
              <a:gd name="connsiteY3" fmla="*/ 51516 h 2228046"/>
              <a:gd name="connsiteX4" fmla="*/ 2202287 w 2202287"/>
              <a:gd name="connsiteY4" fmla="*/ 0 h 2228046"/>
              <a:gd name="connsiteX5" fmla="*/ 2202287 w 2202287"/>
              <a:gd name="connsiteY5" fmla="*/ 0 h 2228046"/>
              <a:gd name="connsiteX0" fmla="*/ 875763 w 2459864"/>
              <a:gd name="connsiteY0" fmla="*/ 2228046 h 2228046"/>
              <a:gd name="connsiteX1" fmla="*/ 0 w 2459864"/>
              <a:gd name="connsiteY1" fmla="*/ 1828801 h 2228046"/>
              <a:gd name="connsiteX2" fmla="*/ 283335 w 2459864"/>
              <a:gd name="connsiteY2" fmla="*/ 991674 h 2228046"/>
              <a:gd name="connsiteX3" fmla="*/ 257577 w 2459864"/>
              <a:gd name="connsiteY3" fmla="*/ 51516 h 2228046"/>
              <a:gd name="connsiteX4" fmla="*/ 2459864 w 2459864"/>
              <a:gd name="connsiteY4" fmla="*/ 0 h 2228046"/>
              <a:gd name="connsiteX5" fmla="*/ 2459864 w 2459864"/>
              <a:gd name="connsiteY5" fmla="*/ 0 h 2228046"/>
              <a:gd name="connsiteX0" fmla="*/ 1223493 w 2459864"/>
              <a:gd name="connsiteY0" fmla="*/ 1867438 h 1867438"/>
              <a:gd name="connsiteX1" fmla="*/ 0 w 2459864"/>
              <a:gd name="connsiteY1" fmla="*/ 1828801 h 1867438"/>
              <a:gd name="connsiteX2" fmla="*/ 283335 w 2459864"/>
              <a:gd name="connsiteY2" fmla="*/ 991674 h 1867438"/>
              <a:gd name="connsiteX3" fmla="*/ 257577 w 2459864"/>
              <a:gd name="connsiteY3" fmla="*/ 51516 h 1867438"/>
              <a:gd name="connsiteX4" fmla="*/ 2459864 w 2459864"/>
              <a:gd name="connsiteY4" fmla="*/ 0 h 1867438"/>
              <a:gd name="connsiteX5" fmla="*/ 2459864 w 2459864"/>
              <a:gd name="connsiteY5" fmla="*/ 0 h 1867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59864" h="1867438">
                <a:moveTo>
                  <a:pt x="1223493" y="1867438"/>
                </a:moveTo>
                <a:lnTo>
                  <a:pt x="0" y="1828801"/>
                </a:lnTo>
                <a:lnTo>
                  <a:pt x="283335" y="991674"/>
                </a:lnTo>
                <a:lnTo>
                  <a:pt x="257577" y="51516"/>
                </a:lnTo>
                <a:lnTo>
                  <a:pt x="2459864" y="0"/>
                </a:lnTo>
                <a:lnTo>
                  <a:pt x="2459864" y="0"/>
                </a:lnTo>
              </a:path>
            </a:pathLst>
          </a:custGeom>
          <a:solidFill>
            <a:schemeClr val="tx2">
              <a:lumMod val="40000"/>
              <a:lumOff val="60000"/>
              <a:alpha val="4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5650697" y="1793113"/>
            <a:ext cx="914400" cy="9144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solidFill>
                  <a:schemeClr val="tx1"/>
                </a:solidFill>
              </a:rPr>
              <a:t>W</a:t>
            </a:r>
            <a:endParaRPr lang="en-US" sz="4000" dirty="0">
              <a:solidFill>
                <a:schemeClr val="tx1"/>
              </a:solidFill>
            </a:endParaRPr>
          </a:p>
        </p:txBody>
      </p:sp>
      <p:cxnSp>
        <p:nvCxnSpPr>
          <p:cNvPr id="21" name="Straight Connector 20"/>
          <p:cNvCxnSpPr>
            <a:stCxn id="6" idx="6"/>
            <a:endCxn id="7" idx="2"/>
          </p:cNvCxnSpPr>
          <p:nvPr/>
        </p:nvCxnSpPr>
        <p:spPr>
          <a:xfrm>
            <a:off x="2189409" y="2285997"/>
            <a:ext cx="1700011"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5621800" y="1353242"/>
            <a:ext cx="1320233" cy="369332"/>
          </a:xfrm>
          <a:prstGeom prst="rect">
            <a:avLst/>
          </a:prstGeom>
          <a:noFill/>
        </p:spPr>
        <p:txBody>
          <a:bodyPr wrap="none" rtlCol="0">
            <a:spAutoFit/>
          </a:bodyPr>
          <a:lstStyle/>
          <a:p>
            <a:r>
              <a:rPr lang="en-US" dirty="0" smtClean="0"/>
              <a:t>District Blue</a:t>
            </a:r>
            <a:endParaRPr lang="en-US" dirty="0"/>
          </a:p>
        </p:txBody>
      </p:sp>
      <p:sp>
        <p:nvSpPr>
          <p:cNvPr id="23" name="Content Placeholder 4"/>
          <p:cNvSpPr>
            <a:spLocks noGrp="1"/>
          </p:cNvSpPr>
          <p:nvPr>
            <p:ph idx="1"/>
          </p:nvPr>
        </p:nvSpPr>
        <p:spPr>
          <a:xfrm>
            <a:off x="0" y="1035785"/>
            <a:ext cx="9144000" cy="5385291"/>
          </a:xfrm>
        </p:spPr>
        <p:txBody>
          <a:bodyPr/>
          <a:lstStyle/>
          <a:p>
            <a:pPr marL="0" indent="0">
              <a:buNone/>
            </a:pPr>
            <a:endParaRPr lang="en-US" sz="2000" dirty="0"/>
          </a:p>
          <a:p>
            <a:pPr marL="0" indent="0">
              <a:buNone/>
            </a:pPr>
            <a:endParaRPr lang="en-US" sz="2000" dirty="0" smtClean="0"/>
          </a:p>
          <a:p>
            <a:pPr marL="0" indent="0">
              <a:buNone/>
            </a:pPr>
            <a:endParaRPr lang="en-US" sz="2000" dirty="0"/>
          </a:p>
          <a:p>
            <a:pPr marL="0" indent="0">
              <a:buNone/>
            </a:pPr>
            <a:endParaRPr lang="en-US" sz="2000" dirty="0" smtClean="0"/>
          </a:p>
          <a:p>
            <a:pPr marL="0" indent="0">
              <a:buNone/>
            </a:pPr>
            <a:endParaRPr lang="en-US" sz="2000" dirty="0"/>
          </a:p>
          <a:p>
            <a:pPr marL="0" indent="0">
              <a:buNone/>
            </a:pPr>
            <a:endParaRPr lang="en-US" sz="2000" dirty="0" smtClean="0"/>
          </a:p>
          <a:p>
            <a:pPr marL="0" indent="0">
              <a:buNone/>
            </a:pPr>
            <a:endParaRPr lang="en-US" sz="2000" dirty="0"/>
          </a:p>
          <a:p>
            <a:pPr marL="0" indent="0">
              <a:buNone/>
            </a:pPr>
            <a:r>
              <a:rPr lang="en-US" sz="2000" dirty="0" smtClean="0"/>
              <a:t>Now both precincts U and V are in the same district, and we have eliminated a boundary conflict.  </a:t>
            </a:r>
          </a:p>
          <a:p>
            <a:pPr marL="0" indent="0">
              <a:buNone/>
            </a:pPr>
            <a:endParaRPr lang="en-US" sz="2000" dirty="0"/>
          </a:p>
          <a:p>
            <a:pPr marL="0" indent="0">
              <a:buNone/>
            </a:pPr>
            <a:r>
              <a:rPr lang="en-US" sz="2000" dirty="0" smtClean="0"/>
              <a:t>After we resolve one boundary conflict, we then choose (again, at random) another boundary conflict and repeat the process.  By repeating the BCF over and over again, we will eliminate with an extremely high probability district maps that fail the contiguous rule.  </a:t>
            </a:r>
            <a:endParaRPr lang="en-US" sz="2000" dirty="0"/>
          </a:p>
        </p:txBody>
      </p:sp>
    </p:spTree>
    <p:extLst>
      <p:ext uri="{BB962C8B-B14F-4D97-AF65-F5344CB8AC3E}">
        <p14:creationId xmlns:p14="http://schemas.microsoft.com/office/powerpoint/2010/main" val="3791993695"/>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e582eccab9e7423b8ba0ea732d4fab72 xmlns="60f414a2-31af-48d2-b326-409029531b25">
      <Terms xmlns="http://schemas.microsoft.com/office/infopath/2007/PartnerControls">
        <TermInfo xmlns="http://schemas.microsoft.com/office/infopath/2007/PartnerControls">
          <TermName xmlns="http://schemas.microsoft.com/office/infopath/2007/PartnerControls">No Applicable LOE</TermName>
          <TermId xmlns="http://schemas.microsoft.com/office/infopath/2007/PartnerControls">cfbf51a3-1e21-49e2-a5d4-cd2c570ffca9</TermId>
        </TermInfo>
      </Terms>
    </e582eccab9e7423b8ba0ea732d4fab72>
    <TaxCatchAll xmlns="60f414a2-31af-48d2-b326-409029531b25">
      <Value>144</Value>
      <Value>3</Value>
      <Value>2</Value>
      <Value>1</Value>
    </TaxCatchAll>
    <g2742fe84fbb42f594b0acb4a588cc5b xmlns="60f414a2-31af-48d2-b326-409029531b25">
      <Terms xmlns="http://schemas.microsoft.com/office/infopath/2007/PartnerControls">
        <TermInfo xmlns="http://schemas.microsoft.com/office/infopath/2007/PartnerControls">
          <TermName xmlns="http://schemas.microsoft.com/office/infopath/2007/PartnerControls">UNCLASSIFIED//FOUO</TermName>
          <TermId xmlns="http://schemas.microsoft.com/office/infopath/2007/PartnerControls">f053cac1-5406-46ef-9c7a-1f5a53d949a6</TermId>
        </TermInfo>
      </Terms>
    </g2742fe84fbb42f594b0acb4a588cc5b>
    <b8cd99e0b93043e4a2965da9033ec255 xmlns="60f414a2-31af-48d2-b326-409029531b25">
      <Terms xmlns="http://schemas.microsoft.com/office/infopath/2007/PartnerControls">
        <TermInfo xmlns="http://schemas.microsoft.com/office/infopath/2007/PartnerControls">
          <TermName xmlns="http://schemas.microsoft.com/office/infopath/2007/PartnerControls">3 Years - 6 Years</TermName>
          <TermId xmlns="http://schemas.microsoft.com/office/infopath/2007/PartnerControls">69c440ca-ab7d-4439-9ad1-382405faa6fd</TermId>
        </TermInfo>
      </Terms>
    </b8cd99e0b93043e4a2965da9033ec255>
    <a13797d6b3004cab9d4db10fa7dc4f7d xmlns="60f414a2-31af-48d2-b326-409029531b25">
      <Terms xmlns="http://schemas.microsoft.com/office/infopath/2007/PartnerControls"/>
    </a13797d6b3004cab9d4db10fa7dc4f7d>
    <TaxKeywordTaxHTField xmlns="60f414a2-31af-48d2-b326-409029531b25">
      <Terms xmlns="http://schemas.microsoft.com/office/infopath/2007/PartnerControls"/>
    </TaxKeywordTaxHTField>
    <o7e8e992255546f6a169aeaad4be741b xmlns="60f414a2-31af-48d2-b326-409029531b25">
      <Terms xmlns="http://schemas.microsoft.com/office/infopath/2007/PartnerControls">
        <TermInfo xmlns="http://schemas.microsoft.com/office/infopath/2007/PartnerControls">
          <TermName xmlns="http://schemas.microsoft.com/office/infopath/2007/PartnerControls">USAREUR</TermName>
          <TermId xmlns="http://schemas.microsoft.com/office/infopath/2007/PartnerControls">e3a522d7-7c15-44de-84db-4d28dc402854</TermId>
        </TermInfo>
      </Terms>
    </o7e8e992255546f6a169aeaad4be741b>
  </documentManagement>
</p:properties>
</file>

<file path=customXml/item3.xml><?xml version="1.0" encoding="utf-8"?>
<ct:contentTypeSchema xmlns:ct="http://schemas.microsoft.com/office/2006/metadata/contentType" xmlns:ma="http://schemas.microsoft.com/office/2006/metadata/properties/metaAttributes" ct:_="" ma:_="" ma:contentTypeName="USAREURDocument" ma:contentTypeID="0x010100143C5CAB3F0143AC934F114158CCC2C0002EFD795F0465DE4A8D7937027BE0CCB7" ma:contentTypeVersion="16" ma:contentTypeDescription="Create a new document." ma:contentTypeScope="" ma:versionID="a52f8f4dd97de8933e6d30363659bebe">
  <xsd:schema xmlns:xsd="http://www.w3.org/2001/XMLSchema" xmlns:xs="http://www.w3.org/2001/XMLSchema" xmlns:p="http://schemas.microsoft.com/office/2006/metadata/properties" xmlns:ns2="60f414a2-31af-48d2-b326-409029531b25" targetNamespace="http://schemas.microsoft.com/office/2006/metadata/properties" ma:root="true" ma:fieldsID="41b83f97caf3d3b649496492f7010451" ns2:_="">
    <xsd:import namespace="60f414a2-31af-48d2-b326-409029531b25"/>
    <xsd:element name="properties">
      <xsd:complexType>
        <xsd:sequence>
          <xsd:element name="documentManagement">
            <xsd:complexType>
              <xsd:all>
                <xsd:element ref="ns2:g2742fe84fbb42f594b0acb4a588cc5b" minOccurs="0"/>
                <xsd:element ref="ns2:TaxCatchAll" minOccurs="0"/>
                <xsd:element ref="ns2:TaxCatchAllLabel" minOccurs="0"/>
                <xsd:element ref="ns2:b8cd99e0b93043e4a2965da9033ec255" minOccurs="0"/>
                <xsd:element ref="ns2:o7e8e992255546f6a169aeaad4be741b" minOccurs="0"/>
                <xsd:element ref="ns2:e582eccab9e7423b8ba0ea732d4fab72" minOccurs="0"/>
                <xsd:element ref="ns2:a13797d6b3004cab9d4db10fa7dc4f7d" minOccurs="0"/>
                <xsd:element ref="ns2:TaxKeyword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0f414a2-31af-48d2-b326-409029531b25" elementFormDefault="qualified">
    <xsd:import namespace="http://schemas.microsoft.com/office/2006/documentManagement/types"/>
    <xsd:import namespace="http://schemas.microsoft.com/office/infopath/2007/PartnerControls"/>
    <xsd:element name="g2742fe84fbb42f594b0acb4a588cc5b" ma:index="8" ma:taxonomy="true" ma:internalName="g2742fe84fbb42f594b0acb4a588cc5b" ma:taxonomyFieldName="Classification" ma:displayName="Classification" ma:default="1;#UNCLASSIFIED//FOUO|f053cac1-5406-46ef-9c7a-1f5a53d949a6" ma:fieldId="{02742fe8-4fbb-42f5-94b0-acb4a588cc5b}" ma:sspId="1cd30840-6c2b-4736-a2b2-0cc357fc7f76" ma:termSetId="7d9f349d-c287-466d-a10f-877ee3cf73e6" ma:anchorId="00000000-0000-0000-0000-000000000000" ma:open="false" ma:isKeyword="false">
      <xsd:complexType>
        <xsd:sequence>
          <xsd:element ref="pc:Terms" minOccurs="0" maxOccurs="1"/>
        </xsd:sequence>
      </xsd:complexType>
    </xsd:element>
    <xsd:element name="TaxCatchAll" ma:index="9" nillable="true" ma:displayName="Taxonomy Catch All Column" ma:description="" ma:hidden="true" ma:list="{448a329f-27a8-419d-8cb5-14ef73facbfc}" ma:internalName="TaxCatchAll" ma:showField="CatchAllData" ma:web="838f5cf4-b1f1-48a4-a6e6-12ae1ad6cb53">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description="" ma:hidden="true" ma:list="{448a329f-27a8-419d-8cb5-14ef73facbfc}" ma:internalName="TaxCatchAllLabel" ma:readOnly="true" ma:showField="CatchAllDataLabel" ma:web="838f5cf4-b1f1-48a4-a6e6-12ae1ad6cb53">
      <xsd:complexType>
        <xsd:complexContent>
          <xsd:extension base="dms:MultiChoiceLookup">
            <xsd:sequence>
              <xsd:element name="Value" type="dms:Lookup" maxOccurs="unbounded" minOccurs="0" nillable="true"/>
            </xsd:sequence>
          </xsd:extension>
        </xsd:complexContent>
      </xsd:complexType>
    </xsd:element>
    <xsd:element name="b8cd99e0b93043e4a2965da9033ec255" ma:index="12" ma:taxonomy="true" ma:internalName="b8cd99e0b93043e4a2965da9033ec255" ma:taxonomyFieldName="Disposition" ma:displayName="Disposition" ma:default="2;#3 Years - 6 Years|69c440ca-ab7d-4439-9ad1-382405faa6fd" ma:fieldId="{b8cd99e0-b930-43e4-a296-5da9033ec255}" ma:sspId="1cd30840-6c2b-4736-a2b2-0cc357fc7f76" ma:termSetId="96bad63b-dc9f-4f6f-8a2d-6638969dc30e" ma:anchorId="00000000-0000-0000-0000-000000000000" ma:open="false" ma:isKeyword="false">
      <xsd:complexType>
        <xsd:sequence>
          <xsd:element ref="pc:Terms" minOccurs="0" maxOccurs="1"/>
        </xsd:sequence>
      </xsd:complexType>
    </xsd:element>
    <xsd:element name="o7e8e992255546f6a169aeaad4be741b" ma:index="14" ma:taxonomy="true" ma:internalName="o7e8e992255546f6a169aeaad4be741b" ma:taxonomyFieldName="Organization" ma:displayName="Organization" ma:default="3;#USAREUR|e3a522d7-7c15-44de-84db-4d28dc402854" ma:fieldId="{87e8e992-2555-46f6-a169-aeaad4be741b}" ma:taxonomyMulti="true" ma:sspId="1cd30840-6c2b-4736-a2b2-0cc357fc7f76" ma:termSetId="ef5d9f67-b990-499f-b72c-966b4f7f1999" ma:anchorId="00000000-0000-0000-0000-000000000000" ma:open="false" ma:isKeyword="false">
      <xsd:complexType>
        <xsd:sequence>
          <xsd:element ref="pc:Terms" minOccurs="0" maxOccurs="1"/>
        </xsd:sequence>
      </xsd:complexType>
    </xsd:element>
    <xsd:element name="e582eccab9e7423b8ba0ea732d4fab72" ma:index="16" ma:taxonomy="true" ma:internalName="e582eccab9e7423b8ba0ea732d4fab72" ma:taxonomyFieldName="LineOfEffort" ma:displayName="LineOfEffort" ma:readOnly="false" ma:default="144;#No Applicable LOE|cfbf51a3-1e21-49e2-a5d4-cd2c570ffca9" ma:fieldId="{e582ecca-b9e7-423b-8ba0-ea732d4fab72}" ma:taxonomyMulti="true" ma:sspId="1cd30840-6c2b-4736-a2b2-0cc357fc7f76" ma:termSetId="d626b378-6675-4d14-a4a6-d393d3955d06" ma:anchorId="00000000-0000-0000-0000-000000000000" ma:open="false" ma:isKeyword="false">
      <xsd:complexType>
        <xsd:sequence>
          <xsd:element ref="pc:Terms" minOccurs="0" maxOccurs="1"/>
        </xsd:sequence>
      </xsd:complexType>
    </xsd:element>
    <xsd:element name="a13797d6b3004cab9d4db10fa7dc4f7d" ma:index="18" nillable="true" ma:taxonomy="true" ma:internalName="a13797d6b3004cab9d4db10fa7dc4f7d" ma:taxonomyFieldName="TrainingExercise" ma:displayName="TrainingExercise" ma:default="" ma:fieldId="{a13797d6-b300-4cab-9d4d-b10fa7dc4f7d}" ma:taxonomyMulti="true" ma:sspId="1cd30840-6c2b-4736-a2b2-0cc357fc7f76" ma:termSetId="293bad79-5826-45b2-b45e-79f6b8234113" ma:anchorId="00000000-0000-0000-0000-000000000000" ma:open="false" ma:isKeyword="false">
      <xsd:complexType>
        <xsd:sequence>
          <xsd:element ref="pc:Terms" minOccurs="0" maxOccurs="1"/>
        </xsd:sequence>
      </xsd:complexType>
    </xsd:element>
    <xsd:element name="TaxKeywordTaxHTField" ma:index="20" nillable="true" ma:taxonomy="true" ma:internalName="TaxKeywordTaxHTField" ma:taxonomyFieldName="TaxKeyword" ma:displayName="Enterprise Keywords" ma:fieldId="{23f27201-bee3-471e-b2e7-b64fd8b7ca38}" ma:taxonomyMulti="true" ma:sspId="d04c46d1-6ed9-44ec-9b7d-1ad891b18b77" ma:termSetId="00000000-0000-0000-0000-000000000000" ma:anchorId="00000000-0000-0000-0000-000000000000" ma:open="true" ma:isKeyword="tru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mso-contentType ?>
<SharedContentType xmlns="Microsoft.SharePoint.Taxonomy.ContentTypeSync" SourceId="1cd30840-6c2b-4736-a2b2-0cc357fc7f76" ContentTypeId="0x010100143C5CAB3F0143AC934F114158CCC2C0" PreviousValue="false"/>
</file>

<file path=customXml/itemProps1.xml><?xml version="1.0" encoding="utf-8"?>
<ds:datastoreItem xmlns:ds="http://schemas.openxmlformats.org/officeDocument/2006/customXml" ds:itemID="{E23EF675-FC2F-46A3-8932-BFD6D7741588}">
  <ds:schemaRefs>
    <ds:schemaRef ds:uri="http://schemas.microsoft.com/sharepoint/v3/contenttype/forms"/>
  </ds:schemaRefs>
</ds:datastoreItem>
</file>

<file path=customXml/itemProps2.xml><?xml version="1.0" encoding="utf-8"?>
<ds:datastoreItem xmlns:ds="http://schemas.openxmlformats.org/officeDocument/2006/customXml" ds:itemID="{E01F745C-6E6A-4C2E-A8F8-92A403E2E7E7}">
  <ds:schemaRefs>
    <ds:schemaRef ds:uri="http://purl.org/dc/elements/1.1/"/>
    <ds:schemaRef ds:uri="http://purl.org/dc/terms/"/>
    <ds:schemaRef ds:uri="60f414a2-31af-48d2-b326-409029531b25"/>
    <ds:schemaRef ds:uri="http://schemas.microsoft.com/office/2006/documentManagement/types"/>
    <ds:schemaRef ds:uri="http://schemas.microsoft.com/office/infopath/2007/PartnerControls"/>
    <ds:schemaRef ds:uri="http://www.w3.org/XML/1998/namespace"/>
    <ds:schemaRef ds:uri="http://purl.org/dc/dcmitype/"/>
    <ds:schemaRef ds:uri="http://schemas.openxmlformats.org/package/2006/metadata/core-properties"/>
    <ds:schemaRef ds:uri="http://schemas.microsoft.com/office/2006/metadata/properties"/>
  </ds:schemaRefs>
</ds:datastoreItem>
</file>

<file path=customXml/itemProps3.xml><?xml version="1.0" encoding="utf-8"?>
<ds:datastoreItem xmlns:ds="http://schemas.openxmlformats.org/officeDocument/2006/customXml" ds:itemID="{937A1B08-C378-4B8C-A5BC-C024D8DA8B3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0f414a2-31af-48d2-b326-409029531b2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38090205-D3F1-454E-9EAE-9EB0554686FB}">
  <ds:schemaRefs>
    <ds:schemaRef ds:uri="Microsoft.SharePoint.Taxonomy.ContentTypeSync"/>
  </ds:schemaRefs>
</ds:datastoreItem>
</file>

<file path=docProps/app.xml><?xml version="1.0" encoding="utf-8"?>
<Properties xmlns="http://schemas.openxmlformats.org/officeDocument/2006/extended-properties" xmlns:vt="http://schemas.openxmlformats.org/officeDocument/2006/docPropsVTypes">
  <TotalTime>18357</TotalTime>
  <Words>1549</Words>
  <Application>Microsoft Office PowerPoint</Application>
  <PresentationFormat>On-screen Show (4:3)</PresentationFormat>
  <Paragraphs>151</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 Arial</vt:lpstr>
      <vt:lpstr>Arial</vt:lpstr>
      <vt:lpstr>Calibri</vt:lpstr>
      <vt:lpstr>1_Office Theme</vt:lpstr>
      <vt:lpstr>Final Presentation Name Gerrymandering Fun!  </vt:lpstr>
      <vt:lpstr>Gerrymandering Overview</vt:lpstr>
      <vt:lpstr>Gerrymandering Overview</vt:lpstr>
      <vt:lpstr>Gerrymandering Overview</vt:lpstr>
      <vt:lpstr>Relevance of Study</vt:lpstr>
      <vt:lpstr>Our Goals</vt:lpstr>
      <vt:lpstr>Methods</vt:lpstr>
      <vt:lpstr>Methods: BCF</vt:lpstr>
      <vt:lpstr>Methods: BCF</vt:lpstr>
      <vt:lpstr>Methods: BCF</vt:lpstr>
      <vt:lpstr>Scoring</vt:lpstr>
      <vt:lpstr>Scoring: Population</vt:lpstr>
      <vt:lpstr>Scoring: Isoperimetric</vt:lpstr>
      <vt:lpstr>Scoring: County Slip</vt:lpstr>
      <vt:lpstr>Results</vt:lpstr>
      <vt:lpstr>PowerPoint Presentation</vt:lpstr>
      <vt:lpstr>Cititaion</vt:lpstr>
      <vt:lpstr>Questions / Comments</vt:lpstr>
      <vt:lpstr>Backup Slides</vt:lpstr>
    </vt:vector>
  </TitlesOfParts>
  <Company>United States Army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Bobe, Juan C 2LT MIL</dc:creator>
  <cp:keywords/>
  <cp:lastModifiedBy>Noah Scribner</cp:lastModifiedBy>
  <cp:revision>447</cp:revision>
  <cp:lastPrinted>2016-07-19T11:59:33Z</cp:lastPrinted>
  <dcterms:created xsi:type="dcterms:W3CDTF">2015-11-09T10:54:07Z</dcterms:created>
  <dcterms:modified xsi:type="dcterms:W3CDTF">2018-12-04T01:00:00Z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0x010100143C5CAB3F0143AC934F114158CCC2C0002EFD795F0465DE4A8D7937027BE0CCB7</vt:lpwstr>
  </property>
  <property fmtid="{D5CDD505-2E9C-101B-9397-08002B2CF9AE}" pid="3" name="TaxKeyword">
    <vt:lpwstr/>
  </property>
  <property fmtid="{D5CDD505-2E9C-101B-9397-08002B2CF9AE}" pid="4" name="TrainingExercise">
    <vt:lpwstr/>
  </property>
  <property fmtid="{D5CDD505-2E9C-101B-9397-08002B2CF9AE}" pid="5" name="Organization">
    <vt:lpwstr>3;#USAREUR|e3a522d7-7c15-44de-84db-4d28dc402854</vt:lpwstr>
  </property>
  <property fmtid="{D5CDD505-2E9C-101B-9397-08002B2CF9AE}" pid="6" name="Classification">
    <vt:lpwstr>1;#UNCLASSIFIED//FOUO|f053cac1-5406-46ef-9c7a-1f5a53d949a6</vt:lpwstr>
  </property>
  <property fmtid="{D5CDD505-2E9C-101B-9397-08002B2CF9AE}" pid="7" name="Disposition">
    <vt:lpwstr>2;#3 Years - 6 Years|69c440ca-ab7d-4439-9ad1-382405faa6fd</vt:lpwstr>
  </property>
  <property fmtid="{D5CDD505-2E9C-101B-9397-08002B2CF9AE}" pid="8" name="LineOfEffort">
    <vt:lpwstr>144;#No Applicable LOE|cfbf51a3-1e21-49e2-a5d4-cd2c570ffca9</vt:lpwstr>
  </property>
</Properties>
</file>