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3" r:id="rId29"/>
    <p:sldId id="284" r:id="rId30"/>
  </p:sldIdLst>
  <p:sldSz cx="9144000" cy="5143500" type="screen16x9"/>
  <p:notesSz cx="6858000" cy="9144000"/>
  <p:embeddedFontLst>
    <p:embeddedFont>
      <p:font typeface="DM Serif Display" panose="020B0604020202020204" charset="0"/>
      <p:regular r:id="rId32"/>
      <p:italic r:id="rId33"/>
    </p:embeddedFont>
    <p:embeddedFont>
      <p:font typeface="Calibri" panose="020F0502020204030204" pitchFamily="34" charset="0"/>
      <p:regular r:id="rId34"/>
      <p:bold r:id="rId35"/>
      <p:italic r:id="rId36"/>
      <p:boldItalic r:id="rId37"/>
    </p:embeddedFont>
    <p:embeddedFont>
      <p:font typeface="Montserrat Light" panose="020B0604020202020204" charset="0"/>
      <p:regular r:id="rId38"/>
      <p:bold r:id="rId39"/>
      <p:italic r:id="rId40"/>
      <p:boldItalic r:id="rId41"/>
    </p:embeddedFont>
    <p:embeddedFont>
      <p:font typeface="Montserrat"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d9904a8a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d9904a8a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d9904a8a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d9904a8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d9904a8a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d9904a8a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d9904a8a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d9904a8a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d9904a8a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d9904a8a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2d9904a8a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2d9904a8a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d9904a8a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d9904a8a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2d9904a8a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2d9904a8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d9904a8a8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d9904a8a8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d9904a8a8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2d9904a8a8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c578ed02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c578ed0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2d9904a8a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2d9904a8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2d9904a8a8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2d9904a8a8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db147b0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db147b0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d9904a8a8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d9904a8a8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d9904a8a8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2d9904a8a8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2db147b079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2db147b079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2db147b079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2db147b079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2db147b07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2db147b07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d9904a8a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d9904a8a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d9904a8a8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d9904a8a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d9904a8a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d9904a8a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d9904a8a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d9904a8a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d9904a8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d9904a8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Accent">
  <p:cSld name="BLANK_3">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White">
  <p:cSld name="BLANK_2">
    <p:bg>
      <p:bgPr>
        <a:gradFill>
          <a:gsLst>
            <a:gs pos="0">
              <a:schemeClr val="lt2"/>
            </a:gs>
            <a:gs pos="50000">
              <a:schemeClr val="lt1"/>
            </a:gs>
            <a:gs pos="100000">
              <a:schemeClr val="lt1"/>
            </a:gs>
          </a:gsLst>
          <a:lin ang="1680027" scaled="0"/>
        </a:gradFill>
        <a:effectLst/>
      </p:bgPr>
    </p:bg>
    <p:spTree>
      <p:nvGrpSpPr>
        <p:cNvPr id="1" name="Shape 53"/>
        <p:cNvGrpSpPr/>
        <p:nvPr/>
      </p:nvGrpSpPr>
      <p:grpSpPr>
        <a:xfrm>
          <a:off x="0" y="0"/>
          <a:ext cx="0" cy="0"/>
          <a:chOff x="0" y="0"/>
          <a:chExt cx="0" cy="0"/>
        </a:xfrm>
      </p:grpSpPr>
      <p:sp>
        <p:nvSpPr>
          <p:cNvPr id="54" name="Google Shape;54;p1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ark 2">
  <p:cSld name="BLANK_1">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3">
  <p:cSld name="BLANK_1_1">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background">
  <p:cSld name="BLANK_1_1_1">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188725" y="1231800"/>
            <a:ext cx="6766500" cy="26799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marL="914400" lvl="1"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marL="1371600" lvl="2"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marL="1828800" lvl="3"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marL="2286000" lvl="4"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marL="2743200" lvl="5"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marL="3200400" lvl="6"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marL="3657600" lvl="7"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marL="4114800" lvl="8" indent="-4572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a:endParaRPr/>
          </a:p>
        </p:txBody>
      </p:sp>
      <p:sp>
        <p:nvSpPr>
          <p:cNvPr id="19" name="Google Shape;19;p4"/>
          <p:cNvSpPr txBox="1"/>
          <p:nvPr/>
        </p:nvSpPr>
        <p:spPr>
          <a:xfrm>
            <a:off x="755988" y="1181777"/>
            <a:ext cx="463200" cy="685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188725" y="4101500"/>
            <a:ext cx="67665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a:lvl1pPr>
          </a:lstStyle>
          <a:p>
            <a:endParaRPr/>
          </a:p>
        </p:txBody>
      </p:sp>
      <p:sp>
        <p:nvSpPr>
          <p:cNvPr id="46" name="Google Shape;4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1" type="blank">
  <p:cSld name="BLANK">
    <p:spTree>
      <p:nvGrpSpPr>
        <p:cNvPr id="1" name="Shape 47"/>
        <p:cNvGrpSpPr/>
        <p:nvPr/>
      </p:nvGrpSpPr>
      <p:grpSpPr>
        <a:xfrm>
          <a:off x="0" y="0"/>
          <a:ext cx="0" cy="0"/>
          <a:chOff x="0" y="0"/>
          <a:chExt cx="0" cy="0"/>
        </a:xfrm>
      </p:grpSpPr>
      <p:sp>
        <p:nvSpPr>
          <p:cNvPr id="48" name="Google Shape;48;p10"/>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DWb4THb3XlXZvodMxmFjgqFSoj-cxrOQ/view?usp=shari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V_93R9VPBidnkh9yxk4rwIMtM1SERtnf/view?usp=sharin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file/d/1ERW_5PisQd3impTFyMd3s6-q6GwZNqik/view?usp=sharin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J41anjulQ6ByBVslgk2qu02nT8BUX6D2/view?usp=shari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cs230.stanford.edu/projects_winter_2021/reports/70649396.pdf" TargetMode="External"/><Relationship Id="rId2" Type="http://schemas.openxmlformats.org/officeDocument/2006/relationships/hyperlink" Target="https://www.mdpi.com/1424-8220/22/15/5595"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mdpi.com/1424-8220/22/15/5595"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1188750" y="192725"/>
            <a:ext cx="6766500" cy="168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Lane Detection</a:t>
            </a:r>
            <a:endParaRPr/>
          </a:p>
          <a:p>
            <a:pPr marL="0" lvl="0" indent="0" algn="l" rtl="0">
              <a:spcBef>
                <a:spcPts val="0"/>
              </a:spcBef>
              <a:spcAft>
                <a:spcPts val="0"/>
              </a:spcAft>
              <a:buNone/>
            </a:pPr>
            <a:r>
              <a:rPr lang="en">
                <a:solidFill>
                  <a:schemeClr val="accent6"/>
                </a:solidFill>
              </a:rPr>
              <a:t>CS 763 </a:t>
            </a:r>
            <a:r>
              <a:rPr lang="en"/>
              <a:t>Project</a:t>
            </a:r>
            <a:endParaRPr/>
          </a:p>
        </p:txBody>
      </p:sp>
      <p:sp>
        <p:nvSpPr>
          <p:cNvPr id="70" name="Google Shape;70;p16"/>
          <p:cNvSpPr txBox="1"/>
          <p:nvPr/>
        </p:nvSpPr>
        <p:spPr>
          <a:xfrm>
            <a:off x="1188750" y="3748075"/>
            <a:ext cx="4567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6"/>
                </a:solidFill>
                <a:latin typeface="Montserrat Light"/>
                <a:ea typeface="Montserrat Light"/>
                <a:cs typeface="Montserrat Light"/>
                <a:sym typeface="Montserrat Light"/>
              </a:rPr>
              <a:t>Group members:</a:t>
            </a:r>
            <a:endParaRPr>
              <a:solidFill>
                <a:schemeClr val="accent6"/>
              </a:solidFill>
              <a:latin typeface="Montserrat Light"/>
              <a:ea typeface="Montserrat Light"/>
              <a:cs typeface="Montserrat Light"/>
              <a:sym typeface="Montserrat Light"/>
            </a:endParaRPr>
          </a:p>
          <a:p>
            <a:pPr marL="0" lvl="0" indent="0" algn="l" rtl="0">
              <a:spcBef>
                <a:spcPts val="0"/>
              </a:spcBef>
              <a:spcAft>
                <a:spcPts val="0"/>
              </a:spcAft>
              <a:buNone/>
            </a:pPr>
            <a:r>
              <a:rPr lang="en">
                <a:solidFill>
                  <a:schemeClr val="lt1"/>
                </a:solidFill>
                <a:latin typeface="Montserrat Light"/>
                <a:ea typeface="Montserrat Light"/>
                <a:cs typeface="Montserrat Light"/>
                <a:sym typeface="Montserrat Light"/>
              </a:rPr>
              <a:t>Ashutosh Mulchandani	 (200100037)</a:t>
            </a:r>
            <a:endParaRPr>
              <a:solidFill>
                <a:schemeClr val="lt1"/>
              </a:solidFill>
              <a:latin typeface="Montserrat Light"/>
              <a:ea typeface="Montserrat Light"/>
              <a:cs typeface="Montserrat Light"/>
              <a:sym typeface="Montserrat Light"/>
            </a:endParaRPr>
          </a:p>
          <a:p>
            <a:pPr marL="0" lvl="0" indent="0" algn="l" rtl="0">
              <a:spcBef>
                <a:spcPts val="0"/>
              </a:spcBef>
              <a:spcAft>
                <a:spcPts val="0"/>
              </a:spcAft>
              <a:buNone/>
            </a:pPr>
            <a:r>
              <a:rPr lang="en">
                <a:solidFill>
                  <a:schemeClr val="lt1"/>
                </a:solidFill>
                <a:latin typeface="Montserrat Light"/>
                <a:ea typeface="Montserrat Light"/>
                <a:cs typeface="Montserrat Light"/>
                <a:sym typeface="Montserrat Light"/>
              </a:rPr>
              <a:t>Desai Utsav Manojkumar  (200100054)</a:t>
            </a:r>
            <a:endParaRPr>
              <a:solidFill>
                <a:schemeClr val="lt1"/>
              </a:solidFill>
              <a:latin typeface="Montserrat Light"/>
              <a:ea typeface="Montserrat Light"/>
              <a:cs typeface="Montserrat Light"/>
              <a:sym typeface="Montserrat Light"/>
            </a:endParaRPr>
          </a:p>
          <a:p>
            <a:pPr marL="0" lvl="0" indent="0" algn="l" rtl="0">
              <a:spcBef>
                <a:spcPts val="0"/>
              </a:spcBef>
              <a:spcAft>
                <a:spcPts val="0"/>
              </a:spcAft>
              <a:buNone/>
            </a:pPr>
            <a:r>
              <a:rPr lang="en">
                <a:solidFill>
                  <a:schemeClr val="lt1"/>
                </a:solidFill>
                <a:latin typeface="Montserrat Light"/>
                <a:ea typeface="Montserrat Light"/>
                <a:cs typeface="Montserrat Light"/>
                <a:sym typeface="Montserrat Light"/>
              </a:rPr>
              <a:t>Rushi Chavda			 (20D100007)</a:t>
            </a:r>
            <a:endParaRPr>
              <a:solidFill>
                <a:schemeClr val="lt1"/>
              </a:solidFill>
              <a:latin typeface="Montserrat Light"/>
              <a:ea typeface="Montserrat Light"/>
              <a:cs typeface="Montserrat Light"/>
              <a:sym typeface="Montserrat Light"/>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5"/>
          <p:cNvSpPr txBox="1">
            <a:spLocks noGrp="1"/>
          </p:cNvSpPr>
          <p:nvPr>
            <p:ph type="title" idx="4294967295"/>
          </p:nvPr>
        </p:nvSpPr>
        <p:spPr>
          <a:xfrm>
            <a:off x="0" y="0"/>
            <a:ext cx="4563300" cy="7722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t>Sample 2: </a:t>
            </a:r>
            <a:r>
              <a:rPr lang="en" sz="3600">
                <a:solidFill>
                  <a:schemeClr val="accent6"/>
                </a:solidFill>
              </a:rPr>
              <a:t>Cloudy</a:t>
            </a:r>
            <a:endParaRPr sz="3600">
              <a:solidFill>
                <a:schemeClr val="accent6"/>
              </a:solidFill>
            </a:endParaRPr>
          </a:p>
        </p:txBody>
      </p:sp>
      <p:sp>
        <p:nvSpPr>
          <p:cNvPr id="166" name="Google Shape;166;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idx="4294967295"/>
          </p:nvPr>
        </p:nvSpPr>
        <p:spPr>
          <a:xfrm>
            <a:off x="0" y="0"/>
            <a:ext cx="3366000" cy="7809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solidFill>
                  <a:schemeClr val="accent6"/>
                </a:solidFill>
              </a:rPr>
              <a:t>Model Output</a:t>
            </a:r>
            <a:endParaRPr sz="3600">
              <a:solidFill>
                <a:schemeClr val="accent6"/>
              </a:solidFill>
            </a:endParaRPr>
          </a:p>
        </p:txBody>
      </p:sp>
      <p:sp>
        <p:nvSpPr>
          <p:cNvPr id="172" name="Google Shape;172;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27"/>
          <p:cNvSpPr txBox="1">
            <a:spLocks noGrp="1"/>
          </p:cNvSpPr>
          <p:nvPr>
            <p:ph type="title" idx="4294967295"/>
          </p:nvPr>
        </p:nvSpPr>
        <p:spPr>
          <a:xfrm>
            <a:off x="0" y="0"/>
            <a:ext cx="3366000" cy="7809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t>Sample 3: </a:t>
            </a:r>
            <a:r>
              <a:rPr lang="en" sz="3600">
                <a:solidFill>
                  <a:schemeClr val="accent6"/>
                </a:solidFill>
              </a:rPr>
              <a:t>Night</a:t>
            </a:r>
            <a:endParaRPr sz="3600">
              <a:solidFill>
                <a:schemeClr val="accent6"/>
              </a:solidFill>
            </a:endParaRPr>
          </a:p>
        </p:txBody>
      </p:sp>
      <p:sp>
        <p:nvSpPr>
          <p:cNvPr id="178" name="Google Shape;178;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28"/>
          <p:cNvSpPr txBox="1">
            <a:spLocks noGrp="1"/>
          </p:cNvSpPr>
          <p:nvPr>
            <p:ph type="title" idx="4294967295"/>
          </p:nvPr>
        </p:nvSpPr>
        <p:spPr>
          <a:xfrm>
            <a:off x="0" y="0"/>
            <a:ext cx="3366000" cy="7809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solidFill>
                  <a:schemeClr val="accent6"/>
                </a:solidFill>
              </a:rPr>
              <a:t>Model Output</a:t>
            </a:r>
            <a:endParaRPr sz="3600">
              <a:solidFill>
                <a:schemeClr val="accent6"/>
              </a:solidFill>
            </a:endParaRPr>
          </a:p>
        </p:txBody>
      </p:sp>
      <p:sp>
        <p:nvSpPr>
          <p:cNvPr id="184" name="Google Shape;184;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Issues</a:t>
            </a:r>
            <a:r>
              <a:rPr lang="en"/>
              <a:t> in original work</a:t>
            </a:r>
            <a:endParaRPr/>
          </a:p>
        </p:txBody>
      </p:sp>
      <p:sp>
        <p:nvSpPr>
          <p:cNvPr id="190" name="Google Shape;190;p29"/>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a:t>We observed that the original model didn’t gave proper out for low resolution images.</a:t>
            </a:r>
            <a:endParaRPr/>
          </a:p>
          <a:p>
            <a:pPr marL="457200" lvl="0" indent="-330200" algn="l" rtl="0">
              <a:spcBef>
                <a:spcPts val="0"/>
              </a:spcBef>
              <a:spcAft>
                <a:spcPts val="0"/>
              </a:spcAft>
              <a:buSzPts val="1600"/>
              <a:buChar char="╺"/>
            </a:pPr>
            <a:r>
              <a:rPr lang="en"/>
              <a:t>Also, for night images, if the illumination is too low, the prediction is erroneous sometimes.</a:t>
            </a:r>
            <a:endParaRPr/>
          </a:p>
          <a:p>
            <a:pPr marL="457200" lvl="0" indent="-330200" algn="l" rtl="0">
              <a:spcBef>
                <a:spcPts val="0"/>
              </a:spcBef>
              <a:spcAft>
                <a:spcPts val="0"/>
              </a:spcAft>
              <a:buSzPts val="1600"/>
              <a:buChar char="╺"/>
            </a:pPr>
            <a:r>
              <a:rPr lang="en"/>
              <a:t>We have shown these issues in coming slides…</a:t>
            </a:r>
            <a:endParaRPr/>
          </a:p>
        </p:txBody>
      </p:sp>
      <p:sp>
        <p:nvSpPr>
          <p:cNvPr id="191" name="Google Shape;191;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92" name="Google Shape;192;p29"/>
          <p:cNvGrpSpPr/>
          <p:nvPr/>
        </p:nvGrpSpPr>
        <p:grpSpPr>
          <a:xfrm>
            <a:off x="208220" y="425093"/>
            <a:ext cx="460705" cy="491455"/>
            <a:chOff x="6506504" y="937343"/>
            <a:chExt cx="744273" cy="793950"/>
          </a:xfrm>
        </p:grpSpPr>
        <p:sp>
          <p:nvSpPr>
            <p:cNvPr id="193" name="Google Shape;193;p2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2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2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6" name="Google Shape;196;p29"/>
            <p:cNvGrpSpPr/>
            <p:nvPr/>
          </p:nvGrpSpPr>
          <p:grpSpPr>
            <a:xfrm>
              <a:off x="6506504" y="937343"/>
              <a:ext cx="744273" cy="793950"/>
              <a:chOff x="6565437" y="1588001"/>
              <a:chExt cx="744273" cy="793950"/>
            </a:xfrm>
          </p:grpSpPr>
          <p:sp>
            <p:nvSpPr>
              <p:cNvPr id="197" name="Google Shape;197;p2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 name="Google Shape;198;p2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9" name="Google Shape;199;p2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 name="Google Shape;200;p2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 name="Google Shape;201;p2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 name="Google Shape;202;p2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 name="Google Shape;203;p2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 name="Google Shape;204;p2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 name="Google Shape;205;p2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 name="Google Shape;206;p2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1188725" y="144725"/>
            <a:ext cx="67665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What</a:t>
            </a:r>
            <a:r>
              <a:rPr lang="en">
                <a:solidFill>
                  <a:schemeClr val="accent6"/>
                </a:solidFill>
              </a:rPr>
              <a:t> we</a:t>
            </a:r>
            <a:r>
              <a:rPr lang="en"/>
              <a:t> did</a:t>
            </a:r>
            <a:endParaRPr/>
          </a:p>
        </p:txBody>
      </p:sp>
      <p:sp>
        <p:nvSpPr>
          <p:cNvPr id="212" name="Google Shape;212;p30"/>
          <p:cNvSpPr txBox="1">
            <a:spLocks noGrp="1"/>
          </p:cNvSpPr>
          <p:nvPr>
            <p:ph type="body" idx="1"/>
          </p:nvPr>
        </p:nvSpPr>
        <p:spPr>
          <a:xfrm>
            <a:off x="1188725" y="1763125"/>
            <a:ext cx="6766500" cy="21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ontserrat"/>
                <a:ea typeface="Montserrat"/>
                <a:cs typeface="Montserrat"/>
                <a:sym typeface="Montserrat"/>
              </a:rPr>
              <a:t>Image Preprocessing</a:t>
            </a:r>
            <a:endParaRPr sz="1800" b="1">
              <a:latin typeface="Montserrat"/>
              <a:ea typeface="Montserrat"/>
              <a:cs typeface="Montserrat"/>
              <a:sym typeface="Montserrat"/>
            </a:endParaRPr>
          </a:p>
          <a:p>
            <a:pPr marL="0" lvl="0" indent="0" algn="l" rtl="0">
              <a:spcBef>
                <a:spcPts val="600"/>
              </a:spcBef>
              <a:spcAft>
                <a:spcPts val="0"/>
              </a:spcAft>
              <a:buNone/>
            </a:pPr>
            <a:endParaRPr b="1">
              <a:latin typeface="Montserrat"/>
              <a:ea typeface="Montserrat"/>
              <a:cs typeface="Montserrat"/>
              <a:sym typeface="Montserrat"/>
            </a:endParaRPr>
          </a:p>
          <a:p>
            <a:pPr marL="457200" lvl="0" indent="-330200" algn="l" rtl="0">
              <a:lnSpc>
                <a:spcPct val="150000"/>
              </a:lnSpc>
              <a:spcBef>
                <a:spcPts val="600"/>
              </a:spcBef>
              <a:spcAft>
                <a:spcPts val="0"/>
              </a:spcAft>
              <a:buSzPts val="1600"/>
              <a:buChar char="╺"/>
            </a:pPr>
            <a:r>
              <a:rPr lang="en"/>
              <a:t>Histogram Equalization</a:t>
            </a:r>
            <a:endParaRPr/>
          </a:p>
          <a:p>
            <a:pPr marL="457200" lvl="0" indent="-330200" algn="l" rtl="0">
              <a:lnSpc>
                <a:spcPct val="150000"/>
              </a:lnSpc>
              <a:spcBef>
                <a:spcPts val="0"/>
              </a:spcBef>
              <a:spcAft>
                <a:spcPts val="0"/>
              </a:spcAft>
              <a:buSzPts val="1600"/>
              <a:buChar char="╺"/>
            </a:pPr>
            <a:r>
              <a:rPr lang="en"/>
              <a:t>Morphological operation : Opening</a:t>
            </a:r>
            <a:endParaRPr/>
          </a:p>
          <a:p>
            <a:pPr marL="457200" lvl="0" indent="-330200" algn="l" rtl="0">
              <a:lnSpc>
                <a:spcPct val="150000"/>
              </a:lnSpc>
              <a:spcBef>
                <a:spcPts val="0"/>
              </a:spcBef>
              <a:spcAft>
                <a:spcPts val="0"/>
              </a:spcAft>
              <a:buSzPts val="1600"/>
              <a:buChar char="╺"/>
            </a:pPr>
            <a:r>
              <a:rPr lang="en"/>
              <a:t>Sharpening</a:t>
            </a:r>
            <a:endParaRPr/>
          </a:p>
        </p:txBody>
      </p:sp>
      <p:sp>
        <p:nvSpPr>
          <p:cNvPr id="213" name="Google Shape;213;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14" name="Google Shape;214;p30"/>
          <p:cNvGrpSpPr/>
          <p:nvPr/>
        </p:nvGrpSpPr>
        <p:grpSpPr>
          <a:xfrm>
            <a:off x="234223" y="494493"/>
            <a:ext cx="460705" cy="491455"/>
            <a:chOff x="9901824" y="937343"/>
            <a:chExt cx="744273" cy="793950"/>
          </a:xfrm>
        </p:grpSpPr>
        <p:grpSp>
          <p:nvGrpSpPr>
            <p:cNvPr id="215" name="Google Shape;215;p30"/>
            <p:cNvGrpSpPr/>
            <p:nvPr/>
          </p:nvGrpSpPr>
          <p:grpSpPr>
            <a:xfrm>
              <a:off x="9901824" y="937343"/>
              <a:ext cx="744273" cy="793950"/>
              <a:chOff x="9901824" y="937343"/>
              <a:chExt cx="744273" cy="793950"/>
            </a:xfrm>
          </p:grpSpPr>
          <p:sp>
            <p:nvSpPr>
              <p:cNvPr id="216" name="Google Shape;216;p3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 name="Google Shape;217;p3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8" name="Google Shape;218;p3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9" name="Google Shape;219;p3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0" name="Google Shape;220;p3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1" name="Google Shape;221;p3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2" name="Google Shape;222;p3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3" name="Google Shape;223;p3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4" name="Google Shape;224;p3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5" name="Google Shape;225;p3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26" name="Google Shape;226;p3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7" name="Google Shape;227;p3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8" name="Google Shape;228;p3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9" name="Google Shape;229;p3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0" name="Google Shape;230;p3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1" name="Google Shape;231;p3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31"/>
          <p:cNvSpPr txBox="1">
            <a:spLocks noGrp="1"/>
          </p:cNvSpPr>
          <p:nvPr>
            <p:ph type="title" idx="4294967295"/>
          </p:nvPr>
        </p:nvSpPr>
        <p:spPr>
          <a:xfrm>
            <a:off x="0" y="0"/>
            <a:ext cx="2975700" cy="720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t>Sample:</a:t>
            </a:r>
            <a:r>
              <a:rPr lang="en" sz="3600">
                <a:solidFill>
                  <a:schemeClr val="accent6"/>
                </a:solidFill>
              </a:rPr>
              <a:t>Night</a:t>
            </a:r>
            <a:endParaRPr sz="3600">
              <a:solidFill>
                <a:schemeClr val="accent6"/>
              </a:solidFill>
            </a:endParaRPr>
          </a:p>
        </p:txBody>
      </p:sp>
      <p:sp>
        <p:nvSpPr>
          <p:cNvPr id="237" name="Google Shape;237;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242" name="Google Shape;242;p32"/>
          <p:cNvSpPr txBox="1">
            <a:spLocks noGrp="1"/>
          </p:cNvSpPr>
          <p:nvPr>
            <p:ph type="title" idx="4294967295"/>
          </p:nvPr>
        </p:nvSpPr>
        <p:spPr>
          <a:xfrm>
            <a:off x="0" y="0"/>
            <a:ext cx="4658700" cy="720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t>Original Model Output</a:t>
            </a:r>
            <a:endParaRPr sz="3600">
              <a:solidFill>
                <a:schemeClr val="accent6"/>
              </a:solidFill>
            </a:endParaRPr>
          </a:p>
        </p:txBody>
      </p:sp>
      <p:sp>
        <p:nvSpPr>
          <p:cNvPr id="243" name="Google Shape;243;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Google Shape;248;p33"/>
          <p:cNvSpPr txBox="1">
            <a:spLocks noGrp="1"/>
          </p:cNvSpPr>
          <p:nvPr>
            <p:ph type="title" idx="4294967295"/>
          </p:nvPr>
        </p:nvSpPr>
        <p:spPr>
          <a:xfrm>
            <a:off x="0" y="0"/>
            <a:ext cx="5673900" cy="720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t>Output after Preprocessing</a:t>
            </a:r>
            <a:endParaRPr sz="3600">
              <a:solidFill>
                <a:schemeClr val="accent6"/>
              </a:solidFill>
            </a:endParaRPr>
          </a:p>
        </p:txBody>
      </p:sp>
      <p:sp>
        <p:nvSpPr>
          <p:cNvPr id="249" name="Google Shape;249;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188725" y="144725"/>
            <a:ext cx="67665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What</a:t>
            </a:r>
            <a:r>
              <a:rPr lang="en">
                <a:solidFill>
                  <a:schemeClr val="accent6"/>
                </a:solidFill>
              </a:rPr>
              <a:t> we</a:t>
            </a:r>
            <a:r>
              <a:rPr lang="en"/>
              <a:t> did</a:t>
            </a:r>
            <a:endParaRPr/>
          </a:p>
        </p:txBody>
      </p:sp>
      <p:sp>
        <p:nvSpPr>
          <p:cNvPr id="255" name="Google Shape;255;p34"/>
          <p:cNvSpPr txBox="1">
            <a:spLocks noGrp="1"/>
          </p:cNvSpPr>
          <p:nvPr>
            <p:ph type="body" idx="1"/>
          </p:nvPr>
        </p:nvSpPr>
        <p:spPr>
          <a:xfrm>
            <a:off x="1188725" y="1335725"/>
            <a:ext cx="6766500" cy="35004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a:t>Dataset Augmentation:</a:t>
            </a:r>
            <a:endParaRPr/>
          </a:p>
          <a:p>
            <a:pPr marL="914400" lvl="1" indent="-330200" algn="l" rtl="0">
              <a:spcBef>
                <a:spcPts val="0"/>
              </a:spcBef>
              <a:spcAft>
                <a:spcPts val="0"/>
              </a:spcAft>
              <a:buSzPts val="1600"/>
              <a:buChar char="-"/>
            </a:pPr>
            <a:r>
              <a:rPr lang="en"/>
              <a:t>Noise addition</a:t>
            </a:r>
            <a:endParaRPr/>
          </a:p>
          <a:p>
            <a:pPr marL="914400" lvl="1" indent="-330200" algn="l" rtl="0">
              <a:spcBef>
                <a:spcPts val="0"/>
              </a:spcBef>
              <a:spcAft>
                <a:spcPts val="0"/>
              </a:spcAft>
              <a:buSzPts val="1600"/>
              <a:buChar char="-"/>
            </a:pPr>
            <a:r>
              <a:rPr lang="en"/>
              <a:t>Gamma correction (gamma = 0.8)</a:t>
            </a:r>
            <a:endParaRPr/>
          </a:p>
          <a:p>
            <a:pPr marL="914400" lvl="1" indent="-330200" algn="l" rtl="0">
              <a:spcBef>
                <a:spcPts val="0"/>
              </a:spcBef>
              <a:spcAft>
                <a:spcPts val="0"/>
              </a:spcAft>
              <a:buSzPts val="1600"/>
              <a:buChar char="-"/>
            </a:pPr>
            <a:r>
              <a:rPr lang="en"/>
              <a:t>Horizontal flip</a:t>
            </a:r>
            <a:endParaRPr/>
          </a:p>
          <a:p>
            <a:pPr marL="457200" lvl="0" indent="-330200" algn="l" rtl="0">
              <a:spcBef>
                <a:spcPts val="0"/>
              </a:spcBef>
              <a:spcAft>
                <a:spcPts val="0"/>
              </a:spcAft>
              <a:buSzPts val="1600"/>
              <a:buChar char="╺"/>
            </a:pPr>
            <a:r>
              <a:rPr lang="en"/>
              <a:t>After augmentation, we trained the original model further on the new dataset.</a:t>
            </a:r>
            <a:endParaRPr/>
          </a:p>
          <a:p>
            <a:pPr marL="457200" lvl="0" indent="-330200" algn="l" rtl="0">
              <a:spcBef>
                <a:spcPts val="0"/>
              </a:spcBef>
              <a:spcAft>
                <a:spcPts val="0"/>
              </a:spcAft>
              <a:buSzPts val="1600"/>
              <a:buChar char="╺"/>
            </a:pPr>
            <a:r>
              <a:rPr lang="en"/>
              <a:t>Hyperparameters:</a:t>
            </a:r>
            <a:endParaRPr/>
          </a:p>
          <a:p>
            <a:pPr marL="914400" lvl="1" indent="-330200" algn="l" rtl="0">
              <a:spcBef>
                <a:spcPts val="0"/>
              </a:spcBef>
              <a:spcAft>
                <a:spcPts val="0"/>
              </a:spcAft>
              <a:buSzPts val="1600"/>
              <a:buChar char="-"/>
            </a:pPr>
            <a:r>
              <a:rPr lang="en"/>
              <a:t>Epochs: </a:t>
            </a:r>
            <a:r>
              <a:rPr lang="en" b="1">
                <a:latin typeface="Montserrat"/>
                <a:ea typeface="Montserrat"/>
                <a:cs typeface="Montserrat"/>
                <a:sym typeface="Montserrat"/>
              </a:rPr>
              <a:t>100</a:t>
            </a:r>
            <a:endParaRPr b="1">
              <a:latin typeface="Montserrat"/>
              <a:ea typeface="Montserrat"/>
              <a:cs typeface="Montserrat"/>
              <a:sym typeface="Montserrat"/>
            </a:endParaRPr>
          </a:p>
          <a:p>
            <a:pPr marL="914400" lvl="1" indent="-330200" algn="l" rtl="0">
              <a:spcBef>
                <a:spcPts val="0"/>
              </a:spcBef>
              <a:spcAft>
                <a:spcPts val="0"/>
              </a:spcAft>
              <a:buSzPts val="1600"/>
              <a:buChar char="-"/>
            </a:pPr>
            <a:r>
              <a:rPr lang="en"/>
              <a:t>Learning rate: </a:t>
            </a:r>
            <a:r>
              <a:rPr lang="en" b="1">
                <a:latin typeface="Montserrat"/>
                <a:ea typeface="Montserrat"/>
                <a:cs typeface="Montserrat"/>
                <a:sym typeface="Montserrat"/>
              </a:rPr>
              <a:t>0.001</a:t>
            </a:r>
            <a:endParaRPr b="1">
              <a:latin typeface="Montserrat"/>
              <a:ea typeface="Montserrat"/>
              <a:cs typeface="Montserrat"/>
              <a:sym typeface="Montserrat"/>
            </a:endParaRPr>
          </a:p>
          <a:p>
            <a:pPr marL="914400" lvl="1" indent="-330200" algn="l" rtl="0">
              <a:spcBef>
                <a:spcPts val="0"/>
              </a:spcBef>
              <a:spcAft>
                <a:spcPts val="0"/>
              </a:spcAft>
              <a:buSzPts val="1600"/>
              <a:buChar char="-"/>
            </a:pPr>
            <a:r>
              <a:rPr lang="en"/>
              <a:t>Batch Size:  </a:t>
            </a:r>
            <a:r>
              <a:rPr lang="en" b="1">
                <a:latin typeface="Montserrat"/>
                <a:ea typeface="Montserrat"/>
                <a:cs typeface="Montserrat"/>
                <a:sym typeface="Montserrat"/>
              </a:rPr>
              <a:t>64</a:t>
            </a:r>
            <a:endParaRPr b="1">
              <a:latin typeface="Montserrat"/>
              <a:ea typeface="Montserrat"/>
              <a:cs typeface="Montserrat"/>
              <a:sym typeface="Montserrat"/>
            </a:endParaRPr>
          </a:p>
          <a:p>
            <a:pPr marL="457200" lvl="0" indent="-330200" algn="l" rtl="0">
              <a:spcBef>
                <a:spcPts val="0"/>
              </a:spcBef>
              <a:spcAft>
                <a:spcPts val="0"/>
              </a:spcAft>
              <a:buSzPts val="1600"/>
              <a:buChar char="╺"/>
            </a:pPr>
            <a:r>
              <a:rPr lang="en"/>
              <a:t>Next we will be showing what improvements we got after these alterations.</a:t>
            </a:r>
            <a:endParaRPr/>
          </a:p>
          <a:p>
            <a:pPr marL="0" lvl="0" indent="0" algn="l" rtl="0">
              <a:spcBef>
                <a:spcPts val="600"/>
              </a:spcBef>
              <a:spcAft>
                <a:spcPts val="0"/>
              </a:spcAft>
              <a:buNone/>
            </a:pPr>
            <a:endParaRPr/>
          </a:p>
        </p:txBody>
      </p:sp>
      <p:sp>
        <p:nvSpPr>
          <p:cNvPr id="256" name="Google Shape;256;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57" name="Google Shape;257;p34"/>
          <p:cNvGrpSpPr/>
          <p:nvPr/>
        </p:nvGrpSpPr>
        <p:grpSpPr>
          <a:xfrm>
            <a:off x="234223" y="494493"/>
            <a:ext cx="460705" cy="491455"/>
            <a:chOff x="9901824" y="937343"/>
            <a:chExt cx="744273" cy="793950"/>
          </a:xfrm>
        </p:grpSpPr>
        <p:grpSp>
          <p:nvGrpSpPr>
            <p:cNvPr id="258" name="Google Shape;258;p34"/>
            <p:cNvGrpSpPr/>
            <p:nvPr/>
          </p:nvGrpSpPr>
          <p:grpSpPr>
            <a:xfrm>
              <a:off x="9901824" y="937343"/>
              <a:ext cx="744273" cy="793950"/>
              <a:chOff x="9901824" y="937343"/>
              <a:chExt cx="744273" cy="793950"/>
            </a:xfrm>
          </p:grpSpPr>
          <p:sp>
            <p:nvSpPr>
              <p:cNvPr id="259" name="Google Shape;259;p34"/>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0" name="Google Shape;260;p34"/>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1" name="Google Shape;261;p34"/>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2" name="Google Shape;262;p34"/>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3" name="Google Shape;263;p34"/>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4" name="Google Shape;264;p34"/>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5" name="Google Shape;265;p34"/>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6" name="Google Shape;266;p34"/>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7" name="Google Shape;267;p34"/>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8" name="Google Shape;268;p34"/>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69" name="Google Shape;269;p34"/>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0" name="Google Shape;270;p34"/>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1" name="Google Shape;271;p34"/>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2" name="Google Shape;272;p34"/>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3" name="Google Shape;273;p34"/>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4" name="Google Shape;274;p34"/>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1156600" y="90350"/>
            <a:ext cx="6766500" cy="1567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Member Contributions</a:t>
            </a:r>
            <a:endParaRPr sz="4000"/>
          </a:p>
        </p:txBody>
      </p:sp>
      <p:sp>
        <p:nvSpPr>
          <p:cNvPr id="76" name="Google Shape;76;p1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300" b="1">
                <a:solidFill>
                  <a:schemeClr val="accent6"/>
                </a:solidFill>
              </a:rPr>
              <a:t>Ashutosh</a:t>
            </a:r>
            <a:r>
              <a:rPr lang="en" sz="1300" b="1"/>
              <a:t>(100 %)</a:t>
            </a:r>
            <a:endParaRPr sz="1300" b="1"/>
          </a:p>
          <a:p>
            <a:pPr marL="0" lvl="0" indent="0" algn="l" rtl="0">
              <a:spcBef>
                <a:spcPts val="600"/>
              </a:spcBef>
              <a:spcAft>
                <a:spcPts val="0"/>
              </a:spcAft>
              <a:buNone/>
            </a:pPr>
            <a:r>
              <a:rPr lang="en" sz="1300"/>
              <a:t>Deciding the topic</a:t>
            </a:r>
            <a:endParaRPr sz="1300"/>
          </a:p>
          <a:p>
            <a:pPr marL="0" lvl="0" indent="0" algn="l" rtl="0">
              <a:spcBef>
                <a:spcPts val="600"/>
              </a:spcBef>
              <a:spcAft>
                <a:spcPts val="0"/>
              </a:spcAft>
              <a:buNone/>
            </a:pPr>
            <a:r>
              <a:rPr lang="en" sz="1300"/>
              <a:t>Indepth Research</a:t>
            </a:r>
            <a:endParaRPr sz="1300"/>
          </a:p>
          <a:p>
            <a:pPr marL="0" lvl="0" indent="0" algn="l" rtl="0">
              <a:spcBef>
                <a:spcPts val="600"/>
              </a:spcBef>
              <a:spcAft>
                <a:spcPts val="0"/>
              </a:spcAft>
              <a:buNone/>
            </a:pPr>
            <a:r>
              <a:rPr lang="en" sz="1300"/>
              <a:t>Code Implementation</a:t>
            </a:r>
            <a:endParaRPr sz="1300"/>
          </a:p>
        </p:txBody>
      </p:sp>
      <p:sp>
        <p:nvSpPr>
          <p:cNvPr id="77" name="Google Shape;77;p1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300" b="1">
                <a:solidFill>
                  <a:schemeClr val="accent6"/>
                </a:solidFill>
              </a:rPr>
              <a:t>Utsav</a:t>
            </a:r>
            <a:r>
              <a:rPr lang="en" sz="1300" b="1"/>
              <a:t>(100 %)</a:t>
            </a:r>
            <a:endParaRPr sz="1300" b="1">
              <a:solidFill>
                <a:schemeClr val="accent6"/>
              </a:solidFill>
            </a:endParaRPr>
          </a:p>
          <a:p>
            <a:pPr marL="0" lvl="0" indent="0" algn="l" rtl="0">
              <a:spcBef>
                <a:spcPts val="600"/>
              </a:spcBef>
              <a:spcAft>
                <a:spcPts val="0"/>
              </a:spcAft>
              <a:buNone/>
            </a:pPr>
            <a:r>
              <a:rPr lang="en" sz="1300"/>
              <a:t>Deciding the topic</a:t>
            </a:r>
            <a:endParaRPr sz="1300"/>
          </a:p>
          <a:p>
            <a:pPr marL="0" lvl="0" indent="0" algn="l" rtl="0">
              <a:spcBef>
                <a:spcPts val="600"/>
              </a:spcBef>
              <a:spcAft>
                <a:spcPts val="0"/>
              </a:spcAft>
              <a:buNone/>
            </a:pPr>
            <a:r>
              <a:rPr lang="en" sz="1300"/>
              <a:t>Indepth Research</a:t>
            </a:r>
            <a:endParaRPr sz="1300"/>
          </a:p>
          <a:p>
            <a:pPr marL="0" lvl="0" indent="0" algn="l" rtl="0">
              <a:spcBef>
                <a:spcPts val="600"/>
              </a:spcBef>
              <a:spcAft>
                <a:spcPts val="0"/>
              </a:spcAft>
              <a:buNone/>
            </a:pPr>
            <a:r>
              <a:rPr lang="en" sz="1300"/>
              <a:t>Code Implementation</a:t>
            </a:r>
            <a:endParaRPr sz="1300"/>
          </a:p>
        </p:txBody>
      </p:sp>
      <p:sp>
        <p:nvSpPr>
          <p:cNvPr id="78" name="Google Shape;78;p1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300" b="1">
                <a:solidFill>
                  <a:schemeClr val="accent6"/>
                </a:solidFill>
              </a:rPr>
              <a:t>Rushi</a:t>
            </a:r>
            <a:r>
              <a:rPr lang="en" sz="1300" b="1"/>
              <a:t>(100 %)</a:t>
            </a:r>
            <a:endParaRPr sz="1300"/>
          </a:p>
          <a:p>
            <a:pPr marL="0" lvl="0" indent="0" algn="l" rtl="0">
              <a:spcBef>
                <a:spcPts val="600"/>
              </a:spcBef>
              <a:spcAft>
                <a:spcPts val="0"/>
              </a:spcAft>
              <a:buNone/>
            </a:pPr>
            <a:r>
              <a:rPr lang="en" sz="1300"/>
              <a:t>Indepth Research</a:t>
            </a:r>
            <a:endParaRPr sz="1300"/>
          </a:p>
          <a:p>
            <a:pPr marL="0" lvl="0" indent="0" algn="l" rtl="0">
              <a:spcBef>
                <a:spcPts val="600"/>
              </a:spcBef>
              <a:spcAft>
                <a:spcPts val="0"/>
              </a:spcAft>
              <a:buNone/>
            </a:pPr>
            <a:r>
              <a:rPr lang="en" sz="1300"/>
              <a:t>Data Preprocessing</a:t>
            </a:r>
            <a:endParaRPr sz="1300"/>
          </a:p>
          <a:p>
            <a:pPr marL="0" lvl="0" indent="0" algn="l" rtl="0">
              <a:spcBef>
                <a:spcPts val="600"/>
              </a:spcBef>
              <a:spcAft>
                <a:spcPts val="0"/>
              </a:spcAft>
              <a:buNone/>
            </a:pPr>
            <a:r>
              <a:rPr lang="en" sz="1300"/>
              <a:t>Code Implementation</a:t>
            </a:r>
            <a:endParaRPr sz="1300"/>
          </a:p>
          <a:p>
            <a:pPr marL="0" lvl="0" indent="0" algn="l" rtl="0">
              <a:spcBef>
                <a:spcPts val="600"/>
              </a:spcBef>
              <a:spcAft>
                <a:spcPts val="0"/>
              </a:spcAft>
              <a:buNone/>
            </a:pPr>
            <a:endParaRPr sz="1300"/>
          </a:p>
        </p:txBody>
      </p:sp>
      <p:sp>
        <p:nvSpPr>
          <p:cNvPr id="79" name="Google Shape;79;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80" name="Google Shape;280;p35"/>
          <p:cNvPicPr preferRelativeResize="0"/>
          <p:nvPr/>
        </p:nvPicPr>
        <p:blipFill>
          <a:blip r:embed="rId3">
            <a:alphaModFix/>
          </a:blip>
          <a:stretch>
            <a:fillRect/>
          </a:stretch>
        </p:blipFill>
        <p:spPr>
          <a:xfrm>
            <a:off x="653300" y="2070864"/>
            <a:ext cx="3437225" cy="2404825"/>
          </a:xfrm>
          <a:prstGeom prst="rect">
            <a:avLst/>
          </a:prstGeom>
          <a:noFill/>
          <a:ln>
            <a:noFill/>
          </a:ln>
        </p:spPr>
      </p:pic>
      <p:pic>
        <p:nvPicPr>
          <p:cNvPr id="281" name="Google Shape;281;p35"/>
          <p:cNvPicPr preferRelativeResize="0"/>
          <p:nvPr/>
        </p:nvPicPr>
        <p:blipFill>
          <a:blip r:embed="rId4">
            <a:alphaModFix/>
          </a:blip>
          <a:stretch>
            <a:fillRect/>
          </a:stretch>
        </p:blipFill>
        <p:spPr>
          <a:xfrm>
            <a:off x="4913625" y="2070875"/>
            <a:ext cx="3490750" cy="2404825"/>
          </a:xfrm>
          <a:prstGeom prst="rect">
            <a:avLst/>
          </a:prstGeom>
          <a:noFill/>
          <a:ln>
            <a:noFill/>
          </a:ln>
        </p:spPr>
      </p:pic>
      <p:sp>
        <p:nvSpPr>
          <p:cNvPr id="282" name="Google Shape;282;p35"/>
          <p:cNvSpPr txBox="1">
            <a:spLocks noGrp="1"/>
          </p:cNvSpPr>
          <p:nvPr>
            <p:ph type="title" idx="4294967295"/>
          </p:nvPr>
        </p:nvSpPr>
        <p:spPr>
          <a:xfrm>
            <a:off x="1188725" y="144725"/>
            <a:ext cx="67665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6"/>
                </a:solidFill>
              </a:rPr>
              <a:t>Accuracy</a:t>
            </a:r>
            <a:r>
              <a:rPr lang="en"/>
              <a:t> and Loss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88" name="Google Shape;288;p36"/>
          <p:cNvPicPr preferRelativeResize="0"/>
          <p:nvPr/>
        </p:nvPicPr>
        <p:blipFill>
          <a:blip r:embed="rId3">
            <a:alphaModFix/>
          </a:blip>
          <a:stretch>
            <a:fillRect/>
          </a:stretch>
        </p:blipFill>
        <p:spPr>
          <a:xfrm>
            <a:off x="5060247" y="1972175"/>
            <a:ext cx="3671552" cy="2840876"/>
          </a:xfrm>
          <a:prstGeom prst="rect">
            <a:avLst/>
          </a:prstGeom>
          <a:noFill/>
          <a:ln>
            <a:noFill/>
          </a:ln>
        </p:spPr>
      </p:pic>
      <p:pic>
        <p:nvPicPr>
          <p:cNvPr id="289" name="Google Shape;289;p36"/>
          <p:cNvPicPr preferRelativeResize="0"/>
          <p:nvPr/>
        </p:nvPicPr>
        <p:blipFill>
          <a:blip r:embed="rId4">
            <a:alphaModFix/>
          </a:blip>
          <a:stretch>
            <a:fillRect/>
          </a:stretch>
        </p:blipFill>
        <p:spPr>
          <a:xfrm>
            <a:off x="313975" y="2006550"/>
            <a:ext cx="3835650" cy="2840875"/>
          </a:xfrm>
          <a:prstGeom prst="rect">
            <a:avLst/>
          </a:prstGeom>
          <a:noFill/>
          <a:ln>
            <a:noFill/>
          </a:ln>
        </p:spPr>
      </p:pic>
      <p:sp>
        <p:nvSpPr>
          <p:cNvPr id="290" name="Google Shape;290;p36"/>
          <p:cNvSpPr txBox="1">
            <a:spLocks noGrp="1"/>
          </p:cNvSpPr>
          <p:nvPr>
            <p:ph type="title" idx="4294967295"/>
          </p:nvPr>
        </p:nvSpPr>
        <p:spPr>
          <a:xfrm>
            <a:off x="1188725" y="144725"/>
            <a:ext cx="67665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Other </a:t>
            </a:r>
            <a:r>
              <a:rPr lang="en">
                <a:solidFill>
                  <a:schemeClr val="accent6"/>
                </a:solidFill>
              </a:rPr>
              <a:t>Metrics</a:t>
            </a:r>
            <a:endParaRPr>
              <a:solidFill>
                <a:schemeClr val="accent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799800" y="144725"/>
            <a:ext cx="80307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Further </a:t>
            </a:r>
            <a:r>
              <a:rPr lang="en">
                <a:solidFill>
                  <a:schemeClr val="accent6"/>
                </a:solidFill>
              </a:rPr>
              <a:t>Improvements</a:t>
            </a:r>
            <a:endParaRPr>
              <a:solidFill>
                <a:schemeClr val="accent6"/>
              </a:solidFill>
            </a:endParaRPr>
          </a:p>
        </p:txBody>
      </p:sp>
      <p:sp>
        <p:nvSpPr>
          <p:cNvPr id="296" name="Google Shape;296;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97" name="Google Shape;297;p37"/>
          <p:cNvGrpSpPr/>
          <p:nvPr/>
        </p:nvGrpSpPr>
        <p:grpSpPr>
          <a:xfrm>
            <a:off x="234223" y="494493"/>
            <a:ext cx="460705" cy="491455"/>
            <a:chOff x="9901824" y="937343"/>
            <a:chExt cx="744273" cy="793950"/>
          </a:xfrm>
        </p:grpSpPr>
        <p:grpSp>
          <p:nvGrpSpPr>
            <p:cNvPr id="298" name="Google Shape;298;p37"/>
            <p:cNvGrpSpPr/>
            <p:nvPr/>
          </p:nvGrpSpPr>
          <p:grpSpPr>
            <a:xfrm>
              <a:off x="9901824" y="937343"/>
              <a:ext cx="744273" cy="793950"/>
              <a:chOff x="9901824" y="937343"/>
              <a:chExt cx="744273" cy="793950"/>
            </a:xfrm>
          </p:grpSpPr>
          <p:sp>
            <p:nvSpPr>
              <p:cNvPr id="299" name="Google Shape;299;p37"/>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0" name="Google Shape;300;p37"/>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1" name="Google Shape;301;p37"/>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2" name="Google Shape;302;p37"/>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3" name="Google Shape;303;p37"/>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4" name="Google Shape;304;p37"/>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5" name="Google Shape;305;p37"/>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6" name="Google Shape;306;p37"/>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7" name="Google Shape;307;p37"/>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8" name="Google Shape;308;p37"/>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09" name="Google Shape;309;p37"/>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0" name="Google Shape;310;p37"/>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1" name="Google Shape;311;p37"/>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2" name="Google Shape;312;p37"/>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3" name="Google Shape;313;p37"/>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4" name="Google Shape;314;p37"/>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15" name="Google Shape;315;p37"/>
          <p:cNvSpPr txBox="1"/>
          <p:nvPr/>
        </p:nvSpPr>
        <p:spPr>
          <a:xfrm>
            <a:off x="808950" y="1394275"/>
            <a:ext cx="7749300" cy="3309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Montserrat Light"/>
              <a:buChar char="-"/>
            </a:pPr>
            <a:r>
              <a:rPr lang="en">
                <a:solidFill>
                  <a:srgbClr val="FFFFFF"/>
                </a:solidFill>
                <a:latin typeface="Montserrat Light"/>
                <a:ea typeface="Montserrat Light"/>
                <a:cs typeface="Montserrat Light"/>
                <a:sym typeface="Montserrat Light"/>
              </a:rPr>
              <a:t>Due to Computational Limitations we limited our self in terms of number of images</a:t>
            </a:r>
            <a:endParaRPr>
              <a:solidFill>
                <a:srgbClr val="FFFFFF"/>
              </a:solidFill>
              <a:latin typeface="Montserrat Light"/>
              <a:ea typeface="Montserrat Light"/>
              <a:cs typeface="Montserrat Light"/>
              <a:sym typeface="Montserrat Light"/>
            </a:endParaRPr>
          </a:p>
          <a:p>
            <a:pPr marL="457200" lvl="0" indent="-317500" algn="l" rtl="0">
              <a:lnSpc>
                <a:spcPct val="150000"/>
              </a:lnSpc>
              <a:spcBef>
                <a:spcPts val="0"/>
              </a:spcBef>
              <a:spcAft>
                <a:spcPts val="0"/>
              </a:spcAft>
              <a:buClr>
                <a:srgbClr val="FFFFFF"/>
              </a:buClr>
              <a:buSzPts val="1400"/>
              <a:buFont typeface="Montserrat Light"/>
              <a:buChar char="-"/>
            </a:pPr>
            <a:r>
              <a:rPr lang="en">
                <a:solidFill>
                  <a:srgbClr val="FFFFFF"/>
                </a:solidFill>
                <a:latin typeface="Montserrat Light"/>
                <a:ea typeface="Montserrat Light"/>
                <a:cs typeface="Montserrat Light"/>
                <a:sym typeface="Montserrat Light"/>
              </a:rPr>
              <a:t>The model architecture could be improved or changed </a:t>
            </a:r>
            <a:endParaRPr>
              <a:solidFill>
                <a:srgbClr val="FFFFFF"/>
              </a:solidFill>
              <a:latin typeface="Montserrat Light"/>
              <a:ea typeface="Montserrat Light"/>
              <a:cs typeface="Montserrat Light"/>
              <a:sym typeface="Montserrat Light"/>
            </a:endParaRPr>
          </a:p>
          <a:p>
            <a:pPr marL="457200" lvl="0" indent="-317500" algn="l" rtl="0">
              <a:lnSpc>
                <a:spcPct val="150000"/>
              </a:lnSpc>
              <a:spcBef>
                <a:spcPts val="0"/>
              </a:spcBef>
              <a:spcAft>
                <a:spcPts val="0"/>
              </a:spcAft>
              <a:buClr>
                <a:srgbClr val="FFFFFF"/>
              </a:buClr>
              <a:buSzPts val="1400"/>
              <a:buFont typeface="Montserrat Light"/>
              <a:buChar char="-"/>
            </a:pPr>
            <a:r>
              <a:rPr lang="en">
                <a:solidFill>
                  <a:srgbClr val="FFFFFF"/>
                </a:solidFill>
                <a:latin typeface="Montserrat Light"/>
                <a:ea typeface="Montserrat Light"/>
                <a:cs typeface="Montserrat Light"/>
                <a:sym typeface="Montserrat Light"/>
              </a:rPr>
              <a:t>The image augmentation techniques could be further improved using wavelet transform techniques.</a:t>
            </a:r>
            <a:endParaRPr>
              <a:solidFill>
                <a:srgbClr val="FFFFFF"/>
              </a:solidFill>
              <a:latin typeface="Montserrat Light"/>
              <a:ea typeface="Montserrat Light"/>
              <a:cs typeface="Montserrat Light"/>
              <a:sym typeface="Montserrat Light"/>
            </a:endParaRPr>
          </a:p>
          <a:p>
            <a:pPr marL="457200" lvl="0" indent="-317500" algn="l" rtl="0">
              <a:lnSpc>
                <a:spcPct val="150000"/>
              </a:lnSpc>
              <a:spcBef>
                <a:spcPts val="0"/>
              </a:spcBef>
              <a:spcAft>
                <a:spcPts val="0"/>
              </a:spcAft>
              <a:buClr>
                <a:srgbClr val="FFFFFF"/>
              </a:buClr>
              <a:buSzPts val="1400"/>
              <a:buFont typeface="Montserrat Light"/>
              <a:buChar char="-"/>
            </a:pPr>
            <a:r>
              <a:rPr lang="en" b="1">
                <a:solidFill>
                  <a:srgbClr val="FFFFFF"/>
                </a:solidFill>
                <a:latin typeface="Montserrat"/>
                <a:ea typeface="Montserrat"/>
                <a:cs typeface="Montserrat"/>
                <a:sym typeface="Montserrat"/>
              </a:rPr>
              <a:t>Fine-grained lane marking classification: </a:t>
            </a:r>
            <a:r>
              <a:rPr lang="en">
                <a:solidFill>
                  <a:srgbClr val="FFFFFF"/>
                </a:solidFill>
                <a:latin typeface="Montserrat Light"/>
                <a:ea typeface="Montserrat Light"/>
                <a:cs typeface="Montserrat Light"/>
                <a:sym typeface="Montserrat Light"/>
              </a:rPr>
              <a:t>LLDnet could be improved by incorporating fine-grained lane marking classification.</a:t>
            </a:r>
            <a:endParaRPr>
              <a:solidFill>
                <a:srgbClr val="FFFFFF"/>
              </a:solidFill>
              <a:latin typeface="Montserrat Light"/>
              <a:ea typeface="Montserrat Light"/>
              <a:cs typeface="Montserrat Light"/>
              <a:sym typeface="Montserrat Light"/>
            </a:endParaRPr>
          </a:p>
          <a:p>
            <a:pPr marL="457200" lvl="0" indent="-317500" algn="l" rtl="0">
              <a:lnSpc>
                <a:spcPct val="150000"/>
              </a:lnSpc>
              <a:spcBef>
                <a:spcPts val="0"/>
              </a:spcBef>
              <a:spcAft>
                <a:spcPts val="0"/>
              </a:spcAft>
              <a:buClr>
                <a:srgbClr val="FFFFFF"/>
              </a:buClr>
              <a:buSzPts val="1400"/>
              <a:buFont typeface="Montserrat Light"/>
              <a:buChar char="-"/>
            </a:pPr>
            <a:r>
              <a:rPr lang="en" b="1">
                <a:solidFill>
                  <a:srgbClr val="FFFFFF"/>
                </a:solidFill>
                <a:latin typeface="Montserrat"/>
                <a:ea typeface="Montserrat"/>
                <a:cs typeface="Montserrat"/>
                <a:sym typeface="Montserrat"/>
              </a:rPr>
              <a:t>Robustness to lane marking variations: </a:t>
            </a:r>
            <a:r>
              <a:rPr lang="en">
                <a:solidFill>
                  <a:srgbClr val="FFFFFF"/>
                </a:solidFill>
                <a:latin typeface="Montserrat Light"/>
                <a:ea typeface="Montserrat Light"/>
                <a:cs typeface="Montserrat Light"/>
                <a:sym typeface="Montserrat Light"/>
              </a:rPr>
              <a:t>LLDnet could be improved to handle variations in lane markings, such as faded or partially occluded lane markings, which are common in real-world road scenarios.</a:t>
            </a:r>
            <a:endParaRPr>
              <a:solidFill>
                <a:srgbClr val="FFFFFF"/>
              </a:solidFill>
              <a:latin typeface="Montserrat Light"/>
              <a:ea typeface="Montserrat Light"/>
              <a:cs typeface="Montserrat Light"/>
              <a:sym typeface="Montserra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1188725" y="144725"/>
            <a:ext cx="77643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solidFill>
                  <a:schemeClr val="accent6"/>
                </a:solidFill>
              </a:rPr>
              <a:t>Videos:</a:t>
            </a:r>
            <a:r>
              <a:rPr lang="en" sz="4000"/>
              <a:t> Original Video</a:t>
            </a:r>
            <a:endParaRPr sz="4000"/>
          </a:p>
        </p:txBody>
      </p:sp>
      <p:sp>
        <p:nvSpPr>
          <p:cNvPr id="321" name="Google Shape;321;p38"/>
          <p:cNvSpPr txBox="1">
            <a:spLocks noGrp="1"/>
          </p:cNvSpPr>
          <p:nvPr>
            <p:ph type="body" idx="1"/>
          </p:nvPr>
        </p:nvSpPr>
        <p:spPr>
          <a:xfrm>
            <a:off x="1188725" y="1335725"/>
            <a:ext cx="6766500" cy="21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u="sng">
                <a:solidFill>
                  <a:schemeClr val="hlink"/>
                </a:solidFill>
                <a:latin typeface="Arial"/>
                <a:ea typeface="Arial"/>
                <a:cs typeface="Arial"/>
                <a:sym typeface="Arial"/>
                <a:hlinkClick r:id="rId3"/>
              </a:rPr>
              <a:t>https://drive.google.com/file/d/1DWb4THb3XlXZvodMxmFjgqFSoj-cxrOQ/view?usp=sharing</a:t>
            </a:r>
            <a:endParaRPr/>
          </a:p>
        </p:txBody>
      </p:sp>
      <p:sp>
        <p:nvSpPr>
          <p:cNvPr id="322" name="Google Shape;322;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23" name="Google Shape;323;p38"/>
          <p:cNvGrpSpPr/>
          <p:nvPr/>
        </p:nvGrpSpPr>
        <p:grpSpPr>
          <a:xfrm>
            <a:off x="234223" y="494493"/>
            <a:ext cx="460705" cy="491455"/>
            <a:chOff x="9901824" y="937343"/>
            <a:chExt cx="744273" cy="793950"/>
          </a:xfrm>
        </p:grpSpPr>
        <p:grpSp>
          <p:nvGrpSpPr>
            <p:cNvPr id="324" name="Google Shape;324;p38"/>
            <p:cNvGrpSpPr/>
            <p:nvPr/>
          </p:nvGrpSpPr>
          <p:grpSpPr>
            <a:xfrm>
              <a:off x="9901824" y="937343"/>
              <a:ext cx="744273" cy="793950"/>
              <a:chOff x="9901824" y="937343"/>
              <a:chExt cx="744273" cy="793950"/>
            </a:xfrm>
          </p:grpSpPr>
          <p:sp>
            <p:nvSpPr>
              <p:cNvPr id="325" name="Google Shape;325;p3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6" name="Google Shape;326;p3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7" name="Google Shape;327;p3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8" name="Google Shape;328;p3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9" name="Google Shape;329;p3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0" name="Google Shape;330;p3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1" name="Google Shape;331;p3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2" name="Google Shape;332;p3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3" name="Google Shape;333;p3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4" name="Google Shape;334;p3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35" name="Google Shape;335;p3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6" name="Google Shape;336;p3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7" name="Google Shape;337;p3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8" name="Google Shape;338;p3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9" name="Google Shape;339;p3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0" name="Google Shape;340;p3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title"/>
          </p:nvPr>
        </p:nvSpPr>
        <p:spPr>
          <a:xfrm>
            <a:off x="1188725" y="144725"/>
            <a:ext cx="77643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solidFill>
                  <a:schemeClr val="accent6"/>
                </a:solidFill>
              </a:rPr>
              <a:t>Videos:</a:t>
            </a:r>
            <a:r>
              <a:rPr lang="en" sz="4000"/>
              <a:t> Output Video after  preprocessing</a:t>
            </a:r>
            <a:endParaRPr sz="4000"/>
          </a:p>
        </p:txBody>
      </p:sp>
      <p:sp>
        <p:nvSpPr>
          <p:cNvPr id="346" name="Google Shape;346;p3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47" name="Google Shape;347;p39"/>
          <p:cNvGrpSpPr/>
          <p:nvPr/>
        </p:nvGrpSpPr>
        <p:grpSpPr>
          <a:xfrm>
            <a:off x="234223" y="494493"/>
            <a:ext cx="460705" cy="491455"/>
            <a:chOff x="9901824" y="937343"/>
            <a:chExt cx="744273" cy="793950"/>
          </a:xfrm>
        </p:grpSpPr>
        <p:grpSp>
          <p:nvGrpSpPr>
            <p:cNvPr id="348" name="Google Shape;348;p39"/>
            <p:cNvGrpSpPr/>
            <p:nvPr/>
          </p:nvGrpSpPr>
          <p:grpSpPr>
            <a:xfrm>
              <a:off x="9901824" y="937343"/>
              <a:ext cx="744273" cy="793950"/>
              <a:chOff x="9901824" y="937343"/>
              <a:chExt cx="744273" cy="793950"/>
            </a:xfrm>
          </p:grpSpPr>
          <p:sp>
            <p:nvSpPr>
              <p:cNvPr id="349" name="Google Shape;349;p3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0" name="Google Shape;350;p3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1" name="Google Shape;351;p3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2" name="Google Shape;352;p3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3" name="Google Shape;353;p3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4" name="Google Shape;354;p3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5" name="Google Shape;355;p3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6" name="Google Shape;356;p3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7" name="Google Shape;357;p3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8" name="Google Shape;358;p3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59" name="Google Shape;359;p3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0" name="Google Shape;360;p3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1" name="Google Shape;361;p3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2" name="Google Shape;362;p3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3" name="Google Shape;363;p3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4" name="Google Shape;364;p3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65" name="Google Shape;365;p39"/>
          <p:cNvSpPr txBox="1"/>
          <p:nvPr/>
        </p:nvSpPr>
        <p:spPr>
          <a:xfrm>
            <a:off x="1266625" y="1639675"/>
            <a:ext cx="7070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https://drive.google.com/file/d/1V_93R9VPBidnkh9yxk4rwIMtM1SERtnf/view?usp=sharing</a:t>
            </a:r>
            <a:endParaRPr>
              <a:latin typeface="Montserrat Light"/>
              <a:ea typeface="Montserrat Light"/>
              <a:cs typeface="Montserrat Light"/>
              <a:sym typeface="Montserrat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1188725" y="144725"/>
            <a:ext cx="77643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solidFill>
                  <a:schemeClr val="accent6"/>
                </a:solidFill>
              </a:rPr>
              <a:t>Videos:</a:t>
            </a:r>
            <a:r>
              <a:rPr lang="en" sz="4000"/>
              <a:t> Original Video</a:t>
            </a:r>
            <a:endParaRPr sz="4000"/>
          </a:p>
        </p:txBody>
      </p:sp>
      <p:sp>
        <p:nvSpPr>
          <p:cNvPr id="371" name="Google Shape;371;p40"/>
          <p:cNvSpPr txBox="1">
            <a:spLocks noGrp="1"/>
          </p:cNvSpPr>
          <p:nvPr>
            <p:ph type="body" idx="1"/>
          </p:nvPr>
        </p:nvSpPr>
        <p:spPr>
          <a:xfrm>
            <a:off x="1188725" y="1335725"/>
            <a:ext cx="6766500" cy="2183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100" u="sng">
                <a:solidFill>
                  <a:schemeClr val="hlink"/>
                </a:solidFill>
                <a:latin typeface="Arial"/>
                <a:ea typeface="Arial"/>
                <a:cs typeface="Arial"/>
                <a:sym typeface="Arial"/>
                <a:hlinkClick r:id="rId3"/>
              </a:rPr>
              <a:t>https://drive.google.com/file/d/1ERW_5PisQd3impTFyMd3s6-q6GwZNqik/view?usp=sharing</a:t>
            </a:r>
            <a:endParaRPr/>
          </a:p>
        </p:txBody>
      </p:sp>
      <p:sp>
        <p:nvSpPr>
          <p:cNvPr id="372" name="Google Shape;372;p4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373" name="Google Shape;373;p40"/>
          <p:cNvGrpSpPr/>
          <p:nvPr/>
        </p:nvGrpSpPr>
        <p:grpSpPr>
          <a:xfrm>
            <a:off x="234223" y="494493"/>
            <a:ext cx="460705" cy="491455"/>
            <a:chOff x="9901824" y="937343"/>
            <a:chExt cx="744273" cy="793950"/>
          </a:xfrm>
        </p:grpSpPr>
        <p:grpSp>
          <p:nvGrpSpPr>
            <p:cNvPr id="374" name="Google Shape;374;p40"/>
            <p:cNvGrpSpPr/>
            <p:nvPr/>
          </p:nvGrpSpPr>
          <p:grpSpPr>
            <a:xfrm>
              <a:off x="9901824" y="937343"/>
              <a:ext cx="744273" cy="793950"/>
              <a:chOff x="9901824" y="937343"/>
              <a:chExt cx="744273" cy="793950"/>
            </a:xfrm>
          </p:grpSpPr>
          <p:sp>
            <p:nvSpPr>
              <p:cNvPr id="375" name="Google Shape;375;p4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6" name="Google Shape;376;p4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7" name="Google Shape;377;p4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8" name="Google Shape;378;p4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9" name="Google Shape;379;p4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0" name="Google Shape;380;p4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1" name="Google Shape;381;p4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2" name="Google Shape;382;p4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3" name="Google Shape;383;p4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4" name="Google Shape;384;p4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85" name="Google Shape;385;p4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6" name="Google Shape;386;p4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7" name="Google Shape;387;p4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8" name="Google Shape;388;p4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9" name="Google Shape;389;p4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0" name="Google Shape;390;p4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1"/>
          <p:cNvSpPr txBox="1">
            <a:spLocks noGrp="1"/>
          </p:cNvSpPr>
          <p:nvPr>
            <p:ph type="title"/>
          </p:nvPr>
        </p:nvSpPr>
        <p:spPr>
          <a:xfrm>
            <a:off x="1188725" y="144725"/>
            <a:ext cx="7764300" cy="11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solidFill>
                  <a:schemeClr val="accent6"/>
                </a:solidFill>
              </a:rPr>
              <a:t>Videos:</a:t>
            </a:r>
            <a:r>
              <a:rPr lang="en" sz="4000"/>
              <a:t> Output Video after  preprocessing</a:t>
            </a:r>
            <a:endParaRPr sz="4000"/>
          </a:p>
        </p:txBody>
      </p:sp>
      <p:sp>
        <p:nvSpPr>
          <p:cNvPr id="396" name="Google Shape;396;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397" name="Google Shape;397;p41"/>
          <p:cNvGrpSpPr/>
          <p:nvPr/>
        </p:nvGrpSpPr>
        <p:grpSpPr>
          <a:xfrm>
            <a:off x="234223" y="494493"/>
            <a:ext cx="460705" cy="491455"/>
            <a:chOff x="9901824" y="937343"/>
            <a:chExt cx="744273" cy="793950"/>
          </a:xfrm>
        </p:grpSpPr>
        <p:grpSp>
          <p:nvGrpSpPr>
            <p:cNvPr id="398" name="Google Shape;398;p41"/>
            <p:cNvGrpSpPr/>
            <p:nvPr/>
          </p:nvGrpSpPr>
          <p:grpSpPr>
            <a:xfrm>
              <a:off x="9901824" y="937343"/>
              <a:ext cx="744273" cy="793950"/>
              <a:chOff x="9901824" y="937343"/>
              <a:chExt cx="744273" cy="793950"/>
            </a:xfrm>
          </p:grpSpPr>
          <p:sp>
            <p:nvSpPr>
              <p:cNvPr id="399" name="Google Shape;399;p4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0" name="Google Shape;400;p4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1" name="Google Shape;401;p4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2" name="Google Shape;402;p4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3" name="Google Shape;403;p4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4" name="Google Shape;404;p4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5" name="Google Shape;405;p4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6" name="Google Shape;406;p4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7" name="Google Shape;407;p4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8" name="Google Shape;408;p4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09" name="Google Shape;409;p4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0" name="Google Shape;410;p4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1" name="Google Shape;411;p4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2" name="Google Shape;412;p4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3" name="Google Shape;413;p4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4" name="Google Shape;414;p4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15" name="Google Shape;415;p41"/>
          <p:cNvSpPr txBox="1"/>
          <p:nvPr/>
        </p:nvSpPr>
        <p:spPr>
          <a:xfrm>
            <a:off x="1179875" y="1492200"/>
            <a:ext cx="6975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https://drive.google.com/file/d/1J41anjulQ6ByBVslgk2qu02nT8BUX6D2/view?usp=sharing</a:t>
            </a:r>
            <a:endParaRPr>
              <a:latin typeface="Montserrat Light"/>
              <a:ea typeface="Montserrat Light"/>
              <a:cs typeface="Montserrat Light"/>
              <a:sym typeface="Montserrat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r>
              <a:rPr lang="en" dirty="0" smtClean="0">
                <a:solidFill>
                  <a:schemeClr val="dk1"/>
                </a:solidFill>
              </a:rPr>
              <a:t> References</a:t>
            </a:r>
            <a:endParaRPr lang="en-IN" dirty="0"/>
          </a:p>
        </p:txBody>
      </p:sp>
      <p:sp>
        <p:nvSpPr>
          <p:cNvPr id="3" name="Text Placeholder 2"/>
          <p:cNvSpPr>
            <a:spLocks noGrp="1"/>
          </p:cNvSpPr>
          <p:nvPr>
            <p:ph type="body" idx="1"/>
          </p:nvPr>
        </p:nvSpPr>
        <p:spPr>
          <a:xfrm>
            <a:off x="1174523" y="2192706"/>
            <a:ext cx="6766500" cy="1918550"/>
          </a:xfrm>
        </p:spPr>
        <p:txBody>
          <a:bodyPr/>
          <a:lstStyle/>
          <a:p>
            <a:r>
              <a:rPr lang="en-IN" dirty="0"/>
              <a:t>Original Paper: </a:t>
            </a:r>
            <a:r>
              <a:rPr lang="en-IN" u="sng" dirty="0">
                <a:hlinkClick r:id="rId2"/>
              </a:rPr>
              <a:t>https://www.mdpi.com/1424-8220/22/15/5595</a:t>
            </a:r>
            <a:endParaRPr lang="en-IN" dirty="0"/>
          </a:p>
          <a:p>
            <a:r>
              <a:rPr lang="en-IN" dirty="0"/>
              <a:t>Augmentation: </a:t>
            </a:r>
            <a:r>
              <a:rPr lang="en-IN" u="sng" dirty="0">
                <a:hlinkClick r:id="rId3"/>
              </a:rPr>
              <a:t>http://cs230.stanford.edu/projects_winter_2021/reports/70649396.pdf</a:t>
            </a:r>
            <a:endParaRPr lang="en-IN" dirty="0"/>
          </a:p>
          <a:p>
            <a:r>
              <a:rPr lang="en-IN" dirty="0" err="1"/>
              <a:t>OpenCV</a:t>
            </a:r>
            <a:r>
              <a:rPr lang="en-IN" dirty="0"/>
              <a:t> Documentations</a:t>
            </a:r>
            <a:endParaRPr lang="en-IN" dirty="0"/>
          </a:p>
          <a:p>
            <a:r>
              <a:rPr lang="en-IN" dirty="0"/>
              <a:t/>
            </a:r>
            <a:br>
              <a:rPr lang="en-IN" dirty="0"/>
            </a:b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549152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3"/>
          <p:cNvSpPr txBox="1">
            <a:spLocks noGrp="1"/>
          </p:cNvSpPr>
          <p:nvPr>
            <p:ph type="title" idx="4294967295"/>
          </p:nvPr>
        </p:nvSpPr>
        <p:spPr>
          <a:xfrm>
            <a:off x="1188725" y="1048275"/>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solidFill>
                  <a:schemeClr val="dk1"/>
                </a:solidFill>
              </a:rPr>
              <a:t>Self Assessment</a:t>
            </a:r>
            <a:endParaRPr sz="3600">
              <a:solidFill>
                <a:schemeClr val="dk1"/>
              </a:solidFill>
            </a:endParaRPr>
          </a:p>
        </p:txBody>
      </p:sp>
      <p:sp>
        <p:nvSpPr>
          <p:cNvPr id="428" name="Google Shape;428;p43"/>
          <p:cNvSpPr txBox="1">
            <a:spLocks noGrp="1"/>
          </p:cNvSpPr>
          <p:nvPr>
            <p:ph type="body" idx="4294967295"/>
          </p:nvPr>
        </p:nvSpPr>
        <p:spPr>
          <a:xfrm>
            <a:off x="1188725" y="1788000"/>
            <a:ext cx="7695000" cy="1567500"/>
          </a:xfrm>
          <a:prstGeom prst="rect">
            <a:avLst/>
          </a:prstGeom>
        </p:spPr>
        <p:txBody>
          <a:bodyPr spcFirstLastPara="1" wrap="square" lIns="0" tIns="0" rIns="0" bIns="0" anchor="t" anchorCtr="0">
            <a:noAutofit/>
          </a:bodyPr>
          <a:lstStyle/>
          <a:p>
            <a:pPr marL="457200" lvl="0" indent="-317500" algn="l" rtl="0">
              <a:lnSpc>
                <a:spcPct val="115000"/>
              </a:lnSpc>
              <a:spcBef>
                <a:spcPts val="600"/>
              </a:spcBef>
              <a:spcAft>
                <a:spcPts val="0"/>
              </a:spcAft>
              <a:buClr>
                <a:schemeClr val="dk1"/>
              </a:buClr>
              <a:buSzPts val="1400"/>
              <a:buChar char="╺"/>
            </a:pPr>
            <a:r>
              <a:rPr lang="en" sz="1400">
                <a:solidFill>
                  <a:schemeClr val="dk1"/>
                </a:solidFill>
              </a:rPr>
              <a:t>We said we will work on CLRNet but we changed to LLDNet, due to lack of resources, computation time, and large dataset.</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But the main problem statement is same except the base model is different.</a:t>
            </a:r>
            <a:endParaRPr sz="1400">
              <a:solidFill>
                <a:schemeClr val="dk1"/>
              </a:solidFill>
            </a:endParaRPr>
          </a:p>
        </p:txBody>
      </p:sp>
      <p:sp>
        <p:nvSpPr>
          <p:cNvPr id="429" name="Google Shape;429;p4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ctrTitle" idx="4294967295"/>
          </p:nvPr>
        </p:nvSpPr>
        <p:spPr>
          <a:xfrm>
            <a:off x="1188725" y="1746600"/>
            <a:ext cx="6766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t>THANK YOU</a:t>
            </a:r>
            <a:endParaRPr sz="9600"/>
          </a:p>
        </p:txBody>
      </p:sp>
      <p:sp>
        <p:nvSpPr>
          <p:cNvPr id="435" name="Google Shape;435;p4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188725" y="1048275"/>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solidFill>
                  <a:schemeClr val="accent6"/>
                </a:solidFill>
              </a:rPr>
              <a:t>Detailed</a:t>
            </a:r>
            <a:r>
              <a:rPr lang="en" sz="3600"/>
              <a:t> Problem Statement</a:t>
            </a:r>
            <a:endParaRPr sz="3600">
              <a:solidFill>
                <a:schemeClr val="accent6"/>
              </a:solidFill>
            </a:endParaRPr>
          </a:p>
        </p:txBody>
      </p:sp>
      <p:sp>
        <p:nvSpPr>
          <p:cNvPr id="85" name="Google Shape;85;p18"/>
          <p:cNvSpPr txBox="1">
            <a:spLocks noGrp="1"/>
          </p:cNvSpPr>
          <p:nvPr>
            <p:ph type="body" idx="1"/>
          </p:nvPr>
        </p:nvSpPr>
        <p:spPr>
          <a:xfrm>
            <a:off x="1188750" y="1888350"/>
            <a:ext cx="7131000" cy="15675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sz="1950">
                <a:latin typeface="Arial"/>
                <a:ea typeface="Arial"/>
                <a:cs typeface="Arial"/>
                <a:sym typeface="Arial"/>
              </a:rPr>
              <a:t>Nowadays, Self driving cars are very popular around the world. One major component of it is lane detection, as it provides the layout of road and position of vehicles which is crucial for navigation. We have used LLDNet model for our work. We observed that the model doesn’t give proper output when the resolution of the images is low, or the illumination is too low in the night images.</a:t>
            </a:r>
            <a:endParaRPr sz="1950">
              <a:latin typeface="Arial"/>
              <a:ea typeface="Arial"/>
              <a:cs typeface="Arial"/>
              <a:sym typeface="Arial"/>
            </a:endParaRPr>
          </a:p>
        </p:txBody>
      </p:sp>
      <p:sp>
        <p:nvSpPr>
          <p:cNvPr id="86" name="Google Shape;86;p18"/>
          <p:cNvSpPr txBox="1">
            <a:spLocks noGrp="1"/>
          </p:cNvSpPr>
          <p:nvPr>
            <p:ph type="body" idx="2"/>
          </p:nvPr>
        </p:nvSpPr>
        <p:spPr>
          <a:xfrm>
            <a:off x="1188750" y="4342750"/>
            <a:ext cx="6766500" cy="54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000" b="1">
                <a:solidFill>
                  <a:schemeClr val="dk2"/>
                </a:solidFill>
              </a:rPr>
              <a:t>Links to original paper:</a:t>
            </a:r>
            <a:r>
              <a:rPr lang="en" sz="1100">
                <a:solidFill>
                  <a:schemeClr val="dk2"/>
                </a:solidFill>
                <a:latin typeface="Arial"/>
                <a:ea typeface="Arial"/>
                <a:cs typeface="Arial"/>
                <a:sym typeface="Arial"/>
              </a:rPr>
              <a:t> </a:t>
            </a:r>
            <a:r>
              <a:rPr lang="en" sz="1100" u="sng">
                <a:solidFill>
                  <a:schemeClr val="hlink"/>
                </a:solidFill>
                <a:latin typeface="Arial"/>
                <a:ea typeface="Arial"/>
                <a:cs typeface="Arial"/>
                <a:sym typeface="Arial"/>
                <a:hlinkClick r:id="rId3"/>
              </a:rPr>
              <a:t>LLDNet</a:t>
            </a:r>
            <a:endParaRPr sz="1000">
              <a:solidFill>
                <a:schemeClr val="dk2"/>
              </a:solidFill>
            </a:endParaRPr>
          </a:p>
          <a:p>
            <a:pPr marL="0" lvl="0" indent="0" algn="l" rtl="0">
              <a:spcBef>
                <a:spcPts val="0"/>
              </a:spcBef>
              <a:spcAft>
                <a:spcPts val="0"/>
              </a:spcAft>
              <a:buClr>
                <a:schemeClr val="dk1"/>
              </a:buClr>
              <a:buSzPts val="1100"/>
              <a:buFont typeface="Arial"/>
              <a:buNone/>
            </a:pPr>
            <a:endParaRPr sz="1000">
              <a:solidFill>
                <a:schemeClr val="dk2"/>
              </a:solidFill>
            </a:endParaRPr>
          </a:p>
          <a:p>
            <a:pPr marL="0" lvl="0" indent="0" algn="l" rtl="0">
              <a:spcBef>
                <a:spcPts val="0"/>
              </a:spcBef>
              <a:spcAft>
                <a:spcPts val="0"/>
              </a:spcAft>
              <a:buNone/>
            </a:pPr>
            <a:endParaRPr sz="1000">
              <a:solidFill>
                <a:schemeClr val="dk2"/>
              </a:solidFill>
            </a:endParaRPr>
          </a:p>
        </p:txBody>
      </p:sp>
      <p:sp>
        <p:nvSpPr>
          <p:cNvPr id="87" name="Google Shape;87;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88" name="Google Shape;88;p18"/>
          <p:cNvGrpSpPr/>
          <p:nvPr/>
        </p:nvGrpSpPr>
        <p:grpSpPr>
          <a:xfrm>
            <a:off x="255818" y="231442"/>
            <a:ext cx="1336824" cy="316035"/>
            <a:chOff x="3042485" y="5594633"/>
            <a:chExt cx="2159652" cy="510557"/>
          </a:xfrm>
        </p:grpSpPr>
        <p:sp>
          <p:nvSpPr>
            <p:cNvPr id="89" name="Google Shape;89;p1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 name="Google Shape;90;p1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 name="Google Shape;91;p1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 name="Google Shape;92;p1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 name="Google Shape;93;p1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 name="Google Shape;94;p1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 name="Google Shape;95;p1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 name="Google Shape;96;p1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 name="Google Shape;97;p1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 name="Google Shape;98;p1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 name="Google Shape;99;p1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 name="Google Shape;100;p1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 name="Google Shape;101;p1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 name="Google Shape;102;p1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 name="Google Shape;103;p1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accent6"/>
                </a:solidFill>
              </a:rPr>
              <a:t>LLDNet</a:t>
            </a:r>
            <a:endParaRPr sz="6000"/>
          </a:p>
        </p:txBody>
      </p:sp>
      <p:sp>
        <p:nvSpPr>
          <p:cNvPr id="109" name="Google Shape;109;p19"/>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Basic Introduction to original paper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1188725" y="1048275"/>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solidFill>
                  <a:schemeClr val="accent6"/>
                </a:solidFill>
              </a:rPr>
              <a:t>Introduction to LLDNet</a:t>
            </a:r>
            <a:endParaRPr sz="3600">
              <a:solidFill>
                <a:schemeClr val="accent6"/>
              </a:solidFill>
            </a:endParaRPr>
          </a:p>
        </p:txBody>
      </p:sp>
      <p:sp>
        <p:nvSpPr>
          <p:cNvPr id="115" name="Google Shape;115;p20"/>
          <p:cNvSpPr txBox="1">
            <a:spLocks noGrp="1"/>
          </p:cNvSpPr>
          <p:nvPr>
            <p:ph type="body" idx="1"/>
          </p:nvPr>
        </p:nvSpPr>
        <p:spPr>
          <a:xfrm>
            <a:off x="1188725" y="1708925"/>
            <a:ext cx="7131000" cy="156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950">
                <a:latin typeface="Arial"/>
                <a:ea typeface="Arial"/>
                <a:cs typeface="Arial"/>
                <a:sym typeface="Arial"/>
              </a:rPr>
              <a:t>Lane detection can be considered a semantic which classifies “Lane” and “Non Lane” pixels into two groups. In this work, we proposed attention-based encoder-decoder architecture, namely LLDNet, for detecting road lanes in real-time.</a:t>
            </a:r>
            <a:endParaRPr sz="1950">
              <a:latin typeface="Arial"/>
              <a:ea typeface="Arial"/>
              <a:cs typeface="Arial"/>
              <a:sym typeface="Arial"/>
            </a:endParaRPr>
          </a:p>
          <a:p>
            <a:pPr marL="0" lvl="0" indent="0" algn="just" rtl="0">
              <a:spcBef>
                <a:spcPts val="600"/>
              </a:spcBef>
              <a:spcAft>
                <a:spcPts val="0"/>
              </a:spcAft>
              <a:buClr>
                <a:schemeClr val="dk1"/>
              </a:buClr>
              <a:buSzPts val="1100"/>
              <a:buFont typeface="Arial"/>
              <a:buNone/>
            </a:pPr>
            <a:endParaRPr sz="1950">
              <a:latin typeface="Arial"/>
              <a:ea typeface="Arial"/>
              <a:cs typeface="Arial"/>
              <a:sym typeface="Arial"/>
            </a:endParaRPr>
          </a:p>
        </p:txBody>
      </p:sp>
      <p:sp>
        <p:nvSpPr>
          <p:cNvPr id="116" name="Google Shape;116;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17" name="Google Shape;117;p20"/>
          <p:cNvGrpSpPr/>
          <p:nvPr/>
        </p:nvGrpSpPr>
        <p:grpSpPr>
          <a:xfrm>
            <a:off x="232857" y="226947"/>
            <a:ext cx="445812" cy="394518"/>
            <a:chOff x="1510757" y="3225422"/>
            <a:chExt cx="720214" cy="637347"/>
          </a:xfrm>
        </p:grpSpPr>
        <p:sp>
          <p:nvSpPr>
            <p:cNvPr id="118" name="Google Shape;118;p2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9;p2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20;p2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21;p2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22;p2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 name="Google Shape;123;p2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 name="Google Shape;124;p2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1188750" y="184963"/>
            <a:ext cx="6766500" cy="47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solidFill>
                  <a:schemeClr val="accent6"/>
                </a:solidFill>
              </a:rPr>
              <a:t>Model Architecture</a:t>
            </a:r>
            <a:endParaRPr sz="3600">
              <a:solidFill>
                <a:schemeClr val="accent6"/>
              </a:solidFill>
            </a:endParaRPr>
          </a:p>
        </p:txBody>
      </p:sp>
      <p:sp>
        <p:nvSpPr>
          <p:cNvPr id="130" name="Google Shape;130;p21"/>
          <p:cNvSpPr txBox="1">
            <a:spLocks noGrp="1"/>
          </p:cNvSpPr>
          <p:nvPr>
            <p:ph type="body" idx="1"/>
          </p:nvPr>
        </p:nvSpPr>
        <p:spPr>
          <a:xfrm>
            <a:off x="1188725" y="1708925"/>
            <a:ext cx="7131000" cy="156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950">
              <a:latin typeface="Arial"/>
              <a:ea typeface="Arial"/>
              <a:cs typeface="Arial"/>
              <a:sym typeface="Arial"/>
            </a:endParaRPr>
          </a:p>
          <a:p>
            <a:pPr marL="0" lvl="0" indent="0" algn="just" rtl="0">
              <a:spcBef>
                <a:spcPts val="600"/>
              </a:spcBef>
              <a:spcAft>
                <a:spcPts val="0"/>
              </a:spcAft>
              <a:buClr>
                <a:schemeClr val="dk1"/>
              </a:buClr>
              <a:buSzPts val="1100"/>
              <a:buFont typeface="Arial"/>
              <a:buNone/>
            </a:pPr>
            <a:endParaRPr sz="1950">
              <a:latin typeface="Arial"/>
              <a:ea typeface="Arial"/>
              <a:cs typeface="Arial"/>
              <a:sym typeface="Arial"/>
            </a:endParaRPr>
          </a:p>
        </p:txBody>
      </p:sp>
      <p:sp>
        <p:nvSpPr>
          <p:cNvPr id="131" name="Google Shape;131;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32" name="Google Shape;132;p21"/>
          <p:cNvGrpSpPr/>
          <p:nvPr/>
        </p:nvGrpSpPr>
        <p:grpSpPr>
          <a:xfrm>
            <a:off x="232857" y="226947"/>
            <a:ext cx="445812" cy="394518"/>
            <a:chOff x="1510757" y="3225422"/>
            <a:chExt cx="720214" cy="637347"/>
          </a:xfrm>
        </p:grpSpPr>
        <p:sp>
          <p:nvSpPr>
            <p:cNvPr id="133" name="Google Shape;133;p2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 name="Google Shape;134;p2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 name="Google Shape;135;p2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 name="Google Shape;136;p2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 name="Google Shape;137;p2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 name="Google Shape;138;p2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 name="Google Shape;139;p2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40" name="Google Shape;140;p21"/>
          <p:cNvPicPr preferRelativeResize="0"/>
          <p:nvPr/>
        </p:nvPicPr>
        <p:blipFill>
          <a:blip r:embed="rId3">
            <a:alphaModFix/>
          </a:blip>
          <a:stretch>
            <a:fillRect/>
          </a:stretch>
        </p:blipFill>
        <p:spPr>
          <a:xfrm>
            <a:off x="1188750" y="948950"/>
            <a:ext cx="5854669" cy="387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2"/>
          <p:cNvPicPr preferRelativeResize="0"/>
          <p:nvPr/>
        </p:nvPicPr>
        <p:blipFill rotWithShape="1">
          <a:blip r:embed="rId3">
            <a:alphaModFix/>
          </a:blip>
          <a:srcRect t="7511" b="7511"/>
          <a:stretch/>
        </p:blipFill>
        <p:spPr>
          <a:xfrm>
            <a:off x="1" y="2"/>
            <a:ext cx="9143999" cy="5143501"/>
          </a:xfrm>
          <a:prstGeom prst="rect">
            <a:avLst/>
          </a:prstGeom>
          <a:noFill/>
          <a:ln>
            <a:noFill/>
          </a:ln>
        </p:spPr>
      </p:pic>
      <p:sp>
        <p:nvSpPr>
          <p:cNvPr id="146" name="Google Shape;146;p22"/>
          <p:cNvSpPr txBox="1">
            <a:spLocks noGrp="1"/>
          </p:cNvSpPr>
          <p:nvPr>
            <p:ph type="ctrTitle" idx="4294967295"/>
          </p:nvPr>
        </p:nvSpPr>
        <p:spPr>
          <a:xfrm>
            <a:off x="1188725" y="401975"/>
            <a:ext cx="7590900" cy="94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accent6"/>
                </a:solidFill>
              </a:rPr>
              <a:t>Sample Outputs</a:t>
            </a:r>
            <a:endParaRPr sz="7200">
              <a:solidFill>
                <a:schemeClr val="accent6"/>
              </a:solidFill>
            </a:endParaRPr>
          </a:p>
        </p:txBody>
      </p:sp>
      <p:sp>
        <p:nvSpPr>
          <p:cNvPr id="147" name="Google Shape;147;p22"/>
          <p:cNvSpPr txBox="1">
            <a:spLocks noGrp="1"/>
          </p:cNvSpPr>
          <p:nvPr>
            <p:ph type="subTitle" idx="4294967295"/>
          </p:nvPr>
        </p:nvSpPr>
        <p:spPr>
          <a:xfrm>
            <a:off x="1188725" y="1439875"/>
            <a:ext cx="7122300" cy="1125300"/>
          </a:xfrm>
          <a:prstGeom prst="rect">
            <a:avLst/>
          </a:prstGeom>
        </p:spPr>
        <p:txBody>
          <a:bodyPr spcFirstLastPara="1" wrap="square" lIns="0" tIns="0" rIns="0" bIns="0" anchor="t" anchorCtr="0">
            <a:noAutofit/>
          </a:bodyPr>
          <a:lstStyle/>
          <a:p>
            <a:pPr marL="0" lvl="0" indent="0" algn="l" rtl="0">
              <a:lnSpc>
                <a:spcPct val="100000"/>
              </a:lnSpc>
              <a:spcBef>
                <a:spcPts val="600"/>
              </a:spcBef>
              <a:spcAft>
                <a:spcPts val="0"/>
              </a:spcAft>
              <a:buClr>
                <a:schemeClr val="dk1"/>
              </a:buClr>
              <a:buSzPts val="1100"/>
              <a:buFont typeface="Arial"/>
              <a:buNone/>
            </a:pPr>
            <a:r>
              <a:rPr lang="en" sz="1800">
                <a:solidFill>
                  <a:srgbClr val="FFFFFF"/>
                </a:solidFill>
              </a:rPr>
              <a:t>Next are some sample predictions of LLDNet</a:t>
            </a:r>
            <a:endParaRPr sz="1800">
              <a:solidFill>
                <a:srgbClr val="FFFFFF"/>
              </a:solidFill>
            </a:endParaRPr>
          </a:p>
        </p:txBody>
      </p:sp>
      <p:sp>
        <p:nvSpPr>
          <p:cNvPr id="148" name="Google Shape;148;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3"/>
          <p:cNvSpPr txBox="1">
            <a:spLocks noGrp="1"/>
          </p:cNvSpPr>
          <p:nvPr>
            <p:ph type="title" idx="4294967295"/>
          </p:nvPr>
        </p:nvSpPr>
        <p:spPr>
          <a:xfrm>
            <a:off x="0" y="0"/>
            <a:ext cx="4077600" cy="720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t>Sample 1:</a:t>
            </a:r>
            <a:r>
              <a:rPr lang="en" sz="3600">
                <a:solidFill>
                  <a:schemeClr val="accent6"/>
                </a:solidFill>
              </a:rPr>
              <a:t>Daylight</a:t>
            </a:r>
            <a:endParaRPr sz="3600">
              <a:solidFill>
                <a:schemeClr val="accent6"/>
              </a:solidFill>
            </a:endParaRPr>
          </a:p>
        </p:txBody>
      </p:sp>
      <p:sp>
        <p:nvSpPr>
          <p:cNvPr id="154" name="Google Shape;154;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24"/>
          <p:cNvSpPr txBox="1">
            <a:spLocks noGrp="1"/>
          </p:cNvSpPr>
          <p:nvPr>
            <p:ph type="title" idx="4294967295"/>
          </p:nvPr>
        </p:nvSpPr>
        <p:spPr>
          <a:xfrm>
            <a:off x="0" y="-35425"/>
            <a:ext cx="3444300" cy="859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3600">
                <a:solidFill>
                  <a:schemeClr val="accent6"/>
                </a:solidFill>
              </a:rPr>
              <a:t>Model Output</a:t>
            </a:r>
            <a:endParaRPr sz="3600">
              <a:solidFill>
                <a:schemeClr val="accent6"/>
              </a:solidFill>
            </a:endParaRPr>
          </a:p>
        </p:txBody>
      </p:sp>
      <p:sp>
        <p:nvSpPr>
          <p:cNvPr id="160" name="Google Shape;160;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Tree>
  </p:cSld>
  <p:clrMapOvr>
    <a:masterClrMapping/>
  </p:clrMapOvr>
  <p:transition>
    <p:fade/>
  </p:transition>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On-screen Show (16:9)</PresentationFormat>
  <Paragraphs>111</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DM Serif Display</vt:lpstr>
      <vt:lpstr>Calibri</vt:lpstr>
      <vt:lpstr>Arial</vt:lpstr>
      <vt:lpstr>Montserrat Light</vt:lpstr>
      <vt:lpstr>Montserrat</vt:lpstr>
      <vt:lpstr>Mutius template</vt:lpstr>
      <vt:lpstr>Lane Detection CS 763 Project</vt:lpstr>
      <vt:lpstr>Member Contributions</vt:lpstr>
      <vt:lpstr>Detailed Problem Statement</vt:lpstr>
      <vt:lpstr>LLDNet</vt:lpstr>
      <vt:lpstr>Introduction to LLDNet</vt:lpstr>
      <vt:lpstr>Model Architecture</vt:lpstr>
      <vt:lpstr>Sample Outputs</vt:lpstr>
      <vt:lpstr>Sample 1:Daylight</vt:lpstr>
      <vt:lpstr>Model Output</vt:lpstr>
      <vt:lpstr>Sample 2: Cloudy</vt:lpstr>
      <vt:lpstr>Model Output</vt:lpstr>
      <vt:lpstr>Sample 3: Night</vt:lpstr>
      <vt:lpstr>Model Output</vt:lpstr>
      <vt:lpstr>Issues in original work</vt:lpstr>
      <vt:lpstr>What we did</vt:lpstr>
      <vt:lpstr>Sample:Night</vt:lpstr>
      <vt:lpstr>Original Model Output</vt:lpstr>
      <vt:lpstr>Output after Preprocessing</vt:lpstr>
      <vt:lpstr>What we did</vt:lpstr>
      <vt:lpstr>Accuracy and Loss</vt:lpstr>
      <vt:lpstr>Other Metrics</vt:lpstr>
      <vt:lpstr>Further Improvements</vt:lpstr>
      <vt:lpstr>Videos: Original Video</vt:lpstr>
      <vt:lpstr>Videos: Output Video after  preprocessing</vt:lpstr>
      <vt:lpstr>Videos: Original Video</vt:lpstr>
      <vt:lpstr>Videos: Output Video after  preprocessing</vt:lpstr>
      <vt:lpstr>References References</vt:lpstr>
      <vt:lpstr>Self Assessment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Detection CS 763 Project</dc:title>
  <dc:creator>Ashutosh Mulchandani</dc:creator>
  <cp:lastModifiedBy>Ashutosh Mulchandani</cp:lastModifiedBy>
  <cp:revision>2</cp:revision>
  <dcterms:modified xsi:type="dcterms:W3CDTF">2023-04-13T11:28:24Z</dcterms:modified>
</cp:coreProperties>
</file>